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4"/>
    <p:sldMasterId id="2147483729" r:id="rId5"/>
    <p:sldMasterId id="2147483738" r:id="rId6"/>
  </p:sldMasterIdLst>
  <p:notesMasterIdLst>
    <p:notesMasterId r:id="rId32"/>
  </p:notesMasterIdLst>
  <p:handoutMasterIdLst>
    <p:handoutMasterId r:id="rId33"/>
  </p:handoutMasterIdLst>
  <p:sldIdLst>
    <p:sldId id="364" r:id="rId7"/>
    <p:sldId id="379" r:id="rId8"/>
    <p:sldId id="486" r:id="rId9"/>
    <p:sldId id="658" r:id="rId10"/>
    <p:sldId id="657" r:id="rId11"/>
    <p:sldId id="693" r:id="rId12"/>
    <p:sldId id="694" r:id="rId13"/>
    <p:sldId id="695" r:id="rId14"/>
    <p:sldId id="685" r:id="rId15"/>
    <p:sldId id="699" r:id="rId16"/>
    <p:sldId id="700" r:id="rId17"/>
    <p:sldId id="481" r:id="rId18"/>
    <p:sldId id="696" r:id="rId19"/>
    <p:sldId id="697" r:id="rId20"/>
    <p:sldId id="701" r:id="rId21"/>
    <p:sldId id="674" r:id="rId22"/>
    <p:sldId id="643" r:id="rId23"/>
    <p:sldId id="675" r:id="rId24"/>
    <p:sldId id="654" r:id="rId25"/>
    <p:sldId id="653" r:id="rId26"/>
    <p:sldId id="670" r:id="rId27"/>
    <p:sldId id="698" r:id="rId28"/>
    <p:sldId id="690" r:id="rId29"/>
    <p:sldId id="692" r:id="rId30"/>
    <p:sldId id="70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7">
          <p15:clr>
            <a:srgbClr val="A4A3A4"/>
          </p15:clr>
        </p15:guide>
        <p15:guide id="2" orient="horz" pos="3716">
          <p15:clr>
            <a:srgbClr val="A4A3A4"/>
          </p15:clr>
        </p15:guide>
        <p15:guide id="3" orient="horz" pos="773">
          <p15:clr>
            <a:srgbClr val="A4A3A4"/>
          </p15:clr>
        </p15:guide>
        <p15:guide id="4" orient="horz" pos="2160">
          <p15:clr>
            <a:srgbClr val="A4A3A4"/>
          </p15:clr>
        </p15:guide>
        <p15:guide id="5" orient="horz" pos="927">
          <p15:clr>
            <a:srgbClr val="A4A3A4"/>
          </p15:clr>
        </p15:guide>
        <p15:guide id="6" orient="horz" pos="3857">
          <p15:clr>
            <a:srgbClr val="A4A3A4"/>
          </p15:clr>
        </p15:guide>
        <p15:guide id="7" pos="5471">
          <p15:clr>
            <a:srgbClr val="A4A3A4"/>
          </p15:clr>
        </p15:guide>
        <p15:guide id="8" pos="5149">
          <p15:clr>
            <a:srgbClr val="A4A3A4"/>
          </p15:clr>
        </p15:guide>
        <p15:guide id="9" pos="290">
          <p15:clr>
            <a:srgbClr val="A4A3A4"/>
          </p15:clr>
        </p15:guide>
        <p15:guide id="10" pos="607">
          <p15:clr>
            <a:srgbClr val="A4A3A4"/>
          </p15:clr>
        </p15:guide>
        <p15:guide id="11" pos="736">
          <p15:clr>
            <a:srgbClr val="A4A3A4"/>
          </p15:clr>
        </p15:guide>
        <p15:guide id="12" pos="1048">
          <p15:clr>
            <a:srgbClr val="A4A3A4"/>
          </p15:clr>
        </p15:guide>
        <p15:guide id="13" pos="1176">
          <p15:clr>
            <a:srgbClr val="A4A3A4"/>
          </p15:clr>
        </p15:guide>
        <p15:guide id="14" pos="1488">
          <p15:clr>
            <a:srgbClr val="A4A3A4"/>
          </p15:clr>
        </p15:guide>
        <p15:guide id="15" pos="1615">
          <p15:clr>
            <a:srgbClr val="A4A3A4"/>
          </p15:clr>
        </p15:guide>
        <p15:guide id="16" pos="1934">
          <p15:clr>
            <a:srgbClr val="A4A3A4"/>
          </p15:clr>
        </p15:guide>
        <p15:guide id="17" pos="2057">
          <p15:clr>
            <a:srgbClr val="A4A3A4"/>
          </p15:clr>
        </p15:guide>
        <p15:guide id="18" pos="2375">
          <p15:clr>
            <a:srgbClr val="A4A3A4"/>
          </p15:clr>
        </p15:guide>
        <p15:guide id="19" pos="2501">
          <p15:clr>
            <a:srgbClr val="A4A3A4"/>
          </p15:clr>
        </p15:guide>
        <p15:guide id="20" pos="2815">
          <p15:clr>
            <a:srgbClr val="A4A3A4"/>
          </p15:clr>
        </p15:guide>
        <p15:guide id="21" pos="2941">
          <p15:clr>
            <a:srgbClr val="A4A3A4"/>
          </p15:clr>
        </p15:guide>
        <p15:guide id="22" pos="3255">
          <p15:clr>
            <a:srgbClr val="A4A3A4"/>
          </p15:clr>
        </p15:guide>
        <p15:guide id="23" pos="3383">
          <p15:clr>
            <a:srgbClr val="A4A3A4"/>
          </p15:clr>
        </p15:guide>
        <p15:guide id="24" pos="3701">
          <p15:clr>
            <a:srgbClr val="A4A3A4"/>
          </p15:clr>
        </p15:guide>
        <p15:guide id="25" pos="3823">
          <p15:clr>
            <a:srgbClr val="A4A3A4"/>
          </p15:clr>
        </p15:guide>
        <p15:guide id="26" pos="4141">
          <p15:clr>
            <a:srgbClr val="A4A3A4"/>
          </p15:clr>
        </p15:guide>
        <p15:guide id="27" pos="4269">
          <p15:clr>
            <a:srgbClr val="A4A3A4"/>
          </p15:clr>
        </p15:guide>
        <p15:guide id="28" pos="4581">
          <p15:clr>
            <a:srgbClr val="A4A3A4"/>
          </p15:clr>
        </p15:guide>
        <p15:guide id="29" pos="4709">
          <p15:clr>
            <a:srgbClr val="A4A3A4"/>
          </p15:clr>
        </p15:guide>
        <p15:guide id="30" pos="502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b Mack" initials="BM" lastIdx="7" clrIdx="0">
    <p:extLst>
      <p:ext uri="{19B8F6BF-5375-455C-9EA6-DF929625EA0E}">
        <p15:presenceInfo xmlns:p15="http://schemas.microsoft.com/office/powerpoint/2012/main" userId="Bob Mack" providerId="None"/>
      </p:ext>
    </p:extLst>
  </p:cmAuthor>
  <p:cmAuthor id="2" name="Samir Succar" initials="SS" lastIdx="35" clrIdx="1">
    <p:extLst>
      <p:ext uri="{19B8F6BF-5375-455C-9EA6-DF929625EA0E}">
        <p15:presenceInfo xmlns:p15="http://schemas.microsoft.com/office/powerpoint/2012/main" userId="Samir Succar" providerId="None"/>
      </p:ext>
    </p:extLst>
  </p:cmAuthor>
  <p:cmAuthor id="3" name="Mack, Bob" initials="MB" lastIdx="18" clrIdx="2">
    <p:extLst>
      <p:ext uri="{19B8F6BF-5375-455C-9EA6-DF929625EA0E}">
        <p15:presenceInfo xmlns:p15="http://schemas.microsoft.com/office/powerpoint/2012/main" userId="S-1-5-21-2338163137-2684688362-157462135-72908" providerId="AD"/>
      </p:ext>
    </p:extLst>
  </p:cmAuthor>
  <p:cmAuthor id="4" name="Mack, Bob" initials="MB [2]" lastIdx="96" clrIdx="3">
    <p:extLst>
      <p:ext uri="{19B8F6BF-5375-455C-9EA6-DF929625EA0E}">
        <p15:presenceInfo xmlns:p15="http://schemas.microsoft.com/office/powerpoint/2012/main" userId="S::37364@icf.com::ac740a0d-e06e-4c21-b36d-4283fc896156" providerId="AD"/>
      </p:ext>
    </p:extLst>
  </p:cmAuthor>
  <p:cmAuthor id="5" name="Mayer, Alex" initials="MA" lastIdx="1" clrIdx="4">
    <p:extLst>
      <p:ext uri="{19B8F6BF-5375-455C-9EA6-DF929625EA0E}">
        <p15:presenceInfo xmlns:p15="http://schemas.microsoft.com/office/powerpoint/2012/main" userId="S::55858@icf.com::87d249d5-799a-4382-884e-32a10ec373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6BD66B"/>
    <a:srgbClr val="6AD66A"/>
    <a:srgbClr val="80B635"/>
    <a:srgbClr val="106594"/>
    <a:srgbClr val="84B4E0"/>
    <a:srgbClr val="92D050"/>
    <a:srgbClr val="FFFFFF"/>
    <a:srgbClr val="F7F7F7"/>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50" autoAdjust="0"/>
    <p:restoredTop sz="94796" autoAdjust="0"/>
  </p:normalViewPr>
  <p:slideViewPr>
    <p:cSldViewPr snapToGrid="0" snapToObjects="1">
      <p:cViewPr varScale="1">
        <p:scale>
          <a:sx n="100" d="100"/>
          <a:sy n="100" d="100"/>
        </p:scale>
        <p:origin x="524" y="56"/>
      </p:cViewPr>
      <p:guideLst>
        <p:guide orient="horz" pos="4107"/>
        <p:guide orient="horz" pos="3716"/>
        <p:guide orient="horz" pos="773"/>
        <p:guide orient="horz" pos="2160"/>
        <p:guide orient="horz" pos="927"/>
        <p:guide orient="horz" pos="3857"/>
        <p:guide pos="5471"/>
        <p:guide pos="5149"/>
        <p:guide pos="290"/>
        <p:guide pos="607"/>
        <p:guide pos="736"/>
        <p:guide pos="1048"/>
        <p:guide pos="1176"/>
        <p:guide pos="1488"/>
        <p:guide pos="1615"/>
        <p:guide pos="1934"/>
        <p:guide pos="2057"/>
        <p:guide pos="2375"/>
        <p:guide pos="2501"/>
        <p:guide pos="2815"/>
        <p:guide pos="2941"/>
        <p:guide pos="3255"/>
        <p:guide pos="3383"/>
        <p:guide pos="3701"/>
        <p:guide pos="3823"/>
        <p:guide pos="4141"/>
        <p:guide pos="4269"/>
        <p:guide pos="4581"/>
        <p:guide pos="4709"/>
        <p:guide pos="5021"/>
      </p:guideLst>
    </p:cSldViewPr>
  </p:slideViewPr>
  <p:notesTextViewPr>
    <p:cViewPr>
      <p:scale>
        <a:sx n="100" d="100"/>
        <a:sy n="100" d="100"/>
      </p:scale>
      <p:origin x="0" y="0"/>
    </p:cViewPr>
  </p:notesTextViewPr>
  <p:sorterViewPr>
    <p:cViewPr>
      <p:scale>
        <a:sx n="35" d="100"/>
        <a:sy n="35" d="100"/>
      </p:scale>
      <p:origin x="0" y="0"/>
    </p:cViewPr>
  </p:sorterViewPr>
  <p:notesViewPr>
    <p:cSldViewPr snapToGrid="0" snapToObjects="1">
      <p:cViewPr varScale="1">
        <p:scale>
          <a:sx n="81" d="100"/>
          <a:sy n="81" d="100"/>
        </p:scale>
        <p:origin x="4272"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27B02D-1436-DB4B-8B54-932A52FF7A3E}" type="datetimeFigureOut">
              <a:rPr lang="en-US" smtClean="0"/>
              <a:t>9/30/2021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8F02AC-2D98-1549-A2CE-2E7FE2F80A97}" type="slidenum">
              <a:rPr lang="en-US" smtClean="0"/>
              <a:t>‹#›</a:t>
            </a:fld>
            <a:endParaRPr lang="en-US"/>
          </a:p>
        </p:txBody>
      </p:sp>
    </p:spTree>
    <p:extLst>
      <p:ext uri="{BB962C8B-B14F-4D97-AF65-F5344CB8AC3E}">
        <p14:creationId xmlns:p14="http://schemas.microsoft.com/office/powerpoint/2010/main" val="160433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D85FBB4B-62B2-47A0-9A8A-FBC7D0167A53}" type="datetimeFigureOut">
              <a:rPr lang="en-US" smtClean="0"/>
              <a:pPr/>
              <a:t>9/30/2021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825291B8-0E70-468B-9438-CC62F3849AEF}" type="slidenum">
              <a:rPr lang="en-US" smtClean="0"/>
              <a:pPr/>
              <a:t>‹#›</a:t>
            </a:fld>
            <a:endParaRPr lang="en-US" dirty="0"/>
          </a:p>
        </p:txBody>
      </p:sp>
    </p:spTree>
    <p:extLst>
      <p:ext uri="{BB962C8B-B14F-4D97-AF65-F5344CB8AC3E}">
        <p14:creationId xmlns:p14="http://schemas.microsoft.com/office/powerpoint/2010/main" val="39465005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840BD-D819-4CA7-9B99-C959A3D92D38}" type="slidenum">
              <a:rPr lang="en-US" smtClean="0">
                <a:solidFill>
                  <a:prstClr val="black"/>
                </a:solidFill>
              </a:rPr>
              <a:pPr/>
              <a:t>1</a:t>
            </a:fld>
            <a:endParaRPr lang="en-US" dirty="0">
              <a:solidFill>
                <a:prstClr val="black"/>
              </a:solidFill>
            </a:endParaRPr>
          </a:p>
        </p:txBody>
      </p:sp>
      <p:sp>
        <p:nvSpPr>
          <p:cNvPr id="5" name="Header Placeholder 4"/>
          <p:cNvSpPr>
            <a:spLocks noGrp="1"/>
          </p:cNvSpPr>
          <p:nvPr>
            <p:ph type="hdr" sz="quarter" idx="11"/>
          </p:nvPr>
        </p:nvSpPr>
        <p:spPr/>
        <p:txBody>
          <a:bodyPr/>
          <a:lstStyle/>
          <a:p>
            <a:r>
              <a:rPr lang="en-US" dirty="0">
                <a:solidFill>
                  <a:prstClr val="black"/>
                </a:solidFill>
              </a:rPr>
              <a:t>JU Monitoring and Control Work Group</a:t>
            </a:r>
          </a:p>
        </p:txBody>
      </p:sp>
    </p:spTree>
    <p:extLst>
      <p:ext uri="{BB962C8B-B14F-4D97-AF65-F5344CB8AC3E}">
        <p14:creationId xmlns:p14="http://schemas.microsoft.com/office/powerpoint/2010/main" val="493628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14</a:t>
            </a:fld>
            <a:endParaRPr lang="en-US" dirty="0"/>
          </a:p>
        </p:txBody>
      </p:sp>
    </p:spTree>
    <p:extLst>
      <p:ext uri="{BB962C8B-B14F-4D97-AF65-F5344CB8AC3E}">
        <p14:creationId xmlns:p14="http://schemas.microsoft.com/office/powerpoint/2010/main" val="747793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15</a:t>
            </a:fld>
            <a:endParaRPr lang="en-US" dirty="0"/>
          </a:p>
        </p:txBody>
      </p:sp>
    </p:spTree>
    <p:extLst>
      <p:ext uri="{BB962C8B-B14F-4D97-AF65-F5344CB8AC3E}">
        <p14:creationId xmlns:p14="http://schemas.microsoft.com/office/powerpoint/2010/main" val="152960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21</a:t>
            </a:fld>
            <a:endParaRPr lang="en-US"/>
          </a:p>
        </p:txBody>
      </p:sp>
    </p:spTree>
    <p:extLst>
      <p:ext uri="{BB962C8B-B14F-4D97-AF65-F5344CB8AC3E}">
        <p14:creationId xmlns:p14="http://schemas.microsoft.com/office/powerpoint/2010/main" val="3923617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22</a:t>
            </a:fld>
            <a:endParaRPr lang="en-US"/>
          </a:p>
        </p:txBody>
      </p:sp>
    </p:spTree>
    <p:extLst>
      <p:ext uri="{BB962C8B-B14F-4D97-AF65-F5344CB8AC3E}">
        <p14:creationId xmlns:p14="http://schemas.microsoft.com/office/powerpoint/2010/main" val="1527004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23</a:t>
            </a:fld>
            <a:endParaRPr lang="en-US"/>
          </a:p>
        </p:txBody>
      </p:sp>
    </p:spTree>
    <p:extLst>
      <p:ext uri="{BB962C8B-B14F-4D97-AF65-F5344CB8AC3E}">
        <p14:creationId xmlns:p14="http://schemas.microsoft.com/office/powerpoint/2010/main" val="4077908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24</a:t>
            </a:fld>
            <a:endParaRPr lang="en-US"/>
          </a:p>
        </p:txBody>
      </p:sp>
    </p:spTree>
    <p:extLst>
      <p:ext uri="{BB962C8B-B14F-4D97-AF65-F5344CB8AC3E}">
        <p14:creationId xmlns:p14="http://schemas.microsoft.com/office/powerpoint/2010/main" val="2801155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25</a:t>
            </a:fld>
            <a:endParaRPr lang="en-US"/>
          </a:p>
        </p:txBody>
      </p:sp>
    </p:spTree>
    <p:extLst>
      <p:ext uri="{BB962C8B-B14F-4D97-AF65-F5344CB8AC3E}">
        <p14:creationId xmlns:p14="http://schemas.microsoft.com/office/powerpoint/2010/main" val="384194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9122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3</a:t>
            </a:fld>
            <a:endParaRPr lang="en-US" dirty="0"/>
          </a:p>
        </p:txBody>
      </p:sp>
    </p:spTree>
    <p:extLst>
      <p:ext uri="{BB962C8B-B14F-4D97-AF65-F5344CB8AC3E}">
        <p14:creationId xmlns:p14="http://schemas.microsoft.com/office/powerpoint/2010/main" val="340019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5</a:t>
            </a:fld>
            <a:endParaRPr lang="en-US" dirty="0"/>
          </a:p>
        </p:txBody>
      </p:sp>
    </p:spTree>
    <p:extLst>
      <p:ext uri="{BB962C8B-B14F-4D97-AF65-F5344CB8AC3E}">
        <p14:creationId xmlns:p14="http://schemas.microsoft.com/office/powerpoint/2010/main" val="1060300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7</a:t>
            </a:fld>
            <a:endParaRPr lang="en-US" dirty="0"/>
          </a:p>
        </p:txBody>
      </p:sp>
    </p:spTree>
    <p:extLst>
      <p:ext uri="{BB962C8B-B14F-4D97-AF65-F5344CB8AC3E}">
        <p14:creationId xmlns:p14="http://schemas.microsoft.com/office/powerpoint/2010/main" val="286488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8</a:t>
            </a:fld>
            <a:endParaRPr lang="en-US" dirty="0"/>
          </a:p>
        </p:txBody>
      </p:sp>
    </p:spTree>
    <p:extLst>
      <p:ext uri="{BB962C8B-B14F-4D97-AF65-F5344CB8AC3E}">
        <p14:creationId xmlns:p14="http://schemas.microsoft.com/office/powerpoint/2010/main" val="1864626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9</a:t>
            </a:fld>
            <a:endParaRPr lang="en-US" dirty="0"/>
          </a:p>
        </p:txBody>
      </p:sp>
    </p:spTree>
    <p:extLst>
      <p:ext uri="{BB962C8B-B14F-4D97-AF65-F5344CB8AC3E}">
        <p14:creationId xmlns:p14="http://schemas.microsoft.com/office/powerpoint/2010/main" val="3580287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10</a:t>
            </a:fld>
            <a:endParaRPr lang="en-US" dirty="0"/>
          </a:p>
        </p:txBody>
      </p:sp>
    </p:spTree>
    <p:extLst>
      <p:ext uri="{BB962C8B-B14F-4D97-AF65-F5344CB8AC3E}">
        <p14:creationId xmlns:p14="http://schemas.microsoft.com/office/powerpoint/2010/main" val="390033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11</a:t>
            </a:fld>
            <a:endParaRPr lang="en-US" dirty="0"/>
          </a:p>
        </p:txBody>
      </p:sp>
    </p:spTree>
    <p:extLst>
      <p:ext uri="{BB962C8B-B14F-4D97-AF65-F5344CB8AC3E}">
        <p14:creationId xmlns:p14="http://schemas.microsoft.com/office/powerpoint/2010/main" val="1300573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16.png"/><Relationship Id="rId2" Type="http://schemas.openxmlformats.org/officeDocument/2006/relationships/image" Target="../media/image14.jpg"/><Relationship Id="rId1" Type="http://schemas.openxmlformats.org/officeDocument/2006/relationships/slideMaster" Target="../slideMasters/slideMaster3.xml"/><Relationship Id="rId6" Type="http://schemas.openxmlformats.org/officeDocument/2006/relationships/hyperlink" Target="https://www.facebook.com/EPRI/" TargetMode="External"/><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hyperlink" Target="https://www.linkedin.com/company/epri" TargetMode="External"/><Relationship Id="rId9"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hyperlink" Target="https://www.facebook.com/EPRI/" TargetMode="External"/><Relationship Id="rId2" Type="http://schemas.openxmlformats.org/officeDocument/2006/relationships/image" Target="../media/image19.jp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hyperlink" Target="https://www.linkedin.com/company/epri" TargetMode="External"/><Relationship Id="rId10" Type="http://schemas.openxmlformats.org/officeDocument/2006/relationships/image" Target="../media/image17.png"/><Relationship Id="rId4" Type="http://schemas.openxmlformats.org/officeDocument/2006/relationships/hyperlink" Target="http://www.epri.com/" TargetMode="External"/><Relationship Id="rId9" Type="http://schemas.openxmlformats.org/officeDocument/2006/relationships/hyperlink" Target="https://twitter.com/EPRINews" TargetMode="Externa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hyperlink" Target="https://www.facebook.com/EPRI/" TargetMode="External"/><Relationship Id="rId2" Type="http://schemas.openxmlformats.org/officeDocument/2006/relationships/image" Target="../media/image21.jp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hyperlink" Target="https://www.linkedin.com/company/epri" TargetMode="External"/><Relationship Id="rId10" Type="http://schemas.openxmlformats.org/officeDocument/2006/relationships/image" Target="../media/image17.png"/><Relationship Id="rId4" Type="http://schemas.openxmlformats.org/officeDocument/2006/relationships/hyperlink" Target="http://www.epri.com/" TargetMode="External"/><Relationship Id="rId9" Type="http://schemas.openxmlformats.org/officeDocument/2006/relationships/hyperlink" Target="https://twitter.com/EPRINews" TargetMode="Externa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hyperlink" Target="https://www.facebook.com/EPRI/" TargetMode="External"/><Relationship Id="rId2" Type="http://schemas.openxmlformats.org/officeDocument/2006/relationships/image" Target="../media/image22.jp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hyperlink" Target="https://www.linkedin.com/company/epri" TargetMode="External"/><Relationship Id="rId10" Type="http://schemas.openxmlformats.org/officeDocument/2006/relationships/image" Target="../media/image17.png"/><Relationship Id="rId4" Type="http://schemas.openxmlformats.org/officeDocument/2006/relationships/hyperlink" Target="http://www.epri.com/" TargetMode="External"/><Relationship Id="rId9" Type="http://schemas.openxmlformats.org/officeDocument/2006/relationships/hyperlink" Target="https://twitter.com/EPRINews" TargetMode="Externa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hyperlink" Target="https://www.facebook.com/EPRI/" TargetMode="External"/><Relationship Id="rId2" Type="http://schemas.openxmlformats.org/officeDocument/2006/relationships/image" Target="../media/image23.jp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hyperlink" Target="https://www.linkedin.com/company/epri" TargetMode="External"/><Relationship Id="rId10" Type="http://schemas.openxmlformats.org/officeDocument/2006/relationships/image" Target="../media/image17.png"/><Relationship Id="rId4" Type="http://schemas.openxmlformats.org/officeDocument/2006/relationships/hyperlink" Target="http://www.epri.com/" TargetMode="External"/><Relationship Id="rId9" Type="http://schemas.openxmlformats.org/officeDocument/2006/relationships/hyperlink" Target="https://twitter.com/EPRINews" TargetMode="Externa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hyperlink" Target="https://www.facebook.com/EPRI/" TargetMode="External"/><Relationship Id="rId2" Type="http://schemas.openxmlformats.org/officeDocument/2006/relationships/image" Target="../media/image24.jp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hyperlink" Target="https://www.linkedin.com/company/epri" TargetMode="External"/><Relationship Id="rId10" Type="http://schemas.openxmlformats.org/officeDocument/2006/relationships/image" Target="../media/image17.png"/><Relationship Id="rId4" Type="http://schemas.openxmlformats.org/officeDocument/2006/relationships/hyperlink" Target="http://www.epri.com/" TargetMode="External"/><Relationship Id="rId9" Type="http://schemas.openxmlformats.org/officeDocument/2006/relationships/hyperlink" Target="https://twitter.com/EPRINews"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hyperlink" Target="https://www.facebook.com/EPRI/" TargetMode="External"/><Relationship Id="rId2" Type="http://schemas.openxmlformats.org/officeDocument/2006/relationships/image" Target="../media/image25.jp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hyperlink" Target="https://www.linkedin.com/company/epri" TargetMode="External"/><Relationship Id="rId10" Type="http://schemas.openxmlformats.org/officeDocument/2006/relationships/image" Target="../media/image17.png"/><Relationship Id="rId4" Type="http://schemas.openxmlformats.org/officeDocument/2006/relationships/hyperlink" Target="http://www.epri.com/" TargetMode="External"/><Relationship Id="rId9" Type="http://schemas.openxmlformats.org/officeDocument/2006/relationships/hyperlink" Target="https://twitter.com/EPRINews"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gif"/><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gif"/><Relationship Id="rId5" Type="http://schemas.openxmlformats.org/officeDocument/2006/relationships/image" Target="../media/image2.jpe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gif"/><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36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5" y="353511"/>
            <a:ext cx="8218842" cy="411901"/>
          </a:xfrm>
          <a:prstGeom prst="rect">
            <a:avLst/>
          </a:prstGeom>
        </p:spPr>
        <p:txBody>
          <a:bodyPr>
            <a:noAutofit/>
          </a:bodyPr>
          <a:lstStyle>
            <a:lvl1pPr>
              <a:defRPr sz="2800" b="1"/>
            </a:lvl1pPr>
          </a:lstStyle>
          <a:p>
            <a:r>
              <a:rPr lang="en-US" dirty="0"/>
              <a:t>Click to edit Master title style</a:t>
            </a:r>
          </a:p>
        </p:txBody>
      </p:sp>
      <p:sp>
        <p:nvSpPr>
          <p:cNvPr id="3" name="Content Placeholder 2"/>
          <p:cNvSpPr>
            <a:spLocks noGrp="1"/>
          </p:cNvSpPr>
          <p:nvPr>
            <p:ph idx="1"/>
          </p:nvPr>
        </p:nvSpPr>
        <p:spPr>
          <a:xfrm>
            <a:off x="484095" y="1004358"/>
            <a:ext cx="8218842" cy="486304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24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2746375"/>
            <a:ext cx="9144000" cy="824706"/>
          </a:xfrm>
          <a:prstGeom prst="rect">
            <a:avLst/>
          </a:prstGeom>
        </p:spPr>
        <p:txBody>
          <a:bodyPr anchor="t">
            <a:noAutofit/>
          </a:bodyPr>
          <a:lstStyle>
            <a:lvl1pPr marL="0" indent="0" algn="ctr">
              <a:defRPr sz="4000" b="1" cap="none" baseline="0">
                <a:solidFill>
                  <a:schemeClr val="tx1"/>
                </a:solidFill>
              </a:defRPr>
            </a:lvl1pPr>
          </a:lstStyle>
          <a:p>
            <a:r>
              <a:rPr lang="en-US" dirty="0"/>
              <a:t>Insert Q&amp;A or Thank You Here</a:t>
            </a:r>
          </a:p>
        </p:txBody>
      </p:sp>
    </p:spTree>
    <p:extLst>
      <p:ext uri="{BB962C8B-B14F-4D97-AF65-F5344CB8AC3E}">
        <p14:creationId xmlns:p14="http://schemas.microsoft.com/office/powerpoint/2010/main" val="317551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p:spPr>
        <p:txBody>
          <a:bodyPr anchor="t">
            <a:noAutofit/>
          </a:bodyPr>
          <a:lstStyle>
            <a:lvl1pPr marL="0" indent="0" algn="ctr">
              <a:defRPr sz="4000" b="1" cap="none" baseline="0">
                <a:solidFill>
                  <a:schemeClr val="tx1"/>
                </a:solidFill>
              </a:defRPr>
            </a:lvl1pPr>
          </a:lstStyle>
          <a:p>
            <a:r>
              <a:rPr lang="en-US" dirty="0"/>
              <a:t>Insert Q&amp;A or Thank You Here</a:t>
            </a:r>
          </a:p>
        </p:txBody>
      </p:sp>
    </p:spTree>
    <p:extLst>
      <p:ext uri="{BB962C8B-B14F-4D97-AF65-F5344CB8AC3E}">
        <p14:creationId xmlns:p14="http://schemas.microsoft.com/office/powerpoint/2010/main" val="370443871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2777821" y="3633759"/>
            <a:ext cx="4588328" cy="550862"/>
          </a:xfrm>
          <a:prstGeom prst="rect">
            <a:avLst/>
          </a:prstGeom>
        </p:spPr>
        <p:txBody>
          <a:bodyPr>
            <a:noAutofit/>
          </a:bodyPr>
          <a:lstStyle>
            <a:lvl1pPr>
              <a:defRPr sz="2400" b="1">
                <a:solidFill>
                  <a:srgbClr val="002060"/>
                </a:solidFill>
              </a:defRPr>
            </a:lvl1pPr>
          </a:lstStyle>
          <a:p>
            <a:endParaRPr lang="en-US" dirty="0"/>
          </a:p>
        </p:txBody>
      </p:sp>
      <p:sp>
        <p:nvSpPr>
          <p:cNvPr id="9" name="Subtitle 2"/>
          <p:cNvSpPr>
            <a:spLocks noGrp="1"/>
          </p:cNvSpPr>
          <p:nvPr>
            <p:ph type="subTitle" idx="1"/>
          </p:nvPr>
        </p:nvSpPr>
        <p:spPr>
          <a:xfrm>
            <a:off x="2777821" y="4185661"/>
            <a:ext cx="4588328" cy="415412"/>
          </a:xfrm>
          <a:prstGeom prst="rect">
            <a:avLst/>
          </a:prstGeom>
        </p:spPr>
        <p:txBody>
          <a:bodyPr>
            <a:normAutofit/>
          </a:bodyPr>
          <a:lstStyle>
            <a:lvl1pPr marL="0" indent="0" algn="l">
              <a:buNone/>
              <a:defRPr sz="18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Text Placeholder 8"/>
          <p:cNvSpPr>
            <a:spLocks noGrp="1"/>
          </p:cNvSpPr>
          <p:nvPr>
            <p:ph type="body" sz="quarter" idx="10" hasCustomPrompt="1"/>
          </p:nvPr>
        </p:nvSpPr>
        <p:spPr>
          <a:xfrm>
            <a:off x="2777821" y="4941282"/>
            <a:ext cx="4588328" cy="292415"/>
          </a:xfrm>
          <a:prstGeom prst="rect">
            <a:avLst/>
          </a:prstGeom>
        </p:spPr>
        <p:txBody>
          <a:bodyPr>
            <a:normAutofit/>
          </a:bodyPr>
          <a:lstStyle>
            <a:lvl1pPr algn="l">
              <a:buNone/>
              <a:defRPr sz="1200">
                <a:solidFill>
                  <a:srgbClr val="002060"/>
                </a:solidFill>
              </a:defRPr>
            </a:lvl1pPr>
          </a:lstStyle>
          <a:p>
            <a:pPr lvl="0"/>
            <a:r>
              <a:rPr lang="en-US" dirty="0"/>
              <a:t>Date (optional)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4" name="Picture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cxnSp>
        <p:nvCxnSpPr>
          <p:cNvPr id="7" name="Straight Connector 6"/>
          <p:cNvCxnSpPr/>
          <p:nvPr userDrawn="1"/>
        </p:nvCxnSpPr>
        <p:spPr>
          <a:xfrm flipH="1">
            <a:off x="2777821" y="4184621"/>
            <a:ext cx="4588328"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57903" y="6552169"/>
            <a:ext cx="1470640" cy="230818"/>
          </a:xfrm>
          <a:prstGeom prst="rect">
            <a:avLst/>
          </a:prstGeom>
        </p:spPr>
      </p:pic>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4099" y="1558655"/>
            <a:ext cx="5715000" cy="1905000"/>
          </a:xfrm>
          <a:prstGeom prst="rect">
            <a:avLst/>
          </a:prstGeom>
        </p:spPr>
      </p:pic>
      <p:sp>
        <p:nvSpPr>
          <p:cNvPr id="17" name="TextBox 16"/>
          <p:cNvSpPr txBox="1"/>
          <p:nvPr userDrawn="1"/>
        </p:nvSpPr>
        <p:spPr>
          <a:xfrm>
            <a:off x="-1" y="6186759"/>
            <a:ext cx="9144001" cy="276999"/>
          </a:xfrm>
          <a:prstGeom prst="rect">
            <a:avLst/>
          </a:prstGeom>
          <a:solidFill>
            <a:srgbClr val="1B1B59"/>
          </a:solidFill>
        </p:spPr>
        <p:txBody>
          <a:bodyPr wrap="square" rtlCol="0">
            <a:spAutoFit/>
          </a:bodyPr>
          <a:lstStyle/>
          <a:p>
            <a:pPr algn="ctr" defTabSz="914400"/>
            <a:endParaRPr lang="en-US" sz="1200" i="1" dirty="0">
              <a:solidFill>
                <a:prstClr val="white"/>
              </a:solidFill>
            </a:endParaRPr>
          </a:p>
        </p:txBody>
      </p:sp>
    </p:spTree>
    <p:extLst>
      <p:ext uri="{BB962C8B-B14F-4D97-AF65-F5344CB8AC3E}">
        <p14:creationId xmlns:p14="http://schemas.microsoft.com/office/powerpoint/2010/main" val="180333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DU 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708" name="Rectangle 36"/>
          <p:cNvSpPr>
            <a:spLocks noGrp="1" noChangeArrowheads="1"/>
          </p:cNvSpPr>
          <p:nvPr>
            <p:ph type="subTitle" sz="quarter" idx="1" hasCustomPrompt="1"/>
          </p:nvPr>
        </p:nvSpPr>
        <p:spPr>
          <a:xfrm>
            <a:off x="274319" y="4023360"/>
            <a:ext cx="4663440" cy="1920240"/>
          </a:xfrm>
        </p:spPr>
        <p:txBody>
          <a:bodyPr numCol="1">
            <a:normAutofit/>
          </a:bodyPr>
          <a:lstStyle>
            <a:lvl1pPr marL="0" marR="0" indent="0" algn="l" defTabSz="685800" rtl="0" eaLnBrk="1" fontAlgn="base" latinLnBrk="0" hangingPunct="1">
              <a:lnSpc>
                <a:spcPct val="100000"/>
              </a:lnSpc>
              <a:spcBef>
                <a:spcPct val="0"/>
              </a:spcBef>
              <a:spcAft>
                <a:spcPts val="0"/>
              </a:spcAft>
              <a:buClr>
                <a:schemeClr val="tx1">
                  <a:lumMod val="65000"/>
                  <a:lumOff val="35000"/>
                </a:schemeClr>
              </a:buClr>
              <a:buSzPct val="80000"/>
              <a:buFontTx/>
              <a:buNone/>
              <a:tabLst/>
              <a:defRPr sz="15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8707" name="Rectangle 35"/>
          <p:cNvSpPr>
            <a:spLocks noGrp="1" noChangeArrowheads="1"/>
          </p:cNvSpPr>
          <p:nvPr>
            <p:ph type="ctrTitle" sz="quarter" hasCustomPrompt="1"/>
          </p:nvPr>
        </p:nvSpPr>
        <p:spPr>
          <a:xfrm>
            <a:off x="274319" y="731520"/>
            <a:ext cx="4663440" cy="2377440"/>
          </a:xfrm>
        </p:spPr>
        <p:txBody>
          <a:bodyPr anchor="b">
            <a:normAutofit/>
          </a:bodyPr>
          <a:lstStyle>
            <a:lvl1pPr algn="l">
              <a:spcAft>
                <a:spcPts val="450"/>
              </a:spcAft>
              <a:defRPr sz="2700">
                <a:solidFill>
                  <a:schemeClr val="tx1"/>
                </a:solidFill>
              </a:defRPr>
            </a:lvl1pPr>
          </a:lstStyle>
          <a:p>
            <a:r>
              <a:rPr lang="en-US" dirty="0"/>
              <a:t>CLICK TO EDIT MASTER TITLE</a:t>
            </a:r>
          </a:p>
        </p:txBody>
      </p:sp>
      <p:sp>
        <p:nvSpPr>
          <p:cNvPr id="13" name="Text Box 47"/>
          <p:cNvSpPr txBox="1">
            <a:spLocks noChangeArrowheads="1"/>
          </p:cNvSpPr>
          <p:nvPr/>
        </p:nvSpPr>
        <p:spPr bwMode="auto">
          <a:xfrm>
            <a:off x="1399753" y="6505633"/>
            <a:ext cx="2215671" cy="184666"/>
          </a:xfrm>
          <a:prstGeom prst="rect">
            <a:avLst/>
          </a:prstGeom>
          <a:noFill/>
          <a:ln w="9525">
            <a:noFill/>
            <a:miter lim="800000"/>
            <a:headEnd/>
            <a:tailEnd/>
          </a:ln>
          <a:effectLst/>
        </p:spPr>
        <p:txBody>
          <a:bodyPr wrap="none">
            <a:spAutoFit/>
          </a:bodyPr>
          <a:lstStyle/>
          <a:p>
            <a:pPr algn="ctr">
              <a:spcBef>
                <a:spcPts val="0"/>
              </a:spcBef>
            </a:pPr>
            <a:r>
              <a:rPr lang="en-US" sz="600" dirty="0">
                <a:solidFill>
                  <a:schemeClr val="bg1">
                    <a:lumMod val="50000"/>
                  </a:schemeClr>
                </a:solidFill>
                <a:latin typeface="Calibri Light" panose="020F0302020204030204" pitchFamily="34" charset="0"/>
                <a:cs typeface="Calibri Light" panose="020F0302020204030204" pitchFamily="34" charset="0"/>
              </a:rPr>
              <a:t>© 2019 Electric Power Research Institute, Inc. All rights reserved.</a:t>
            </a:r>
          </a:p>
        </p:txBody>
      </p:sp>
      <p:sp>
        <p:nvSpPr>
          <p:cNvPr id="14" name="TextBox 13">
            <a:hlinkClick r:id="rId3"/>
          </p:cNvPr>
          <p:cNvSpPr txBox="1"/>
          <p:nvPr/>
        </p:nvSpPr>
        <p:spPr>
          <a:xfrm>
            <a:off x="253968" y="6462581"/>
            <a:ext cx="1132999" cy="346249"/>
          </a:xfrm>
          <a:prstGeom prst="rect">
            <a:avLst/>
          </a:prstGeom>
          <a:noFill/>
        </p:spPr>
        <p:txBody>
          <a:bodyPr wrap="square" rtlCol="0">
            <a:spAutoFit/>
          </a:bodyPr>
          <a:lstStyle/>
          <a:p>
            <a:pPr algn="l"/>
            <a:r>
              <a:rPr lang="en-US" sz="825" b="1" spc="150" baseline="0" dirty="0">
                <a:solidFill>
                  <a:schemeClr val="tx1">
                    <a:lumMod val="65000"/>
                    <a:lumOff val="35000"/>
                  </a:schemeClr>
                </a:solidFill>
                <a:latin typeface="Century Gothic" panose="020B0502020202020204" pitchFamily="34" charset="0"/>
              </a:rPr>
              <a:t>www.epri.com</a:t>
            </a:r>
          </a:p>
        </p:txBody>
      </p:sp>
      <p:cxnSp>
        <p:nvCxnSpPr>
          <p:cNvPr id="15" name="Straight Connector 14"/>
          <p:cNvCxnSpPr/>
          <p:nvPr/>
        </p:nvCxnSpPr>
        <p:spPr bwMode="auto">
          <a:xfrm>
            <a:off x="1386967" y="6181726"/>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607" y="6284323"/>
            <a:ext cx="112672" cy="150229"/>
          </a:xfrm>
          <a:prstGeom prst="rect">
            <a:avLst/>
          </a:prstGeom>
        </p:spPr>
      </p:pic>
      <p:pic>
        <p:nvPicPr>
          <p:cNvPr id="5" name="Picture 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3562" y="6277560"/>
            <a:ext cx="56684" cy="163755"/>
          </a:xfrm>
          <a:prstGeom prst="rect">
            <a:avLst/>
          </a:prstGeom>
        </p:spPr>
      </p:pic>
      <p:pic>
        <p:nvPicPr>
          <p:cNvPr id="6" name="Picture 5">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3558" y="6293931"/>
            <a:ext cx="120532" cy="131013"/>
          </a:xfrm>
          <a:prstGeom prst="rect">
            <a:avLst/>
          </a:prstGeom>
        </p:spPr>
      </p:pic>
      <p:sp>
        <p:nvSpPr>
          <p:cNvPr id="17" name="Rectangle 16"/>
          <p:cNvSpPr/>
          <p:nvPr/>
        </p:nvSpPr>
        <p:spPr bwMode="auto">
          <a:xfrm flipH="1">
            <a:off x="-1" y="0"/>
            <a:ext cx="77599" cy="6858000"/>
          </a:xfrm>
          <a:prstGeom prst="rect">
            <a:avLst/>
          </a:prstGeom>
          <a:solidFill>
            <a:schemeClr val="accent3"/>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p:txBody>
      </p:sp>
      <p:sp>
        <p:nvSpPr>
          <p:cNvPr id="19" name="Text Placeholder 7"/>
          <p:cNvSpPr>
            <a:spLocks noGrp="1"/>
          </p:cNvSpPr>
          <p:nvPr>
            <p:ph type="body" sz="quarter" idx="10" hasCustomPrompt="1"/>
          </p:nvPr>
        </p:nvSpPr>
        <p:spPr>
          <a:xfrm>
            <a:off x="274319" y="3108960"/>
            <a:ext cx="4663440" cy="914400"/>
          </a:xfrm>
        </p:spPr>
        <p:txBody>
          <a:bodyPr>
            <a:normAutofit/>
          </a:bodyPr>
          <a:lstStyle>
            <a:lvl1pPr marL="0" indent="0">
              <a:buNone/>
              <a:defRPr sz="1800" b="1" baseline="0">
                <a:solidFill>
                  <a:schemeClr val="accent3"/>
                </a:solidFill>
                <a:latin typeface="+mj-lt"/>
              </a:defRPr>
            </a:lvl1pPr>
          </a:lstStyle>
          <a:p>
            <a:pPr lvl="0"/>
            <a:r>
              <a:rPr lang="en-US" dirty="0"/>
              <a:t>Click To Edit Subtitle</a:t>
            </a: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13272" y="505098"/>
            <a:ext cx="2603395" cy="566057"/>
          </a:xfrm>
          <a:prstGeom prst="rect">
            <a:avLst/>
          </a:prstGeom>
        </p:spPr>
      </p:pic>
      <p:sp>
        <p:nvSpPr>
          <p:cNvPr id="22" name="Rechteck 10"/>
          <p:cNvSpPr/>
          <p:nvPr/>
        </p:nvSpPr>
        <p:spPr>
          <a:xfrm>
            <a:off x="5142449" y="1502080"/>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3"/>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3" name="Rechteck 10"/>
          <p:cNvSpPr/>
          <p:nvPr/>
        </p:nvSpPr>
        <p:spPr>
          <a:xfrm>
            <a:off x="5268308" y="1502080"/>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3"/>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5" name="Rechteck 10"/>
          <p:cNvSpPr/>
          <p:nvPr/>
        </p:nvSpPr>
        <p:spPr>
          <a:xfrm>
            <a:off x="5394167" y="1502080"/>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3"/>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1666922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PRI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708" name="Rectangle 36"/>
          <p:cNvSpPr>
            <a:spLocks noGrp="1" noChangeArrowheads="1"/>
          </p:cNvSpPr>
          <p:nvPr>
            <p:ph type="subTitle" sz="quarter" idx="1" hasCustomPrompt="1"/>
          </p:nvPr>
        </p:nvSpPr>
        <p:spPr>
          <a:xfrm>
            <a:off x="274320" y="4099468"/>
            <a:ext cx="3230880" cy="1994984"/>
          </a:xfrm>
        </p:spPr>
        <p:txBody>
          <a:bodyPr numCol="1">
            <a:normAutofit/>
          </a:bodyPr>
          <a:lstStyle>
            <a:lvl1pPr marL="0" marR="0" indent="0" algn="l" defTabSz="685800" rtl="0" eaLnBrk="1" fontAlgn="base" latinLnBrk="0" hangingPunct="1">
              <a:lnSpc>
                <a:spcPct val="100000"/>
              </a:lnSpc>
              <a:spcBef>
                <a:spcPct val="0"/>
              </a:spcBef>
              <a:spcAft>
                <a:spcPts val="0"/>
              </a:spcAft>
              <a:buClr>
                <a:schemeClr val="tx1">
                  <a:lumMod val="65000"/>
                  <a:lumOff val="35000"/>
                </a:schemeClr>
              </a:buClr>
              <a:buSzPct val="80000"/>
              <a:buFontTx/>
              <a:buNone/>
              <a:tabLst/>
              <a:defRPr sz="12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8707" name="Rectangle 35"/>
          <p:cNvSpPr>
            <a:spLocks noGrp="1" noChangeArrowheads="1"/>
          </p:cNvSpPr>
          <p:nvPr>
            <p:ph type="ctrTitle" sz="quarter" hasCustomPrompt="1"/>
          </p:nvPr>
        </p:nvSpPr>
        <p:spPr>
          <a:xfrm>
            <a:off x="274320" y="590719"/>
            <a:ext cx="3230880" cy="2897570"/>
          </a:xfrm>
        </p:spPr>
        <p:txBody>
          <a:bodyPr anchor="b">
            <a:normAutofit/>
          </a:bodyPr>
          <a:lstStyle>
            <a:lvl1pPr algn="l">
              <a:spcAft>
                <a:spcPts val="450"/>
              </a:spcAft>
              <a:defRPr sz="2400">
                <a:solidFill>
                  <a:schemeClr val="tx1"/>
                </a:solidFill>
              </a:defRPr>
            </a:lvl1pPr>
          </a:lstStyle>
          <a:p>
            <a:r>
              <a:rPr lang="en-US" dirty="0"/>
              <a:t>CLICK TO EDIT MASTER TITLE STYLE</a:t>
            </a:r>
          </a:p>
        </p:txBody>
      </p:sp>
      <p:sp>
        <p:nvSpPr>
          <p:cNvPr id="9" name="Rectangle 8"/>
          <p:cNvSpPr/>
          <p:nvPr userDrawn="1"/>
        </p:nvSpPr>
        <p:spPr bwMode="auto">
          <a:xfrm flipH="1">
            <a:off x="-1" y="0"/>
            <a:ext cx="77599" cy="685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9420" y="365760"/>
            <a:ext cx="2125980" cy="462528"/>
          </a:xfrm>
          <a:prstGeom prst="rect">
            <a:avLst/>
          </a:prstGeom>
        </p:spPr>
      </p:pic>
      <p:sp>
        <p:nvSpPr>
          <p:cNvPr id="13" name="Text Box 47"/>
          <p:cNvSpPr txBox="1">
            <a:spLocks noChangeArrowheads="1"/>
          </p:cNvSpPr>
          <p:nvPr userDrawn="1"/>
        </p:nvSpPr>
        <p:spPr bwMode="auto">
          <a:xfrm>
            <a:off x="1399753" y="6505633"/>
            <a:ext cx="2215671" cy="184666"/>
          </a:xfrm>
          <a:prstGeom prst="rect">
            <a:avLst/>
          </a:prstGeom>
          <a:noFill/>
          <a:ln w="9525">
            <a:noFill/>
            <a:miter lim="800000"/>
            <a:headEnd/>
            <a:tailEnd/>
          </a:ln>
          <a:effectLst/>
        </p:spPr>
        <p:txBody>
          <a:bodyPr wrap="none">
            <a:spAutoFit/>
          </a:bodyPr>
          <a:lstStyle/>
          <a:p>
            <a:pPr algn="ctr">
              <a:spcBef>
                <a:spcPts val="0"/>
              </a:spcBef>
            </a:pPr>
            <a:r>
              <a:rPr lang="en-US" sz="600" dirty="0">
                <a:solidFill>
                  <a:schemeClr val="bg1">
                    <a:lumMod val="50000"/>
                  </a:schemeClr>
                </a:solidFill>
                <a:latin typeface="Calibri Light" panose="020F0302020204030204" pitchFamily="34" charset="0"/>
                <a:cs typeface="Calibri Light" panose="020F0302020204030204" pitchFamily="34" charset="0"/>
              </a:rPr>
              <a:t>© 2019 Electric Power Research Institute, Inc. All rights reserved.</a:t>
            </a:r>
          </a:p>
        </p:txBody>
      </p:sp>
      <p:sp>
        <p:nvSpPr>
          <p:cNvPr id="14" name="TextBox 13">
            <a:hlinkClick r:id="rId4"/>
          </p:cNvPr>
          <p:cNvSpPr txBox="1"/>
          <p:nvPr userDrawn="1"/>
        </p:nvSpPr>
        <p:spPr>
          <a:xfrm>
            <a:off x="253968" y="6462581"/>
            <a:ext cx="1132999" cy="346249"/>
          </a:xfrm>
          <a:prstGeom prst="rect">
            <a:avLst/>
          </a:prstGeom>
          <a:noFill/>
        </p:spPr>
        <p:txBody>
          <a:bodyPr wrap="square" rtlCol="0">
            <a:spAutoFit/>
          </a:bodyPr>
          <a:lstStyle/>
          <a:p>
            <a:pPr algn="l"/>
            <a:r>
              <a:rPr lang="en-US" sz="825" b="1" spc="150" baseline="0" dirty="0">
                <a:solidFill>
                  <a:schemeClr val="tx1">
                    <a:lumMod val="65000"/>
                    <a:lumOff val="35000"/>
                  </a:schemeClr>
                </a:solidFill>
                <a:latin typeface="Century Gothic" panose="020B0502020202020204" pitchFamily="34" charset="0"/>
              </a:rPr>
              <a:t>www.epri.com</a:t>
            </a:r>
          </a:p>
        </p:txBody>
      </p:sp>
      <p:cxnSp>
        <p:nvCxnSpPr>
          <p:cNvPr id="15" name="Straight Connector 14"/>
          <p:cNvCxnSpPr/>
          <p:nvPr userDrawn="1"/>
        </p:nvCxnSpPr>
        <p:spPr bwMode="auto">
          <a:xfrm>
            <a:off x="1386967" y="6181726"/>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sp>
        <p:nvSpPr>
          <p:cNvPr id="19" name="Rechteck 10"/>
          <p:cNvSpPr/>
          <p:nvPr userDrawn="1"/>
        </p:nvSpPr>
        <p:spPr>
          <a:xfrm>
            <a:off x="4086462"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1"/>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0" name="Rechteck 10"/>
          <p:cNvSpPr/>
          <p:nvPr userDrawn="1"/>
        </p:nvSpPr>
        <p:spPr>
          <a:xfrm>
            <a:off x="3957406"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1"/>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1" name="Rechteck 10"/>
          <p:cNvSpPr/>
          <p:nvPr userDrawn="1"/>
        </p:nvSpPr>
        <p:spPr>
          <a:xfrm>
            <a:off x="3828351"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1"/>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4" name="Picture 3">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4607" y="6284323"/>
            <a:ext cx="112672" cy="150229"/>
          </a:xfrm>
          <a:prstGeom prst="rect">
            <a:avLst/>
          </a:prstGeom>
        </p:spPr>
      </p:pic>
      <p:pic>
        <p:nvPicPr>
          <p:cNvPr id="5" name="Picture 4">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3562" y="6277560"/>
            <a:ext cx="56684" cy="163755"/>
          </a:xfrm>
          <a:prstGeom prst="rect">
            <a:avLst/>
          </a:prstGeom>
        </p:spPr>
      </p:pic>
      <p:pic>
        <p:nvPicPr>
          <p:cNvPr id="6" name="Picture 5">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63558" y="6293931"/>
            <a:ext cx="120532" cy="131013"/>
          </a:xfrm>
          <a:prstGeom prst="rect">
            <a:avLst/>
          </a:prstGeom>
        </p:spPr>
      </p:pic>
      <p:sp>
        <p:nvSpPr>
          <p:cNvPr id="8" name="Text Placeholder 7"/>
          <p:cNvSpPr>
            <a:spLocks noGrp="1"/>
          </p:cNvSpPr>
          <p:nvPr>
            <p:ph type="body" sz="quarter" idx="10" hasCustomPrompt="1"/>
          </p:nvPr>
        </p:nvSpPr>
        <p:spPr>
          <a:xfrm>
            <a:off x="274320" y="3509556"/>
            <a:ext cx="3230880" cy="589913"/>
          </a:xfrm>
        </p:spPr>
        <p:txBody>
          <a:bodyPr>
            <a:normAutofit/>
          </a:bodyPr>
          <a:lstStyle>
            <a:lvl1pPr marL="0" indent="0">
              <a:buNone/>
              <a:defRPr sz="1350" b="1" baseline="0">
                <a:solidFill>
                  <a:schemeClr val="accent1"/>
                </a:solidFill>
                <a:latin typeface="+mj-lt"/>
              </a:defRPr>
            </a:lvl1pPr>
          </a:lstStyle>
          <a:p>
            <a:pPr lvl="0"/>
            <a:r>
              <a:rPr lang="en-US" dirty="0"/>
              <a:t>Click To Edit Subtitle</a:t>
            </a:r>
          </a:p>
        </p:txBody>
      </p:sp>
    </p:spTree>
    <p:extLst>
      <p:ext uri="{BB962C8B-B14F-4D97-AF65-F5344CB8AC3E}">
        <p14:creationId xmlns:p14="http://schemas.microsoft.com/office/powerpoint/2010/main" val="117242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amp;E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9420" y="365760"/>
            <a:ext cx="2125980" cy="462528"/>
          </a:xfrm>
          <a:prstGeom prst="rect">
            <a:avLst/>
          </a:prstGeom>
        </p:spPr>
      </p:pic>
      <p:sp>
        <p:nvSpPr>
          <p:cNvPr id="17" name="Rectangle 16"/>
          <p:cNvSpPr/>
          <p:nvPr userDrawn="1"/>
        </p:nvSpPr>
        <p:spPr bwMode="auto">
          <a:xfrm flipH="1">
            <a:off x="-1" y="0"/>
            <a:ext cx="77599" cy="6858000"/>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a:ln>
                <a:noFill/>
              </a:ln>
              <a:solidFill>
                <a:schemeClr val="accent2"/>
              </a:solidFill>
              <a:effectLst/>
              <a:latin typeface="Arial" charset="0"/>
            </a:endParaRPr>
          </a:p>
        </p:txBody>
      </p:sp>
      <p:sp>
        <p:nvSpPr>
          <p:cNvPr id="18" name="Rechteck 10"/>
          <p:cNvSpPr/>
          <p:nvPr userDrawn="1"/>
        </p:nvSpPr>
        <p:spPr>
          <a:xfrm>
            <a:off x="4086462"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2"/>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2" name="Rechteck 10"/>
          <p:cNvSpPr/>
          <p:nvPr userDrawn="1"/>
        </p:nvSpPr>
        <p:spPr>
          <a:xfrm>
            <a:off x="3957406"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2"/>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3" name="Rechteck 10"/>
          <p:cNvSpPr/>
          <p:nvPr userDrawn="1"/>
        </p:nvSpPr>
        <p:spPr>
          <a:xfrm>
            <a:off x="3828351"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2"/>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9" name="Rectangle 36"/>
          <p:cNvSpPr>
            <a:spLocks noGrp="1" noChangeArrowheads="1"/>
          </p:cNvSpPr>
          <p:nvPr>
            <p:ph type="subTitle" sz="quarter" idx="1" hasCustomPrompt="1"/>
          </p:nvPr>
        </p:nvSpPr>
        <p:spPr>
          <a:xfrm>
            <a:off x="274320" y="4099468"/>
            <a:ext cx="3230880" cy="1994984"/>
          </a:xfrm>
        </p:spPr>
        <p:txBody>
          <a:bodyPr numCol="1">
            <a:normAutofit/>
          </a:bodyPr>
          <a:lstStyle>
            <a:lvl1pPr marL="0" marR="0" indent="0" algn="l" defTabSz="685800" rtl="0" eaLnBrk="1" fontAlgn="base" latinLnBrk="0" hangingPunct="1">
              <a:lnSpc>
                <a:spcPct val="100000"/>
              </a:lnSpc>
              <a:spcBef>
                <a:spcPct val="0"/>
              </a:spcBef>
              <a:spcAft>
                <a:spcPts val="0"/>
              </a:spcAft>
              <a:buClr>
                <a:schemeClr val="tx1">
                  <a:lumMod val="65000"/>
                  <a:lumOff val="35000"/>
                </a:schemeClr>
              </a:buClr>
              <a:buSzPct val="80000"/>
              <a:buFontTx/>
              <a:buNone/>
              <a:tabLst/>
              <a:defRPr sz="12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0" name="Rectangle 35"/>
          <p:cNvSpPr>
            <a:spLocks noGrp="1" noChangeArrowheads="1"/>
          </p:cNvSpPr>
          <p:nvPr>
            <p:ph type="ctrTitle" sz="quarter" hasCustomPrompt="1"/>
          </p:nvPr>
        </p:nvSpPr>
        <p:spPr>
          <a:xfrm>
            <a:off x="274320" y="590719"/>
            <a:ext cx="3230880" cy="2897570"/>
          </a:xfrm>
        </p:spPr>
        <p:txBody>
          <a:bodyPr anchor="b">
            <a:normAutofit/>
          </a:bodyPr>
          <a:lstStyle>
            <a:lvl1pPr algn="l">
              <a:spcAft>
                <a:spcPts val="450"/>
              </a:spcAft>
              <a:defRPr sz="2400">
                <a:solidFill>
                  <a:schemeClr val="tx1"/>
                </a:solidFill>
              </a:defRPr>
            </a:lvl1pPr>
          </a:lstStyle>
          <a:p>
            <a:r>
              <a:rPr lang="en-US" dirty="0"/>
              <a:t>CLICK TO EDIT MASTER TITLE STYLE</a:t>
            </a:r>
          </a:p>
        </p:txBody>
      </p:sp>
      <p:sp>
        <p:nvSpPr>
          <p:cNvPr id="21" name="Text Box 47"/>
          <p:cNvSpPr txBox="1">
            <a:spLocks noChangeArrowheads="1"/>
          </p:cNvSpPr>
          <p:nvPr userDrawn="1"/>
        </p:nvSpPr>
        <p:spPr bwMode="auto">
          <a:xfrm>
            <a:off x="1399753" y="6505633"/>
            <a:ext cx="2215671" cy="184666"/>
          </a:xfrm>
          <a:prstGeom prst="rect">
            <a:avLst/>
          </a:prstGeom>
          <a:noFill/>
          <a:ln w="9525">
            <a:noFill/>
            <a:miter lim="800000"/>
            <a:headEnd/>
            <a:tailEnd/>
          </a:ln>
          <a:effectLst/>
        </p:spPr>
        <p:txBody>
          <a:bodyPr wrap="none">
            <a:spAutoFit/>
          </a:bodyPr>
          <a:lstStyle/>
          <a:p>
            <a:pPr algn="ctr">
              <a:spcBef>
                <a:spcPts val="0"/>
              </a:spcBef>
            </a:pPr>
            <a:r>
              <a:rPr lang="en-US" sz="600" dirty="0">
                <a:solidFill>
                  <a:schemeClr val="bg1">
                    <a:lumMod val="50000"/>
                  </a:schemeClr>
                </a:solidFill>
                <a:latin typeface="Calibri Light" panose="020F0302020204030204" pitchFamily="34" charset="0"/>
                <a:cs typeface="Calibri Light" panose="020F0302020204030204" pitchFamily="34" charset="0"/>
              </a:rPr>
              <a:t>© 2019 Electric Power Research Institute, Inc. All rights reserved.</a:t>
            </a:r>
          </a:p>
        </p:txBody>
      </p:sp>
      <p:sp>
        <p:nvSpPr>
          <p:cNvPr id="27" name="TextBox 26">
            <a:hlinkClick r:id="rId4"/>
          </p:cNvPr>
          <p:cNvSpPr txBox="1"/>
          <p:nvPr userDrawn="1"/>
        </p:nvSpPr>
        <p:spPr>
          <a:xfrm>
            <a:off x="253968" y="6462581"/>
            <a:ext cx="1132999" cy="346249"/>
          </a:xfrm>
          <a:prstGeom prst="rect">
            <a:avLst/>
          </a:prstGeom>
          <a:noFill/>
        </p:spPr>
        <p:txBody>
          <a:bodyPr wrap="square" rtlCol="0">
            <a:spAutoFit/>
          </a:bodyPr>
          <a:lstStyle/>
          <a:p>
            <a:pPr algn="l"/>
            <a:r>
              <a:rPr lang="en-US" sz="825" b="1" spc="150" baseline="0" dirty="0">
                <a:solidFill>
                  <a:schemeClr val="tx1">
                    <a:lumMod val="65000"/>
                    <a:lumOff val="35000"/>
                  </a:schemeClr>
                </a:solidFill>
                <a:latin typeface="Century Gothic" panose="020B0502020202020204" pitchFamily="34" charset="0"/>
              </a:rPr>
              <a:t>www.epri.com</a:t>
            </a:r>
          </a:p>
        </p:txBody>
      </p:sp>
      <p:cxnSp>
        <p:nvCxnSpPr>
          <p:cNvPr id="28" name="Straight Connector 27"/>
          <p:cNvCxnSpPr/>
          <p:nvPr userDrawn="1"/>
        </p:nvCxnSpPr>
        <p:spPr bwMode="auto">
          <a:xfrm>
            <a:off x="1386967" y="6181726"/>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4607" y="6284323"/>
            <a:ext cx="112672" cy="150229"/>
          </a:xfrm>
          <a:prstGeom prst="rect">
            <a:avLst/>
          </a:prstGeom>
        </p:spPr>
      </p:pic>
      <p:pic>
        <p:nvPicPr>
          <p:cNvPr id="30" name="Picture 29">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3562" y="6277560"/>
            <a:ext cx="56684" cy="163755"/>
          </a:xfrm>
          <a:prstGeom prst="rect">
            <a:avLst/>
          </a:prstGeom>
        </p:spPr>
      </p:pic>
      <p:pic>
        <p:nvPicPr>
          <p:cNvPr id="31" name="Picture 30">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63558" y="6293931"/>
            <a:ext cx="120532" cy="131013"/>
          </a:xfrm>
          <a:prstGeom prst="rect">
            <a:avLst/>
          </a:prstGeom>
        </p:spPr>
      </p:pic>
      <p:sp>
        <p:nvSpPr>
          <p:cNvPr id="32" name="Text Placeholder 7"/>
          <p:cNvSpPr>
            <a:spLocks noGrp="1"/>
          </p:cNvSpPr>
          <p:nvPr>
            <p:ph type="body" sz="quarter" idx="10" hasCustomPrompt="1"/>
          </p:nvPr>
        </p:nvSpPr>
        <p:spPr>
          <a:xfrm>
            <a:off x="274320" y="3509556"/>
            <a:ext cx="3230880" cy="589913"/>
          </a:xfrm>
        </p:spPr>
        <p:txBody>
          <a:bodyPr>
            <a:normAutofit/>
          </a:bodyPr>
          <a:lstStyle>
            <a:lvl1pPr marL="0" indent="0">
              <a:buNone/>
              <a:defRPr sz="1350" b="1" baseline="0">
                <a:solidFill>
                  <a:schemeClr val="accent2"/>
                </a:solidFill>
                <a:latin typeface="+mj-lt"/>
              </a:defRPr>
            </a:lvl1pPr>
          </a:lstStyle>
          <a:p>
            <a:pPr lvl="0"/>
            <a:r>
              <a:rPr lang="en-US" dirty="0"/>
              <a:t>Click To Edit Subtitle</a:t>
            </a:r>
          </a:p>
        </p:txBody>
      </p:sp>
    </p:spTree>
    <p:extLst>
      <p:ext uri="{BB962C8B-B14F-4D97-AF65-F5344CB8AC3E}">
        <p14:creationId xmlns:p14="http://schemas.microsoft.com/office/powerpoint/2010/main" val="366869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nimBg="1"/>
      <p:bldP spid="2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EN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9420" y="365760"/>
            <a:ext cx="2125980" cy="462528"/>
          </a:xfrm>
          <a:prstGeom prst="rect">
            <a:avLst/>
          </a:prstGeom>
        </p:spPr>
      </p:pic>
      <p:sp>
        <p:nvSpPr>
          <p:cNvPr id="17" name="Rectangle 16"/>
          <p:cNvSpPr/>
          <p:nvPr userDrawn="1"/>
        </p:nvSpPr>
        <p:spPr bwMode="auto">
          <a:xfrm flipH="1">
            <a:off x="-1" y="0"/>
            <a:ext cx="77599" cy="6858000"/>
          </a:xfrm>
          <a:prstGeom prst="rect">
            <a:avLst/>
          </a:prstGeom>
          <a:solidFill>
            <a:schemeClr val="accent4"/>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p:txBody>
      </p:sp>
      <p:sp>
        <p:nvSpPr>
          <p:cNvPr id="18" name="Rechteck 10"/>
          <p:cNvSpPr/>
          <p:nvPr userDrawn="1"/>
        </p:nvSpPr>
        <p:spPr>
          <a:xfrm>
            <a:off x="4086462"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4"/>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2" name="Rechteck 10"/>
          <p:cNvSpPr/>
          <p:nvPr userDrawn="1"/>
        </p:nvSpPr>
        <p:spPr>
          <a:xfrm>
            <a:off x="3957406"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4"/>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3" name="Rechteck 10"/>
          <p:cNvSpPr/>
          <p:nvPr userDrawn="1"/>
        </p:nvSpPr>
        <p:spPr>
          <a:xfrm>
            <a:off x="3828351"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4"/>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9" name="Rectangle 36"/>
          <p:cNvSpPr>
            <a:spLocks noGrp="1" noChangeArrowheads="1"/>
          </p:cNvSpPr>
          <p:nvPr>
            <p:ph type="subTitle" sz="quarter" idx="1" hasCustomPrompt="1"/>
          </p:nvPr>
        </p:nvSpPr>
        <p:spPr>
          <a:xfrm>
            <a:off x="274320" y="4099468"/>
            <a:ext cx="3230880" cy="1994984"/>
          </a:xfrm>
        </p:spPr>
        <p:txBody>
          <a:bodyPr numCol="1">
            <a:normAutofit/>
          </a:bodyPr>
          <a:lstStyle>
            <a:lvl1pPr marL="0" marR="0" indent="0" algn="l" defTabSz="685800" rtl="0" eaLnBrk="1" fontAlgn="base" latinLnBrk="0" hangingPunct="1">
              <a:lnSpc>
                <a:spcPct val="100000"/>
              </a:lnSpc>
              <a:spcBef>
                <a:spcPct val="0"/>
              </a:spcBef>
              <a:spcAft>
                <a:spcPts val="0"/>
              </a:spcAft>
              <a:buClr>
                <a:schemeClr val="tx1">
                  <a:lumMod val="65000"/>
                  <a:lumOff val="35000"/>
                </a:schemeClr>
              </a:buClr>
              <a:buSzPct val="80000"/>
              <a:buFontTx/>
              <a:buNone/>
              <a:tabLst/>
              <a:defRPr sz="12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0" name="Rectangle 35"/>
          <p:cNvSpPr>
            <a:spLocks noGrp="1" noChangeArrowheads="1"/>
          </p:cNvSpPr>
          <p:nvPr>
            <p:ph type="ctrTitle" sz="quarter" hasCustomPrompt="1"/>
          </p:nvPr>
        </p:nvSpPr>
        <p:spPr>
          <a:xfrm>
            <a:off x="274320" y="590719"/>
            <a:ext cx="3230880" cy="2897570"/>
          </a:xfrm>
        </p:spPr>
        <p:txBody>
          <a:bodyPr anchor="b">
            <a:normAutofit/>
          </a:bodyPr>
          <a:lstStyle>
            <a:lvl1pPr algn="l">
              <a:spcAft>
                <a:spcPts val="450"/>
              </a:spcAft>
              <a:defRPr sz="2400">
                <a:solidFill>
                  <a:schemeClr val="tx1"/>
                </a:solidFill>
              </a:defRPr>
            </a:lvl1pPr>
          </a:lstStyle>
          <a:p>
            <a:r>
              <a:rPr lang="en-US" dirty="0"/>
              <a:t>CLICK TO EDIT MASTER TITLE STYLE</a:t>
            </a:r>
          </a:p>
        </p:txBody>
      </p:sp>
      <p:sp>
        <p:nvSpPr>
          <p:cNvPr id="21" name="Text Box 47"/>
          <p:cNvSpPr txBox="1">
            <a:spLocks noChangeArrowheads="1"/>
          </p:cNvSpPr>
          <p:nvPr userDrawn="1"/>
        </p:nvSpPr>
        <p:spPr bwMode="auto">
          <a:xfrm>
            <a:off x="1399753" y="6505633"/>
            <a:ext cx="2215671" cy="184666"/>
          </a:xfrm>
          <a:prstGeom prst="rect">
            <a:avLst/>
          </a:prstGeom>
          <a:noFill/>
          <a:ln w="9525">
            <a:noFill/>
            <a:miter lim="800000"/>
            <a:headEnd/>
            <a:tailEnd/>
          </a:ln>
          <a:effectLst/>
        </p:spPr>
        <p:txBody>
          <a:bodyPr wrap="none">
            <a:spAutoFit/>
          </a:bodyPr>
          <a:lstStyle/>
          <a:p>
            <a:pPr algn="ctr">
              <a:spcBef>
                <a:spcPts val="0"/>
              </a:spcBef>
            </a:pPr>
            <a:r>
              <a:rPr lang="en-US" sz="600" dirty="0">
                <a:solidFill>
                  <a:schemeClr val="bg1">
                    <a:lumMod val="50000"/>
                  </a:schemeClr>
                </a:solidFill>
                <a:latin typeface="Calibri Light" panose="020F0302020204030204" pitchFamily="34" charset="0"/>
                <a:cs typeface="Calibri Light" panose="020F0302020204030204" pitchFamily="34" charset="0"/>
              </a:rPr>
              <a:t>© 2019 Electric Power Research Institute, Inc. All rights reserved.</a:t>
            </a:r>
          </a:p>
        </p:txBody>
      </p:sp>
      <p:sp>
        <p:nvSpPr>
          <p:cNvPr id="27" name="TextBox 26">
            <a:hlinkClick r:id="rId4"/>
          </p:cNvPr>
          <p:cNvSpPr txBox="1"/>
          <p:nvPr userDrawn="1"/>
        </p:nvSpPr>
        <p:spPr>
          <a:xfrm>
            <a:off x="253968" y="6462581"/>
            <a:ext cx="1132999" cy="346249"/>
          </a:xfrm>
          <a:prstGeom prst="rect">
            <a:avLst/>
          </a:prstGeom>
          <a:noFill/>
        </p:spPr>
        <p:txBody>
          <a:bodyPr wrap="square" rtlCol="0">
            <a:spAutoFit/>
          </a:bodyPr>
          <a:lstStyle/>
          <a:p>
            <a:pPr algn="l"/>
            <a:r>
              <a:rPr lang="en-US" sz="825" b="1" spc="150" baseline="0" dirty="0">
                <a:solidFill>
                  <a:schemeClr val="tx1">
                    <a:lumMod val="65000"/>
                    <a:lumOff val="35000"/>
                  </a:schemeClr>
                </a:solidFill>
                <a:latin typeface="Century Gothic" panose="020B0502020202020204" pitchFamily="34" charset="0"/>
              </a:rPr>
              <a:t>www.epri.com</a:t>
            </a:r>
          </a:p>
        </p:txBody>
      </p:sp>
      <p:cxnSp>
        <p:nvCxnSpPr>
          <p:cNvPr id="28" name="Straight Connector 27"/>
          <p:cNvCxnSpPr/>
          <p:nvPr userDrawn="1"/>
        </p:nvCxnSpPr>
        <p:spPr bwMode="auto">
          <a:xfrm>
            <a:off x="1386967" y="6181726"/>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4607" y="6284323"/>
            <a:ext cx="112672" cy="150229"/>
          </a:xfrm>
          <a:prstGeom prst="rect">
            <a:avLst/>
          </a:prstGeom>
        </p:spPr>
      </p:pic>
      <p:pic>
        <p:nvPicPr>
          <p:cNvPr id="30" name="Picture 29">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3562" y="6277560"/>
            <a:ext cx="56684" cy="163755"/>
          </a:xfrm>
          <a:prstGeom prst="rect">
            <a:avLst/>
          </a:prstGeom>
        </p:spPr>
      </p:pic>
      <p:pic>
        <p:nvPicPr>
          <p:cNvPr id="31" name="Picture 30">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63558" y="6293931"/>
            <a:ext cx="120532" cy="131013"/>
          </a:xfrm>
          <a:prstGeom prst="rect">
            <a:avLst/>
          </a:prstGeom>
        </p:spPr>
      </p:pic>
      <p:sp>
        <p:nvSpPr>
          <p:cNvPr id="32" name="Text Placeholder 7"/>
          <p:cNvSpPr>
            <a:spLocks noGrp="1"/>
          </p:cNvSpPr>
          <p:nvPr>
            <p:ph type="body" sz="quarter" idx="10" hasCustomPrompt="1"/>
          </p:nvPr>
        </p:nvSpPr>
        <p:spPr>
          <a:xfrm>
            <a:off x="274320" y="3509556"/>
            <a:ext cx="3230880" cy="589913"/>
          </a:xfrm>
        </p:spPr>
        <p:txBody>
          <a:bodyPr>
            <a:normAutofit/>
          </a:bodyPr>
          <a:lstStyle>
            <a:lvl1pPr marL="0" indent="0">
              <a:buNone/>
              <a:defRPr sz="1350" b="1" baseline="0">
                <a:solidFill>
                  <a:schemeClr val="accent4"/>
                </a:solidFill>
                <a:latin typeface="+mj-lt"/>
              </a:defRPr>
            </a:lvl1pPr>
          </a:lstStyle>
          <a:p>
            <a:pPr lvl="0"/>
            <a:r>
              <a:rPr lang="en-US" dirty="0"/>
              <a:t>Click To Edit Subtitle</a:t>
            </a:r>
          </a:p>
        </p:txBody>
      </p:sp>
    </p:spTree>
    <p:extLst>
      <p:ext uri="{BB962C8B-B14F-4D97-AF65-F5344CB8AC3E}">
        <p14:creationId xmlns:p14="http://schemas.microsoft.com/office/powerpoint/2010/main" val="137560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nimBg="1"/>
      <p:bldP spid="2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UC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9420" y="365760"/>
            <a:ext cx="2125980" cy="462528"/>
          </a:xfrm>
          <a:prstGeom prst="rect">
            <a:avLst/>
          </a:prstGeom>
        </p:spPr>
      </p:pic>
      <p:sp>
        <p:nvSpPr>
          <p:cNvPr id="17" name="Rectangle 16"/>
          <p:cNvSpPr/>
          <p:nvPr userDrawn="1"/>
        </p:nvSpPr>
        <p:spPr bwMode="auto">
          <a:xfrm flipH="1">
            <a:off x="-1" y="0"/>
            <a:ext cx="77599" cy="6858000"/>
          </a:xfrm>
          <a:prstGeom prst="rect">
            <a:avLst/>
          </a:prstGeom>
          <a:solidFill>
            <a:schemeClr val="accent6"/>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p:txBody>
      </p:sp>
      <p:sp>
        <p:nvSpPr>
          <p:cNvPr id="18" name="Rechteck 10"/>
          <p:cNvSpPr/>
          <p:nvPr userDrawn="1"/>
        </p:nvSpPr>
        <p:spPr>
          <a:xfrm>
            <a:off x="4086462"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6"/>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2" name="Rechteck 10"/>
          <p:cNvSpPr/>
          <p:nvPr userDrawn="1"/>
        </p:nvSpPr>
        <p:spPr>
          <a:xfrm>
            <a:off x="3957406"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6"/>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3" name="Rechteck 10"/>
          <p:cNvSpPr/>
          <p:nvPr userDrawn="1"/>
        </p:nvSpPr>
        <p:spPr>
          <a:xfrm>
            <a:off x="3828351"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6"/>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9" name="Rectangle 36"/>
          <p:cNvSpPr>
            <a:spLocks noGrp="1" noChangeArrowheads="1"/>
          </p:cNvSpPr>
          <p:nvPr>
            <p:ph type="subTitle" sz="quarter" idx="1" hasCustomPrompt="1"/>
          </p:nvPr>
        </p:nvSpPr>
        <p:spPr>
          <a:xfrm>
            <a:off x="274320" y="4099468"/>
            <a:ext cx="3230880" cy="1994984"/>
          </a:xfrm>
        </p:spPr>
        <p:txBody>
          <a:bodyPr numCol="1">
            <a:normAutofit/>
          </a:bodyPr>
          <a:lstStyle>
            <a:lvl1pPr marL="0" marR="0" indent="0" algn="l" defTabSz="685800" rtl="0" eaLnBrk="1" fontAlgn="base" latinLnBrk="0" hangingPunct="1">
              <a:lnSpc>
                <a:spcPct val="100000"/>
              </a:lnSpc>
              <a:spcBef>
                <a:spcPct val="0"/>
              </a:spcBef>
              <a:spcAft>
                <a:spcPts val="0"/>
              </a:spcAft>
              <a:buClr>
                <a:schemeClr val="tx1">
                  <a:lumMod val="65000"/>
                  <a:lumOff val="35000"/>
                </a:schemeClr>
              </a:buClr>
              <a:buSzPct val="80000"/>
              <a:buFontTx/>
              <a:buNone/>
              <a:tabLst/>
              <a:defRPr sz="12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0" name="Rectangle 35"/>
          <p:cNvSpPr>
            <a:spLocks noGrp="1" noChangeArrowheads="1"/>
          </p:cNvSpPr>
          <p:nvPr>
            <p:ph type="ctrTitle" sz="quarter" hasCustomPrompt="1"/>
          </p:nvPr>
        </p:nvSpPr>
        <p:spPr>
          <a:xfrm>
            <a:off x="274320" y="590719"/>
            <a:ext cx="3230880" cy="2897570"/>
          </a:xfrm>
        </p:spPr>
        <p:txBody>
          <a:bodyPr anchor="b">
            <a:normAutofit/>
          </a:bodyPr>
          <a:lstStyle>
            <a:lvl1pPr algn="l">
              <a:spcAft>
                <a:spcPts val="450"/>
              </a:spcAft>
              <a:defRPr sz="2400">
                <a:solidFill>
                  <a:schemeClr val="tx1"/>
                </a:solidFill>
              </a:defRPr>
            </a:lvl1pPr>
          </a:lstStyle>
          <a:p>
            <a:r>
              <a:rPr lang="en-US" dirty="0"/>
              <a:t>CLICK TO EDIT MASTER TITLE STYLE</a:t>
            </a:r>
          </a:p>
        </p:txBody>
      </p:sp>
      <p:sp>
        <p:nvSpPr>
          <p:cNvPr id="21" name="Text Box 47"/>
          <p:cNvSpPr txBox="1">
            <a:spLocks noChangeArrowheads="1"/>
          </p:cNvSpPr>
          <p:nvPr userDrawn="1"/>
        </p:nvSpPr>
        <p:spPr bwMode="auto">
          <a:xfrm>
            <a:off x="1399753" y="6505633"/>
            <a:ext cx="2215671" cy="184666"/>
          </a:xfrm>
          <a:prstGeom prst="rect">
            <a:avLst/>
          </a:prstGeom>
          <a:noFill/>
          <a:ln w="9525">
            <a:noFill/>
            <a:miter lim="800000"/>
            <a:headEnd/>
            <a:tailEnd/>
          </a:ln>
          <a:effectLst/>
        </p:spPr>
        <p:txBody>
          <a:bodyPr wrap="none">
            <a:spAutoFit/>
          </a:bodyPr>
          <a:lstStyle/>
          <a:p>
            <a:pPr algn="ctr">
              <a:spcBef>
                <a:spcPts val="0"/>
              </a:spcBef>
            </a:pPr>
            <a:r>
              <a:rPr lang="en-US" sz="600" dirty="0">
                <a:solidFill>
                  <a:schemeClr val="bg1">
                    <a:lumMod val="50000"/>
                  </a:schemeClr>
                </a:solidFill>
                <a:latin typeface="Calibri Light" panose="020F0302020204030204" pitchFamily="34" charset="0"/>
                <a:cs typeface="Calibri Light" panose="020F0302020204030204" pitchFamily="34" charset="0"/>
              </a:rPr>
              <a:t>© 2019 Electric Power Research Institute, Inc. All rights reserved.</a:t>
            </a:r>
          </a:p>
        </p:txBody>
      </p:sp>
      <p:sp>
        <p:nvSpPr>
          <p:cNvPr id="27" name="TextBox 26">
            <a:hlinkClick r:id="rId4"/>
          </p:cNvPr>
          <p:cNvSpPr txBox="1"/>
          <p:nvPr userDrawn="1"/>
        </p:nvSpPr>
        <p:spPr>
          <a:xfrm>
            <a:off x="253968" y="6462581"/>
            <a:ext cx="1132999" cy="346249"/>
          </a:xfrm>
          <a:prstGeom prst="rect">
            <a:avLst/>
          </a:prstGeom>
          <a:noFill/>
        </p:spPr>
        <p:txBody>
          <a:bodyPr wrap="square" rtlCol="0">
            <a:spAutoFit/>
          </a:bodyPr>
          <a:lstStyle/>
          <a:p>
            <a:pPr algn="l"/>
            <a:r>
              <a:rPr lang="en-US" sz="825" b="1" spc="150" baseline="0" dirty="0">
                <a:solidFill>
                  <a:schemeClr val="tx1">
                    <a:lumMod val="65000"/>
                    <a:lumOff val="35000"/>
                  </a:schemeClr>
                </a:solidFill>
                <a:latin typeface="Century Gothic" panose="020B0502020202020204" pitchFamily="34" charset="0"/>
              </a:rPr>
              <a:t>www.epri.com</a:t>
            </a:r>
          </a:p>
        </p:txBody>
      </p:sp>
      <p:cxnSp>
        <p:nvCxnSpPr>
          <p:cNvPr id="28" name="Straight Connector 27"/>
          <p:cNvCxnSpPr/>
          <p:nvPr userDrawn="1"/>
        </p:nvCxnSpPr>
        <p:spPr bwMode="auto">
          <a:xfrm>
            <a:off x="1386967" y="6181726"/>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4607" y="6284323"/>
            <a:ext cx="112672" cy="150229"/>
          </a:xfrm>
          <a:prstGeom prst="rect">
            <a:avLst/>
          </a:prstGeom>
        </p:spPr>
      </p:pic>
      <p:pic>
        <p:nvPicPr>
          <p:cNvPr id="30" name="Picture 29">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3562" y="6277560"/>
            <a:ext cx="56684" cy="163755"/>
          </a:xfrm>
          <a:prstGeom prst="rect">
            <a:avLst/>
          </a:prstGeom>
        </p:spPr>
      </p:pic>
      <p:pic>
        <p:nvPicPr>
          <p:cNvPr id="31" name="Picture 30">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63558" y="6293931"/>
            <a:ext cx="120532" cy="131013"/>
          </a:xfrm>
          <a:prstGeom prst="rect">
            <a:avLst/>
          </a:prstGeom>
        </p:spPr>
      </p:pic>
      <p:sp>
        <p:nvSpPr>
          <p:cNvPr id="32" name="Text Placeholder 7"/>
          <p:cNvSpPr>
            <a:spLocks noGrp="1"/>
          </p:cNvSpPr>
          <p:nvPr>
            <p:ph type="body" sz="quarter" idx="10" hasCustomPrompt="1"/>
          </p:nvPr>
        </p:nvSpPr>
        <p:spPr>
          <a:xfrm>
            <a:off x="274320" y="3509556"/>
            <a:ext cx="3230880" cy="589913"/>
          </a:xfrm>
        </p:spPr>
        <p:txBody>
          <a:bodyPr>
            <a:normAutofit/>
          </a:bodyPr>
          <a:lstStyle>
            <a:lvl1pPr marL="0" indent="0">
              <a:buNone/>
              <a:defRPr sz="1350" b="1" baseline="0">
                <a:solidFill>
                  <a:schemeClr val="accent6"/>
                </a:solidFill>
                <a:latin typeface="+mj-lt"/>
              </a:defRPr>
            </a:lvl1pPr>
          </a:lstStyle>
          <a:p>
            <a:pPr lvl="0"/>
            <a:r>
              <a:rPr lang="en-US" dirty="0"/>
              <a:t>Click To Edit Subtitle</a:t>
            </a:r>
          </a:p>
        </p:txBody>
      </p:sp>
    </p:spTree>
    <p:extLst>
      <p:ext uri="{BB962C8B-B14F-4D97-AF65-F5344CB8AC3E}">
        <p14:creationId xmlns:p14="http://schemas.microsoft.com/office/powerpoint/2010/main" val="154622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nimBg="1"/>
      <p:bldP spid="2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DU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9420" y="365760"/>
            <a:ext cx="2125980" cy="462528"/>
          </a:xfrm>
          <a:prstGeom prst="rect">
            <a:avLst/>
          </a:prstGeom>
        </p:spPr>
      </p:pic>
      <p:sp>
        <p:nvSpPr>
          <p:cNvPr id="18" name="Rectangle 17"/>
          <p:cNvSpPr/>
          <p:nvPr userDrawn="1"/>
        </p:nvSpPr>
        <p:spPr bwMode="auto">
          <a:xfrm flipH="1">
            <a:off x="-1" y="0"/>
            <a:ext cx="77599" cy="6858000"/>
          </a:xfrm>
          <a:prstGeom prst="rect">
            <a:avLst/>
          </a:prstGeom>
          <a:solidFill>
            <a:schemeClr val="accent3"/>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p:txBody>
      </p:sp>
      <p:sp>
        <p:nvSpPr>
          <p:cNvPr id="22" name="Rechteck 10"/>
          <p:cNvSpPr/>
          <p:nvPr userDrawn="1"/>
        </p:nvSpPr>
        <p:spPr>
          <a:xfrm>
            <a:off x="4086462"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3"/>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3" name="Rechteck 10"/>
          <p:cNvSpPr/>
          <p:nvPr userDrawn="1"/>
        </p:nvSpPr>
        <p:spPr>
          <a:xfrm>
            <a:off x="3957406"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3"/>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4" name="Rechteck 10"/>
          <p:cNvSpPr/>
          <p:nvPr userDrawn="1"/>
        </p:nvSpPr>
        <p:spPr>
          <a:xfrm>
            <a:off x="3828351"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3"/>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7" name="Rectangle 36"/>
          <p:cNvSpPr>
            <a:spLocks noGrp="1" noChangeArrowheads="1"/>
          </p:cNvSpPr>
          <p:nvPr>
            <p:ph type="subTitle" sz="quarter" idx="1" hasCustomPrompt="1"/>
          </p:nvPr>
        </p:nvSpPr>
        <p:spPr>
          <a:xfrm>
            <a:off x="274320" y="4099468"/>
            <a:ext cx="3230880" cy="1994984"/>
          </a:xfrm>
        </p:spPr>
        <p:txBody>
          <a:bodyPr numCol="1">
            <a:normAutofit/>
          </a:bodyPr>
          <a:lstStyle>
            <a:lvl1pPr marL="0" marR="0" indent="0" algn="l" defTabSz="685800" rtl="0" eaLnBrk="1" fontAlgn="base" latinLnBrk="0" hangingPunct="1">
              <a:lnSpc>
                <a:spcPct val="100000"/>
              </a:lnSpc>
              <a:spcBef>
                <a:spcPct val="0"/>
              </a:spcBef>
              <a:spcAft>
                <a:spcPts val="0"/>
              </a:spcAft>
              <a:buClr>
                <a:schemeClr val="tx1">
                  <a:lumMod val="65000"/>
                  <a:lumOff val="35000"/>
                </a:schemeClr>
              </a:buClr>
              <a:buSzPct val="80000"/>
              <a:buFontTx/>
              <a:buNone/>
              <a:tabLst/>
              <a:defRPr sz="12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9" name="Rectangle 35"/>
          <p:cNvSpPr>
            <a:spLocks noGrp="1" noChangeArrowheads="1"/>
          </p:cNvSpPr>
          <p:nvPr>
            <p:ph type="ctrTitle" sz="quarter" hasCustomPrompt="1"/>
          </p:nvPr>
        </p:nvSpPr>
        <p:spPr>
          <a:xfrm>
            <a:off x="274320" y="590719"/>
            <a:ext cx="3230880" cy="2897570"/>
          </a:xfrm>
        </p:spPr>
        <p:txBody>
          <a:bodyPr anchor="b">
            <a:normAutofit/>
          </a:bodyPr>
          <a:lstStyle>
            <a:lvl1pPr algn="l">
              <a:spcAft>
                <a:spcPts val="450"/>
              </a:spcAft>
              <a:defRPr sz="2400">
                <a:solidFill>
                  <a:schemeClr val="tx1"/>
                </a:solidFill>
              </a:defRPr>
            </a:lvl1pPr>
          </a:lstStyle>
          <a:p>
            <a:r>
              <a:rPr lang="en-US" dirty="0"/>
              <a:t>CLICK TO EDIT MASTER TITLE STYLE</a:t>
            </a:r>
          </a:p>
        </p:txBody>
      </p:sp>
      <p:sp>
        <p:nvSpPr>
          <p:cNvPr id="20" name="Text Box 47"/>
          <p:cNvSpPr txBox="1">
            <a:spLocks noChangeArrowheads="1"/>
          </p:cNvSpPr>
          <p:nvPr userDrawn="1"/>
        </p:nvSpPr>
        <p:spPr bwMode="auto">
          <a:xfrm>
            <a:off x="1399753" y="6505633"/>
            <a:ext cx="2215671" cy="184666"/>
          </a:xfrm>
          <a:prstGeom prst="rect">
            <a:avLst/>
          </a:prstGeom>
          <a:noFill/>
          <a:ln w="9525">
            <a:noFill/>
            <a:miter lim="800000"/>
            <a:headEnd/>
            <a:tailEnd/>
          </a:ln>
          <a:effectLst/>
        </p:spPr>
        <p:txBody>
          <a:bodyPr wrap="none">
            <a:spAutoFit/>
          </a:bodyPr>
          <a:lstStyle/>
          <a:p>
            <a:pPr algn="ctr">
              <a:spcBef>
                <a:spcPts val="0"/>
              </a:spcBef>
            </a:pPr>
            <a:r>
              <a:rPr lang="en-US" sz="600" dirty="0">
                <a:solidFill>
                  <a:schemeClr val="bg1">
                    <a:lumMod val="50000"/>
                  </a:schemeClr>
                </a:solidFill>
                <a:latin typeface="Calibri Light" panose="020F0302020204030204" pitchFamily="34" charset="0"/>
                <a:cs typeface="Calibri Light" panose="020F0302020204030204" pitchFamily="34" charset="0"/>
              </a:rPr>
              <a:t>© 2019 Electric Power Research Institute, Inc. All rights reserved.</a:t>
            </a:r>
          </a:p>
        </p:txBody>
      </p:sp>
      <p:sp>
        <p:nvSpPr>
          <p:cNvPr id="21" name="TextBox 20">
            <a:hlinkClick r:id="rId4"/>
          </p:cNvPr>
          <p:cNvSpPr txBox="1"/>
          <p:nvPr userDrawn="1"/>
        </p:nvSpPr>
        <p:spPr>
          <a:xfrm>
            <a:off x="253968" y="6462581"/>
            <a:ext cx="1132999" cy="346249"/>
          </a:xfrm>
          <a:prstGeom prst="rect">
            <a:avLst/>
          </a:prstGeom>
          <a:noFill/>
        </p:spPr>
        <p:txBody>
          <a:bodyPr wrap="square" rtlCol="0">
            <a:spAutoFit/>
          </a:bodyPr>
          <a:lstStyle/>
          <a:p>
            <a:pPr algn="l"/>
            <a:r>
              <a:rPr lang="en-US" sz="825" b="1" spc="150" baseline="0" dirty="0">
                <a:solidFill>
                  <a:schemeClr val="tx1">
                    <a:lumMod val="65000"/>
                    <a:lumOff val="35000"/>
                  </a:schemeClr>
                </a:solidFill>
                <a:latin typeface="Century Gothic" panose="020B0502020202020204" pitchFamily="34" charset="0"/>
              </a:rPr>
              <a:t>www.epri.com</a:t>
            </a:r>
          </a:p>
        </p:txBody>
      </p:sp>
      <p:cxnSp>
        <p:nvCxnSpPr>
          <p:cNvPr id="28" name="Straight Connector 27"/>
          <p:cNvCxnSpPr/>
          <p:nvPr userDrawn="1"/>
        </p:nvCxnSpPr>
        <p:spPr bwMode="auto">
          <a:xfrm>
            <a:off x="1386967" y="6181726"/>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4607" y="6284323"/>
            <a:ext cx="112672" cy="150229"/>
          </a:xfrm>
          <a:prstGeom prst="rect">
            <a:avLst/>
          </a:prstGeom>
        </p:spPr>
      </p:pic>
      <p:pic>
        <p:nvPicPr>
          <p:cNvPr id="30" name="Picture 29">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3562" y="6277560"/>
            <a:ext cx="56684" cy="163755"/>
          </a:xfrm>
          <a:prstGeom prst="rect">
            <a:avLst/>
          </a:prstGeom>
        </p:spPr>
      </p:pic>
      <p:pic>
        <p:nvPicPr>
          <p:cNvPr id="31" name="Picture 30">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63558" y="6293931"/>
            <a:ext cx="120532" cy="131013"/>
          </a:xfrm>
          <a:prstGeom prst="rect">
            <a:avLst/>
          </a:prstGeom>
        </p:spPr>
      </p:pic>
      <p:sp>
        <p:nvSpPr>
          <p:cNvPr id="32" name="Text Placeholder 7"/>
          <p:cNvSpPr>
            <a:spLocks noGrp="1"/>
          </p:cNvSpPr>
          <p:nvPr>
            <p:ph type="body" sz="quarter" idx="10" hasCustomPrompt="1"/>
          </p:nvPr>
        </p:nvSpPr>
        <p:spPr>
          <a:xfrm>
            <a:off x="274320" y="3509556"/>
            <a:ext cx="3230880" cy="589913"/>
          </a:xfrm>
        </p:spPr>
        <p:txBody>
          <a:bodyPr>
            <a:normAutofit/>
          </a:bodyPr>
          <a:lstStyle>
            <a:lvl1pPr marL="0" indent="0">
              <a:buNone/>
              <a:defRPr sz="1350" b="1" baseline="0">
                <a:solidFill>
                  <a:schemeClr val="accent3"/>
                </a:solidFill>
                <a:latin typeface="+mj-lt"/>
              </a:defRPr>
            </a:lvl1pPr>
          </a:lstStyle>
          <a:p>
            <a:pPr lvl="0"/>
            <a:r>
              <a:rPr lang="en-US" dirty="0"/>
              <a:t>Click To Edit Subtitle</a:t>
            </a:r>
          </a:p>
        </p:txBody>
      </p:sp>
    </p:spTree>
    <p:extLst>
      <p:ext uri="{BB962C8B-B14F-4D97-AF65-F5344CB8AC3E}">
        <p14:creationId xmlns:p14="http://schemas.microsoft.com/office/powerpoint/2010/main" val="400117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0-#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3" grpId="0" animBg="1"/>
      <p:bldP spid="2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2777821" y="3633759"/>
            <a:ext cx="4588328" cy="550862"/>
          </a:xfrm>
          <a:prstGeom prst="rect">
            <a:avLst/>
          </a:prstGeom>
        </p:spPr>
        <p:txBody>
          <a:bodyPr>
            <a:noAutofit/>
          </a:bodyPr>
          <a:lstStyle>
            <a:lvl1pPr>
              <a:defRPr sz="2400" b="1">
                <a:solidFill>
                  <a:srgbClr val="002060"/>
                </a:solidFill>
              </a:defRPr>
            </a:lvl1pPr>
          </a:lstStyle>
          <a:p>
            <a:endParaRPr lang="en-US" dirty="0"/>
          </a:p>
        </p:txBody>
      </p:sp>
      <p:sp>
        <p:nvSpPr>
          <p:cNvPr id="9" name="Subtitle 2"/>
          <p:cNvSpPr>
            <a:spLocks noGrp="1"/>
          </p:cNvSpPr>
          <p:nvPr>
            <p:ph type="subTitle" idx="1"/>
          </p:nvPr>
        </p:nvSpPr>
        <p:spPr>
          <a:xfrm>
            <a:off x="2777821" y="4185661"/>
            <a:ext cx="4588328" cy="415412"/>
          </a:xfrm>
          <a:prstGeom prst="rect">
            <a:avLst/>
          </a:prstGeom>
        </p:spPr>
        <p:txBody>
          <a:bodyPr>
            <a:normAutofit/>
          </a:bodyPr>
          <a:lstStyle>
            <a:lvl1pPr marL="0" indent="0" algn="l">
              <a:buNone/>
              <a:defRPr sz="18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Text Placeholder 8"/>
          <p:cNvSpPr>
            <a:spLocks noGrp="1"/>
          </p:cNvSpPr>
          <p:nvPr>
            <p:ph type="body" sz="quarter" idx="10" hasCustomPrompt="1"/>
          </p:nvPr>
        </p:nvSpPr>
        <p:spPr>
          <a:xfrm>
            <a:off x="2777821" y="4941282"/>
            <a:ext cx="4588328" cy="292415"/>
          </a:xfrm>
          <a:prstGeom prst="rect">
            <a:avLst/>
          </a:prstGeom>
        </p:spPr>
        <p:txBody>
          <a:bodyPr>
            <a:normAutofit/>
          </a:bodyPr>
          <a:lstStyle>
            <a:lvl1pPr algn="l">
              <a:buNone/>
              <a:defRPr sz="1200">
                <a:solidFill>
                  <a:srgbClr val="002060"/>
                </a:solidFill>
              </a:defRPr>
            </a:lvl1pPr>
          </a:lstStyle>
          <a:p>
            <a:pPr lvl="0"/>
            <a:r>
              <a:rPr lang="en-US" dirty="0"/>
              <a:t>Date (optional)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4" name="Picture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cxnSp>
        <p:nvCxnSpPr>
          <p:cNvPr id="7" name="Straight Connector 6"/>
          <p:cNvCxnSpPr/>
          <p:nvPr userDrawn="1"/>
        </p:nvCxnSpPr>
        <p:spPr>
          <a:xfrm flipH="1">
            <a:off x="2777821" y="4184621"/>
            <a:ext cx="4588328"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57903" y="6552169"/>
            <a:ext cx="1470640" cy="230818"/>
          </a:xfrm>
          <a:prstGeom prst="rect">
            <a:avLst/>
          </a:prstGeom>
        </p:spPr>
      </p:pic>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4099" y="1558655"/>
            <a:ext cx="5715000" cy="1905000"/>
          </a:xfrm>
          <a:prstGeom prst="rect">
            <a:avLst/>
          </a:prstGeom>
        </p:spPr>
      </p:pic>
      <p:sp>
        <p:nvSpPr>
          <p:cNvPr id="17" name="TextBox 16"/>
          <p:cNvSpPr txBox="1"/>
          <p:nvPr userDrawn="1"/>
        </p:nvSpPr>
        <p:spPr>
          <a:xfrm>
            <a:off x="-1" y="6186759"/>
            <a:ext cx="9144001" cy="276999"/>
          </a:xfrm>
          <a:prstGeom prst="rect">
            <a:avLst/>
          </a:prstGeom>
          <a:solidFill>
            <a:srgbClr val="1B1B59"/>
          </a:solidFill>
        </p:spPr>
        <p:txBody>
          <a:bodyPr wrap="square" rtlCol="0">
            <a:spAutoFit/>
          </a:bodyPr>
          <a:lstStyle/>
          <a:p>
            <a:pPr algn="ctr" defTabSz="914400"/>
            <a:endParaRPr lang="en-US" sz="1200" i="1" dirty="0">
              <a:solidFill>
                <a:prstClr val="white"/>
              </a:solidFill>
            </a:endParaRPr>
          </a:p>
        </p:txBody>
      </p:sp>
    </p:spTree>
    <p:extLst>
      <p:ext uri="{BB962C8B-B14F-4D97-AF65-F5344CB8AC3E}">
        <p14:creationId xmlns:p14="http://schemas.microsoft.com/office/powerpoint/2010/main" val="1174166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9420" y="365760"/>
            <a:ext cx="2125980" cy="462528"/>
          </a:xfrm>
          <a:prstGeom prst="rect">
            <a:avLst/>
          </a:prstGeom>
        </p:spPr>
      </p:pic>
      <p:sp>
        <p:nvSpPr>
          <p:cNvPr id="17" name="Rectangle 16"/>
          <p:cNvSpPr/>
          <p:nvPr userDrawn="1"/>
        </p:nvSpPr>
        <p:spPr bwMode="auto">
          <a:xfrm flipH="1">
            <a:off x="-1" y="0"/>
            <a:ext cx="77599" cy="6858000"/>
          </a:xfrm>
          <a:prstGeom prst="rect">
            <a:avLst/>
          </a:prstGeom>
          <a:solidFill>
            <a:schemeClr val="accent5"/>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dirty="0">
              <a:ln>
                <a:noFill/>
              </a:ln>
              <a:solidFill>
                <a:schemeClr val="accent5"/>
              </a:solidFill>
              <a:effectLst/>
              <a:latin typeface="Arial" charset="0"/>
            </a:endParaRPr>
          </a:p>
        </p:txBody>
      </p:sp>
      <p:sp>
        <p:nvSpPr>
          <p:cNvPr id="18" name="Rechteck 10"/>
          <p:cNvSpPr/>
          <p:nvPr userDrawn="1"/>
        </p:nvSpPr>
        <p:spPr>
          <a:xfrm>
            <a:off x="4086462"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5"/>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2" name="Rechteck 10"/>
          <p:cNvSpPr/>
          <p:nvPr userDrawn="1"/>
        </p:nvSpPr>
        <p:spPr>
          <a:xfrm>
            <a:off x="3957406"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5"/>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3" name="Rechteck 10"/>
          <p:cNvSpPr/>
          <p:nvPr userDrawn="1"/>
        </p:nvSpPr>
        <p:spPr>
          <a:xfrm>
            <a:off x="3828351" y="1503406"/>
            <a:ext cx="83855"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5"/>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9" name="Rectangle 36"/>
          <p:cNvSpPr>
            <a:spLocks noGrp="1" noChangeArrowheads="1"/>
          </p:cNvSpPr>
          <p:nvPr>
            <p:ph type="subTitle" sz="quarter" idx="1" hasCustomPrompt="1"/>
          </p:nvPr>
        </p:nvSpPr>
        <p:spPr>
          <a:xfrm>
            <a:off x="274320" y="4099468"/>
            <a:ext cx="3230880" cy="1994984"/>
          </a:xfrm>
        </p:spPr>
        <p:txBody>
          <a:bodyPr numCol="1">
            <a:normAutofit/>
          </a:bodyPr>
          <a:lstStyle>
            <a:lvl1pPr marL="0" marR="0" indent="0" algn="l" defTabSz="685800" rtl="0" eaLnBrk="1" fontAlgn="base" latinLnBrk="0" hangingPunct="1">
              <a:lnSpc>
                <a:spcPct val="100000"/>
              </a:lnSpc>
              <a:spcBef>
                <a:spcPct val="0"/>
              </a:spcBef>
              <a:spcAft>
                <a:spcPts val="0"/>
              </a:spcAft>
              <a:buClr>
                <a:schemeClr val="tx1">
                  <a:lumMod val="65000"/>
                  <a:lumOff val="35000"/>
                </a:schemeClr>
              </a:buClr>
              <a:buSzPct val="80000"/>
              <a:buFontTx/>
              <a:buNone/>
              <a:tabLst/>
              <a:defRPr sz="12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0" name="Rectangle 35"/>
          <p:cNvSpPr>
            <a:spLocks noGrp="1" noChangeArrowheads="1"/>
          </p:cNvSpPr>
          <p:nvPr>
            <p:ph type="ctrTitle" sz="quarter" hasCustomPrompt="1"/>
          </p:nvPr>
        </p:nvSpPr>
        <p:spPr>
          <a:xfrm>
            <a:off x="274320" y="590719"/>
            <a:ext cx="3230880" cy="2897570"/>
          </a:xfrm>
        </p:spPr>
        <p:txBody>
          <a:bodyPr anchor="b">
            <a:normAutofit/>
          </a:bodyPr>
          <a:lstStyle>
            <a:lvl1pPr algn="l">
              <a:spcAft>
                <a:spcPts val="450"/>
              </a:spcAft>
              <a:defRPr sz="2400">
                <a:solidFill>
                  <a:schemeClr val="tx1"/>
                </a:solidFill>
              </a:defRPr>
            </a:lvl1pPr>
          </a:lstStyle>
          <a:p>
            <a:r>
              <a:rPr lang="en-US" dirty="0"/>
              <a:t>CLICK TO EDIT MASTER TITLE STYLE</a:t>
            </a:r>
          </a:p>
        </p:txBody>
      </p:sp>
      <p:sp>
        <p:nvSpPr>
          <p:cNvPr id="21" name="Text Box 47"/>
          <p:cNvSpPr txBox="1">
            <a:spLocks noChangeArrowheads="1"/>
          </p:cNvSpPr>
          <p:nvPr userDrawn="1"/>
        </p:nvSpPr>
        <p:spPr bwMode="auto">
          <a:xfrm>
            <a:off x="1399753" y="6505633"/>
            <a:ext cx="2215671" cy="184666"/>
          </a:xfrm>
          <a:prstGeom prst="rect">
            <a:avLst/>
          </a:prstGeom>
          <a:noFill/>
          <a:ln w="9525">
            <a:noFill/>
            <a:miter lim="800000"/>
            <a:headEnd/>
            <a:tailEnd/>
          </a:ln>
          <a:effectLst/>
        </p:spPr>
        <p:txBody>
          <a:bodyPr wrap="none">
            <a:spAutoFit/>
          </a:bodyPr>
          <a:lstStyle/>
          <a:p>
            <a:pPr algn="ctr">
              <a:spcBef>
                <a:spcPts val="0"/>
              </a:spcBef>
            </a:pPr>
            <a:r>
              <a:rPr lang="en-US" sz="600" dirty="0">
                <a:solidFill>
                  <a:schemeClr val="bg1">
                    <a:lumMod val="50000"/>
                  </a:schemeClr>
                </a:solidFill>
                <a:latin typeface="Calibri Light" panose="020F0302020204030204" pitchFamily="34" charset="0"/>
                <a:cs typeface="Calibri Light" panose="020F0302020204030204" pitchFamily="34" charset="0"/>
              </a:rPr>
              <a:t>© 2019 Electric Power Research Institute, Inc. All rights reserved.</a:t>
            </a:r>
          </a:p>
        </p:txBody>
      </p:sp>
      <p:sp>
        <p:nvSpPr>
          <p:cNvPr id="27" name="TextBox 26">
            <a:hlinkClick r:id="rId4"/>
          </p:cNvPr>
          <p:cNvSpPr txBox="1"/>
          <p:nvPr userDrawn="1"/>
        </p:nvSpPr>
        <p:spPr>
          <a:xfrm>
            <a:off x="253968" y="6462581"/>
            <a:ext cx="1132999" cy="346249"/>
          </a:xfrm>
          <a:prstGeom prst="rect">
            <a:avLst/>
          </a:prstGeom>
          <a:noFill/>
        </p:spPr>
        <p:txBody>
          <a:bodyPr wrap="square" rtlCol="0">
            <a:spAutoFit/>
          </a:bodyPr>
          <a:lstStyle/>
          <a:p>
            <a:pPr algn="l"/>
            <a:r>
              <a:rPr lang="en-US" sz="825" b="1" spc="150" baseline="0" dirty="0">
                <a:solidFill>
                  <a:schemeClr val="tx1">
                    <a:lumMod val="65000"/>
                    <a:lumOff val="35000"/>
                  </a:schemeClr>
                </a:solidFill>
                <a:latin typeface="Century Gothic" panose="020B0502020202020204" pitchFamily="34" charset="0"/>
              </a:rPr>
              <a:t>www.epri.com</a:t>
            </a:r>
          </a:p>
        </p:txBody>
      </p:sp>
      <p:cxnSp>
        <p:nvCxnSpPr>
          <p:cNvPr id="28" name="Straight Connector 27"/>
          <p:cNvCxnSpPr/>
          <p:nvPr userDrawn="1"/>
        </p:nvCxnSpPr>
        <p:spPr bwMode="auto">
          <a:xfrm>
            <a:off x="1386967" y="6181726"/>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4607" y="6284323"/>
            <a:ext cx="112672" cy="150229"/>
          </a:xfrm>
          <a:prstGeom prst="rect">
            <a:avLst/>
          </a:prstGeom>
        </p:spPr>
      </p:pic>
      <p:pic>
        <p:nvPicPr>
          <p:cNvPr id="30" name="Picture 29">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3562" y="6277560"/>
            <a:ext cx="56684" cy="163755"/>
          </a:xfrm>
          <a:prstGeom prst="rect">
            <a:avLst/>
          </a:prstGeom>
        </p:spPr>
      </p:pic>
      <p:pic>
        <p:nvPicPr>
          <p:cNvPr id="31" name="Picture 30">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63558" y="6293931"/>
            <a:ext cx="120532" cy="131013"/>
          </a:xfrm>
          <a:prstGeom prst="rect">
            <a:avLst/>
          </a:prstGeom>
        </p:spPr>
      </p:pic>
      <p:sp>
        <p:nvSpPr>
          <p:cNvPr id="32" name="Text Placeholder 7"/>
          <p:cNvSpPr>
            <a:spLocks noGrp="1"/>
          </p:cNvSpPr>
          <p:nvPr>
            <p:ph type="body" sz="quarter" idx="10" hasCustomPrompt="1"/>
          </p:nvPr>
        </p:nvSpPr>
        <p:spPr>
          <a:xfrm>
            <a:off x="274320" y="3509556"/>
            <a:ext cx="3230880" cy="589913"/>
          </a:xfrm>
        </p:spPr>
        <p:txBody>
          <a:bodyPr>
            <a:normAutofit/>
          </a:bodyPr>
          <a:lstStyle>
            <a:lvl1pPr marL="0" indent="0">
              <a:buNone/>
              <a:defRPr sz="1350" b="1" baseline="0">
                <a:solidFill>
                  <a:schemeClr val="accent5"/>
                </a:solidFill>
                <a:latin typeface="+mj-lt"/>
              </a:defRPr>
            </a:lvl1pPr>
          </a:lstStyle>
          <a:p>
            <a:pPr lvl="0"/>
            <a:r>
              <a:rPr lang="en-US" dirty="0"/>
              <a:t>Click To Edit Subtitle</a:t>
            </a:r>
          </a:p>
        </p:txBody>
      </p:sp>
    </p:spTree>
    <p:extLst>
      <p:ext uri="{BB962C8B-B14F-4D97-AF65-F5344CB8AC3E}">
        <p14:creationId xmlns:p14="http://schemas.microsoft.com/office/powerpoint/2010/main" val="250805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nimBg="1"/>
      <p:bldP spid="23"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 y="182563"/>
            <a:ext cx="8572500" cy="731520"/>
          </a:xfrm>
        </p:spPr>
        <p:txBody>
          <a:bodyPr>
            <a:no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74320" y="1005840"/>
            <a:ext cx="8572500" cy="53949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9559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320" y="182563"/>
            <a:ext cx="85725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991812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 y="182563"/>
            <a:ext cx="85725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74320" y="1005840"/>
            <a:ext cx="4183380" cy="5394960"/>
          </a:xfrm>
        </p:spPr>
        <p:txBody>
          <a:bodyPr/>
          <a:lstStyle>
            <a:lvl1pPr>
              <a:defRPr sz="1500">
                <a:solidFill>
                  <a:schemeClr val="tx1"/>
                </a:solidFill>
              </a:defRPr>
            </a:lvl1pPr>
            <a:lvl2pPr>
              <a:defRPr sz="1350">
                <a:solidFill>
                  <a:schemeClr val="tx1"/>
                </a:solidFill>
              </a:defRPr>
            </a:lvl2pPr>
            <a:lvl3pPr>
              <a:defRPr sz="1350">
                <a:solidFill>
                  <a:schemeClr val="tx1"/>
                </a:solidFill>
              </a:defRPr>
            </a:lvl3pPr>
            <a:lvl4pPr>
              <a:defRPr sz="1350">
                <a:solidFill>
                  <a:schemeClr val="tx1"/>
                </a:solidFill>
              </a:defRPr>
            </a:lvl4pPr>
            <a:lvl5pPr>
              <a:defRPr sz="135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005840"/>
            <a:ext cx="4183380" cy="5394960"/>
          </a:xfrm>
        </p:spPr>
        <p:txBody>
          <a:bodyPr/>
          <a:lstStyle>
            <a:lvl1pPr>
              <a:defRPr sz="1500">
                <a:solidFill>
                  <a:schemeClr val="tx1"/>
                </a:solidFill>
              </a:defRPr>
            </a:lvl1pPr>
            <a:lvl2pPr>
              <a:defRPr sz="1350">
                <a:solidFill>
                  <a:schemeClr val="tx1"/>
                </a:solidFill>
              </a:defRPr>
            </a:lvl2pPr>
            <a:lvl3pPr>
              <a:defRPr sz="1350">
                <a:solidFill>
                  <a:schemeClr val="tx1"/>
                </a:solidFill>
              </a:defRPr>
            </a:lvl3pPr>
            <a:lvl4pPr>
              <a:defRPr sz="1350">
                <a:solidFill>
                  <a:schemeClr val="tx1"/>
                </a:solidFill>
              </a:defRPr>
            </a:lvl4pPr>
            <a:lvl5pPr>
              <a:defRPr sz="135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0199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0"/>
            <a:ext cx="85725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74320" y="1005840"/>
            <a:ext cx="4183380" cy="639762"/>
          </a:xfrm>
        </p:spPr>
        <p:txBody>
          <a:bodyPr anchor="b"/>
          <a:lstStyle>
            <a:lvl1pPr marL="0" indent="0">
              <a:buNone/>
              <a:defRPr sz="1500" b="1">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74320" y="1737360"/>
            <a:ext cx="4183380" cy="4663440"/>
          </a:xfrm>
        </p:spPr>
        <p:txBody>
          <a:bodyPr/>
          <a:lstStyle>
            <a:lvl1pPr>
              <a:defRPr sz="1500">
                <a:solidFill>
                  <a:schemeClr val="tx1"/>
                </a:solidFill>
              </a:defRPr>
            </a:lvl1pPr>
            <a:lvl2pPr>
              <a:defRPr sz="1350">
                <a:solidFill>
                  <a:schemeClr val="tx1"/>
                </a:solidFill>
              </a:defRPr>
            </a:lvl2pPr>
            <a:lvl3pPr>
              <a:defRPr sz="1350">
                <a:solidFill>
                  <a:schemeClr val="tx1"/>
                </a:solidFill>
              </a:defRPr>
            </a:lvl3pPr>
            <a:lvl4pPr>
              <a:defRPr sz="1350">
                <a:solidFill>
                  <a:schemeClr val="tx1"/>
                </a:solidFill>
              </a:defRPr>
            </a:lvl4pPr>
            <a:lvl5pPr>
              <a:defRPr sz="135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005840"/>
            <a:ext cx="4183380" cy="639762"/>
          </a:xfrm>
        </p:spPr>
        <p:txBody>
          <a:bodyPr anchor="b"/>
          <a:lstStyle>
            <a:lvl1pPr marL="0" indent="0">
              <a:buNone/>
              <a:defRPr sz="1500" b="1">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39" y="1737360"/>
            <a:ext cx="4183380" cy="4663440"/>
          </a:xfrm>
        </p:spPr>
        <p:txBody>
          <a:bodyPr/>
          <a:lstStyle>
            <a:lvl1pPr>
              <a:defRPr sz="1500">
                <a:solidFill>
                  <a:schemeClr val="tx1"/>
                </a:solidFill>
              </a:defRPr>
            </a:lvl1pPr>
            <a:lvl2pPr>
              <a:defRPr sz="1350">
                <a:solidFill>
                  <a:schemeClr val="tx1"/>
                </a:solidFill>
              </a:defRPr>
            </a:lvl2pPr>
            <a:lvl3pPr>
              <a:defRPr sz="1350">
                <a:solidFill>
                  <a:schemeClr val="tx1"/>
                </a:solidFill>
              </a:defRPr>
            </a:lvl3pPr>
            <a:lvl4pPr>
              <a:defRPr sz="1350">
                <a:solidFill>
                  <a:schemeClr val="tx1"/>
                </a:solidFill>
              </a:defRPr>
            </a:lvl4pPr>
            <a:lvl5pPr>
              <a:defRPr sz="135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13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534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277"/>
            <a:ext cx="9144000" cy="6419421"/>
          </a:xfrm>
          <a:prstGeom prst="rect">
            <a:avLst/>
          </a:prstGeom>
        </p:spPr>
      </p:pic>
      <p:sp>
        <p:nvSpPr>
          <p:cNvPr id="6" name="Rectangle 5"/>
          <p:cNvSpPr/>
          <p:nvPr userDrawn="1"/>
        </p:nvSpPr>
        <p:spPr bwMode="auto">
          <a:xfrm>
            <a:off x="3517" y="2712786"/>
            <a:ext cx="9144000" cy="1626781"/>
          </a:xfrm>
          <a:prstGeom prst="rect">
            <a:avLst/>
          </a:prstGeom>
          <a:solidFill>
            <a:schemeClr val="bg1"/>
          </a:solidFill>
          <a:ln w="9525" cap="flat" cmpd="sng" algn="ctr">
            <a:noFill/>
            <a:prstDash val="solid"/>
            <a:round/>
            <a:headEnd type="none" w="med" len="med"/>
            <a:tailEnd type="none" w="med" len="med"/>
          </a:ln>
          <a:effectLst>
            <a:innerShdw blurRad="50800">
              <a:prstClr val="black">
                <a:alpha val="53000"/>
              </a:prstClr>
            </a:innerShdw>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8" name="Rectangle 7"/>
          <p:cNvSpPr/>
          <p:nvPr userDrawn="1"/>
        </p:nvSpPr>
        <p:spPr bwMode="auto">
          <a:xfrm flipV="1">
            <a:off x="1" y="4339567"/>
            <a:ext cx="1529861" cy="45719"/>
          </a:xfrm>
          <a:prstGeom prst="rect">
            <a:avLst/>
          </a:prstGeom>
          <a:solidFill>
            <a:srgbClr val="00B0F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9" name="Rectangle 8"/>
          <p:cNvSpPr/>
          <p:nvPr userDrawn="1"/>
        </p:nvSpPr>
        <p:spPr bwMode="auto">
          <a:xfrm flipV="1">
            <a:off x="1522828" y="4339567"/>
            <a:ext cx="1529861" cy="45719"/>
          </a:xfrm>
          <a:prstGeom prst="rect">
            <a:avLst/>
          </a:prstGeom>
          <a:solidFill>
            <a:srgbClr val="92D05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10" name="Rectangle 9"/>
          <p:cNvSpPr/>
          <p:nvPr userDrawn="1"/>
        </p:nvSpPr>
        <p:spPr bwMode="auto">
          <a:xfrm flipV="1">
            <a:off x="3045656" y="4339567"/>
            <a:ext cx="1529861" cy="45719"/>
          </a:xfrm>
          <a:prstGeom prst="rect">
            <a:avLst/>
          </a:prstGeom>
          <a:solidFill>
            <a:srgbClr val="FB9705"/>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11" name="Rectangle 10"/>
          <p:cNvSpPr/>
          <p:nvPr userDrawn="1"/>
        </p:nvSpPr>
        <p:spPr bwMode="auto">
          <a:xfrm flipV="1">
            <a:off x="4568484" y="4339567"/>
            <a:ext cx="1529861" cy="45719"/>
          </a:xfrm>
          <a:prstGeom prst="rect">
            <a:avLst/>
          </a:prstGeom>
          <a:solidFill>
            <a:srgbClr val="0070C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12" name="Rectangle 11"/>
          <p:cNvSpPr/>
          <p:nvPr userDrawn="1"/>
        </p:nvSpPr>
        <p:spPr bwMode="auto">
          <a:xfrm flipV="1">
            <a:off x="6091312" y="4339567"/>
            <a:ext cx="1529861" cy="45719"/>
          </a:xfrm>
          <a:prstGeom prst="rect">
            <a:avLst/>
          </a:prstGeom>
          <a:solidFill>
            <a:srgbClr val="C54343"/>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13" name="Rectangle 12"/>
          <p:cNvSpPr/>
          <p:nvPr userDrawn="1"/>
        </p:nvSpPr>
        <p:spPr bwMode="auto">
          <a:xfrm flipV="1">
            <a:off x="7614139" y="4339567"/>
            <a:ext cx="1529861" cy="45719"/>
          </a:xfrm>
          <a:prstGeom prst="rect">
            <a:avLst/>
          </a:prstGeom>
          <a:solidFill>
            <a:srgbClr val="33CCCC"/>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15" name="Rectangle 35"/>
          <p:cNvSpPr>
            <a:spLocks noGrp="1" noChangeArrowheads="1"/>
          </p:cNvSpPr>
          <p:nvPr>
            <p:ph type="ctrTitle" sz="quarter" hasCustomPrompt="1"/>
          </p:nvPr>
        </p:nvSpPr>
        <p:spPr>
          <a:xfrm>
            <a:off x="3516" y="2712786"/>
            <a:ext cx="9147517" cy="1626781"/>
          </a:xfrm>
        </p:spPr>
        <p:txBody>
          <a:bodyPr anchor="ctr">
            <a:normAutofit/>
          </a:bodyPr>
          <a:lstStyle>
            <a:lvl1pPr algn="ctr">
              <a:spcAft>
                <a:spcPts val="450"/>
              </a:spcAft>
              <a:defRPr sz="2700">
                <a:solidFill>
                  <a:schemeClr val="tx1"/>
                </a:solidFill>
              </a:defRPr>
            </a:lvl1pPr>
          </a:lstStyle>
          <a:p>
            <a:r>
              <a:rPr lang="en-US" dirty="0"/>
              <a:t>CLICK TO EDIT SECTION TITLE STYLE</a:t>
            </a:r>
          </a:p>
        </p:txBody>
      </p:sp>
    </p:spTree>
    <p:extLst>
      <p:ext uri="{BB962C8B-B14F-4D97-AF65-F5344CB8AC3E}">
        <p14:creationId xmlns:p14="http://schemas.microsoft.com/office/powerpoint/2010/main" val="822348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277"/>
            <a:ext cx="9144000" cy="6419421"/>
          </a:xfrm>
          <a:prstGeom prst="rect">
            <a:avLst/>
          </a:prstGeom>
        </p:spPr>
      </p:pic>
      <p:sp>
        <p:nvSpPr>
          <p:cNvPr id="6" name="Rectangle 5"/>
          <p:cNvSpPr/>
          <p:nvPr userDrawn="1"/>
        </p:nvSpPr>
        <p:spPr bwMode="auto">
          <a:xfrm>
            <a:off x="0" y="3080826"/>
            <a:ext cx="9144000" cy="801858"/>
          </a:xfrm>
          <a:prstGeom prst="rect">
            <a:avLst/>
          </a:prstGeom>
          <a:solidFill>
            <a:schemeClr val="bg1"/>
          </a:solidFill>
          <a:ln w="9525" cap="flat" cmpd="sng" algn="ctr">
            <a:noFill/>
            <a:prstDash val="solid"/>
            <a:round/>
            <a:headEnd type="none" w="med" len="med"/>
            <a:tailEnd type="none" w="med" len="med"/>
          </a:ln>
          <a:effectLst>
            <a:innerShdw blurRad="50800">
              <a:prstClr val="black">
                <a:alpha val="53000"/>
              </a:prstClr>
            </a:innerShdw>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5" name="TextBox 4"/>
          <p:cNvSpPr txBox="1"/>
          <p:nvPr userDrawn="1"/>
        </p:nvSpPr>
        <p:spPr>
          <a:xfrm>
            <a:off x="0" y="3223723"/>
            <a:ext cx="9144000" cy="604911"/>
          </a:xfrm>
          <a:prstGeom prst="rect">
            <a:avLst/>
          </a:prstGeom>
          <a:noFill/>
        </p:spPr>
        <p:txBody>
          <a:bodyPr wrap="none" rtlCol="0">
            <a:noAutofit/>
          </a:bodyPr>
          <a:lstStyle/>
          <a:p>
            <a:pPr algn="ctr">
              <a:spcBef>
                <a:spcPts val="0"/>
              </a:spcBef>
            </a:pPr>
            <a:r>
              <a:rPr lang="en-US" sz="2100" b="1" spc="113" baseline="0" dirty="0">
                <a:solidFill>
                  <a:schemeClr val="tx1">
                    <a:lumMod val="90000"/>
                    <a:lumOff val="10000"/>
                  </a:schemeClr>
                </a:solidFill>
                <a:latin typeface="+mj-lt"/>
              </a:rPr>
              <a:t>Together…Shaping the Future of Electricity</a:t>
            </a:r>
          </a:p>
        </p:txBody>
      </p:sp>
      <p:sp>
        <p:nvSpPr>
          <p:cNvPr id="8" name="Rectangle 7"/>
          <p:cNvSpPr/>
          <p:nvPr userDrawn="1"/>
        </p:nvSpPr>
        <p:spPr bwMode="auto">
          <a:xfrm flipV="1">
            <a:off x="1" y="3847514"/>
            <a:ext cx="1529861" cy="45719"/>
          </a:xfrm>
          <a:prstGeom prst="rect">
            <a:avLst/>
          </a:prstGeom>
          <a:solidFill>
            <a:srgbClr val="00B0F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9" name="Rectangle 8"/>
          <p:cNvSpPr/>
          <p:nvPr userDrawn="1"/>
        </p:nvSpPr>
        <p:spPr bwMode="auto">
          <a:xfrm flipV="1">
            <a:off x="1522828" y="3847514"/>
            <a:ext cx="1529861" cy="45719"/>
          </a:xfrm>
          <a:prstGeom prst="rect">
            <a:avLst/>
          </a:prstGeom>
          <a:solidFill>
            <a:srgbClr val="92D05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10" name="Rectangle 9"/>
          <p:cNvSpPr/>
          <p:nvPr userDrawn="1"/>
        </p:nvSpPr>
        <p:spPr bwMode="auto">
          <a:xfrm flipV="1">
            <a:off x="3045656" y="3847514"/>
            <a:ext cx="1529861" cy="45719"/>
          </a:xfrm>
          <a:prstGeom prst="rect">
            <a:avLst/>
          </a:prstGeom>
          <a:solidFill>
            <a:srgbClr val="FB9705"/>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11" name="Rectangle 10"/>
          <p:cNvSpPr/>
          <p:nvPr userDrawn="1"/>
        </p:nvSpPr>
        <p:spPr bwMode="auto">
          <a:xfrm flipV="1">
            <a:off x="4568484" y="3847514"/>
            <a:ext cx="1529861" cy="45719"/>
          </a:xfrm>
          <a:prstGeom prst="rect">
            <a:avLst/>
          </a:prstGeom>
          <a:solidFill>
            <a:srgbClr val="0070C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12" name="Rectangle 11"/>
          <p:cNvSpPr/>
          <p:nvPr userDrawn="1"/>
        </p:nvSpPr>
        <p:spPr bwMode="auto">
          <a:xfrm flipV="1">
            <a:off x="6091312" y="3847514"/>
            <a:ext cx="1529861" cy="45719"/>
          </a:xfrm>
          <a:prstGeom prst="rect">
            <a:avLst/>
          </a:prstGeom>
          <a:solidFill>
            <a:srgbClr val="C54343"/>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13" name="Rectangle 12"/>
          <p:cNvSpPr/>
          <p:nvPr userDrawn="1"/>
        </p:nvSpPr>
        <p:spPr bwMode="auto">
          <a:xfrm flipV="1">
            <a:off x="7614139" y="3847514"/>
            <a:ext cx="1529861" cy="45719"/>
          </a:xfrm>
          <a:prstGeom prst="rect">
            <a:avLst/>
          </a:prstGeom>
          <a:solidFill>
            <a:srgbClr val="33CCCC"/>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Tree>
    <p:extLst>
      <p:ext uri="{BB962C8B-B14F-4D97-AF65-F5344CB8AC3E}">
        <p14:creationId xmlns:p14="http://schemas.microsoft.com/office/powerpoint/2010/main" val="3712986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3" name="Picture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pic>
        <p:nvPicPr>
          <p:cNvPr id="25" name="Picture 2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57903" y="6552169"/>
            <a:ext cx="1470640" cy="230818"/>
          </a:xfrm>
          <a:prstGeom prst="rect">
            <a:avLst/>
          </a:prstGeom>
        </p:spPr>
      </p:pic>
      <p:sp>
        <p:nvSpPr>
          <p:cNvPr id="26" name="TextBox 25"/>
          <p:cNvSpPr txBox="1"/>
          <p:nvPr userDrawn="1"/>
        </p:nvSpPr>
        <p:spPr>
          <a:xfrm>
            <a:off x="-1" y="6186759"/>
            <a:ext cx="9144001" cy="276999"/>
          </a:xfrm>
          <a:prstGeom prst="rect">
            <a:avLst/>
          </a:prstGeom>
          <a:solidFill>
            <a:srgbClr val="1B1B59"/>
          </a:solidFill>
        </p:spPr>
        <p:txBody>
          <a:bodyPr wrap="square" rtlCol="0">
            <a:spAutoFit/>
          </a:bodyPr>
          <a:lstStyle/>
          <a:p>
            <a:pPr algn="ctr" defTabSz="914400"/>
            <a:r>
              <a:rPr lang="en-US" sz="1200" i="1" dirty="0">
                <a:solidFill>
                  <a:prstClr val="white"/>
                </a:solidFill>
              </a:rPr>
              <a:t>draft for discussion</a:t>
            </a:r>
          </a:p>
        </p:txBody>
      </p:sp>
      <p:pic>
        <p:nvPicPr>
          <p:cNvPr id="27" name="Picture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98180" y="1865022"/>
            <a:ext cx="6260121" cy="2086707"/>
          </a:xfrm>
          <a:prstGeom prst="rect">
            <a:avLst/>
          </a:prstGeom>
        </p:spPr>
      </p:pic>
      <p:sp>
        <p:nvSpPr>
          <p:cNvPr id="30" name="TextBox 29"/>
          <p:cNvSpPr txBox="1"/>
          <p:nvPr userDrawn="1"/>
        </p:nvSpPr>
        <p:spPr>
          <a:xfrm>
            <a:off x="8702935" y="6195500"/>
            <a:ext cx="375657" cy="261610"/>
          </a:xfrm>
          <a:prstGeom prst="rect">
            <a:avLst/>
          </a:prstGeom>
          <a:noFill/>
        </p:spPr>
        <p:txBody>
          <a:bodyPr wrap="square" rtlCol="0">
            <a:spAutoFit/>
          </a:bodyPr>
          <a:lstStyle/>
          <a:p>
            <a:pPr algn="r" defTabSz="914400"/>
            <a:fld id="{78E8E05D-6330-400F-ADBB-AC9D283E6126}" type="slidenum">
              <a:rPr lang="en-US" sz="1050" b="1" smtClean="0">
                <a:solidFill>
                  <a:prstClr val="white"/>
                </a:solidFill>
              </a:rPr>
              <a:pPr algn="r" defTabSz="914400"/>
              <a:t>‹#›</a:t>
            </a:fld>
            <a:endParaRPr lang="en-US" sz="1200" b="1" dirty="0">
              <a:solidFill>
                <a:prstClr val="white"/>
              </a:solidFill>
            </a:endParaRPr>
          </a:p>
        </p:txBody>
      </p:sp>
    </p:spTree>
    <p:extLst>
      <p:ext uri="{BB962C8B-B14F-4D97-AF65-F5344CB8AC3E}">
        <p14:creationId xmlns:p14="http://schemas.microsoft.com/office/powerpoint/2010/main" val="1132798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a:prstGeom prst="rect">
            <a:avLst/>
          </a:prstGeom>
        </p:spPr>
        <p:txBody>
          <a:bodyPr anchor="t">
            <a:noAutofit/>
          </a:bodyPr>
          <a:lstStyle>
            <a:lvl1pPr marL="0" indent="0" algn="ctr">
              <a:defRPr sz="4000" b="1" cap="none" baseline="0">
                <a:solidFill>
                  <a:schemeClr val="tx1"/>
                </a:solidFill>
              </a:defRPr>
            </a:lvl1pPr>
          </a:lstStyle>
          <a:p>
            <a:r>
              <a:rPr lang="en-US" dirty="0"/>
              <a:t>Q&amp;A</a:t>
            </a:r>
          </a:p>
        </p:txBody>
      </p:sp>
      <p:sp>
        <p:nvSpPr>
          <p:cNvPr id="12" name="TextBox 11"/>
          <p:cNvSpPr txBox="1"/>
          <p:nvPr userDrawn="1"/>
        </p:nvSpPr>
        <p:spPr>
          <a:xfrm>
            <a:off x="0" y="6194145"/>
            <a:ext cx="9144000" cy="276999"/>
          </a:xfrm>
          <a:prstGeom prst="rect">
            <a:avLst/>
          </a:prstGeom>
          <a:solidFill>
            <a:srgbClr val="002060"/>
          </a:solidFill>
        </p:spPr>
        <p:txBody>
          <a:bodyPr wrap="square" rtlCol="0">
            <a:spAutoFit/>
          </a:bodyPr>
          <a:lstStyle/>
          <a:p>
            <a:pPr algn="ctr" defTabSz="914400"/>
            <a:r>
              <a:rPr lang="en-US" sz="1200" b="1" dirty="0">
                <a:solidFill>
                  <a:prstClr val="white"/>
                </a:solidFill>
              </a:rPr>
              <a:t>   </a:t>
            </a:r>
            <a:endParaRPr lang="en-US" sz="1100" b="1" i="1" dirty="0">
              <a:solidFill>
                <a:prstClr val="white"/>
              </a:solidFill>
            </a:endParaRPr>
          </a:p>
        </p:txBody>
      </p:sp>
      <p:sp>
        <p:nvSpPr>
          <p:cNvPr id="13" name="TextBox 12"/>
          <p:cNvSpPr txBox="1"/>
          <p:nvPr userDrawn="1"/>
        </p:nvSpPr>
        <p:spPr>
          <a:xfrm>
            <a:off x="8515106" y="6232617"/>
            <a:ext cx="375657" cy="261610"/>
          </a:xfrm>
          <a:prstGeom prst="rect">
            <a:avLst/>
          </a:prstGeom>
          <a:noFill/>
        </p:spPr>
        <p:txBody>
          <a:bodyPr wrap="square" rtlCol="0">
            <a:spAutoFit/>
          </a:bodyPr>
          <a:lstStyle/>
          <a:p>
            <a:pPr algn="r" defTabSz="914400"/>
            <a:fld id="{78E8E05D-6330-400F-ADBB-AC9D283E6126}" type="slidenum">
              <a:rPr lang="en-US" sz="1050" b="1" smtClean="0">
                <a:solidFill>
                  <a:prstClr val="white"/>
                </a:solidFill>
              </a:rPr>
              <a:pPr algn="r" defTabSz="914400"/>
              <a:t>‹#›</a:t>
            </a:fld>
            <a:endParaRPr lang="en-US" sz="1200" b="1" dirty="0">
              <a:solidFill>
                <a:prstClr val="white"/>
              </a:solidFill>
            </a:endParaRPr>
          </a:p>
        </p:txBody>
      </p:sp>
      <p:sp>
        <p:nvSpPr>
          <p:cNvPr id="14" name="TextBox 13"/>
          <p:cNvSpPr txBox="1"/>
          <p:nvPr userDrawn="1"/>
        </p:nvSpPr>
        <p:spPr>
          <a:xfrm>
            <a:off x="-1" y="6186759"/>
            <a:ext cx="9144001" cy="276999"/>
          </a:xfrm>
          <a:prstGeom prst="rect">
            <a:avLst/>
          </a:prstGeom>
          <a:solidFill>
            <a:srgbClr val="1B1B59"/>
          </a:solidFill>
        </p:spPr>
        <p:txBody>
          <a:bodyPr wrap="square" rtlCol="0">
            <a:spAutoFit/>
          </a:bodyPr>
          <a:lstStyle/>
          <a:p>
            <a:pPr algn="ctr" defTabSz="914400"/>
            <a:r>
              <a:rPr lang="en-US" sz="1200" i="1" dirty="0">
                <a:solidFill>
                  <a:prstClr val="white"/>
                </a:solidFill>
              </a:rPr>
              <a:t>draft for discussion</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895" y="5763034"/>
            <a:ext cx="1624558" cy="400138"/>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pic>
        <p:nvPicPr>
          <p:cNvPr id="21" name="Picture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157903" y="6552169"/>
            <a:ext cx="1470640" cy="230818"/>
          </a:xfrm>
          <a:prstGeom prst="rect">
            <a:avLst/>
          </a:prstGeom>
        </p:spPr>
      </p:pic>
    </p:spTree>
    <p:extLst>
      <p:ext uri="{BB962C8B-B14F-4D97-AF65-F5344CB8AC3E}">
        <p14:creationId xmlns:p14="http://schemas.microsoft.com/office/powerpoint/2010/main" val="134760219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746375"/>
            <a:ext cx="9144000" cy="824706"/>
          </a:xfrm>
          <a:prstGeom prst="rect">
            <a:avLst/>
          </a:prstGeom>
        </p:spPr>
        <p:txBody>
          <a:bodyPr anchor="t">
            <a:noAutofit/>
          </a:bodyPr>
          <a:lstStyle>
            <a:lvl1pPr marL="0" indent="0" algn="ctr">
              <a:defRPr sz="4000" b="1" cap="none" baseline="0">
                <a:solidFill>
                  <a:schemeClr val="tx1"/>
                </a:solidFill>
              </a:defRPr>
            </a:lvl1pPr>
          </a:lstStyle>
          <a:p>
            <a:r>
              <a:rPr lang="en-US" dirty="0"/>
              <a:t>Insert Q&amp;A or Thank You Here</a:t>
            </a:r>
          </a:p>
        </p:txBody>
      </p:sp>
      <p:sp>
        <p:nvSpPr>
          <p:cNvPr id="15" name="TextBox 14"/>
          <p:cNvSpPr txBox="1"/>
          <p:nvPr userDrawn="1"/>
        </p:nvSpPr>
        <p:spPr>
          <a:xfrm>
            <a:off x="1" y="6252419"/>
            <a:ext cx="9144000" cy="276999"/>
          </a:xfrm>
          <a:prstGeom prst="rect">
            <a:avLst/>
          </a:prstGeom>
          <a:solidFill>
            <a:srgbClr val="002060"/>
          </a:solidFill>
        </p:spPr>
        <p:txBody>
          <a:bodyPr wrap="square" rtlCol="0">
            <a:spAutoFit/>
          </a:bodyPr>
          <a:lstStyle/>
          <a:p>
            <a:pPr algn="ctr" defTabSz="914400"/>
            <a:r>
              <a:rPr lang="en-US" sz="1200" b="1" dirty="0">
                <a:solidFill>
                  <a:prstClr val="white"/>
                </a:solidFill>
              </a:rPr>
              <a:t>   </a:t>
            </a:r>
            <a:endParaRPr lang="en-US" sz="1100" b="1" i="1" dirty="0">
              <a:solidFill>
                <a:prstClr val="white"/>
              </a:solidFill>
            </a:endParaRPr>
          </a:p>
        </p:txBody>
      </p:sp>
      <p:sp>
        <p:nvSpPr>
          <p:cNvPr id="16" name="TextBox 15"/>
          <p:cNvSpPr txBox="1"/>
          <p:nvPr userDrawn="1"/>
        </p:nvSpPr>
        <p:spPr>
          <a:xfrm>
            <a:off x="8515107" y="6290891"/>
            <a:ext cx="375657" cy="261610"/>
          </a:xfrm>
          <a:prstGeom prst="rect">
            <a:avLst/>
          </a:prstGeom>
          <a:noFill/>
        </p:spPr>
        <p:txBody>
          <a:bodyPr wrap="square" rtlCol="0">
            <a:spAutoFit/>
          </a:bodyPr>
          <a:lstStyle/>
          <a:p>
            <a:pPr algn="r" defTabSz="914400"/>
            <a:fld id="{78E8E05D-6330-400F-ADBB-AC9D283E6126}" type="slidenum">
              <a:rPr lang="en-US" sz="1050" b="1" smtClean="0">
                <a:solidFill>
                  <a:prstClr val="white"/>
                </a:solidFill>
              </a:rPr>
              <a:pPr algn="r" defTabSz="914400"/>
              <a:t>‹#›</a:t>
            </a:fld>
            <a:endParaRPr lang="en-US" sz="1200" b="1" dirty="0">
              <a:solidFill>
                <a:prstClr val="white"/>
              </a:solidFill>
            </a:endParaRP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0136" y="6598922"/>
            <a:ext cx="960436" cy="224102"/>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1996" y="6604275"/>
            <a:ext cx="968026" cy="196538"/>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48997" y="6560140"/>
            <a:ext cx="849194" cy="284807"/>
          </a:xfrm>
          <a:prstGeom prst="rect">
            <a:avLst/>
          </a:prstGeom>
        </p:spPr>
      </p:pic>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70687" y="6559848"/>
            <a:ext cx="319240" cy="263177"/>
          </a:xfrm>
          <a:prstGeom prst="rect">
            <a:avLst/>
          </a:prstGeom>
        </p:spPr>
      </p:pic>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64882" y="6559848"/>
            <a:ext cx="313706" cy="263318"/>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57243" y="6552501"/>
            <a:ext cx="1240323" cy="305499"/>
          </a:xfrm>
          <a:prstGeom prst="rect">
            <a:avLst/>
          </a:prstGeom>
        </p:spPr>
      </p:pic>
      <p:sp>
        <p:nvSpPr>
          <p:cNvPr id="24" name="TextBox 23"/>
          <p:cNvSpPr txBox="1"/>
          <p:nvPr userDrawn="1"/>
        </p:nvSpPr>
        <p:spPr>
          <a:xfrm>
            <a:off x="0" y="6245033"/>
            <a:ext cx="9144001" cy="276999"/>
          </a:xfrm>
          <a:prstGeom prst="rect">
            <a:avLst/>
          </a:prstGeom>
          <a:solidFill>
            <a:srgbClr val="1B1B59"/>
          </a:solidFill>
        </p:spPr>
        <p:txBody>
          <a:bodyPr wrap="square" rtlCol="0">
            <a:spAutoFit/>
          </a:bodyPr>
          <a:lstStyle/>
          <a:p>
            <a:pPr algn="ctr" defTabSz="914400"/>
            <a:r>
              <a:rPr lang="en-US" sz="1200" i="1" dirty="0">
                <a:solidFill>
                  <a:prstClr val="white"/>
                </a:solidFill>
              </a:rPr>
              <a:t>draft for discussion</a:t>
            </a:r>
          </a:p>
        </p:txBody>
      </p:sp>
      <p:pic>
        <p:nvPicPr>
          <p:cNvPr id="25" name="Picture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268600" y="6598922"/>
            <a:ext cx="1434335" cy="225119"/>
          </a:xfrm>
          <a:prstGeom prst="rect">
            <a:avLst/>
          </a:prstGeom>
        </p:spPr>
      </p:pic>
    </p:spTree>
    <p:extLst>
      <p:ext uri="{BB962C8B-B14F-4D97-AF65-F5344CB8AC3E}">
        <p14:creationId xmlns:p14="http://schemas.microsoft.com/office/powerpoint/2010/main" val="14338956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H="1">
            <a:off x="1143000" y="3509963"/>
            <a:ext cx="68580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03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
        <p:nvSpPr>
          <p:cNvPr id="9" name="Title 1"/>
          <p:cNvSpPr txBox="1">
            <a:spLocks/>
          </p:cNvSpPr>
          <p:nvPr userDrawn="1"/>
        </p:nvSpPr>
        <p:spPr>
          <a:xfrm>
            <a:off x="484095" y="976977"/>
            <a:ext cx="8218842" cy="46501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dirty="0"/>
          </a:p>
        </p:txBody>
      </p:sp>
    </p:spTree>
    <p:extLst>
      <p:ext uri="{BB962C8B-B14F-4D97-AF65-F5344CB8AC3E}">
        <p14:creationId xmlns:p14="http://schemas.microsoft.com/office/powerpoint/2010/main" val="289616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1012" y="105756"/>
            <a:ext cx="8221924" cy="199044"/>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
        <p:nvSpPr>
          <p:cNvPr id="9" name="Content Placeholder 2"/>
          <p:cNvSpPr>
            <a:spLocks noGrp="1"/>
          </p:cNvSpPr>
          <p:nvPr>
            <p:ph sz="half" idx="1" hasCustomPrompt="1"/>
          </p:nvPr>
        </p:nvSpPr>
        <p:spPr>
          <a:xfrm>
            <a:off x="481012" y="1007534"/>
            <a:ext cx="3989388" cy="4665134"/>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0" name="Content Placeholder 3"/>
          <p:cNvSpPr>
            <a:spLocks noGrp="1"/>
          </p:cNvSpPr>
          <p:nvPr>
            <p:ph sz="half" idx="2" hasCustomPrompt="1"/>
          </p:nvPr>
        </p:nvSpPr>
        <p:spPr>
          <a:xfrm>
            <a:off x="4690533" y="1007535"/>
            <a:ext cx="4012403" cy="4665132"/>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sp>
        <p:nvSpPr>
          <p:cNvPr id="11" name="Text Placeholder 8"/>
          <p:cNvSpPr>
            <a:spLocks noGrp="1"/>
          </p:cNvSpPr>
          <p:nvPr>
            <p:ph type="body" sz="quarter" idx="14" hasCustomPrompt="1"/>
          </p:nvPr>
        </p:nvSpPr>
        <p:spPr>
          <a:xfrm>
            <a:off x="1744132" y="5799667"/>
            <a:ext cx="6958804" cy="304800"/>
          </a:xfrm>
          <a:noFill/>
          <a:ln w="9525">
            <a:noFill/>
            <a:miter lim="800000"/>
            <a:headEnd/>
            <a:tailEnd/>
          </a:ln>
        </p:spPr>
        <p:txBody>
          <a:bodyPr anchor="b"/>
          <a:lstStyle>
            <a:lvl1pPr marL="0" indent="0" algn="l">
              <a:buNone/>
              <a:tabLst/>
              <a:defRPr lang="en-US" sz="900" baseline="0" dirty="0">
                <a:solidFill>
                  <a:srgbClr val="000000"/>
                </a:solidFill>
                <a:latin typeface="Calibri" pitchFamily="34" charset="0"/>
                <a:ea typeface="+mn-ea"/>
                <a:cs typeface="Calibri" pitchFamily="34" charset="0"/>
              </a:defRPr>
            </a:lvl1pPr>
          </a:lstStyle>
          <a:p>
            <a:pPr lvl="0"/>
            <a:r>
              <a:rPr lang="en-US" dirty="0"/>
              <a:t>Insert Source and/or Notes here</a:t>
            </a:r>
          </a:p>
        </p:txBody>
      </p:sp>
      <p:cxnSp>
        <p:nvCxnSpPr>
          <p:cNvPr id="12" name="Straight Connector 11"/>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484095" y="304800"/>
            <a:ext cx="8218842" cy="432781"/>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335126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1012" y="105756"/>
            <a:ext cx="8221924" cy="199044"/>
          </a:xfrm>
        </p:spPr>
        <p:txBody>
          <a:bodyPr/>
          <a:lstStyle>
            <a:lvl1pPr>
              <a:buNone/>
              <a:defRPr sz="1400" cap="all" baseline="0">
                <a:solidFill>
                  <a:schemeClr val="tx2"/>
                </a:solidFill>
                <a:latin typeface="Calibri" pitchFamily="34" charset="0"/>
              </a:defRPr>
            </a:lvl1pPr>
          </a:lstStyle>
          <a:p>
            <a:pPr lvl="0"/>
            <a:r>
              <a:rPr lang="en-US" dirty="0"/>
              <a:t>Insert Section Title or Subtitle here</a:t>
            </a:r>
          </a:p>
        </p:txBody>
      </p:sp>
      <p:sp>
        <p:nvSpPr>
          <p:cNvPr id="9" name="Content Placeholder 2"/>
          <p:cNvSpPr>
            <a:spLocks noGrp="1"/>
          </p:cNvSpPr>
          <p:nvPr>
            <p:ph sz="half" idx="1" hasCustomPrompt="1"/>
          </p:nvPr>
        </p:nvSpPr>
        <p:spPr>
          <a:xfrm>
            <a:off x="481012" y="1007534"/>
            <a:ext cx="8221924" cy="4665134"/>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a:t>Insert Bullet Text Level 1 Here</a:t>
            </a:r>
          </a:p>
          <a:p>
            <a:pPr lvl="1"/>
            <a:r>
              <a:rPr lang="en-US" dirty="0"/>
              <a:t>Insert Bullet Text Level 2 Here</a:t>
            </a:r>
          </a:p>
          <a:p>
            <a:pPr lvl="2"/>
            <a:r>
              <a:rPr lang="en-US" dirty="0"/>
              <a:t>Insert Bullet Text Level 3 Here</a:t>
            </a:r>
          </a:p>
        </p:txBody>
      </p:sp>
      <p:cxnSp>
        <p:nvCxnSpPr>
          <p:cNvPr id="12" name="Straight Connector 11"/>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484095" y="304800"/>
            <a:ext cx="8218842" cy="432781"/>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spTree>
    <p:extLst>
      <p:ext uri="{BB962C8B-B14F-4D97-AF65-F5344CB8AC3E}">
        <p14:creationId xmlns:p14="http://schemas.microsoft.com/office/powerpoint/2010/main" val="10447546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3.jpeg"/><Relationship Id="rId2" Type="http://schemas.openxmlformats.org/officeDocument/2006/relationships/slideLayout" Target="../slideLayouts/slideLayout7.xml"/><Relationship Id="rId16" Type="http://schemas.openxmlformats.org/officeDocument/2006/relationships/image" Target="../media/image6.gif"/><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png"/><Relationship Id="rId5" Type="http://schemas.openxmlformats.org/officeDocument/2006/relationships/slideLayout" Target="../slideLayouts/slideLayout10.xml"/><Relationship Id="rId1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slideLayout" Target="../slideLayouts/slideLayout9.xml"/><Relationship Id="rId9" Type="http://schemas.openxmlformats.org/officeDocument/2006/relationships/theme" Target="../theme/theme2.xml"/><Relationship Id="rId14" Type="http://schemas.openxmlformats.org/officeDocument/2006/relationships/image" Target="../media/image4.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2.png"/><Relationship Id="rId2" Type="http://schemas.openxmlformats.org/officeDocument/2006/relationships/slideLayout" Target="../slideLayouts/slideLayout15.xml"/><Relationship Id="rId16" Type="http://schemas.openxmlformats.org/officeDocument/2006/relationships/hyperlink" Target="http://www.epri.com/" TargetMode="Externa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3.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08463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84095" y="1185333"/>
            <a:ext cx="8218841" cy="4826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484095" y="458788"/>
            <a:ext cx="8218841" cy="504825"/>
          </a:xfrm>
          <a:prstGeom prst="rect">
            <a:avLst/>
          </a:prstGeom>
        </p:spPr>
        <p:txBody>
          <a:bodyPr vert="horz" lIns="91440" tIns="45720" rIns="91440" bIns="45720" rtlCol="0" anchor="ctr">
            <a:normAutofit/>
          </a:bodyPr>
          <a:lstStyle/>
          <a:p>
            <a:r>
              <a:rPr lang="en-US" dirty="0"/>
              <a:t>Insert Slide Title Here</a:t>
            </a:r>
          </a:p>
        </p:txBody>
      </p:sp>
      <p:pic>
        <p:nvPicPr>
          <p:cNvPr id="17" name="Picture 1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1895" y="5763034"/>
            <a:ext cx="1624558" cy="400138"/>
          </a:xfrm>
          <a:prstGeom prst="rect">
            <a:avLst/>
          </a:prstGeom>
        </p:spPr>
      </p:pic>
      <p:pic>
        <p:nvPicPr>
          <p:cNvPr id="29" name="Picture 2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620900" y="6497103"/>
            <a:ext cx="975944" cy="327317"/>
          </a:xfrm>
          <a:prstGeom prst="rect">
            <a:avLst/>
          </a:prstGeom>
        </p:spPr>
      </p:pic>
      <p:pic>
        <p:nvPicPr>
          <p:cNvPr id="30" name="Picture 2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58820" y="6494227"/>
            <a:ext cx="356286" cy="341971"/>
          </a:xfrm>
          <a:prstGeom prst="rect">
            <a:avLst/>
          </a:prstGeom>
        </p:spPr>
      </p:pic>
      <p:pic>
        <p:nvPicPr>
          <p:cNvPr id="31" name="Picture 3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44060" y="6501142"/>
            <a:ext cx="392144" cy="323278"/>
          </a:xfrm>
          <a:prstGeom prst="rect">
            <a:avLst/>
          </a:prstGeom>
        </p:spPr>
      </p:pic>
      <p:pic>
        <p:nvPicPr>
          <p:cNvPr id="32" name="Picture 3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98180" y="6552169"/>
            <a:ext cx="1064814" cy="248457"/>
          </a:xfrm>
          <a:prstGeom prst="rect">
            <a:avLst/>
          </a:prstGeom>
        </p:spPr>
      </p:pic>
      <p:pic>
        <p:nvPicPr>
          <p:cNvPr id="33" name="Picture 3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071985" y="6575893"/>
            <a:ext cx="986939" cy="200378"/>
          </a:xfrm>
          <a:prstGeom prst="rect">
            <a:avLst/>
          </a:prstGeom>
        </p:spPr>
      </p:pic>
      <p:pic>
        <p:nvPicPr>
          <p:cNvPr id="34" name="Picture 3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157903" y="6552169"/>
            <a:ext cx="1470640" cy="230818"/>
          </a:xfrm>
          <a:prstGeom prst="rect">
            <a:avLst/>
          </a:prstGeom>
        </p:spPr>
      </p:pic>
      <p:sp>
        <p:nvSpPr>
          <p:cNvPr id="35" name="TextBox 34"/>
          <p:cNvSpPr txBox="1"/>
          <p:nvPr userDrawn="1"/>
        </p:nvSpPr>
        <p:spPr>
          <a:xfrm>
            <a:off x="-1" y="6186759"/>
            <a:ext cx="9144001" cy="276999"/>
          </a:xfrm>
          <a:prstGeom prst="rect">
            <a:avLst/>
          </a:prstGeom>
          <a:solidFill>
            <a:srgbClr val="1B1B59"/>
          </a:solidFill>
        </p:spPr>
        <p:txBody>
          <a:bodyPr wrap="square" rtlCol="0">
            <a:spAutoFit/>
          </a:bodyPr>
          <a:lstStyle/>
          <a:p>
            <a:pPr algn="ctr" defTabSz="914400"/>
            <a:r>
              <a:rPr lang="en-US" sz="1200" i="1" dirty="0">
                <a:solidFill>
                  <a:prstClr val="white"/>
                </a:solidFill>
              </a:rPr>
              <a:t>draft for discussion</a:t>
            </a:r>
          </a:p>
        </p:txBody>
      </p:sp>
      <p:sp>
        <p:nvSpPr>
          <p:cNvPr id="36" name="TextBox 35"/>
          <p:cNvSpPr txBox="1"/>
          <p:nvPr userDrawn="1"/>
        </p:nvSpPr>
        <p:spPr>
          <a:xfrm>
            <a:off x="8702935" y="6195500"/>
            <a:ext cx="375657" cy="261610"/>
          </a:xfrm>
          <a:prstGeom prst="rect">
            <a:avLst/>
          </a:prstGeom>
          <a:noFill/>
        </p:spPr>
        <p:txBody>
          <a:bodyPr wrap="square" rtlCol="0">
            <a:spAutoFit/>
          </a:bodyPr>
          <a:lstStyle/>
          <a:p>
            <a:pPr algn="r" defTabSz="914400"/>
            <a:fld id="{78E8E05D-6330-400F-ADBB-AC9D283E6126}" type="slidenum">
              <a:rPr lang="en-US" sz="1050" b="1" smtClean="0">
                <a:solidFill>
                  <a:prstClr val="white"/>
                </a:solidFill>
              </a:rPr>
              <a:pPr algn="r" defTabSz="914400"/>
              <a:t>‹#›</a:t>
            </a:fld>
            <a:endParaRPr lang="en-US" sz="1200" b="1" dirty="0">
              <a:solidFill>
                <a:prstClr val="white"/>
              </a:solidFill>
            </a:endParaRPr>
          </a:p>
        </p:txBody>
      </p:sp>
    </p:spTree>
    <p:extLst>
      <p:ext uri="{BB962C8B-B14F-4D97-AF65-F5344CB8AC3E}">
        <p14:creationId xmlns:p14="http://schemas.microsoft.com/office/powerpoint/2010/main" val="386606616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 y="182563"/>
            <a:ext cx="859536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274320" y="1005840"/>
            <a:ext cx="859536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1"/>
          <p:cNvSpPr/>
          <p:nvPr userDrawn="1"/>
        </p:nvSpPr>
        <p:spPr>
          <a:xfrm>
            <a:off x="0" y="6602042"/>
            <a:ext cx="7843838" cy="18415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12" name="Text Box 47"/>
          <p:cNvSpPr txBox="1">
            <a:spLocks noChangeArrowheads="1"/>
          </p:cNvSpPr>
          <p:nvPr userDrawn="1"/>
        </p:nvSpPr>
        <p:spPr bwMode="auto">
          <a:xfrm>
            <a:off x="3457973" y="6586395"/>
            <a:ext cx="2215671" cy="184666"/>
          </a:xfrm>
          <a:prstGeom prst="rect">
            <a:avLst/>
          </a:prstGeom>
          <a:noFill/>
          <a:ln w="9525">
            <a:noFill/>
            <a:miter lim="800000"/>
            <a:headEnd/>
            <a:tailEnd/>
          </a:ln>
          <a:effectLst/>
        </p:spPr>
        <p:txBody>
          <a:bodyPr wrap="none">
            <a:spAutoFit/>
          </a:bodyPr>
          <a:lstStyle/>
          <a:p>
            <a:pPr algn="ctr">
              <a:spcBef>
                <a:spcPts val="0"/>
              </a:spcBef>
            </a:pPr>
            <a:r>
              <a:rPr lang="en-US" sz="600" dirty="0">
                <a:solidFill>
                  <a:schemeClr val="tx1">
                    <a:lumMod val="50000"/>
                    <a:lumOff val="50000"/>
                  </a:schemeClr>
                </a:solidFill>
                <a:latin typeface="Calibri Light" panose="020F0302020204030204" pitchFamily="34" charset="0"/>
                <a:cs typeface="Calibri Light" panose="020F0302020204030204" pitchFamily="34" charset="0"/>
              </a:rPr>
              <a:t>© 2019 Electric Power Research Institute, Inc. All rights reserved.</a:t>
            </a:r>
          </a:p>
        </p:txBody>
      </p:sp>
      <p:sp>
        <p:nvSpPr>
          <p:cNvPr id="13" name="TextBox 12">
            <a:hlinkClick r:id="rId16"/>
          </p:cNvPr>
          <p:cNvSpPr txBox="1"/>
          <p:nvPr userDrawn="1"/>
        </p:nvSpPr>
        <p:spPr>
          <a:xfrm>
            <a:off x="1419425" y="6586395"/>
            <a:ext cx="915083" cy="276999"/>
          </a:xfrm>
          <a:prstGeom prst="rect">
            <a:avLst/>
          </a:prstGeom>
          <a:noFill/>
        </p:spPr>
        <p:txBody>
          <a:bodyPr wrap="square" rtlCol="0">
            <a:spAutoFit/>
          </a:bodyPr>
          <a:lstStyle/>
          <a:p>
            <a:pPr algn="l"/>
            <a:r>
              <a:rPr lang="en-US" sz="600" b="1" spc="150" baseline="0" dirty="0">
                <a:solidFill>
                  <a:schemeClr val="tx1">
                    <a:lumMod val="50000"/>
                    <a:lumOff val="50000"/>
                  </a:schemeClr>
                </a:solidFill>
                <a:latin typeface="Century Gothic" panose="020B0502020202020204" pitchFamily="34" charset="0"/>
              </a:rPr>
              <a:t>www.epri.com</a:t>
            </a:r>
          </a:p>
        </p:txBody>
      </p:sp>
      <p:sp>
        <p:nvSpPr>
          <p:cNvPr id="1060" name="Text Box 36"/>
          <p:cNvSpPr txBox="1">
            <a:spLocks noChangeArrowheads="1"/>
          </p:cNvSpPr>
          <p:nvPr/>
        </p:nvSpPr>
        <p:spPr bwMode="auto">
          <a:xfrm>
            <a:off x="60960" y="6586395"/>
            <a:ext cx="608013" cy="184666"/>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600">
                <a:solidFill>
                  <a:schemeClr val="tx1">
                    <a:lumMod val="50000"/>
                    <a:lumOff val="50000"/>
                  </a:schemeClr>
                </a:solidFill>
              </a:rPr>
              <a:pPr algn="l">
                <a:spcBef>
                  <a:spcPts val="0"/>
                </a:spcBef>
              </a:pPr>
              <a:t>‹#›</a:t>
            </a:fld>
            <a:endParaRPr lang="en-US" sz="600" dirty="0">
              <a:solidFill>
                <a:schemeClr val="tx1">
                  <a:lumMod val="50000"/>
                  <a:lumOff val="50000"/>
                </a:schemeClr>
              </a:solidFill>
            </a:endParaRPr>
          </a:p>
        </p:txBody>
      </p:sp>
      <p:sp>
        <p:nvSpPr>
          <p:cNvPr id="14" name="Rectangle 13"/>
          <p:cNvSpPr/>
          <p:nvPr userDrawn="1"/>
        </p:nvSpPr>
        <p:spPr bwMode="auto">
          <a:xfrm rot="5400000" flipH="1">
            <a:off x="4524375" y="-4524375"/>
            <a:ext cx="95250" cy="9144000"/>
          </a:xfrm>
          <a:prstGeom prst="rect">
            <a:avLst/>
          </a:prstGeom>
          <a:solidFill>
            <a:srgbClr val="E5E5E5"/>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164306" marR="0" indent="-164306" algn="ctr" defTabSz="6858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pic>
        <p:nvPicPr>
          <p:cNvPr id="20" name="Picture 19"/>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958011" y="6583456"/>
            <a:ext cx="1037207" cy="226142"/>
          </a:xfrm>
          <a:prstGeom prst="rect">
            <a:avLst/>
          </a:prstGeom>
        </p:spPr>
      </p:pic>
      <p:pic>
        <p:nvPicPr>
          <p:cNvPr id="3" name="Picture 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5342"/>
            <a:ext cx="1632569" cy="102676"/>
          </a:xfrm>
          <a:prstGeom prst="rect">
            <a:avLst/>
          </a:prstGeom>
        </p:spPr>
      </p:pic>
    </p:spTree>
    <p:extLst>
      <p:ext uri="{BB962C8B-B14F-4D97-AF65-F5344CB8AC3E}">
        <p14:creationId xmlns:p14="http://schemas.microsoft.com/office/powerpoint/2010/main" val="242513995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xStyles>
    <p:titleStyle>
      <a:lvl1pPr algn="l" rtl="0" eaLnBrk="1" fontAlgn="base" hangingPunct="1">
        <a:lnSpc>
          <a:spcPct val="100000"/>
        </a:lnSpc>
        <a:spcBef>
          <a:spcPct val="0"/>
        </a:spcBef>
        <a:spcAft>
          <a:spcPct val="0"/>
        </a:spcAft>
        <a:defRPr sz="2400" b="1">
          <a:solidFill>
            <a:schemeClr val="tx1"/>
          </a:solidFill>
          <a:latin typeface="+mj-lt"/>
          <a:ea typeface="+mj-ea"/>
          <a:cs typeface="+mj-cs"/>
        </a:defRPr>
      </a:lvl1pPr>
      <a:lvl2pPr algn="l" rtl="0" eaLnBrk="1" fontAlgn="base" hangingPunct="1">
        <a:lnSpc>
          <a:spcPct val="95000"/>
        </a:lnSpc>
        <a:spcBef>
          <a:spcPct val="0"/>
        </a:spcBef>
        <a:spcAft>
          <a:spcPct val="0"/>
        </a:spcAft>
        <a:defRPr sz="2100" b="1">
          <a:solidFill>
            <a:schemeClr val="tx2"/>
          </a:solidFill>
          <a:latin typeface="Arial" charset="0"/>
        </a:defRPr>
      </a:lvl2pPr>
      <a:lvl3pPr algn="l" rtl="0" eaLnBrk="1" fontAlgn="base" hangingPunct="1">
        <a:lnSpc>
          <a:spcPct val="95000"/>
        </a:lnSpc>
        <a:spcBef>
          <a:spcPct val="0"/>
        </a:spcBef>
        <a:spcAft>
          <a:spcPct val="0"/>
        </a:spcAft>
        <a:defRPr sz="2100" b="1">
          <a:solidFill>
            <a:schemeClr val="tx2"/>
          </a:solidFill>
          <a:latin typeface="Arial" charset="0"/>
        </a:defRPr>
      </a:lvl3pPr>
      <a:lvl4pPr algn="l" rtl="0" eaLnBrk="1" fontAlgn="base" hangingPunct="1">
        <a:lnSpc>
          <a:spcPct val="95000"/>
        </a:lnSpc>
        <a:spcBef>
          <a:spcPct val="0"/>
        </a:spcBef>
        <a:spcAft>
          <a:spcPct val="0"/>
        </a:spcAft>
        <a:defRPr sz="2100" b="1">
          <a:solidFill>
            <a:schemeClr val="tx2"/>
          </a:solidFill>
          <a:latin typeface="Arial" charset="0"/>
        </a:defRPr>
      </a:lvl4pPr>
      <a:lvl5pPr algn="l" rtl="0" eaLnBrk="1" fontAlgn="base" hangingPunct="1">
        <a:lnSpc>
          <a:spcPct val="95000"/>
        </a:lnSpc>
        <a:spcBef>
          <a:spcPct val="0"/>
        </a:spcBef>
        <a:spcAft>
          <a:spcPct val="0"/>
        </a:spcAft>
        <a:defRPr sz="2100" b="1">
          <a:solidFill>
            <a:schemeClr val="tx2"/>
          </a:solidFill>
          <a:latin typeface="Arial" charset="0"/>
        </a:defRPr>
      </a:lvl5pPr>
      <a:lvl6pPr marL="342900" algn="l" rtl="0" eaLnBrk="1" fontAlgn="base" hangingPunct="1">
        <a:lnSpc>
          <a:spcPct val="95000"/>
        </a:lnSpc>
        <a:spcBef>
          <a:spcPct val="0"/>
        </a:spcBef>
        <a:spcAft>
          <a:spcPct val="0"/>
        </a:spcAft>
        <a:defRPr sz="2100" b="1">
          <a:solidFill>
            <a:schemeClr val="tx2"/>
          </a:solidFill>
          <a:latin typeface="Arial" charset="0"/>
        </a:defRPr>
      </a:lvl6pPr>
      <a:lvl7pPr marL="685800" algn="l" rtl="0" eaLnBrk="1" fontAlgn="base" hangingPunct="1">
        <a:lnSpc>
          <a:spcPct val="95000"/>
        </a:lnSpc>
        <a:spcBef>
          <a:spcPct val="0"/>
        </a:spcBef>
        <a:spcAft>
          <a:spcPct val="0"/>
        </a:spcAft>
        <a:defRPr sz="2100" b="1">
          <a:solidFill>
            <a:schemeClr val="tx2"/>
          </a:solidFill>
          <a:latin typeface="Arial" charset="0"/>
        </a:defRPr>
      </a:lvl7pPr>
      <a:lvl8pPr marL="1028700" algn="l" rtl="0" eaLnBrk="1" fontAlgn="base" hangingPunct="1">
        <a:lnSpc>
          <a:spcPct val="95000"/>
        </a:lnSpc>
        <a:spcBef>
          <a:spcPct val="0"/>
        </a:spcBef>
        <a:spcAft>
          <a:spcPct val="0"/>
        </a:spcAft>
        <a:defRPr sz="2100" b="1">
          <a:solidFill>
            <a:schemeClr val="tx2"/>
          </a:solidFill>
          <a:latin typeface="Arial" charset="0"/>
        </a:defRPr>
      </a:lvl8pPr>
      <a:lvl9pPr marL="1371600" algn="l" rtl="0" eaLnBrk="1" fontAlgn="base" hangingPunct="1">
        <a:lnSpc>
          <a:spcPct val="95000"/>
        </a:lnSpc>
        <a:spcBef>
          <a:spcPct val="0"/>
        </a:spcBef>
        <a:spcAft>
          <a:spcPct val="0"/>
        </a:spcAft>
        <a:defRPr sz="2100" b="1">
          <a:solidFill>
            <a:schemeClr val="tx2"/>
          </a:solidFill>
          <a:latin typeface="Arial" charset="0"/>
        </a:defRPr>
      </a:lvl9pPr>
    </p:titleStyle>
    <p:bodyStyle>
      <a:lvl1pPr marL="173831" indent="-173831" algn="l" rtl="0" eaLnBrk="1" fontAlgn="base" hangingPunct="1">
        <a:lnSpc>
          <a:spcPct val="100000"/>
        </a:lnSpc>
        <a:spcBef>
          <a:spcPct val="0"/>
        </a:spcBef>
        <a:spcAft>
          <a:spcPts val="450"/>
        </a:spcAft>
        <a:buClr>
          <a:schemeClr val="tx1">
            <a:lumMod val="65000"/>
            <a:lumOff val="35000"/>
          </a:schemeClr>
        </a:buClr>
        <a:buSzPct val="80000"/>
        <a:buFont typeface="Wingdings" panose="05000000000000000000" pitchFamily="2" charset="2"/>
        <a:buChar char="§"/>
        <a:defRPr sz="2400">
          <a:solidFill>
            <a:schemeClr val="tx1"/>
          </a:solidFill>
          <a:latin typeface="+mn-lt"/>
          <a:ea typeface="+mn-ea"/>
          <a:cs typeface="+mn-cs"/>
        </a:defRPr>
      </a:lvl1pPr>
      <a:lvl2pPr marL="425054" indent="-209550" algn="l" rtl="0" eaLnBrk="1" fontAlgn="base" hangingPunct="1">
        <a:lnSpc>
          <a:spcPct val="100000"/>
        </a:lnSpc>
        <a:spcBef>
          <a:spcPct val="0"/>
        </a:spcBef>
        <a:spcAft>
          <a:spcPts val="450"/>
        </a:spcAft>
        <a:buClr>
          <a:schemeClr val="tx1">
            <a:lumMod val="65000"/>
            <a:lumOff val="35000"/>
          </a:schemeClr>
        </a:buClr>
        <a:buSzPct val="80000"/>
        <a:buChar char="–"/>
        <a:defRPr sz="2100">
          <a:solidFill>
            <a:schemeClr val="tx1"/>
          </a:solidFill>
          <a:latin typeface="+mn-lt"/>
        </a:defRPr>
      </a:lvl2pPr>
      <a:lvl3pPr marL="641747" indent="-167879" algn="l" rtl="0" eaLnBrk="1" fontAlgn="base" hangingPunct="1">
        <a:lnSpc>
          <a:spcPct val="100000"/>
        </a:lnSpc>
        <a:spcBef>
          <a:spcPct val="0"/>
        </a:spcBef>
        <a:spcAft>
          <a:spcPts val="450"/>
        </a:spcAft>
        <a:buClr>
          <a:schemeClr val="tx1">
            <a:lumMod val="65000"/>
            <a:lumOff val="35000"/>
          </a:schemeClr>
        </a:buClr>
        <a:buSzPct val="80000"/>
        <a:buFont typeface="Wingdings" panose="05000000000000000000" pitchFamily="2" charset="2"/>
        <a:buChar char="§"/>
        <a:defRPr sz="2100">
          <a:solidFill>
            <a:schemeClr val="tx1"/>
          </a:solidFill>
          <a:latin typeface="+mn-lt"/>
        </a:defRPr>
      </a:lvl3pPr>
      <a:lvl4pPr marL="946547" indent="-216694" algn="l" rtl="0" eaLnBrk="1" fontAlgn="base" hangingPunct="1">
        <a:lnSpc>
          <a:spcPct val="100000"/>
        </a:lnSpc>
        <a:spcBef>
          <a:spcPct val="0"/>
        </a:spcBef>
        <a:spcAft>
          <a:spcPts val="450"/>
        </a:spcAft>
        <a:buClr>
          <a:schemeClr val="tx1">
            <a:lumMod val="65000"/>
            <a:lumOff val="35000"/>
          </a:schemeClr>
        </a:buClr>
        <a:buSzPct val="80000"/>
        <a:buChar char="–"/>
        <a:defRPr sz="2100">
          <a:solidFill>
            <a:schemeClr val="tx1"/>
          </a:solidFill>
          <a:latin typeface="+mn-lt"/>
        </a:defRPr>
      </a:lvl4pPr>
      <a:lvl5pPr marL="1153716" indent="-169069" algn="l" rtl="0" eaLnBrk="1" fontAlgn="base" hangingPunct="1">
        <a:lnSpc>
          <a:spcPct val="100000"/>
        </a:lnSpc>
        <a:spcBef>
          <a:spcPct val="0"/>
        </a:spcBef>
        <a:spcAft>
          <a:spcPts val="450"/>
        </a:spcAft>
        <a:buClr>
          <a:schemeClr val="tx1">
            <a:lumMod val="65000"/>
            <a:lumOff val="35000"/>
          </a:schemeClr>
        </a:buClr>
        <a:buSzPct val="80000"/>
        <a:buFont typeface="Wingdings" panose="05000000000000000000" pitchFamily="2" charset="2"/>
        <a:buChar char="§"/>
        <a:defRPr sz="2100">
          <a:solidFill>
            <a:schemeClr val="tx1"/>
          </a:solidFill>
          <a:latin typeface="+mn-lt"/>
        </a:defRPr>
      </a:lvl5pPr>
      <a:lvl6pPr marL="1458516" indent="-130969" algn="l" rtl="0" eaLnBrk="1" fontAlgn="base" hangingPunct="1">
        <a:lnSpc>
          <a:spcPct val="95000"/>
        </a:lnSpc>
        <a:spcBef>
          <a:spcPct val="0"/>
        </a:spcBef>
        <a:spcAft>
          <a:spcPct val="25000"/>
        </a:spcAft>
        <a:buChar char="•"/>
        <a:defRPr sz="1800">
          <a:solidFill>
            <a:srgbClr val="000000"/>
          </a:solidFill>
          <a:latin typeface="+mn-lt"/>
        </a:defRPr>
      </a:lvl6pPr>
      <a:lvl7pPr marL="1801416" indent="-130969" algn="l" rtl="0" eaLnBrk="1" fontAlgn="base" hangingPunct="1">
        <a:lnSpc>
          <a:spcPct val="95000"/>
        </a:lnSpc>
        <a:spcBef>
          <a:spcPct val="0"/>
        </a:spcBef>
        <a:spcAft>
          <a:spcPct val="25000"/>
        </a:spcAft>
        <a:buChar char="•"/>
        <a:defRPr sz="1800">
          <a:solidFill>
            <a:srgbClr val="000000"/>
          </a:solidFill>
          <a:latin typeface="+mn-lt"/>
        </a:defRPr>
      </a:lvl7pPr>
      <a:lvl8pPr marL="2144316" indent="-130969" algn="l" rtl="0" eaLnBrk="1" fontAlgn="base" hangingPunct="1">
        <a:lnSpc>
          <a:spcPct val="95000"/>
        </a:lnSpc>
        <a:spcBef>
          <a:spcPct val="0"/>
        </a:spcBef>
        <a:spcAft>
          <a:spcPct val="25000"/>
        </a:spcAft>
        <a:buChar char="•"/>
        <a:defRPr sz="1800">
          <a:solidFill>
            <a:srgbClr val="000000"/>
          </a:solidFill>
          <a:latin typeface="+mn-lt"/>
        </a:defRPr>
      </a:lvl8pPr>
      <a:lvl9pPr marL="2487216" indent="-130969" algn="l" rtl="0" eaLnBrk="1" fontAlgn="base" hangingPunct="1">
        <a:lnSpc>
          <a:spcPct val="95000"/>
        </a:lnSpc>
        <a:spcBef>
          <a:spcPct val="0"/>
        </a:spcBef>
        <a:spcAft>
          <a:spcPct val="25000"/>
        </a:spcAft>
        <a:buChar char="•"/>
        <a:defRPr sz="1800">
          <a:solidFill>
            <a:srgbClr val="000000"/>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documents.dps.ny.gov/public/Common/ViewDoc.aspx?DocRefId=%7b73FC964F-A7C2-45D0-BB06-8FB2720F9C5C%7d"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49da7a77-7db8-45c2-8f29-58137f5c5afe.filesusr.com/ugd/a89dc9_7e6753f13be34be98574867398045ad5.pdf"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7821" y="3751874"/>
            <a:ext cx="4930669" cy="550862"/>
          </a:xfrm>
        </p:spPr>
        <p:txBody>
          <a:bodyPr/>
          <a:lstStyle/>
          <a:p>
            <a:r>
              <a:rPr lang="en-US" b="0" dirty="0">
                <a:ln>
                  <a:solidFill>
                    <a:srgbClr val="002060"/>
                  </a:solidFill>
                </a:ln>
                <a:solidFill>
                  <a:prstClr val="black"/>
                </a:solidFill>
                <a:latin typeface="Calibri Light" panose="020F0302020204030204" pitchFamily="34" charset="0"/>
                <a:cs typeface="Times New Roman"/>
              </a:rPr>
              <a:t>Hosting Capacity Stakeholder Webinar</a:t>
            </a:r>
            <a:endParaRPr lang="en-US" b="0" dirty="0">
              <a:latin typeface="Calibri Light" panose="020F0302020204030204" pitchFamily="34" charset="0"/>
            </a:endParaRPr>
          </a:p>
        </p:txBody>
      </p:sp>
      <p:sp>
        <p:nvSpPr>
          <p:cNvPr id="3" name="Subtitle 2"/>
          <p:cNvSpPr>
            <a:spLocks noGrp="1"/>
          </p:cNvSpPr>
          <p:nvPr>
            <p:ph type="subTitle" idx="1"/>
          </p:nvPr>
        </p:nvSpPr>
        <p:spPr>
          <a:xfrm>
            <a:off x="2777821" y="4302736"/>
            <a:ext cx="4588328" cy="415412"/>
          </a:xfrm>
        </p:spPr>
        <p:txBody>
          <a:bodyPr/>
          <a:lstStyle/>
          <a:p>
            <a:r>
              <a:rPr lang="en-US" b="0" dirty="0">
                <a:ln>
                  <a:solidFill>
                    <a:srgbClr val="002060"/>
                  </a:solidFill>
                </a:ln>
                <a:solidFill>
                  <a:prstClr val="black"/>
                </a:solidFill>
                <a:ea typeface="Times New Roman"/>
                <a:cs typeface="Times New Roman"/>
              </a:rPr>
              <a:t>(August 26, 2021)</a:t>
            </a:r>
            <a:endParaRPr lang="en-US" b="0" dirty="0"/>
          </a:p>
        </p:txBody>
      </p:sp>
    </p:spTree>
    <p:extLst>
      <p:ext uri="{BB962C8B-B14F-4D97-AF65-F5344CB8AC3E}">
        <p14:creationId xmlns:p14="http://schemas.microsoft.com/office/powerpoint/2010/main" val="123370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1AFD85-F31E-43EA-92E1-4B157F39D3A4}"/>
              </a:ext>
            </a:extLst>
          </p:cNvPr>
          <p:cNvSpPr/>
          <p:nvPr/>
        </p:nvSpPr>
        <p:spPr>
          <a:xfrm>
            <a:off x="484095" y="3592349"/>
            <a:ext cx="8218842" cy="2498946"/>
          </a:xfrm>
          <a:prstGeom prst="rect">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6D9536E-BC0C-4671-9CFA-94E17D264D8F}"/>
              </a:ext>
            </a:extLst>
          </p:cNvPr>
          <p:cNvSpPr/>
          <p:nvPr/>
        </p:nvSpPr>
        <p:spPr>
          <a:xfrm>
            <a:off x="484095" y="874745"/>
            <a:ext cx="8218842" cy="2498946"/>
          </a:xfrm>
          <a:prstGeom prst="rect">
            <a:avLst/>
          </a:prstGeom>
          <a:solidFill>
            <a:schemeClr val="accent4">
              <a:alpha val="29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16" name="Table 15">
            <a:extLst>
              <a:ext uri="{FF2B5EF4-FFF2-40B4-BE49-F238E27FC236}">
                <a16:creationId xmlns:a16="http://schemas.microsoft.com/office/drawing/2014/main" id="{C3C5734C-03EB-4421-A08E-4F86D0E6B2D3}"/>
              </a:ext>
            </a:extLst>
          </p:cNvPr>
          <p:cNvGraphicFramePr>
            <a:graphicFrameLocks noGrp="1"/>
          </p:cNvGraphicFramePr>
          <p:nvPr>
            <p:extLst>
              <p:ext uri="{D42A27DB-BD31-4B8C-83A1-F6EECF244321}">
                <p14:modId xmlns:p14="http://schemas.microsoft.com/office/powerpoint/2010/main" val="2885791626"/>
              </p:ext>
            </p:extLst>
          </p:nvPr>
        </p:nvGraphicFramePr>
        <p:xfrm>
          <a:off x="680738" y="3891614"/>
          <a:ext cx="2199236" cy="2133576"/>
        </p:xfrm>
        <a:graphic>
          <a:graphicData uri="http://schemas.openxmlformats.org/drawingml/2006/table">
            <a:tbl>
              <a:tblPr firstRow="1" firstCol="1" bandRow="1"/>
              <a:tblGrid>
                <a:gridCol w="1099618">
                  <a:extLst>
                    <a:ext uri="{9D8B030D-6E8A-4147-A177-3AD203B41FA5}">
                      <a16:colId xmlns:a16="http://schemas.microsoft.com/office/drawing/2014/main" val="20000"/>
                    </a:ext>
                  </a:extLst>
                </a:gridCol>
                <a:gridCol w="1099618">
                  <a:extLst>
                    <a:ext uri="{9D8B030D-6E8A-4147-A177-3AD203B41FA5}">
                      <a16:colId xmlns:a16="http://schemas.microsoft.com/office/drawing/2014/main" val="20001"/>
                    </a:ext>
                  </a:extLst>
                </a:gridCol>
              </a:tblGrid>
              <a:tr h="711192">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Reflected in circuit load curves</a:t>
                      </a:r>
                      <a:r>
                        <a:rPr lang="en-US" sz="1200" baseline="0" dirty="0">
                          <a:effectLst/>
                        </a:rPr>
                        <a:t> / load allocations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38B"/>
                    </a:solidFill>
                  </a:tcPr>
                </a:tc>
                <a:tc hMerge="1">
                  <a:txBody>
                    <a:bodyPr/>
                    <a:lstStyle/>
                    <a:p>
                      <a:endParaRPr lang="en-US"/>
                    </a:p>
                  </a:txBody>
                  <a:tcPr/>
                </a:tc>
                <a:extLst>
                  <a:ext uri="{0D108BD9-81ED-4DB2-BD59-A6C34878D82A}">
                    <a16:rowId xmlns:a16="http://schemas.microsoft.com/office/drawing/2014/main" val="10000"/>
                  </a:ext>
                </a:extLst>
              </a:tr>
              <a:tr h="35559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Large PV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dirty="0">
                          <a:effectLst/>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tint val="40000"/>
                      </a:srgbClr>
                    </a:solidFill>
                  </a:tcPr>
                </a:tc>
                <a:extLst>
                  <a:ext uri="{0D108BD9-81ED-4DB2-BD59-A6C34878D82A}">
                    <a16:rowId xmlns:a16="http://schemas.microsoft.com/office/drawing/2014/main" val="10001"/>
                  </a:ext>
                </a:extLst>
              </a:tr>
              <a:tr h="35559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Small PV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dirty="0">
                          <a:effectLst/>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tint val="20000"/>
                      </a:srgbClr>
                    </a:solidFill>
                  </a:tcPr>
                </a:tc>
                <a:extLst>
                  <a:ext uri="{0D108BD9-81ED-4DB2-BD59-A6C34878D82A}">
                    <a16:rowId xmlns:a16="http://schemas.microsoft.com/office/drawing/2014/main" val="10002"/>
                  </a:ext>
                </a:extLst>
              </a:tr>
              <a:tr h="35559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Storage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b="0" dirty="0">
                          <a:solidFill>
                            <a:schemeClr val="tx1"/>
                          </a:solidFill>
                          <a:effectLst/>
                        </a:rPr>
                        <a:t>Yes</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tint val="40000"/>
                      </a:srgbClr>
                    </a:solidFill>
                  </a:tcPr>
                </a:tc>
                <a:extLst>
                  <a:ext uri="{0D108BD9-81ED-4DB2-BD59-A6C34878D82A}">
                    <a16:rowId xmlns:a16="http://schemas.microsoft.com/office/drawing/2014/main" val="10003"/>
                  </a:ext>
                </a:extLst>
              </a:tr>
              <a:tr h="35559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a:effectLst/>
                        </a:rPr>
                        <a:t>Other DG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dirty="0">
                          <a:effectLst/>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tint val="20000"/>
                      </a:srgbClr>
                    </a:solidFill>
                  </a:tcPr>
                </a:tc>
                <a:extLst>
                  <a:ext uri="{0D108BD9-81ED-4DB2-BD59-A6C34878D82A}">
                    <a16:rowId xmlns:a16="http://schemas.microsoft.com/office/drawing/2014/main" val="10004"/>
                  </a:ext>
                </a:extLst>
              </a:tr>
            </a:tbl>
          </a:graphicData>
        </a:graphic>
      </p:graphicFrame>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39211"/>
            <a:ext cx="8218842" cy="411901"/>
          </a:xfrm>
        </p:spPr>
        <p:txBody>
          <a:bodyPr/>
          <a:lstStyle/>
          <a:p>
            <a:r>
              <a:rPr lang="en-US" sz="2400" b="0" dirty="0">
                <a:solidFill>
                  <a:srgbClr val="002060"/>
                </a:solidFill>
              </a:rPr>
              <a:t>Comparing DER Assumptions and Modelling</a:t>
            </a:r>
          </a:p>
        </p:txBody>
      </p:sp>
      <p:sp>
        <p:nvSpPr>
          <p:cNvPr id="3" name="Content Placeholder 2">
            <a:extLst>
              <a:ext uri="{FF2B5EF4-FFF2-40B4-BE49-F238E27FC236}">
                <a16:creationId xmlns:a16="http://schemas.microsoft.com/office/drawing/2014/main" id="{5814B7BB-763A-4169-B554-70C47DF396F9}"/>
              </a:ext>
            </a:extLst>
          </p:cNvPr>
          <p:cNvSpPr>
            <a:spLocks noGrp="1"/>
          </p:cNvSpPr>
          <p:nvPr>
            <p:ph idx="1"/>
          </p:nvPr>
        </p:nvSpPr>
        <p:spPr>
          <a:xfrm>
            <a:off x="419495" y="476729"/>
            <a:ext cx="8218842" cy="1023225"/>
          </a:xfrm>
        </p:spPr>
        <p:txBody>
          <a:bodyPr>
            <a:normAutofit/>
          </a:bodyPr>
          <a:lstStyle/>
          <a:p>
            <a:pPr lvl="1">
              <a:spcBef>
                <a:spcPts val="0"/>
              </a:spcBef>
              <a:spcAft>
                <a:spcPts val="600"/>
              </a:spcAft>
              <a:buFont typeface="Wingdings" panose="05000000000000000000" pitchFamily="2" charset="2"/>
              <a:buChar char="§"/>
              <a:defRPr/>
            </a:pPr>
            <a:endParaRPr lang="en-US" sz="1600" dirty="0">
              <a:solidFill>
                <a:srgbClr val="FF0000"/>
              </a:solidFill>
              <a:effectLst/>
              <a:latin typeface="Calibri" panose="020F0502020204030204" pitchFamily="34" charset="0"/>
              <a:ea typeface="Calibri" panose="020F0502020204030204" pitchFamily="34" charset="0"/>
            </a:endParaRPr>
          </a:p>
          <a:p>
            <a:pPr marR="0" lvl="0" fontAlgn="auto">
              <a:spcBef>
                <a:spcPts val="1800"/>
              </a:spcBef>
              <a:spcAft>
                <a:spcPts val="1800"/>
              </a:spcAft>
              <a:buClrTx/>
              <a:buSzTx/>
              <a:buFont typeface="Wingdings" panose="05000000000000000000" pitchFamily="2" charset="2"/>
              <a:buChar char="§"/>
              <a:tabLst/>
              <a:defRPr/>
            </a:pPr>
            <a:endParaRPr lang="en-US" sz="2000" dirty="0">
              <a:solidFill>
                <a:prstClr val="black"/>
              </a:solidFill>
            </a:endParaRPr>
          </a:p>
          <a:p>
            <a:pPr marL="0" indent="0">
              <a:buNone/>
            </a:pPr>
            <a:endParaRPr lang="en-US" sz="2100" b="1" dirty="0">
              <a:solidFill>
                <a:prstClr val="black"/>
              </a:solidFill>
            </a:endParaRPr>
          </a:p>
          <a:p>
            <a:pPr>
              <a:buFont typeface="Wingdings" panose="05000000000000000000" pitchFamily="2" charset="2"/>
              <a:buChar char="§"/>
            </a:pPr>
            <a:endParaRPr lang="en-US" sz="2100" b="1" dirty="0">
              <a:solidFill>
                <a:prstClr val="black"/>
              </a:solidFill>
            </a:endParaRPr>
          </a:p>
          <a:p>
            <a:endParaRPr lang="en-US" dirty="0"/>
          </a:p>
          <a:p>
            <a:endParaRPr lang="en-US" sz="2000" dirty="0"/>
          </a:p>
          <a:p>
            <a:pPr marL="0" indent="0">
              <a:buNone/>
            </a:pPr>
            <a:endParaRPr lang="en-US" sz="1800" dirty="0"/>
          </a:p>
        </p:txBody>
      </p:sp>
      <p:graphicFrame>
        <p:nvGraphicFramePr>
          <p:cNvPr id="8" name="Table 7">
            <a:extLst>
              <a:ext uri="{FF2B5EF4-FFF2-40B4-BE49-F238E27FC236}">
                <a16:creationId xmlns:a16="http://schemas.microsoft.com/office/drawing/2014/main" id="{D79A32AF-649D-422F-912C-9E732EDC9CE0}"/>
              </a:ext>
            </a:extLst>
          </p:cNvPr>
          <p:cNvGraphicFramePr>
            <a:graphicFrameLocks noGrp="1"/>
          </p:cNvGraphicFramePr>
          <p:nvPr>
            <p:extLst>
              <p:ext uri="{D42A27DB-BD31-4B8C-83A1-F6EECF244321}">
                <p14:modId xmlns:p14="http://schemas.microsoft.com/office/powerpoint/2010/main" val="1997758929"/>
              </p:ext>
            </p:extLst>
          </p:nvPr>
        </p:nvGraphicFramePr>
        <p:xfrm>
          <a:off x="3456748" y="1160024"/>
          <a:ext cx="2199236" cy="2133817"/>
        </p:xfrm>
        <a:graphic>
          <a:graphicData uri="http://schemas.openxmlformats.org/drawingml/2006/table">
            <a:tbl>
              <a:tblPr firstRow="1" firstCol="1" bandRow="1"/>
              <a:tblGrid>
                <a:gridCol w="1099618">
                  <a:extLst>
                    <a:ext uri="{9D8B030D-6E8A-4147-A177-3AD203B41FA5}">
                      <a16:colId xmlns:a16="http://schemas.microsoft.com/office/drawing/2014/main" val="20000"/>
                    </a:ext>
                  </a:extLst>
                </a:gridCol>
                <a:gridCol w="1099618">
                  <a:extLst>
                    <a:ext uri="{9D8B030D-6E8A-4147-A177-3AD203B41FA5}">
                      <a16:colId xmlns:a16="http://schemas.microsoft.com/office/drawing/2014/main" val="20001"/>
                    </a:ext>
                  </a:extLst>
                </a:gridCol>
              </a:tblGrid>
              <a:tr h="711192">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Included in Stage 3 Circuit Models as an input to HCA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9C14C"/>
                    </a:solidFill>
                  </a:tcPr>
                </a:tc>
                <a:tc hMerge="1">
                  <a:txBody>
                    <a:bodyPr/>
                    <a:lstStyle/>
                    <a:p>
                      <a:endParaRPr lang="en-US"/>
                    </a:p>
                  </a:txBody>
                  <a:tcPr/>
                </a:tc>
                <a:extLst>
                  <a:ext uri="{0D108BD9-81ED-4DB2-BD59-A6C34878D82A}">
                    <a16:rowId xmlns:a16="http://schemas.microsoft.com/office/drawing/2014/main" val="10000"/>
                  </a:ext>
                </a:extLst>
              </a:tr>
              <a:tr h="35559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Large PV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C14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dirty="0">
                          <a:effectLst/>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tint val="40000"/>
                      </a:srgbClr>
                    </a:solidFill>
                  </a:tcPr>
                </a:tc>
                <a:extLst>
                  <a:ext uri="{0D108BD9-81ED-4DB2-BD59-A6C34878D82A}">
                    <a16:rowId xmlns:a16="http://schemas.microsoft.com/office/drawing/2014/main" val="10001"/>
                  </a:ext>
                </a:extLst>
              </a:tr>
              <a:tr h="35559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Small PV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C14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dirty="0">
                          <a:effectLst/>
                        </a:rPr>
                        <a:t>Yes, if possible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tint val="20000"/>
                      </a:srgbClr>
                    </a:solidFill>
                  </a:tcPr>
                </a:tc>
                <a:extLst>
                  <a:ext uri="{0D108BD9-81ED-4DB2-BD59-A6C34878D82A}">
                    <a16:rowId xmlns:a16="http://schemas.microsoft.com/office/drawing/2014/main" val="10002"/>
                  </a:ext>
                </a:extLst>
              </a:tr>
              <a:tr h="34567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Storage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C14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b="0" dirty="0">
                          <a:solidFill>
                            <a:schemeClr val="tx1"/>
                          </a:solidFill>
                          <a:effectLst/>
                        </a:rPr>
                        <a:t>No</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tint val="40000"/>
                      </a:srgbClr>
                    </a:solidFill>
                  </a:tcPr>
                </a:tc>
                <a:extLst>
                  <a:ext uri="{0D108BD9-81ED-4DB2-BD59-A6C34878D82A}">
                    <a16:rowId xmlns:a16="http://schemas.microsoft.com/office/drawing/2014/main" val="10003"/>
                  </a:ext>
                </a:extLst>
              </a:tr>
              <a:tr h="35559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Other DG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C14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dirty="0">
                          <a:effectLst/>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tint val="20000"/>
                      </a:srgbClr>
                    </a:solidFill>
                  </a:tcPr>
                </a:tc>
                <a:extLst>
                  <a:ext uri="{0D108BD9-81ED-4DB2-BD59-A6C34878D82A}">
                    <a16:rowId xmlns:a16="http://schemas.microsoft.com/office/drawing/2014/main" val="10004"/>
                  </a:ext>
                </a:extLst>
              </a:tr>
            </a:tbl>
          </a:graphicData>
        </a:graphic>
      </p:graphicFrame>
      <p:graphicFrame>
        <p:nvGraphicFramePr>
          <p:cNvPr id="9" name="Table 8">
            <a:extLst>
              <a:ext uri="{FF2B5EF4-FFF2-40B4-BE49-F238E27FC236}">
                <a16:creationId xmlns:a16="http://schemas.microsoft.com/office/drawing/2014/main" id="{FAB36EB5-72BE-48EB-90E4-66E25F00AF3F}"/>
              </a:ext>
            </a:extLst>
          </p:cNvPr>
          <p:cNvGraphicFramePr>
            <a:graphicFrameLocks noGrp="1"/>
          </p:cNvGraphicFramePr>
          <p:nvPr>
            <p:extLst>
              <p:ext uri="{D42A27DB-BD31-4B8C-83A1-F6EECF244321}">
                <p14:modId xmlns:p14="http://schemas.microsoft.com/office/powerpoint/2010/main" val="2831834643"/>
              </p:ext>
            </p:extLst>
          </p:nvPr>
        </p:nvGraphicFramePr>
        <p:xfrm>
          <a:off x="6232758" y="1178686"/>
          <a:ext cx="2199236" cy="2117036"/>
        </p:xfrm>
        <a:graphic>
          <a:graphicData uri="http://schemas.openxmlformats.org/drawingml/2006/table">
            <a:tbl>
              <a:tblPr firstRow="1" firstCol="1" bandRow="1"/>
              <a:tblGrid>
                <a:gridCol w="1099618">
                  <a:extLst>
                    <a:ext uri="{9D8B030D-6E8A-4147-A177-3AD203B41FA5}">
                      <a16:colId xmlns:a16="http://schemas.microsoft.com/office/drawing/2014/main" val="20000"/>
                    </a:ext>
                  </a:extLst>
                </a:gridCol>
                <a:gridCol w="1099618">
                  <a:extLst>
                    <a:ext uri="{9D8B030D-6E8A-4147-A177-3AD203B41FA5}">
                      <a16:colId xmlns:a16="http://schemas.microsoft.com/office/drawing/2014/main" val="20001"/>
                    </a:ext>
                  </a:extLst>
                </a:gridCol>
              </a:tblGrid>
              <a:tr h="669876">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Stage 3 HCA outputs provided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29934"/>
                    </a:solidFill>
                  </a:tcPr>
                </a:tc>
                <a:tc hMerge="1">
                  <a:txBody>
                    <a:bodyPr/>
                    <a:lstStyle/>
                    <a:p>
                      <a:endParaRPr lang="en-US"/>
                    </a:p>
                  </a:txBody>
                  <a:tcPr/>
                </a:tc>
                <a:extLst>
                  <a:ext uri="{0D108BD9-81ED-4DB2-BD59-A6C34878D82A}">
                    <a16:rowId xmlns:a16="http://schemas.microsoft.com/office/drawing/2014/main" val="10000"/>
                  </a:ext>
                </a:extLst>
              </a:tr>
              <a:tr h="36179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Large PV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2993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dirty="0">
                          <a:effectLst/>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tint val="40000"/>
                      </a:srgbClr>
                    </a:solidFill>
                  </a:tcPr>
                </a:tc>
                <a:extLst>
                  <a:ext uri="{0D108BD9-81ED-4DB2-BD59-A6C34878D82A}">
                    <a16:rowId xmlns:a16="http://schemas.microsoft.com/office/drawing/2014/main" val="10001"/>
                  </a:ext>
                </a:extLst>
              </a:tr>
              <a:tr h="36179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Small PV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2993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b="0" dirty="0">
                          <a:solidFill>
                            <a:schemeClr val="tx1"/>
                          </a:solidFill>
                          <a:effectLst/>
                        </a:rPr>
                        <a:t>No</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tint val="20000"/>
                      </a:srgbClr>
                    </a:solidFill>
                  </a:tcPr>
                </a:tc>
                <a:extLst>
                  <a:ext uri="{0D108BD9-81ED-4DB2-BD59-A6C34878D82A}">
                    <a16:rowId xmlns:a16="http://schemas.microsoft.com/office/drawing/2014/main" val="10002"/>
                  </a:ext>
                </a:extLst>
              </a:tr>
              <a:tr h="36179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Storage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2993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b="0" dirty="0">
                          <a:solidFill>
                            <a:schemeClr val="tx1"/>
                          </a:solidFill>
                          <a:effectLst/>
                        </a:rPr>
                        <a:t>No</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tint val="40000"/>
                      </a:srgbClr>
                    </a:solidFill>
                  </a:tcPr>
                </a:tc>
                <a:extLst>
                  <a:ext uri="{0D108BD9-81ED-4DB2-BD59-A6C34878D82A}">
                    <a16:rowId xmlns:a16="http://schemas.microsoft.com/office/drawing/2014/main" val="10003"/>
                  </a:ext>
                </a:extLst>
              </a:tr>
              <a:tr h="36179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Other DG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2993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dirty="0">
                          <a:effectLst/>
                        </a:rPr>
                        <a:t>No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tint val="20000"/>
                      </a:srgbClr>
                    </a:solid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92F31832-293B-4A7D-873E-101FC7A39565}"/>
              </a:ext>
            </a:extLst>
          </p:cNvPr>
          <p:cNvGraphicFramePr>
            <a:graphicFrameLocks noGrp="1"/>
          </p:cNvGraphicFramePr>
          <p:nvPr>
            <p:extLst>
              <p:ext uri="{D42A27DB-BD31-4B8C-83A1-F6EECF244321}">
                <p14:modId xmlns:p14="http://schemas.microsoft.com/office/powerpoint/2010/main" val="488257802"/>
              </p:ext>
            </p:extLst>
          </p:nvPr>
        </p:nvGraphicFramePr>
        <p:xfrm>
          <a:off x="680738" y="1160024"/>
          <a:ext cx="2199236" cy="2133576"/>
        </p:xfrm>
        <a:graphic>
          <a:graphicData uri="http://schemas.openxmlformats.org/drawingml/2006/table">
            <a:tbl>
              <a:tblPr firstRow="1" firstCol="1" bandRow="1"/>
              <a:tblGrid>
                <a:gridCol w="1099618">
                  <a:extLst>
                    <a:ext uri="{9D8B030D-6E8A-4147-A177-3AD203B41FA5}">
                      <a16:colId xmlns:a16="http://schemas.microsoft.com/office/drawing/2014/main" val="20000"/>
                    </a:ext>
                  </a:extLst>
                </a:gridCol>
                <a:gridCol w="1099618">
                  <a:extLst>
                    <a:ext uri="{9D8B030D-6E8A-4147-A177-3AD203B41FA5}">
                      <a16:colId xmlns:a16="http://schemas.microsoft.com/office/drawing/2014/main" val="20001"/>
                    </a:ext>
                  </a:extLst>
                </a:gridCol>
              </a:tblGrid>
              <a:tr h="711192">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Reflected in circuit load curves</a:t>
                      </a:r>
                      <a:r>
                        <a:rPr lang="en-US" sz="1200" baseline="0" dirty="0">
                          <a:effectLst/>
                        </a:rPr>
                        <a:t> / load allocations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38B"/>
                    </a:solidFill>
                  </a:tcPr>
                </a:tc>
                <a:tc hMerge="1">
                  <a:txBody>
                    <a:bodyPr/>
                    <a:lstStyle/>
                    <a:p>
                      <a:endParaRPr lang="en-US"/>
                    </a:p>
                  </a:txBody>
                  <a:tcPr/>
                </a:tc>
                <a:extLst>
                  <a:ext uri="{0D108BD9-81ED-4DB2-BD59-A6C34878D82A}">
                    <a16:rowId xmlns:a16="http://schemas.microsoft.com/office/drawing/2014/main" val="10000"/>
                  </a:ext>
                </a:extLst>
              </a:tr>
              <a:tr h="35559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Large PV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dirty="0">
                          <a:effectLst/>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tint val="40000"/>
                      </a:srgbClr>
                    </a:solidFill>
                  </a:tcPr>
                </a:tc>
                <a:extLst>
                  <a:ext uri="{0D108BD9-81ED-4DB2-BD59-A6C34878D82A}">
                    <a16:rowId xmlns:a16="http://schemas.microsoft.com/office/drawing/2014/main" val="10001"/>
                  </a:ext>
                </a:extLst>
              </a:tr>
              <a:tr h="35559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Small PV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dirty="0">
                          <a:effectLst/>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tint val="20000"/>
                      </a:srgbClr>
                    </a:solidFill>
                  </a:tcPr>
                </a:tc>
                <a:extLst>
                  <a:ext uri="{0D108BD9-81ED-4DB2-BD59-A6C34878D82A}">
                    <a16:rowId xmlns:a16="http://schemas.microsoft.com/office/drawing/2014/main" val="10002"/>
                  </a:ext>
                </a:extLst>
              </a:tr>
              <a:tr h="35559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Storage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b="0" dirty="0">
                          <a:solidFill>
                            <a:schemeClr val="tx1"/>
                          </a:solidFill>
                          <a:effectLst/>
                        </a:rPr>
                        <a:t>Yes</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tint val="40000"/>
                      </a:srgbClr>
                    </a:solidFill>
                  </a:tcPr>
                </a:tc>
                <a:extLst>
                  <a:ext uri="{0D108BD9-81ED-4DB2-BD59-A6C34878D82A}">
                    <a16:rowId xmlns:a16="http://schemas.microsoft.com/office/drawing/2014/main" val="10003"/>
                  </a:ext>
                </a:extLst>
              </a:tr>
              <a:tr h="35559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a:effectLst/>
                        </a:rPr>
                        <a:t>Other DG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dirty="0">
                          <a:effectLst/>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tint val="20000"/>
                      </a:srgbClr>
                    </a:solidFill>
                  </a:tcPr>
                </a:tc>
                <a:extLst>
                  <a:ext uri="{0D108BD9-81ED-4DB2-BD59-A6C34878D82A}">
                    <a16:rowId xmlns:a16="http://schemas.microsoft.com/office/drawing/2014/main" val="10004"/>
                  </a:ext>
                </a:extLst>
              </a:tr>
            </a:tbl>
          </a:graphicData>
        </a:graphic>
      </p:graphicFrame>
      <p:sp>
        <p:nvSpPr>
          <p:cNvPr id="11" name="Content Placeholder 2">
            <a:extLst>
              <a:ext uri="{FF2B5EF4-FFF2-40B4-BE49-F238E27FC236}">
                <a16:creationId xmlns:a16="http://schemas.microsoft.com/office/drawing/2014/main" id="{B005CB26-B1BB-47D2-B53B-38DEA82B36BC}"/>
              </a:ext>
            </a:extLst>
          </p:cNvPr>
          <p:cNvSpPr txBox="1">
            <a:spLocks/>
          </p:cNvSpPr>
          <p:nvPr/>
        </p:nvSpPr>
        <p:spPr>
          <a:xfrm>
            <a:off x="2879974" y="862849"/>
            <a:ext cx="8089642" cy="327734"/>
          </a:xfrm>
          <a:prstGeom prst="rect">
            <a:avLst/>
          </a:prstGeom>
          <a:ln>
            <a:noFill/>
          </a:ln>
        </p:spPr>
        <p:txBody>
          <a:bodyPr vert="horz" lIns="0" tIns="0" rIns="0" bIns="0" rtlCol="0">
            <a:noAutofit/>
          </a:bodyPr>
          <a:lstStyle>
            <a:lvl1pPr marL="169863" indent="-169863" algn="l" defTabSz="457200" rtl="0" eaLnBrk="1" latinLnBrk="0" hangingPunct="1">
              <a:lnSpc>
                <a:spcPct val="110000"/>
              </a:lnSpc>
              <a:spcBef>
                <a:spcPts val="300"/>
              </a:spcBef>
              <a:spcAft>
                <a:spcPts val="300"/>
              </a:spcAft>
              <a:buClr>
                <a:schemeClr val="tx2"/>
              </a:buClr>
              <a:buFont typeface="Wingdings" charset="2"/>
              <a:buChar char="§"/>
              <a:defRPr sz="1800" b="1" kern="1200">
                <a:solidFill>
                  <a:schemeClr val="tx1"/>
                </a:solidFill>
                <a:latin typeface="+mn-lt"/>
                <a:ea typeface="+mn-ea"/>
                <a:cs typeface="+mn-cs"/>
              </a:defRPr>
            </a:lvl1pPr>
            <a:lvl2pPr marL="342900" indent="-174625" algn="l" defTabSz="457200" rtl="0" eaLnBrk="1" latinLnBrk="0" hangingPunct="1">
              <a:lnSpc>
                <a:spcPct val="110000"/>
              </a:lnSpc>
              <a:spcBef>
                <a:spcPts val="100"/>
              </a:spcBef>
              <a:spcAft>
                <a:spcPts val="100"/>
              </a:spcAft>
              <a:buClr>
                <a:schemeClr val="tx2"/>
              </a:buClr>
              <a:buFont typeface="Wingdings" charset="2"/>
              <a:buChar char="§"/>
              <a:tabLst/>
              <a:defRPr sz="1600" kern="1200">
                <a:solidFill>
                  <a:schemeClr val="tx1"/>
                </a:solidFill>
                <a:latin typeface="+mn-lt"/>
                <a:ea typeface="+mn-ea"/>
                <a:cs typeface="+mn-cs"/>
              </a:defRPr>
            </a:lvl2pPr>
            <a:lvl3pPr marL="512763" indent="-112713" algn="l" defTabSz="458788" rtl="0" eaLnBrk="1" latinLnBrk="0" hangingPunct="1">
              <a:lnSpc>
                <a:spcPct val="110000"/>
              </a:lnSpc>
              <a:spcBef>
                <a:spcPts val="100"/>
              </a:spcBef>
              <a:spcAft>
                <a:spcPts val="100"/>
              </a:spcAft>
              <a:buClr>
                <a:schemeClr val="accent2"/>
              </a:buClr>
              <a:buFont typeface="Lucida Grande"/>
              <a:buChar char="–"/>
              <a:defRPr sz="1400" kern="1200">
                <a:solidFill>
                  <a:schemeClr val="tx1"/>
                </a:solidFill>
                <a:latin typeface="+mn-lt"/>
                <a:ea typeface="+mn-ea"/>
                <a:cs typeface="+mn-cs"/>
              </a:defRPr>
            </a:lvl3pPr>
            <a:lvl4pPr marL="687388" indent="-111125" algn="l" defTabSz="457200" rtl="0" eaLnBrk="1" latinLnBrk="0" hangingPunct="1">
              <a:lnSpc>
                <a:spcPct val="110000"/>
              </a:lnSpc>
              <a:spcBef>
                <a:spcPts val="100"/>
              </a:spcBef>
              <a:spcAft>
                <a:spcPts val="100"/>
              </a:spcAft>
              <a:buFont typeface="Arial"/>
              <a:buChar char="•"/>
              <a:tabLst/>
              <a:defRPr sz="1200" kern="1200">
                <a:solidFill>
                  <a:schemeClr val="tx1"/>
                </a:solidFill>
                <a:latin typeface="+mn-lt"/>
                <a:ea typeface="+mn-ea"/>
                <a:cs typeface="+mn-cs"/>
              </a:defRPr>
            </a:lvl4pPr>
            <a:lvl5pPr marL="855663" indent="-114300" algn="l" defTabSz="457200" rtl="0" eaLnBrk="1" latinLnBrk="0" hangingPunct="1">
              <a:lnSpc>
                <a:spcPct val="110000"/>
              </a:lnSpc>
              <a:spcBef>
                <a:spcPts val="100"/>
              </a:spcBef>
              <a:spcAft>
                <a:spcPts val="100"/>
              </a:spcAft>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0"/>
              </a:spcAft>
              <a:buClr>
                <a:srgbClr val="00538B"/>
              </a:buClr>
              <a:buNone/>
            </a:pPr>
            <a:r>
              <a:rPr lang="en-US" sz="1600" dirty="0">
                <a:solidFill>
                  <a:prstClr val="black"/>
                </a:solidFill>
                <a:latin typeface="Arial"/>
              </a:rPr>
              <a:t>Existing Solar PV Stage 3 HCA Spec:</a:t>
            </a:r>
          </a:p>
        </p:txBody>
      </p:sp>
      <p:sp>
        <p:nvSpPr>
          <p:cNvPr id="12" name="Content Placeholder 2">
            <a:extLst>
              <a:ext uri="{FF2B5EF4-FFF2-40B4-BE49-F238E27FC236}">
                <a16:creationId xmlns:a16="http://schemas.microsoft.com/office/drawing/2014/main" id="{82059B94-93F8-4709-B729-273F8FB0181A}"/>
              </a:ext>
            </a:extLst>
          </p:cNvPr>
          <p:cNvSpPr txBox="1">
            <a:spLocks/>
          </p:cNvSpPr>
          <p:nvPr/>
        </p:nvSpPr>
        <p:spPr>
          <a:xfrm>
            <a:off x="3287555" y="3596676"/>
            <a:ext cx="8089642" cy="327734"/>
          </a:xfrm>
          <a:prstGeom prst="rect">
            <a:avLst/>
          </a:prstGeom>
          <a:ln>
            <a:noFill/>
          </a:ln>
        </p:spPr>
        <p:txBody>
          <a:bodyPr vert="horz" lIns="0" tIns="0" rIns="0" bIns="0" rtlCol="0">
            <a:noAutofit/>
          </a:bodyPr>
          <a:lstStyle>
            <a:lvl1pPr marL="169863" indent="-169863" algn="l" defTabSz="457200" rtl="0" eaLnBrk="1" latinLnBrk="0" hangingPunct="1">
              <a:lnSpc>
                <a:spcPct val="110000"/>
              </a:lnSpc>
              <a:spcBef>
                <a:spcPts val="300"/>
              </a:spcBef>
              <a:spcAft>
                <a:spcPts val="300"/>
              </a:spcAft>
              <a:buClr>
                <a:schemeClr val="tx2"/>
              </a:buClr>
              <a:buFont typeface="Wingdings" charset="2"/>
              <a:buChar char="§"/>
              <a:defRPr sz="1800" b="1" kern="1200">
                <a:solidFill>
                  <a:schemeClr val="tx1"/>
                </a:solidFill>
                <a:latin typeface="+mn-lt"/>
                <a:ea typeface="+mn-ea"/>
                <a:cs typeface="+mn-cs"/>
              </a:defRPr>
            </a:lvl1pPr>
            <a:lvl2pPr marL="342900" indent="-174625" algn="l" defTabSz="457200" rtl="0" eaLnBrk="1" latinLnBrk="0" hangingPunct="1">
              <a:lnSpc>
                <a:spcPct val="110000"/>
              </a:lnSpc>
              <a:spcBef>
                <a:spcPts val="100"/>
              </a:spcBef>
              <a:spcAft>
                <a:spcPts val="100"/>
              </a:spcAft>
              <a:buClr>
                <a:schemeClr val="tx2"/>
              </a:buClr>
              <a:buFont typeface="Wingdings" charset="2"/>
              <a:buChar char="§"/>
              <a:tabLst/>
              <a:defRPr sz="1600" kern="1200">
                <a:solidFill>
                  <a:schemeClr val="tx1"/>
                </a:solidFill>
                <a:latin typeface="+mn-lt"/>
                <a:ea typeface="+mn-ea"/>
                <a:cs typeface="+mn-cs"/>
              </a:defRPr>
            </a:lvl2pPr>
            <a:lvl3pPr marL="512763" indent="-112713" algn="l" defTabSz="458788" rtl="0" eaLnBrk="1" latinLnBrk="0" hangingPunct="1">
              <a:lnSpc>
                <a:spcPct val="110000"/>
              </a:lnSpc>
              <a:spcBef>
                <a:spcPts val="100"/>
              </a:spcBef>
              <a:spcAft>
                <a:spcPts val="100"/>
              </a:spcAft>
              <a:buClr>
                <a:schemeClr val="accent2"/>
              </a:buClr>
              <a:buFont typeface="Lucida Grande"/>
              <a:buChar char="–"/>
              <a:defRPr sz="1400" kern="1200">
                <a:solidFill>
                  <a:schemeClr val="tx1"/>
                </a:solidFill>
                <a:latin typeface="+mn-lt"/>
                <a:ea typeface="+mn-ea"/>
                <a:cs typeface="+mn-cs"/>
              </a:defRPr>
            </a:lvl3pPr>
            <a:lvl4pPr marL="687388" indent="-111125" algn="l" defTabSz="457200" rtl="0" eaLnBrk="1" latinLnBrk="0" hangingPunct="1">
              <a:lnSpc>
                <a:spcPct val="110000"/>
              </a:lnSpc>
              <a:spcBef>
                <a:spcPts val="100"/>
              </a:spcBef>
              <a:spcAft>
                <a:spcPts val="100"/>
              </a:spcAft>
              <a:buFont typeface="Arial"/>
              <a:buChar char="•"/>
              <a:tabLst/>
              <a:defRPr sz="1200" kern="1200">
                <a:solidFill>
                  <a:schemeClr val="tx1"/>
                </a:solidFill>
                <a:latin typeface="+mn-lt"/>
                <a:ea typeface="+mn-ea"/>
                <a:cs typeface="+mn-cs"/>
              </a:defRPr>
            </a:lvl4pPr>
            <a:lvl5pPr marL="855663" indent="-114300" algn="l" defTabSz="457200" rtl="0" eaLnBrk="1" latinLnBrk="0" hangingPunct="1">
              <a:lnSpc>
                <a:spcPct val="110000"/>
              </a:lnSpc>
              <a:spcBef>
                <a:spcPts val="100"/>
              </a:spcBef>
              <a:spcAft>
                <a:spcPts val="100"/>
              </a:spcAft>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0"/>
              </a:spcAft>
              <a:buClr>
                <a:srgbClr val="00538B"/>
              </a:buClr>
              <a:buNone/>
            </a:pPr>
            <a:r>
              <a:rPr lang="en-US" sz="1600" dirty="0">
                <a:solidFill>
                  <a:prstClr val="black"/>
                </a:solidFill>
                <a:latin typeface="Arial"/>
              </a:rPr>
              <a:t>DRAFT Storage </a:t>
            </a:r>
            <a:r>
              <a:rPr lang="en-US" sz="1600">
                <a:solidFill>
                  <a:prstClr val="black"/>
                </a:solidFill>
                <a:latin typeface="Arial"/>
              </a:rPr>
              <a:t>HCA Spec:</a:t>
            </a:r>
            <a:endParaRPr lang="en-US" sz="1600" dirty="0">
              <a:solidFill>
                <a:prstClr val="black"/>
              </a:solidFill>
              <a:latin typeface="Arial"/>
            </a:endParaRPr>
          </a:p>
        </p:txBody>
      </p:sp>
      <p:sp>
        <p:nvSpPr>
          <p:cNvPr id="13" name="Content Placeholder 2">
            <a:extLst>
              <a:ext uri="{FF2B5EF4-FFF2-40B4-BE49-F238E27FC236}">
                <a16:creationId xmlns:a16="http://schemas.microsoft.com/office/drawing/2014/main" id="{E53B676E-139F-4B6C-8E4A-14EA54816C8B}"/>
              </a:ext>
            </a:extLst>
          </p:cNvPr>
          <p:cNvSpPr txBox="1">
            <a:spLocks/>
          </p:cNvSpPr>
          <p:nvPr/>
        </p:nvSpPr>
        <p:spPr>
          <a:xfrm>
            <a:off x="608338" y="3470937"/>
            <a:ext cx="7284317" cy="906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0"/>
              </a:spcBef>
              <a:spcAft>
                <a:spcPts val="600"/>
              </a:spcAft>
              <a:buFont typeface="Wingdings" panose="05000000000000000000" pitchFamily="2" charset="2"/>
              <a:buChar char="§"/>
              <a:defRPr/>
            </a:pPr>
            <a:endParaRPr lang="en-US" sz="1400">
              <a:solidFill>
                <a:srgbClr val="FF0000"/>
              </a:solidFill>
              <a:latin typeface="Calibri" panose="020F0502020204030204" pitchFamily="34" charset="0"/>
              <a:ea typeface="Calibri" panose="020F0502020204030204" pitchFamily="34" charset="0"/>
            </a:endParaRPr>
          </a:p>
          <a:p>
            <a:pPr>
              <a:spcBef>
                <a:spcPts val="1800"/>
              </a:spcBef>
              <a:spcAft>
                <a:spcPts val="1800"/>
              </a:spcAft>
              <a:buFont typeface="Wingdings" panose="05000000000000000000" pitchFamily="2" charset="2"/>
              <a:buChar char="§"/>
              <a:defRPr/>
            </a:pPr>
            <a:endParaRPr lang="en-US" sz="1800">
              <a:solidFill>
                <a:prstClr val="black"/>
              </a:solidFill>
            </a:endParaRPr>
          </a:p>
          <a:p>
            <a:pPr marL="0" indent="0">
              <a:buFont typeface="Arial" panose="020B0604020202020204" pitchFamily="34" charset="0"/>
              <a:buNone/>
            </a:pPr>
            <a:endParaRPr lang="en-US" sz="2000" b="1">
              <a:solidFill>
                <a:prstClr val="black"/>
              </a:solidFill>
            </a:endParaRPr>
          </a:p>
          <a:p>
            <a:pPr>
              <a:buFont typeface="Wingdings" panose="05000000000000000000" pitchFamily="2" charset="2"/>
              <a:buChar char="§"/>
            </a:pPr>
            <a:endParaRPr lang="en-US" sz="2000" b="1">
              <a:solidFill>
                <a:prstClr val="black"/>
              </a:solidFill>
            </a:endParaRPr>
          </a:p>
          <a:p>
            <a:endParaRPr lang="en-US" sz="2000"/>
          </a:p>
          <a:p>
            <a:endParaRPr lang="en-US" sz="1800"/>
          </a:p>
          <a:p>
            <a:pPr marL="0" indent="0">
              <a:buFont typeface="Arial" panose="020B0604020202020204" pitchFamily="34" charset="0"/>
              <a:buNone/>
            </a:pPr>
            <a:endParaRPr lang="en-US" sz="1600" dirty="0"/>
          </a:p>
        </p:txBody>
      </p:sp>
      <p:graphicFrame>
        <p:nvGraphicFramePr>
          <p:cNvPr id="14" name="Table 13">
            <a:extLst>
              <a:ext uri="{FF2B5EF4-FFF2-40B4-BE49-F238E27FC236}">
                <a16:creationId xmlns:a16="http://schemas.microsoft.com/office/drawing/2014/main" id="{E362FCE4-26E9-4E24-9E9A-CCD0BEB0A51C}"/>
              </a:ext>
            </a:extLst>
          </p:cNvPr>
          <p:cNvGraphicFramePr>
            <a:graphicFrameLocks noGrp="1"/>
          </p:cNvGraphicFramePr>
          <p:nvPr>
            <p:extLst>
              <p:ext uri="{D42A27DB-BD31-4B8C-83A1-F6EECF244321}">
                <p14:modId xmlns:p14="http://schemas.microsoft.com/office/powerpoint/2010/main" val="454471551"/>
              </p:ext>
            </p:extLst>
          </p:nvPr>
        </p:nvGraphicFramePr>
        <p:xfrm>
          <a:off x="3456748" y="3891614"/>
          <a:ext cx="2199236" cy="2133817"/>
        </p:xfrm>
        <a:graphic>
          <a:graphicData uri="http://schemas.openxmlformats.org/drawingml/2006/table">
            <a:tbl>
              <a:tblPr firstRow="1" firstCol="1" bandRow="1"/>
              <a:tblGrid>
                <a:gridCol w="1099618">
                  <a:extLst>
                    <a:ext uri="{9D8B030D-6E8A-4147-A177-3AD203B41FA5}">
                      <a16:colId xmlns:a16="http://schemas.microsoft.com/office/drawing/2014/main" val="20000"/>
                    </a:ext>
                  </a:extLst>
                </a:gridCol>
                <a:gridCol w="1099618">
                  <a:extLst>
                    <a:ext uri="{9D8B030D-6E8A-4147-A177-3AD203B41FA5}">
                      <a16:colId xmlns:a16="http://schemas.microsoft.com/office/drawing/2014/main" val="20001"/>
                    </a:ext>
                  </a:extLst>
                </a:gridCol>
              </a:tblGrid>
              <a:tr h="711192">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Included in Stage 3 Circuit Models as an input to HCA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9C14C"/>
                    </a:solidFill>
                  </a:tcPr>
                </a:tc>
                <a:tc hMerge="1">
                  <a:txBody>
                    <a:bodyPr/>
                    <a:lstStyle/>
                    <a:p>
                      <a:endParaRPr lang="en-US"/>
                    </a:p>
                  </a:txBody>
                  <a:tcPr/>
                </a:tc>
                <a:extLst>
                  <a:ext uri="{0D108BD9-81ED-4DB2-BD59-A6C34878D82A}">
                    <a16:rowId xmlns:a16="http://schemas.microsoft.com/office/drawing/2014/main" val="10000"/>
                  </a:ext>
                </a:extLst>
              </a:tr>
              <a:tr h="35559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Large PV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C14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dirty="0">
                          <a:effectLst/>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tint val="40000"/>
                      </a:srgbClr>
                    </a:solidFill>
                  </a:tcPr>
                </a:tc>
                <a:extLst>
                  <a:ext uri="{0D108BD9-81ED-4DB2-BD59-A6C34878D82A}">
                    <a16:rowId xmlns:a16="http://schemas.microsoft.com/office/drawing/2014/main" val="10001"/>
                  </a:ext>
                </a:extLst>
              </a:tr>
              <a:tr h="35559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Small PV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C14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dirty="0">
                          <a:effectLst/>
                        </a:rPr>
                        <a:t>Yes, if possible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tint val="20000"/>
                      </a:srgbClr>
                    </a:solidFill>
                  </a:tcPr>
                </a:tc>
                <a:extLst>
                  <a:ext uri="{0D108BD9-81ED-4DB2-BD59-A6C34878D82A}">
                    <a16:rowId xmlns:a16="http://schemas.microsoft.com/office/drawing/2014/main" val="10002"/>
                  </a:ext>
                </a:extLst>
              </a:tr>
              <a:tr h="34567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Storage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C14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b="0" dirty="0">
                          <a:solidFill>
                            <a:srgbClr val="FF0000"/>
                          </a:solidFill>
                          <a:effectLst/>
                        </a:rPr>
                        <a:t>Yes</a:t>
                      </a:r>
                      <a:endParaRPr lang="en-US" sz="12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tint val="40000"/>
                      </a:srgbClr>
                    </a:solidFill>
                  </a:tcPr>
                </a:tc>
                <a:extLst>
                  <a:ext uri="{0D108BD9-81ED-4DB2-BD59-A6C34878D82A}">
                    <a16:rowId xmlns:a16="http://schemas.microsoft.com/office/drawing/2014/main" val="10003"/>
                  </a:ext>
                </a:extLst>
              </a:tr>
              <a:tr h="35559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Other DG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C14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dirty="0">
                          <a:effectLst/>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tint val="20000"/>
                      </a:srgbClr>
                    </a:solidFill>
                  </a:tcPr>
                </a:tc>
                <a:extLst>
                  <a:ext uri="{0D108BD9-81ED-4DB2-BD59-A6C34878D82A}">
                    <a16:rowId xmlns:a16="http://schemas.microsoft.com/office/drawing/2014/main" val="10004"/>
                  </a:ext>
                </a:extLst>
              </a:tr>
            </a:tbl>
          </a:graphicData>
        </a:graphic>
      </p:graphicFrame>
      <p:graphicFrame>
        <p:nvGraphicFramePr>
          <p:cNvPr id="15" name="Table 14">
            <a:extLst>
              <a:ext uri="{FF2B5EF4-FFF2-40B4-BE49-F238E27FC236}">
                <a16:creationId xmlns:a16="http://schemas.microsoft.com/office/drawing/2014/main" id="{59C5DA00-EF7C-4F71-8E53-2B8F6B6E1069}"/>
              </a:ext>
            </a:extLst>
          </p:cNvPr>
          <p:cNvGraphicFramePr>
            <a:graphicFrameLocks noGrp="1"/>
          </p:cNvGraphicFramePr>
          <p:nvPr>
            <p:extLst>
              <p:ext uri="{D42A27DB-BD31-4B8C-83A1-F6EECF244321}">
                <p14:modId xmlns:p14="http://schemas.microsoft.com/office/powerpoint/2010/main" val="2630376489"/>
              </p:ext>
            </p:extLst>
          </p:nvPr>
        </p:nvGraphicFramePr>
        <p:xfrm>
          <a:off x="6232758" y="3910276"/>
          <a:ext cx="2199236" cy="2117036"/>
        </p:xfrm>
        <a:graphic>
          <a:graphicData uri="http://schemas.openxmlformats.org/drawingml/2006/table">
            <a:tbl>
              <a:tblPr firstRow="1" firstCol="1" bandRow="1"/>
              <a:tblGrid>
                <a:gridCol w="1099618">
                  <a:extLst>
                    <a:ext uri="{9D8B030D-6E8A-4147-A177-3AD203B41FA5}">
                      <a16:colId xmlns:a16="http://schemas.microsoft.com/office/drawing/2014/main" val="20000"/>
                    </a:ext>
                  </a:extLst>
                </a:gridCol>
                <a:gridCol w="1099618">
                  <a:extLst>
                    <a:ext uri="{9D8B030D-6E8A-4147-A177-3AD203B41FA5}">
                      <a16:colId xmlns:a16="http://schemas.microsoft.com/office/drawing/2014/main" val="20001"/>
                    </a:ext>
                  </a:extLst>
                </a:gridCol>
              </a:tblGrid>
              <a:tr h="669876">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Stage 3 HCA outputs provided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29934"/>
                    </a:solidFill>
                  </a:tcPr>
                </a:tc>
                <a:tc hMerge="1">
                  <a:txBody>
                    <a:bodyPr/>
                    <a:lstStyle/>
                    <a:p>
                      <a:endParaRPr lang="en-US"/>
                    </a:p>
                  </a:txBody>
                  <a:tcPr/>
                </a:tc>
                <a:extLst>
                  <a:ext uri="{0D108BD9-81ED-4DB2-BD59-A6C34878D82A}">
                    <a16:rowId xmlns:a16="http://schemas.microsoft.com/office/drawing/2014/main" val="10000"/>
                  </a:ext>
                </a:extLst>
              </a:tr>
              <a:tr h="36179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Large PV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2993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dirty="0">
                          <a:solidFill>
                            <a:srgbClr val="FF0000"/>
                          </a:solidFill>
                          <a:effectLst/>
                        </a:rPr>
                        <a:t>No</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tint val="40000"/>
                      </a:srgbClr>
                    </a:solidFill>
                  </a:tcPr>
                </a:tc>
                <a:extLst>
                  <a:ext uri="{0D108BD9-81ED-4DB2-BD59-A6C34878D82A}">
                    <a16:rowId xmlns:a16="http://schemas.microsoft.com/office/drawing/2014/main" val="10001"/>
                  </a:ext>
                </a:extLst>
              </a:tr>
              <a:tr h="36179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Small PV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2993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b="0" dirty="0">
                          <a:solidFill>
                            <a:schemeClr val="tx1"/>
                          </a:solidFill>
                          <a:effectLst/>
                        </a:rPr>
                        <a:t>No</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tint val="20000"/>
                      </a:srgbClr>
                    </a:solidFill>
                  </a:tcPr>
                </a:tc>
                <a:extLst>
                  <a:ext uri="{0D108BD9-81ED-4DB2-BD59-A6C34878D82A}">
                    <a16:rowId xmlns:a16="http://schemas.microsoft.com/office/drawing/2014/main" val="10002"/>
                  </a:ext>
                </a:extLst>
              </a:tr>
              <a:tr h="36179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Storage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2993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b="0" dirty="0">
                          <a:solidFill>
                            <a:srgbClr val="FF0000"/>
                          </a:solidFill>
                          <a:effectLst/>
                        </a:rPr>
                        <a:t>Yes</a:t>
                      </a:r>
                      <a:endParaRPr lang="en-US" sz="12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tint val="40000"/>
                      </a:srgbClr>
                    </a:solidFill>
                  </a:tcPr>
                </a:tc>
                <a:extLst>
                  <a:ext uri="{0D108BD9-81ED-4DB2-BD59-A6C34878D82A}">
                    <a16:rowId xmlns:a16="http://schemas.microsoft.com/office/drawing/2014/main" val="10003"/>
                  </a:ext>
                </a:extLst>
              </a:tr>
              <a:tr h="36179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200" dirty="0">
                          <a:effectLst/>
                        </a:rPr>
                        <a:t>Other DG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2993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200" dirty="0">
                          <a:effectLst/>
                        </a:rPr>
                        <a:t>No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8B">
                        <a:tint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6228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39211"/>
            <a:ext cx="8218842" cy="411901"/>
          </a:xfrm>
        </p:spPr>
        <p:txBody>
          <a:bodyPr/>
          <a:lstStyle/>
          <a:p>
            <a:r>
              <a:rPr lang="en-US" sz="2400" b="0" dirty="0">
                <a:solidFill>
                  <a:srgbClr val="002060"/>
                </a:solidFill>
              </a:rPr>
              <a:t>Approach to Creating Separate Displays for Load and Generation</a:t>
            </a:r>
          </a:p>
        </p:txBody>
      </p:sp>
      <p:sp>
        <p:nvSpPr>
          <p:cNvPr id="6" name="Rectangle 5">
            <a:extLst>
              <a:ext uri="{FF2B5EF4-FFF2-40B4-BE49-F238E27FC236}">
                <a16:creationId xmlns:a16="http://schemas.microsoft.com/office/drawing/2014/main" id="{6FC89EB9-FC3E-4576-8434-13E06EE2C662}"/>
              </a:ext>
            </a:extLst>
          </p:cNvPr>
          <p:cNvSpPr/>
          <p:nvPr/>
        </p:nvSpPr>
        <p:spPr>
          <a:xfrm>
            <a:off x="311279" y="2552045"/>
            <a:ext cx="2087218" cy="949187"/>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DRIVE output file based on summer peak load</a:t>
            </a:r>
          </a:p>
        </p:txBody>
      </p:sp>
      <p:sp>
        <p:nvSpPr>
          <p:cNvPr id="9" name="Rectangle 8">
            <a:extLst>
              <a:ext uri="{FF2B5EF4-FFF2-40B4-BE49-F238E27FC236}">
                <a16:creationId xmlns:a16="http://schemas.microsoft.com/office/drawing/2014/main" id="{564BA176-986E-4A1D-A56F-E1669D19F740}"/>
              </a:ext>
            </a:extLst>
          </p:cNvPr>
          <p:cNvSpPr/>
          <p:nvPr/>
        </p:nvSpPr>
        <p:spPr>
          <a:xfrm>
            <a:off x="2806002" y="2536863"/>
            <a:ext cx="2087218" cy="94918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Min / Max for </a:t>
            </a:r>
            <a:r>
              <a:rPr lang="en-US" b="1" dirty="0"/>
              <a:t>load</a:t>
            </a:r>
            <a:r>
              <a:rPr lang="en-US" dirty="0"/>
              <a:t> criteria</a:t>
            </a:r>
          </a:p>
        </p:txBody>
      </p:sp>
      <p:sp>
        <p:nvSpPr>
          <p:cNvPr id="10" name="Rectangle 9">
            <a:extLst>
              <a:ext uri="{FF2B5EF4-FFF2-40B4-BE49-F238E27FC236}">
                <a16:creationId xmlns:a16="http://schemas.microsoft.com/office/drawing/2014/main" id="{BBCF998E-399D-4CFB-8961-E1932385EDE0}"/>
              </a:ext>
            </a:extLst>
          </p:cNvPr>
          <p:cNvSpPr/>
          <p:nvPr/>
        </p:nvSpPr>
        <p:spPr>
          <a:xfrm>
            <a:off x="2806002" y="3816623"/>
            <a:ext cx="2087218" cy="949187"/>
          </a:xfrm>
          <a:prstGeom prst="rect">
            <a:avLst/>
          </a:prstGeom>
          <a:solidFill>
            <a:srgbClr val="6BD6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Min / Max for </a:t>
            </a:r>
            <a:r>
              <a:rPr lang="en-US" b="1" dirty="0"/>
              <a:t>generation </a:t>
            </a:r>
            <a:r>
              <a:rPr lang="en-US" dirty="0"/>
              <a:t>criteria</a:t>
            </a:r>
          </a:p>
        </p:txBody>
      </p:sp>
      <p:sp>
        <p:nvSpPr>
          <p:cNvPr id="11" name="Rectangle 10">
            <a:extLst>
              <a:ext uri="{FF2B5EF4-FFF2-40B4-BE49-F238E27FC236}">
                <a16:creationId xmlns:a16="http://schemas.microsoft.com/office/drawing/2014/main" id="{DA07400A-A8E3-46BD-B80C-0F849D56857B}"/>
              </a:ext>
            </a:extLst>
          </p:cNvPr>
          <p:cNvSpPr/>
          <p:nvPr/>
        </p:nvSpPr>
        <p:spPr>
          <a:xfrm>
            <a:off x="5187073" y="2544951"/>
            <a:ext cx="2087218" cy="94918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Storage Load HCA Map</a:t>
            </a:r>
          </a:p>
        </p:txBody>
      </p:sp>
      <p:sp>
        <p:nvSpPr>
          <p:cNvPr id="13" name="Rectangle 12">
            <a:extLst>
              <a:ext uri="{FF2B5EF4-FFF2-40B4-BE49-F238E27FC236}">
                <a16:creationId xmlns:a16="http://schemas.microsoft.com/office/drawing/2014/main" id="{AE9407AA-FB7C-411B-9B94-D5D29520408B}"/>
              </a:ext>
            </a:extLst>
          </p:cNvPr>
          <p:cNvSpPr/>
          <p:nvPr/>
        </p:nvSpPr>
        <p:spPr>
          <a:xfrm>
            <a:off x="5187073" y="3816622"/>
            <a:ext cx="2087218" cy="949187"/>
          </a:xfrm>
          <a:prstGeom prst="rect">
            <a:avLst/>
          </a:prstGeom>
          <a:solidFill>
            <a:srgbClr val="6BD6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Storage Generation HCA Map</a:t>
            </a:r>
          </a:p>
        </p:txBody>
      </p:sp>
      <p:sp>
        <p:nvSpPr>
          <p:cNvPr id="16" name="Arrow: Right 15">
            <a:extLst>
              <a:ext uri="{FF2B5EF4-FFF2-40B4-BE49-F238E27FC236}">
                <a16:creationId xmlns:a16="http://schemas.microsoft.com/office/drawing/2014/main" id="{28F79407-BDEB-476B-9A3B-06877FA9AD11}"/>
              </a:ext>
            </a:extLst>
          </p:cNvPr>
          <p:cNvSpPr/>
          <p:nvPr/>
        </p:nvSpPr>
        <p:spPr>
          <a:xfrm>
            <a:off x="4893220" y="2826120"/>
            <a:ext cx="414275" cy="474594"/>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A68231B6-E82C-4E20-B715-FDBF9B1FD66E}"/>
              </a:ext>
            </a:extLst>
          </p:cNvPr>
          <p:cNvSpPr/>
          <p:nvPr/>
        </p:nvSpPr>
        <p:spPr>
          <a:xfrm>
            <a:off x="4882850" y="4052484"/>
            <a:ext cx="414275" cy="474594"/>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70698372-ED22-4EEB-8620-B602FC49795C}"/>
              </a:ext>
            </a:extLst>
          </p:cNvPr>
          <p:cNvSpPr/>
          <p:nvPr/>
        </p:nvSpPr>
        <p:spPr>
          <a:xfrm>
            <a:off x="2398497" y="2766611"/>
            <a:ext cx="551432" cy="474594"/>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5E99DE8-8A93-4D44-8883-24AE54466C2A}"/>
              </a:ext>
            </a:extLst>
          </p:cNvPr>
          <p:cNvSpPr txBox="1"/>
          <p:nvPr/>
        </p:nvSpPr>
        <p:spPr>
          <a:xfrm>
            <a:off x="7394713" y="2696378"/>
            <a:ext cx="1749287" cy="646331"/>
          </a:xfrm>
          <a:prstGeom prst="rect">
            <a:avLst/>
          </a:prstGeom>
          <a:noFill/>
        </p:spPr>
        <p:txBody>
          <a:bodyPr wrap="square" rtlCol="0">
            <a:spAutoFit/>
          </a:bodyPr>
          <a:lstStyle/>
          <a:p>
            <a:r>
              <a:rPr lang="en-US" dirty="0"/>
              <a:t>Min: 800 kW</a:t>
            </a:r>
          </a:p>
          <a:p>
            <a:r>
              <a:rPr lang="en-US" dirty="0"/>
              <a:t>Max: 1200 kW</a:t>
            </a:r>
          </a:p>
        </p:txBody>
      </p:sp>
      <p:sp>
        <p:nvSpPr>
          <p:cNvPr id="41" name="TextBox 40">
            <a:extLst>
              <a:ext uri="{FF2B5EF4-FFF2-40B4-BE49-F238E27FC236}">
                <a16:creationId xmlns:a16="http://schemas.microsoft.com/office/drawing/2014/main" id="{C2F8A719-0D10-474F-9130-A3C5E453A7EF}"/>
              </a:ext>
            </a:extLst>
          </p:cNvPr>
          <p:cNvSpPr txBox="1"/>
          <p:nvPr/>
        </p:nvSpPr>
        <p:spPr>
          <a:xfrm>
            <a:off x="7367451" y="3917755"/>
            <a:ext cx="1749287" cy="646331"/>
          </a:xfrm>
          <a:prstGeom prst="rect">
            <a:avLst/>
          </a:prstGeom>
          <a:noFill/>
        </p:spPr>
        <p:txBody>
          <a:bodyPr wrap="square" rtlCol="0">
            <a:spAutoFit/>
          </a:bodyPr>
          <a:lstStyle/>
          <a:p>
            <a:r>
              <a:rPr lang="en-US" dirty="0"/>
              <a:t>Min: 200 kW</a:t>
            </a:r>
          </a:p>
          <a:p>
            <a:r>
              <a:rPr lang="en-US" dirty="0"/>
              <a:t>Max: 600 kW</a:t>
            </a:r>
          </a:p>
        </p:txBody>
      </p:sp>
      <p:sp>
        <p:nvSpPr>
          <p:cNvPr id="42" name="TextBox 41">
            <a:extLst>
              <a:ext uri="{FF2B5EF4-FFF2-40B4-BE49-F238E27FC236}">
                <a16:creationId xmlns:a16="http://schemas.microsoft.com/office/drawing/2014/main" id="{0E90B0C6-6C1B-4EAE-BB4B-C0B98C86BEE1}"/>
              </a:ext>
            </a:extLst>
          </p:cNvPr>
          <p:cNvSpPr txBox="1"/>
          <p:nvPr/>
        </p:nvSpPr>
        <p:spPr>
          <a:xfrm>
            <a:off x="7274291" y="2105910"/>
            <a:ext cx="1587808" cy="584775"/>
          </a:xfrm>
          <a:prstGeom prst="rect">
            <a:avLst/>
          </a:prstGeom>
          <a:noFill/>
        </p:spPr>
        <p:txBody>
          <a:bodyPr wrap="square" rtlCol="0">
            <a:spAutoFit/>
          </a:bodyPr>
          <a:lstStyle/>
          <a:p>
            <a:pPr algn="ctr"/>
            <a:r>
              <a:rPr lang="en-US" sz="1600" i="1" dirty="0"/>
              <a:t>Example Storage Feeder HCA</a:t>
            </a:r>
          </a:p>
        </p:txBody>
      </p:sp>
      <p:sp>
        <p:nvSpPr>
          <p:cNvPr id="20" name="Rectangle 19">
            <a:extLst>
              <a:ext uri="{FF2B5EF4-FFF2-40B4-BE49-F238E27FC236}">
                <a16:creationId xmlns:a16="http://schemas.microsoft.com/office/drawing/2014/main" id="{30A5C039-162B-4BF6-B8BF-DDC667681797}"/>
              </a:ext>
            </a:extLst>
          </p:cNvPr>
          <p:cNvSpPr/>
          <p:nvPr/>
        </p:nvSpPr>
        <p:spPr>
          <a:xfrm>
            <a:off x="322617" y="3816623"/>
            <a:ext cx="2087218" cy="949187"/>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DRIVE output file based on off-peak daytime min load</a:t>
            </a:r>
          </a:p>
        </p:txBody>
      </p:sp>
      <p:sp>
        <p:nvSpPr>
          <p:cNvPr id="21" name="Arrow: Right 20">
            <a:extLst>
              <a:ext uri="{FF2B5EF4-FFF2-40B4-BE49-F238E27FC236}">
                <a16:creationId xmlns:a16="http://schemas.microsoft.com/office/drawing/2014/main" id="{F234100A-E809-4CDA-B3FC-7863796E7769}"/>
              </a:ext>
            </a:extLst>
          </p:cNvPr>
          <p:cNvSpPr/>
          <p:nvPr/>
        </p:nvSpPr>
        <p:spPr>
          <a:xfrm>
            <a:off x="2412051" y="4060102"/>
            <a:ext cx="551432" cy="474594"/>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D7B42FA7-0470-44BE-BB62-81CE2F70E793}"/>
              </a:ext>
            </a:extLst>
          </p:cNvPr>
          <p:cNvSpPr txBox="1">
            <a:spLocks/>
          </p:cNvSpPr>
          <p:nvPr/>
        </p:nvSpPr>
        <p:spPr>
          <a:xfrm>
            <a:off x="457199" y="1198689"/>
            <a:ext cx="8070575" cy="1494816"/>
          </a:xfrm>
          <a:prstGeom prst="rect">
            <a:avLst/>
          </a:prstGeom>
          <a:ln>
            <a:noFill/>
          </a:ln>
        </p:spPr>
        <p:txBody>
          <a:bodyPr vert="horz" lIns="0" tIns="0" rIns="0" bIns="0" rtlCol="0">
            <a:noAutofit/>
          </a:bodyPr>
          <a:lstStyle>
            <a:lvl1pPr marL="169863" indent="-169863" algn="l" defTabSz="457200" rtl="0" eaLnBrk="1" latinLnBrk="0" hangingPunct="1">
              <a:lnSpc>
                <a:spcPct val="110000"/>
              </a:lnSpc>
              <a:spcBef>
                <a:spcPts val="300"/>
              </a:spcBef>
              <a:spcAft>
                <a:spcPts val="300"/>
              </a:spcAft>
              <a:buClr>
                <a:schemeClr val="tx2"/>
              </a:buClr>
              <a:buFont typeface="Wingdings" charset="2"/>
              <a:buChar char="§"/>
              <a:defRPr sz="1800" b="1" kern="1200">
                <a:solidFill>
                  <a:schemeClr val="tx1"/>
                </a:solidFill>
                <a:latin typeface="+mn-lt"/>
                <a:ea typeface="+mn-ea"/>
                <a:cs typeface="+mn-cs"/>
              </a:defRPr>
            </a:lvl1pPr>
            <a:lvl2pPr marL="342900" indent="-174625" algn="l" defTabSz="457200" rtl="0" eaLnBrk="1" latinLnBrk="0" hangingPunct="1">
              <a:lnSpc>
                <a:spcPct val="110000"/>
              </a:lnSpc>
              <a:spcBef>
                <a:spcPts val="100"/>
              </a:spcBef>
              <a:spcAft>
                <a:spcPts val="100"/>
              </a:spcAft>
              <a:buClr>
                <a:schemeClr val="tx2"/>
              </a:buClr>
              <a:buFont typeface="Wingdings" charset="2"/>
              <a:buChar char="§"/>
              <a:tabLst/>
              <a:defRPr sz="1600" kern="1200">
                <a:solidFill>
                  <a:schemeClr val="tx1"/>
                </a:solidFill>
                <a:latin typeface="+mn-lt"/>
                <a:ea typeface="+mn-ea"/>
                <a:cs typeface="+mn-cs"/>
              </a:defRPr>
            </a:lvl2pPr>
            <a:lvl3pPr marL="512763" indent="-112713" algn="l" defTabSz="458788" rtl="0" eaLnBrk="1" latinLnBrk="0" hangingPunct="1">
              <a:lnSpc>
                <a:spcPct val="110000"/>
              </a:lnSpc>
              <a:spcBef>
                <a:spcPts val="100"/>
              </a:spcBef>
              <a:spcAft>
                <a:spcPts val="100"/>
              </a:spcAft>
              <a:buClr>
                <a:schemeClr val="accent2"/>
              </a:buClr>
              <a:buFont typeface="Lucida Grande"/>
              <a:buChar char="–"/>
              <a:defRPr sz="1400" kern="1200">
                <a:solidFill>
                  <a:schemeClr val="tx1"/>
                </a:solidFill>
                <a:latin typeface="+mn-lt"/>
                <a:ea typeface="+mn-ea"/>
                <a:cs typeface="+mn-cs"/>
              </a:defRPr>
            </a:lvl3pPr>
            <a:lvl4pPr marL="687388" indent="-111125" algn="l" defTabSz="457200" rtl="0" eaLnBrk="1" latinLnBrk="0" hangingPunct="1">
              <a:lnSpc>
                <a:spcPct val="110000"/>
              </a:lnSpc>
              <a:spcBef>
                <a:spcPts val="100"/>
              </a:spcBef>
              <a:spcAft>
                <a:spcPts val="100"/>
              </a:spcAft>
              <a:buFont typeface="Arial"/>
              <a:buChar char="•"/>
              <a:tabLst/>
              <a:defRPr sz="1200" kern="1200">
                <a:solidFill>
                  <a:schemeClr val="tx1"/>
                </a:solidFill>
                <a:latin typeface="+mn-lt"/>
                <a:ea typeface="+mn-ea"/>
                <a:cs typeface="+mn-cs"/>
              </a:defRPr>
            </a:lvl4pPr>
            <a:lvl5pPr marL="855663" indent="-114300" algn="l" defTabSz="457200" rtl="0" eaLnBrk="1" latinLnBrk="0" hangingPunct="1">
              <a:lnSpc>
                <a:spcPct val="110000"/>
              </a:lnSpc>
              <a:spcBef>
                <a:spcPts val="100"/>
              </a:spcBef>
              <a:spcAft>
                <a:spcPts val="100"/>
              </a:spcAft>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9863" marR="0" lvl="0" indent="-169863" algn="l" defTabSz="457200" rtl="0" eaLnBrk="1" fontAlgn="auto" latinLnBrk="0" hangingPunct="1">
              <a:lnSpc>
                <a:spcPct val="110000"/>
              </a:lnSpc>
              <a:spcBef>
                <a:spcPts val="600"/>
              </a:spcBef>
              <a:spcAft>
                <a:spcPts val="600"/>
              </a:spcAft>
              <a:buClr>
                <a:srgbClr val="00538B"/>
              </a:buClr>
              <a:buSzTx/>
              <a:buFont typeface="Wingdings" charset="2"/>
              <a:buChar char="§"/>
              <a:tabLst/>
              <a:defRPr/>
            </a:pPr>
            <a:r>
              <a:rPr kumimoji="0" lang="en-US" sz="1800" b="0" i="0" u="none" strike="noStrike" kern="1200" cap="none" spc="0" normalizeH="0" baseline="0" noProof="0" dirty="0">
                <a:ln>
                  <a:noFill/>
                </a:ln>
                <a:solidFill>
                  <a:sysClr val="windowText" lastClr="000000"/>
                </a:solidFill>
                <a:effectLst/>
                <a:uLnTx/>
                <a:uFillTx/>
                <a:latin typeface="Arial"/>
                <a:ea typeface="+mn-ea"/>
                <a:cs typeface="+mn-cs"/>
              </a:rPr>
              <a:t>Providing separate displays for load and generation hosting capacity should help initially address requests for greater transparency on the analysis criteria violation.</a:t>
            </a:r>
          </a:p>
        </p:txBody>
      </p:sp>
      <p:sp>
        <p:nvSpPr>
          <p:cNvPr id="3" name="TextBox 2">
            <a:extLst>
              <a:ext uri="{FF2B5EF4-FFF2-40B4-BE49-F238E27FC236}">
                <a16:creationId xmlns:a16="http://schemas.microsoft.com/office/drawing/2014/main" id="{B72FA03A-4FFB-4B85-9230-6A60DFC229AC}"/>
              </a:ext>
            </a:extLst>
          </p:cNvPr>
          <p:cNvSpPr txBox="1"/>
          <p:nvPr/>
        </p:nvSpPr>
        <p:spPr>
          <a:xfrm>
            <a:off x="466537" y="5019426"/>
            <a:ext cx="6900914" cy="584775"/>
          </a:xfrm>
          <a:prstGeom prst="rect">
            <a:avLst/>
          </a:prstGeom>
          <a:noFill/>
        </p:spPr>
        <p:txBody>
          <a:bodyPr wrap="square" rtlCol="0">
            <a:spAutoFit/>
          </a:bodyPr>
          <a:lstStyle/>
          <a:p>
            <a:r>
              <a:rPr lang="en-US" sz="1600" i="1" dirty="0"/>
              <a:t>Note: The min/max generation criteria will be specific to storage and not solar PV. This includes changes in fault current contribution and potential voltage changes.</a:t>
            </a:r>
          </a:p>
        </p:txBody>
      </p:sp>
      <p:cxnSp>
        <p:nvCxnSpPr>
          <p:cNvPr id="5" name="Straight Arrow Connector 4">
            <a:extLst>
              <a:ext uri="{FF2B5EF4-FFF2-40B4-BE49-F238E27FC236}">
                <a16:creationId xmlns:a16="http://schemas.microsoft.com/office/drawing/2014/main" id="{D9ECB87E-524F-42F6-981E-F0C55A4DB919}"/>
              </a:ext>
            </a:extLst>
          </p:cNvPr>
          <p:cNvCxnSpPr/>
          <p:nvPr/>
        </p:nvCxnSpPr>
        <p:spPr>
          <a:xfrm flipV="1">
            <a:off x="3578087" y="4824224"/>
            <a:ext cx="0" cy="17420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DFBAD1BA-0E27-4F91-947D-7A638CF947DC}"/>
              </a:ext>
            </a:extLst>
          </p:cNvPr>
          <p:cNvSpPr/>
          <p:nvPr/>
        </p:nvSpPr>
        <p:spPr>
          <a:xfrm>
            <a:off x="2063734" y="5707817"/>
            <a:ext cx="5419278" cy="47459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WORKING DRAFT FOR STAKEHOLDER DISCUSSION</a:t>
            </a:r>
          </a:p>
        </p:txBody>
      </p:sp>
    </p:spTree>
    <p:extLst>
      <p:ext uri="{BB962C8B-B14F-4D97-AF65-F5344CB8AC3E}">
        <p14:creationId xmlns:p14="http://schemas.microsoft.com/office/powerpoint/2010/main" val="3619509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353511"/>
            <a:ext cx="8218842" cy="631221"/>
          </a:xfrm>
        </p:spPr>
        <p:txBody>
          <a:bodyPr/>
          <a:lstStyle/>
          <a:p>
            <a:r>
              <a:rPr lang="en-US" dirty="0"/>
              <a:t>Load HCA - JU DRIVE Criteria and Settings Assumptions	</a:t>
            </a:r>
          </a:p>
        </p:txBody>
      </p:sp>
      <p:graphicFrame>
        <p:nvGraphicFramePr>
          <p:cNvPr id="6" name="Table 5">
            <a:extLst>
              <a:ext uri="{FF2B5EF4-FFF2-40B4-BE49-F238E27FC236}">
                <a16:creationId xmlns:a16="http://schemas.microsoft.com/office/drawing/2014/main" id="{FF7CAC2C-3E4D-4E7F-A617-891B1531DAA9}"/>
              </a:ext>
            </a:extLst>
          </p:cNvPr>
          <p:cNvGraphicFramePr>
            <a:graphicFrameLocks noGrp="1"/>
          </p:cNvGraphicFramePr>
          <p:nvPr>
            <p:extLst>
              <p:ext uri="{D42A27DB-BD31-4B8C-83A1-F6EECF244321}">
                <p14:modId xmlns:p14="http://schemas.microsoft.com/office/powerpoint/2010/main" val="1188484140"/>
              </p:ext>
            </p:extLst>
          </p:nvPr>
        </p:nvGraphicFramePr>
        <p:xfrm>
          <a:off x="484095" y="838206"/>
          <a:ext cx="8290822" cy="4230133"/>
        </p:xfrm>
        <a:graphic>
          <a:graphicData uri="http://schemas.openxmlformats.org/drawingml/2006/table">
            <a:tbl>
              <a:tblPr firstRow="1" firstCol="1" bandRow="1">
                <a:tableStyleId>{5C22544A-7EE6-4342-B048-85BDC9FD1C3A}</a:tableStyleId>
              </a:tblPr>
              <a:tblGrid>
                <a:gridCol w="989498">
                  <a:extLst>
                    <a:ext uri="{9D8B030D-6E8A-4147-A177-3AD203B41FA5}">
                      <a16:colId xmlns:a16="http://schemas.microsoft.com/office/drawing/2014/main" val="3855943544"/>
                    </a:ext>
                  </a:extLst>
                </a:gridCol>
                <a:gridCol w="1828800">
                  <a:extLst>
                    <a:ext uri="{9D8B030D-6E8A-4147-A177-3AD203B41FA5}">
                      <a16:colId xmlns:a16="http://schemas.microsoft.com/office/drawing/2014/main" val="1799371548"/>
                    </a:ext>
                  </a:extLst>
                </a:gridCol>
                <a:gridCol w="666322">
                  <a:extLst>
                    <a:ext uri="{9D8B030D-6E8A-4147-A177-3AD203B41FA5}">
                      <a16:colId xmlns:a16="http://schemas.microsoft.com/office/drawing/2014/main" val="3523105649"/>
                    </a:ext>
                  </a:extLst>
                </a:gridCol>
                <a:gridCol w="666322">
                  <a:extLst>
                    <a:ext uri="{9D8B030D-6E8A-4147-A177-3AD203B41FA5}">
                      <a16:colId xmlns:a16="http://schemas.microsoft.com/office/drawing/2014/main" val="420082334"/>
                    </a:ext>
                  </a:extLst>
                </a:gridCol>
                <a:gridCol w="731520">
                  <a:extLst>
                    <a:ext uri="{9D8B030D-6E8A-4147-A177-3AD203B41FA5}">
                      <a16:colId xmlns:a16="http://schemas.microsoft.com/office/drawing/2014/main" val="1426855993"/>
                    </a:ext>
                  </a:extLst>
                </a:gridCol>
                <a:gridCol w="679555">
                  <a:extLst>
                    <a:ext uri="{9D8B030D-6E8A-4147-A177-3AD203B41FA5}">
                      <a16:colId xmlns:a16="http://schemas.microsoft.com/office/drawing/2014/main" val="3619024217"/>
                    </a:ext>
                  </a:extLst>
                </a:gridCol>
                <a:gridCol w="890209">
                  <a:extLst>
                    <a:ext uri="{9D8B030D-6E8A-4147-A177-3AD203B41FA5}">
                      <a16:colId xmlns:a16="http://schemas.microsoft.com/office/drawing/2014/main" val="3078889193"/>
                    </a:ext>
                  </a:extLst>
                </a:gridCol>
                <a:gridCol w="1838596">
                  <a:extLst>
                    <a:ext uri="{9D8B030D-6E8A-4147-A177-3AD203B41FA5}">
                      <a16:colId xmlns:a16="http://schemas.microsoft.com/office/drawing/2014/main" val="1330734714"/>
                    </a:ext>
                  </a:extLst>
                </a:gridCol>
              </a:tblGrid>
              <a:tr h="601021">
                <a:tc gridSpan="8">
                  <a:txBody>
                    <a:bodyPr/>
                    <a:lstStyle/>
                    <a:p>
                      <a:pPr marL="0" marR="0" algn="ctr">
                        <a:lnSpc>
                          <a:spcPct val="105000"/>
                        </a:lnSpc>
                        <a:spcBef>
                          <a:spcPts val="0"/>
                        </a:spcBef>
                        <a:spcAft>
                          <a:spcPts val="0"/>
                        </a:spcAft>
                      </a:pPr>
                      <a:r>
                        <a:rPr lang="en-US" sz="1600" dirty="0">
                          <a:effectLst/>
                        </a:rPr>
                        <a:t>DRIVE Tool Settings by Utility with Recommended EPRI Threshold Settings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04635932"/>
                  </a:ext>
                </a:extLst>
              </a:tr>
              <a:tr h="601021">
                <a:tc>
                  <a:txBody>
                    <a:bodyPr/>
                    <a:lstStyle/>
                    <a:p>
                      <a:pPr marL="0" marR="0" algn="ctr">
                        <a:lnSpc>
                          <a:spcPct val="105000"/>
                        </a:lnSpc>
                        <a:spcBef>
                          <a:spcPts val="0"/>
                        </a:spcBef>
                        <a:spcAft>
                          <a:spcPts val="0"/>
                        </a:spcAft>
                        <a:tabLst>
                          <a:tab pos="1389380" algn="r"/>
                        </a:tabLst>
                      </a:pPr>
                      <a:r>
                        <a:rPr lang="en-US" sz="1400" kern="1200" dirty="0">
                          <a:effectLst/>
                        </a:rPr>
                        <a:t>Category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400" b="1" kern="1200" dirty="0">
                          <a:effectLst/>
                        </a:rPr>
                        <a:t>Criteria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b="1" kern="1200" dirty="0">
                          <a:effectLst/>
                        </a:rPr>
                        <a:t>Central Hudson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b="1" kern="1200">
                          <a:effectLst/>
                        </a:rPr>
                        <a:t>Con Edison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b="1" kern="1200" dirty="0">
                          <a:effectLst/>
                        </a:rPr>
                        <a:t>National Grid</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b="1" kern="1200">
                          <a:effectLst/>
                        </a:rPr>
                        <a:t>NYSEG &amp; RG&amp;E</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b="1" kern="1200">
                          <a:effectLst/>
                        </a:rPr>
                        <a:t>Orange and Rockland</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b="1" dirty="0">
                          <a:effectLst/>
                        </a:rPr>
                        <a:t>Hosting Capacity Threshold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16649326"/>
                  </a:ext>
                </a:extLst>
              </a:tr>
              <a:tr h="349836">
                <a:tc rowSpan="4">
                  <a:txBody>
                    <a:bodyPr/>
                    <a:lstStyle/>
                    <a:p>
                      <a:pPr marL="71755" marR="71755" algn="ctr">
                        <a:lnSpc>
                          <a:spcPct val="105000"/>
                        </a:lnSpc>
                        <a:spcBef>
                          <a:spcPts val="0"/>
                        </a:spcBef>
                        <a:spcAft>
                          <a:spcPts val="0"/>
                        </a:spcAft>
                      </a:pPr>
                      <a:r>
                        <a:rPr lang="en-US" sz="1400" b="1" kern="1200" dirty="0">
                          <a:solidFill>
                            <a:schemeClr val="lt1"/>
                          </a:solidFill>
                          <a:effectLst/>
                          <a:latin typeface="+mn-lt"/>
                          <a:ea typeface="+mn-ea"/>
                          <a:cs typeface="+mn-cs"/>
                        </a:rPr>
                        <a:t>Voltage</a:t>
                      </a:r>
                    </a:p>
                  </a:txBody>
                  <a:tcPr marL="68580" marR="68580" marT="9525" marB="0" anchor="ctr"/>
                </a:tc>
                <a:tc>
                  <a:txBody>
                    <a:bodyPr/>
                    <a:lstStyle/>
                    <a:p>
                      <a:pPr marL="0" marR="0">
                        <a:lnSpc>
                          <a:spcPct val="105000"/>
                        </a:lnSpc>
                        <a:spcBef>
                          <a:spcPts val="0"/>
                        </a:spcBef>
                        <a:spcAft>
                          <a:spcPts val="0"/>
                        </a:spcAft>
                      </a:pPr>
                      <a:r>
                        <a:rPr lang="en-US" sz="1200" kern="1200" dirty="0">
                          <a:effectLst/>
                        </a:rPr>
                        <a:t>Primary Over-Voltage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No</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No</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 No</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No</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No</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dirty="0">
                          <a:effectLst/>
                        </a:rPr>
                        <a:t>1.05 Vpu voltage magnitude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61381519"/>
                  </a:ext>
                </a:extLst>
              </a:tr>
              <a:tr h="349836">
                <a:tc vMerge="1">
                  <a:txBody>
                    <a:bodyPr/>
                    <a:lstStyle/>
                    <a:p>
                      <a:endParaRPr lang="en-US"/>
                    </a:p>
                  </a:txBody>
                  <a:tcPr/>
                </a:tc>
                <a:tc>
                  <a:txBody>
                    <a:bodyPr/>
                    <a:lstStyle/>
                    <a:p>
                      <a:pPr marL="0" marR="0">
                        <a:lnSpc>
                          <a:spcPct val="105000"/>
                        </a:lnSpc>
                        <a:spcBef>
                          <a:spcPts val="0"/>
                        </a:spcBef>
                        <a:spcAft>
                          <a:spcPts val="0"/>
                        </a:spcAft>
                      </a:pPr>
                      <a:r>
                        <a:rPr lang="en-US" sz="1200" kern="1200" dirty="0">
                          <a:effectLst/>
                        </a:rPr>
                        <a:t>Primary Under-Voltage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Yes</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Yes</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 Yes</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Yes</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Yes</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dirty="0">
                          <a:effectLst/>
                        </a:rPr>
                        <a:t>0.95 Vpu voltage magnitude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83092887"/>
                  </a:ext>
                </a:extLst>
              </a:tr>
              <a:tr h="349836">
                <a:tc vMerge="1">
                  <a:txBody>
                    <a:bodyPr/>
                    <a:lstStyle/>
                    <a:p>
                      <a:endParaRPr lang="en-US"/>
                    </a:p>
                  </a:txBody>
                  <a:tcPr/>
                </a:tc>
                <a:tc>
                  <a:txBody>
                    <a:bodyPr/>
                    <a:lstStyle/>
                    <a:p>
                      <a:pPr marL="0" marR="0">
                        <a:lnSpc>
                          <a:spcPct val="105000"/>
                        </a:lnSpc>
                        <a:spcBef>
                          <a:spcPts val="0"/>
                        </a:spcBef>
                        <a:spcAft>
                          <a:spcPts val="0"/>
                        </a:spcAft>
                      </a:pPr>
                      <a:r>
                        <a:rPr lang="en-US" sz="1200" kern="1200" dirty="0">
                          <a:effectLst/>
                        </a:rPr>
                        <a:t>Primary Voltage Deviation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 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a:effectLst/>
                        </a:rPr>
                        <a:t>3% voltage change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78045187"/>
                  </a:ext>
                </a:extLst>
              </a:tr>
              <a:tr h="470259">
                <a:tc vMerge="1">
                  <a:txBody>
                    <a:bodyPr/>
                    <a:lstStyle/>
                    <a:p>
                      <a:endParaRPr lang="en-US"/>
                    </a:p>
                  </a:txBody>
                  <a:tcPr/>
                </a:tc>
                <a:tc>
                  <a:txBody>
                    <a:bodyPr/>
                    <a:lstStyle/>
                    <a:p>
                      <a:pPr marL="0" marR="0">
                        <a:lnSpc>
                          <a:spcPct val="105000"/>
                        </a:lnSpc>
                        <a:spcBef>
                          <a:spcPts val="0"/>
                        </a:spcBef>
                        <a:spcAft>
                          <a:spcPts val="0"/>
                        </a:spcAft>
                      </a:pPr>
                      <a:r>
                        <a:rPr lang="en-US" sz="1200" kern="1200" dirty="0">
                          <a:effectLst/>
                        </a:rPr>
                        <a:t>Regulator Voltage Deviation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dirty="0">
                          <a:effectLst/>
                        </a:rPr>
                        <a:t>50% of bandwidth at regulators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85122692"/>
                  </a:ext>
                </a:extLst>
              </a:tr>
              <a:tr h="419619">
                <a:tc rowSpan="2">
                  <a:txBody>
                    <a:bodyPr/>
                    <a:lstStyle/>
                    <a:p>
                      <a:pPr marL="71755" marR="71755" algn="ctr">
                        <a:lnSpc>
                          <a:spcPct val="105000"/>
                        </a:lnSpc>
                        <a:spcBef>
                          <a:spcPts val="0"/>
                        </a:spcBef>
                        <a:spcAft>
                          <a:spcPts val="0"/>
                        </a:spcAft>
                      </a:pPr>
                      <a:r>
                        <a:rPr lang="en-US" sz="1400" kern="1200" dirty="0">
                          <a:effectLst/>
                        </a:rPr>
                        <a:t>Loading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5000"/>
                        </a:lnSpc>
                        <a:spcBef>
                          <a:spcPts val="0"/>
                        </a:spcBef>
                        <a:spcAft>
                          <a:spcPts val="0"/>
                        </a:spcAft>
                      </a:pPr>
                      <a:r>
                        <a:rPr lang="en-US" sz="1200" kern="1200" dirty="0">
                          <a:effectLst/>
                        </a:rPr>
                        <a:t>Thermal for Charging (Demand)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Yes</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Yes</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 Yes</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Yes</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Yes</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a:effectLst/>
                        </a:rPr>
                        <a:t>100% normal rating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5531944"/>
                  </a:ext>
                </a:extLst>
              </a:tr>
              <a:tr h="510596">
                <a:tc vMerge="1">
                  <a:txBody>
                    <a:bodyPr/>
                    <a:lstStyle/>
                    <a:p>
                      <a:endParaRPr lang="en-US"/>
                    </a:p>
                  </a:txBody>
                  <a:tcPr/>
                </a:tc>
                <a:tc>
                  <a:txBody>
                    <a:bodyPr/>
                    <a:lstStyle/>
                    <a:p>
                      <a:pPr marL="0" marR="0">
                        <a:lnSpc>
                          <a:spcPct val="105000"/>
                        </a:lnSpc>
                        <a:spcBef>
                          <a:spcPts val="0"/>
                        </a:spcBef>
                        <a:spcAft>
                          <a:spcPts val="0"/>
                        </a:spcAft>
                      </a:pPr>
                      <a:r>
                        <a:rPr lang="en-US" sz="1200" kern="1200" dirty="0">
                          <a:effectLst/>
                        </a:rPr>
                        <a:t>Thermal for Discharging (Generation)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No</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No</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 No</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No</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No</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dirty="0">
                          <a:effectLst/>
                        </a:rPr>
                        <a:t>100% normal rating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12194777"/>
                  </a:ext>
                </a:extLst>
              </a:tr>
              <a:tr h="578109">
                <a:tc>
                  <a:txBody>
                    <a:bodyPr/>
                    <a:lstStyle/>
                    <a:p>
                      <a:pPr algn="ctr"/>
                      <a:r>
                        <a:rPr lang="en-US" sz="1400" b="1" kern="1200" dirty="0">
                          <a:solidFill>
                            <a:schemeClr val="lt1"/>
                          </a:solidFill>
                          <a:effectLst/>
                          <a:latin typeface="+mn-lt"/>
                          <a:ea typeface="+mn-ea"/>
                          <a:cs typeface="+mn-cs"/>
                        </a:rPr>
                        <a:t>Protection</a:t>
                      </a:r>
                    </a:p>
                  </a:txBody>
                  <a:tcPr anchor="ctr"/>
                </a:tc>
                <a:tc>
                  <a:txBody>
                    <a:bodyPr/>
                    <a:lstStyle/>
                    <a:p>
                      <a:pPr marL="0" marR="0">
                        <a:lnSpc>
                          <a:spcPct val="105000"/>
                        </a:lnSpc>
                        <a:spcBef>
                          <a:spcPts val="0"/>
                        </a:spcBef>
                        <a:spcAft>
                          <a:spcPts val="0"/>
                        </a:spcAft>
                      </a:pPr>
                      <a:r>
                        <a:rPr lang="en-US" sz="1200" kern="1200" dirty="0">
                          <a:effectLst/>
                        </a:rPr>
                        <a:t>Unintentional Islanding*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No</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No</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 No</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No</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solidFill>
                            <a:srgbClr val="FF0000"/>
                          </a:solidFill>
                          <a:effectLst/>
                        </a:rPr>
                        <a:t>No</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dirty="0">
                          <a:effectLst/>
                        </a:rPr>
                        <a:t>67% minimum loading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23404367"/>
                  </a:ext>
                </a:extLst>
              </a:tr>
            </a:tbl>
          </a:graphicData>
        </a:graphic>
      </p:graphicFrame>
      <p:sp>
        <p:nvSpPr>
          <p:cNvPr id="7" name="Rectangle 1">
            <a:extLst>
              <a:ext uri="{FF2B5EF4-FFF2-40B4-BE49-F238E27FC236}">
                <a16:creationId xmlns:a16="http://schemas.microsoft.com/office/drawing/2014/main" id="{F002CDD3-3AB0-4579-9C0F-AA87A9D06D84}"/>
              </a:ext>
            </a:extLst>
          </p:cNvPr>
          <p:cNvSpPr>
            <a:spLocks noChangeArrowheads="1"/>
          </p:cNvSpPr>
          <p:nvPr/>
        </p:nvSpPr>
        <p:spPr bwMode="auto">
          <a:xfrm>
            <a:off x="1309688" y="1284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3">
            <a:extLst>
              <a:ext uri="{FF2B5EF4-FFF2-40B4-BE49-F238E27FC236}">
                <a16:creationId xmlns:a16="http://schemas.microsoft.com/office/drawing/2014/main" id="{F01E9F93-D739-4AC5-9CC7-8B4934D152A8}"/>
              </a:ext>
            </a:extLst>
          </p:cNvPr>
          <p:cNvSpPr>
            <a:spLocks noChangeArrowheads="1"/>
          </p:cNvSpPr>
          <p:nvPr/>
        </p:nvSpPr>
        <p:spPr bwMode="auto">
          <a:xfrm>
            <a:off x="502146" y="5141133"/>
            <a:ext cx="8139708"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100" b="0" i="1"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be evaluated in DRIVE at the feeder head only, but not to be included in the results affecting the heat mapping.  The minimum hosting capacity as determined by the unintentional islanding criteria is to be added as a separate item in the data pop-up. The 67% minimum loading threshold is t</a:t>
            </a:r>
            <a:r>
              <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 be used as a proxy for the Sandia screens.</a:t>
            </a:r>
            <a:endParaRPr kumimoji="0" lang="en-US" altLang="en-US" sz="2400" b="0" i="1" u="none" strike="noStrike" cap="none" normalizeH="0" baseline="0" dirty="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D29B032D-12A1-4FC3-B64B-9120EBD99FBA}"/>
              </a:ext>
            </a:extLst>
          </p:cNvPr>
          <p:cNvSpPr/>
          <p:nvPr/>
        </p:nvSpPr>
        <p:spPr>
          <a:xfrm>
            <a:off x="2063734" y="5707817"/>
            <a:ext cx="5419278" cy="47459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WORKING DRAFT FOR STAKEHOLDER DISCUSSION</a:t>
            </a:r>
          </a:p>
        </p:txBody>
      </p:sp>
    </p:spTree>
    <p:extLst>
      <p:ext uri="{BB962C8B-B14F-4D97-AF65-F5344CB8AC3E}">
        <p14:creationId xmlns:p14="http://schemas.microsoft.com/office/powerpoint/2010/main" val="3708189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353511"/>
            <a:ext cx="8218842" cy="631225"/>
          </a:xfrm>
        </p:spPr>
        <p:txBody>
          <a:bodyPr/>
          <a:lstStyle/>
          <a:p>
            <a:r>
              <a:rPr lang="en-US" sz="2400" dirty="0"/>
              <a:t>Generation HCA - JU DRIVE Criteria and Settings Assumptions	</a:t>
            </a:r>
          </a:p>
        </p:txBody>
      </p:sp>
      <p:graphicFrame>
        <p:nvGraphicFramePr>
          <p:cNvPr id="6" name="Table 5">
            <a:extLst>
              <a:ext uri="{FF2B5EF4-FFF2-40B4-BE49-F238E27FC236}">
                <a16:creationId xmlns:a16="http://schemas.microsoft.com/office/drawing/2014/main" id="{FF7CAC2C-3E4D-4E7F-A617-891B1531DAA9}"/>
              </a:ext>
            </a:extLst>
          </p:cNvPr>
          <p:cNvGraphicFramePr>
            <a:graphicFrameLocks noGrp="1"/>
          </p:cNvGraphicFramePr>
          <p:nvPr/>
        </p:nvGraphicFramePr>
        <p:xfrm>
          <a:off x="484095" y="838206"/>
          <a:ext cx="8290822" cy="4230133"/>
        </p:xfrm>
        <a:graphic>
          <a:graphicData uri="http://schemas.openxmlformats.org/drawingml/2006/table">
            <a:tbl>
              <a:tblPr firstRow="1" firstCol="1" bandRow="1">
                <a:tableStyleId>{5C22544A-7EE6-4342-B048-85BDC9FD1C3A}</a:tableStyleId>
              </a:tblPr>
              <a:tblGrid>
                <a:gridCol w="989498">
                  <a:extLst>
                    <a:ext uri="{9D8B030D-6E8A-4147-A177-3AD203B41FA5}">
                      <a16:colId xmlns:a16="http://schemas.microsoft.com/office/drawing/2014/main" val="3855943544"/>
                    </a:ext>
                  </a:extLst>
                </a:gridCol>
                <a:gridCol w="1828800">
                  <a:extLst>
                    <a:ext uri="{9D8B030D-6E8A-4147-A177-3AD203B41FA5}">
                      <a16:colId xmlns:a16="http://schemas.microsoft.com/office/drawing/2014/main" val="1799371548"/>
                    </a:ext>
                  </a:extLst>
                </a:gridCol>
                <a:gridCol w="666322">
                  <a:extLst>
                    <a:ext uri="{9D8B030D-6E8A-4147-A177-3AD203B41FA5}">
                      <a16:colId xmlns:a16="http://schemas.microsoft.com/office/drawing/2014/main" val="3523105649"/>
                    </a:ext>
                  </a:extLst>
                </a:gridCol>
                <a:gridCol w="666322">
                  <a:extLst>
                    <a:ext uri="{9D8B030D-6E8A-4147-A177-3AD203B41FA5}">
                      <a16:colId xmlns:a16="http://schemas.microsoft.com/office/drawing/2014/main" val="420082334"/>
                    </a:ext>
                  </a:extLst>
                </a:gridCol>
                <a:gridCol w="731520">
                  <a:extLst>
                    <a:ext uri="{9D8B030D-6E8A-4147-A177-3AD203B41FA5}">
                      <a16:colId xmlns:a16="http://schemas.microsoft.com/office/drawing/2014/main" val="1426855993"/>
                    </a:ext>
                  </a:extLst>
                </a:gridCol>
                <a:gridCol w="679555">
                  <a:extLst>
                    <a:ext uri="{9D8B030D-6E8A-4147-A177-3AD203B41FA5}">
                      <a16:colId xmlns:a16="http://schemas.microsoft.com/office/drawing/2014/main" val="3619024217"/>
                    </a:ext>
                  </a:extLst>
                </a:gridCol>
                <a:gridCol w="890209">
                  <a:extLst>
                    <a:ext uri="{9D8B030D-6E8A-4147-A177-3AD203B41FA5}">
                      <a16:colId xmlns:a16="http://schemas.microsoft.com/office/drawing/2014/main" val="3078889193"/>
                    </a:ext>
                  </a:extLst>
                </a:gridCol>
                <a:gridCol w="1838596">
                  <a:extLst>
                    <a:ext uri="{9D8B030D-6E8A-4147-A177-3AD203B41FA5}">
                      <a16:colId xmlns:a16="http://schemas.microsoft.com/office/drawing/2014/main" val="1330734714"/>
                    </a:ext>
                  </a:extLst>
                </a:gridCol>
              </a:tblGrid>
              <a:tr h="601021">
                <a:tc gridSpan="8">
                  <a:txBody>
                    <a:bodyPr/>
                    <a:lstStyle/>
                    <a:p>
                      <a:pPr marL="0" marR="0" algn="ctr">
                        <a:lnSpc>
                          <a:spcPct val="105000"/>
                        </a:lnSpc>
                        <a:spcBef>
                          <a:spcPts val="0"/>
                        </a:spcBef>
                        <a:spcAft>
                          <a:spcPts val="0"/>
                        </a:spcAft>
                      </a:pPr>
                      <a:r>
                        <a:rPr lang="en-US" sz="1600" dirty="0">
                          <a:effectLst/>
                        </a:rPr>
                        <a:t>DRIVE Tool Settings by Utility with Recommended EPRI Threshold Settings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04635932"/>
                  </a:ext>
                </a:extLst>
              </a:tr>
              <a:tr h="601021">
                <a:tc>
                  <a:txBody>
                    <a:bodyPr/>
                    <a:lstStyle/>
                    <a:p>
                      <a:pPr marL="0" marR="0" algn="ctr">
                        <a:lnSpc>
                          <a:spcPct val="105000"/>
                        </a:lnSpc>
                        <a:spcBef>
                          <a:spcPts val="0"/>
                        </a:spcBef>
                        <a:spcAft>
                          <a:spcPts val="0"/>
                        </a:spcAft>
                        <a:tabLst>
                          <a:tab pos="1389380" algn="r"/>
                        </a:tabLst>
                      </a:pPr>
                      <a:r>
                        <a:rPr lang="en-US" sz="1400" kern="1200" dirty="0">
                          <a:effectLst/>
                        </a:rPr>
                        <a:t>Category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400" b="1" kern="1200" dirty="0">
                          <a:effectLst/>
                        </a:rPr>
                        <a:t>Criteria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b="1" kern="1200" dirty="0">
                          <a:effectLst/>
                        </a:rPr>
                        <a:t>Central Hudson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b="1" kern="1200">
                          <a:effectLst/>
                        </a:rPr>
                        <a:t>Con Edison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b="1" kern="1200" dirty="0">
                          <a:effectLst/>
                        </a:rPr>
                        <a:t>National Grid</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b="1" kern="1200">
                          <a:effectLst/>
                        </a:rPr>
                        <a:t>NYSEG &amp; RG&amp;E</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b="1" kern="1200">
                          <a:effectLst/>
                        </a:rPr>
                        <a:t>Orange and Rockland</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b="1" dirty="0">
                          <a:effectLst/>
                        </a:rPr>
                        <a:t>Hosting Capacity Threshold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16649326"/>
                  </a:ext>
                </a:extLst>
              </a:tr>
              <a:tr h="349836">
                <a:tc rowSpan="4">
                  <a:txBody>
                    <a:bodyPr/>
                    <a:lstStyle/>
                    <a:p>
                      <a:pPr marL="71755" marR="71755" algn="ctr">
                        <a:lnSpc>
                          <a:spcPct val="105000"/>
                        </a:lnSpc>
                        <a:spcBef>
                          <a:spcPts val="0"/>
                        </a:spcBef>
                        <a:spcAft>
                          <a:spcPts val="0"/>
                        </a:spcAft>
                      </a:pPr>
                      <a:r>
                        <a:rPr lang="en-US" sz="1400" b="1" kern="1200" dirty="0">
                          <a:solidFill>
                            <a:schemeClr val="lt1"/>
                          </a:solidFill>
                          <a:effectLst/>
                          <a:latin typeface="+mn-lt"/>
                          <a:ea typeface="+mn-ea"/>
                          <a:cs typeface="+mn-cs"/>
                        </a:rPr>
                        <a:t>Voltage</a:t>
                      </a:r>
                    </a:p>
                  </a:txBody>
                  <a:tcPr marL="68580" marR="68580" marT="9525" marB="0" anchor="ctr"/>
                </a:tc>
                <a:tc>
                  <a:txBody>
                    <a:bodyPr/>
                    <a:lstStyle/>
                    <a:p>
                      <a:pPr marL="0" marR="0">
                        <a:lnSpc>
                          <a:spcPct val="105000"/>
                        </a:lnSpc>
                        <a:spcBef>
                          <a:spcPts val="0"/>
                        </a:spcBef>
                        <a:spcAft>
                          <a:spcPts val="0"/>
                        </a:spcAft>
                      </a:pPr>
                      <a:r>
                        <a:rPr lang="en-US" sz="1200" kern="1200" dirty="0">
                          <a:effectLst/>
                        </a:rPr>
                        <a:t>Primary Over-Voltage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 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dirty="0">
                          <a:effectLst/>
                        </a:rPr>
                        <a:t>1.05 Vpu voltage magnitude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61381519"/>
                  </a:ext>
                </a:extLst>
              </a:tr>
              <a:tr h="349836">
                <a:tc vMerge="1">
                  <a:txBody>
                    <a:bodyPr/>
                    <a:lstStyle/>
                    <a:p>
                      <a:endParaRPr lang="en-US"/>
                    </a:p>
                  </a:txBody>
                  <a:tcPr/>
                </a:tc>
                <a:tc>
                  <a:txBody>
                    <a:bodyPr/>
                    <a:lstStyle/>
                    <a:p>
                      <a:pPr marL="0" marR="0">
                        <a:lnSpc>
                          <a:spcPct val="105000"/>
                        </a:lnSpc>
                        <a:spcBef>
                          <a:spcPts val="0"/>
                        </a:spcBef>
                        <a:spcAft>
                          <a:spcPts val="0"/>
                        </a:spcAft>
                      </a:pPr>
                      <a:r>
                        <a:rPr lang="en-US" sz="1200" kern="1200" dirty="0">
                          <a:effectLst/>
                        </a:rPr>
                        <a:t>Primary Under-Voltage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 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dirty="0">
                          <a:effectLst/>
                        </a:rPr>
                        <a:t>0.95 Vpu voltage magnitude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83092887"/>
                  </a:ext>
                </a:extLst>
              </a:tr>
              <a:tr h="349836">
                <a:tc vMerge="1">
                  <a:txBody>
                    <a:bodyPr/>
                    <a:lstStyle/>
                    <a:p>
                      <a:endParaRPr lang="en-US"/>
                    </a:p>
                  </a:txBody>
                  <a:tcPr/>
                </a:tc>
                <a:tc>
                  <a:txBody>
                    <a:bodyPr/>
                    <a:lstStyle/>
                    <a:p>
                      <a:pPr marL="0" marR="0">
                        <a:lnSpc>
                          <a:spcPct val="105000"/>
                        </a:lnSpc>
                        <a:spcBef>
                          <a:spcPts val="0"/>
                        </a:spcBef>
                        <a:spcAft>
                          <a:spcPts val="0"/>
                        </a:spcAft>
                      </a:pPr>
                      <a:r>
                        <a:rPr lang="en-US" sz="1200" kern="1200" dirty="0">
                          <a:effectLst/>
                        </a:rPr>
                        <a:t>Primary Voltage Deviation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 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a:effectLst/>
                        </a:rPr>
                        <a:t>3% voltage change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78045187"/>
                  </a:ext>
                </a:extLst>
              </a:tr>
              <a:tr h="470259">
                <a:tc vMerge="1">
                  <a:txBody>
                    <a:bodyPr/>
                    <a:lstStyle/>
                    <a:p>
                      <a:endParaRPr lang="en-US"/>
                    </a:p>
                  </a:txBody>
                  <a:tcPr/>
                </a:tc>
                <a:tc>
                  <a:txBody>
                    <a:bodyPr/>
                    <a:lstStyle/>
                    <a:p>
                      <a:pPr marL="0" marR="0">
                        <a:lnSpc>
                          <a:spcPct val="105000"/>
                        </a:lnSpc>
                        <a:spcBef>
                          <a:spcPts val="0"/>
                        </a:spcBef>
                        <a:spcAft>
                          <a:spcPts val="0"/>
                        </a:spcAft>
                      </a:pPr>
                      <a:r>
                        <a:rPr lang="en-US" sz="1200" kern="1200" dirty="0">
                          <a:effectLst/>
                        </a:rPr>
                        <a:t>Regulator Voltage Deviation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dirty="0">
                          <a:effectLst/>
                        </a:rPr>
                        <a:t>50% of bandwidth at regulators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85122692"/>
                  </a:ext>
                </a:extLst>
              </a:tr>
              <a:tr h="419619">
                <a:tc rowSpan="2">
                  <a:txBody>
                    <a:bodyPr/>
                    <a:lstStyle/>
                    <a:p>
                      <a:pPr marL="71755" marR="71755" algn="ctr">
                        <a:lnSpc>
                          <a:spcPct val="105000"/>
                        </a:lnSpc>
                        <a:spcBef>
                          <a:spcPts val="0"/>
                        </a:spcBef>
                        <a:spcAft>
                          <a:spcPts val="0"/>
                        </a:spcAft>
                      </a:pPr>
                      <a:r>
                        <a:rPr lang="en-US" sz="1400" kern="1200" dirty="0">
                          <a:effectLst/>
                        </a:rPr>
                        <a:t>Loading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5000"/>
                        </a:lnSpc>
                        <a:spcBef>
                          <a:spcPts val="0"/>
                        </a:spcBef>
                        <a:spcAft>
                          <a:spcPts val="0"/>
                        </a:spcAft>
                      </a:pPr>
                      <a:r>
                        <a:rPr lang="en-US" sz="1200" kern="1200" dirty="0">
                          <a:effectLst/>
                        </a:rPr>
                        <a:t>Thermal for Charging (Demand)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No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No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 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No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No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a:effectLst/>
                        </a:rPr>
                        <a:t>100% normal rating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5531944"/>
                  </a:ext>
                </a:extLst>
              </a:tr>
              <a:tr h="510596">
                <a:tc vMerge="1">
                  <a:txBody>
                    <a:bodyPr/>
                    <a:lstStyle/>
                    <a:p>
                      <a:endParaRPr lang="en-US"/>
                    </a:p>
                  </a:txBody>
                  <a:tcPr/>
                </a:tc>
                <a:tc>
                  <a:txBody>
                    <a:bodyPr/>
                    <a:lstStyle/>
                    <a:p>
                      <a:pPr marL="0" marR="0">
                        <a:lnSpc>
                          <a:spcPct val="105000"/>
                        </a:lnSpc>
                        <a:spcBef>
                          <a:spcPts val="0"/>
                        </a:spcBef>
                        <a:spcAft>
                          <a:spcPts val="0"/>
                        </a:spcAft>
                      </a:pPr>
                      <a:r>
                        <a:rPr lang="en-US" sz="1200" kern="1200" dirty="0">
                          <a:effectLst/>
                        </a:rPr>
                        <a:t>Thermal for Discharging (Generation)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 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a:effectLst/>
                        </a:rPr>
                        <a:t>100% normal rating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12194777"/>
                  </a:ext>
                </a:extLst>
              </a:tr>
              <a:tr h="578109">
                <a:tc>
                  <a:txBody>
                    <a:bodyPr/>
                    <a:lstStyle/>
                    <a:p>
                      <a:pPr algn="ctr"/>
                      <a:r>
                        <a:rPr lang="en-US" sz="1400" b="1" kern="1200" dirty="0">
                          <a:solidFill>
                            <a:schemeClr val="lt1"/>
                          </a:solidFill>
                          <a:effectLst/>
                          <a:latin typeface="+mn-lt"/>
                          <a:ea typeface="+mn-ea"/>
                          <a:cs typeface="+mn-cs"/>
                        </a:rPr>
                        <a:t>Protection</a:t>
                      </a:r>
                    </a:p>
                  </a:txBody>
                  <a:tcPr anchor="ctr"/>
                </a:tc>
                <a:tc>
                  <a:txBody>
                    <a:bodyPr/>
                    <a:lstStyle/>
                    <a:p>
                      <a:pPr marL="0" marR="0">
                        <a:lnSpc>
                          <a:spcPct val="105000"/>
                        </a:lnSpc>
                        <a:spcBef>
                          <a:spcPts val="0"/>
                        </a:spcBef>
                        <a:spcAft>
                          <a:spcPts val="0"/>
                        </a:spcAft>
                      </a:pPr>
                      <a:r>
                        <a:rPr lang="en-US" sz="1200" kern="1200" dirty="0">
                          <a:effectLst/>
                        </a:rPr>
                        <a:t>Unintentional Islanding*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kern="1200" dirty="0">
                          <a:effectLst/>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5000"/>
                        </a:lnSpc>
                        <a:spcBef>
                          <a:spcPts val="0"/>
                        </a:spcBef>
                        <a:spcAft>
                          <a:spcPts val="0"/>
                        </a:spcAft>
                      </a:pPr>
                      <a:r>
                        <a:rPr lang="en-US" sz="1200" dirty="0">
                          <a:effectLst/>
                        </a:rPr>
                        <a:t>67% minimum loading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23404367"/>
                  </a:ext>
                </a:extLst>
              </a:tr>
            </a:tbl>
          </a:graphicData>
        </a:graphic>
      </p:graphicFrame>
      <p:sp>
        <p:nvSpPr>
          <p:cNvPr id="7" name="Rectangle 1">
            <a:extLst>
              <a:ext uri="{FF2B5EF4-FFF2-40B4-BE49-F238E27FC236}">
                <a16:creationId xmlns:a16="http://schemas.microsoft.com/office/drawing/2014/main" id="{F002CDD3-3AB0-4579-9C0F-AA87A9D06D84}"/>
              </a:ext>
            </a:extLst>
          </p:cNvPr>
          <p:cNvSpPr>
            <a:spLocks noChangeArrowheads="1"/>
          </p:cNvSpPr>
          <p:nvPr/>
        </p:nvSpPr>
        <p:spPr bwMode="auto">
          <a:xfrm>
            <a:off x="1309688" y="1284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3">
            <a:extLst>
              <a:ext uri="{FF2B5EF4-FFF2-40B4-BE49-F238E27FC236}">
                <a16:creationId xmlns:a16="http://schemas.microsoft.com/office/drawing/2014/main" id="{F01E9F93-D739-4AC5-9CC7-8B4934D152A8}"/>
              </a:ext>
            </a:extLst>
          </p:cNvPr>
          <p:cNvSpPr>
            <a:spLocks noChangeArrowheads="1"/>
          </p:cNvSpPr>
          <p:nvPr/>
        </p:nvSpPr>
        <p:spPr bwMode="auto">
          <a:xfrm>
            <a:off x="502146" y="5141133"/>
            <a:ext cx="8139708"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100" b="0" i="1"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be evaluated in DRIVE at the feeder head only, but not to be included in the results affecting the heat mapping.  The minimum hosting capacity as determined by the unintentional islanding criteria is to be added as a separate item in the data pop-up. The 67% minimum loading threshold is t</a:t>
            </a:r>
            <a:r>
              <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 be used as a proxy for the Sandia screens.</a:t>
            </a:r>
            <a:endParaRPr kumimoji="0" lang="en-US" altLang="en-US" sz="2400" b="0" i="1"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25C7A385-722D-4EB6-82DF-C34C6683E69F}"/>
              </a:ext>
            </a:extLst>
          </p:cNvPr>
          <p:cNvSpPr/>
          <p:nvPr/>
        </p:nvSpPr>
        <p:spPr>
          <a:xfrm>
            <a:off x="2063734" y="5707817"/>
            <a:ext cx="5419278" cy="47459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WORKING DRAFT FOR STAKEHOLDER DISCUSSION</a:t>
            </a:r>
          </a:p>
        </p:txBody>
      </p:sp>
    </p:spTree>
    <p:extLst>
      <p:ext uri="{BB962C8B-B14F-4D97-AF65-F5344CB8AC3E}">
        <p14:creationId xmlns:p14="http://schemas.microsoft.com/office/powerpoint/2010/main" val="613378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39211"/>
            <a:ext cx="8218842" cy="411901"/>
          </a:xfrm>
        </p:spPr>
        <p:txBody>
          <a:bodyPr/>
          <a:lstStyle/>
          <a:p>
            <a:r>
              <a:rPr lang="en-US" sz="2400" b="0" dirty="0">
                <a:solidFill>
                  <a:srgbClr val="002060"/>
                </a:solidFill>
              </a:rPr>
              <a:t>Requested Items Requiring Further Discussion</a:t>
            </a:r>
          </a:p>
        </p:txBody>
      </p:sp>
      <p:sp>
        <p:nvSpPr>
          <p:cNvPr id="3" name="Content Placeholder 2">
            <a:extLst>
              <a:ext uri="{FF2B5EF4-FFF2-40B4-BE49-F238E27FC236}">
                <a16:creationId xmlns:a16="http://schemas.microsoft.com/office/drawing/2014/main" id="{5814B7BB-763A-4169-B554-70C47DF396F9}"/>
              </a:ext>
            </a:extLst>
          </p:cNvPr>
          <p:cNvSpPr>
            <a:spLocks noGrp="1"/>
          </p:cNvSpPr>
          <p:nvPr>
            <p:ph idx="1"/>
          </p:nvPr>
        </p:nvSpPr>
        <p:spPr>
          <a:xfrm>
            <a:off x="484095" y="1004358"/>
            <a:ext cx="8218842" cy="4748372"/>
          </a:xfrm>
        </p:spPr>
        <p:txBody>
          <a:bodyPr>
            <a:normAutofit/>
          </a:bodyPr>
          <a:lstStyle/>
          <a:p>
            <a:pPr>
              <a:buFont typeface="Wingdings" panose="05000000000000000000" pitchFamily="2" charset="2"/>
              <a:buChar char="§"/>
            </a:pPr>
            <a:r>
              <a:rPr lang="en-US" sz="2000" dirty="0">
                <a:solidFill>
                  <a:prstClr val="black"/>
                </a:solidFill>
              </a:rPr>
              <a:t>Hosting capacity for circuits between 13 kV and 69 kV</a:t>
            </a:r>
          </a:p>
          <a:p>
            <a:pPr lvl="1">
              <a:spcAft>
                <a:spcPts val="600"/>
              </a:spcAft>
            </a:pPr>
            <a:r>
              <a:rPr lang="en-US" sz="1800" dirty="0">
                <a:solidFill>
                  <a:prstClr val="black"/>
                </a:solidFill>
              </a:rPr>
              <a:t>The JU recognize this items is a higher priority for stakeholders</a:t>
            </a:r>
          </a:p>
          <a:p>
            <a:pPr lvl="1">
              <a:spcAft>
                <a:spcPts val="600"/>
              </a:spcAft>
            </a:pPr>
            <a:r>
              <a:rPr lang="en-US" sz="1800" dirty="0">
                <a:solidFill>
                  <a:prstClr val="black"/>
                </a:solidFill>
              </a:rPr>
              <a:t>The existing approach and tools will not be applicable to sub-transmission networked circuits</a:t>
            </a:r>
          </a:p>
          <a:p>
            <a:pPr lvl="1">
              <a:spcAft>
                <a:spcPts val="600"/>
              </a:spcAft>
            </a:pPr>
            <a:r>
              <a:rPr lang="en-US" sz="1800" dirty="0">
                <a:solidFill>
                  <a:prstClr val="black"/>
                </a:solidFill>
              </a:rPr>
              <a:t>The JU will explore the types of additional info that can be included for radial circuits in this voltage class</a:t>
            </a:r>
          </a:p>
          <a:p>
            <a:pPr lvl="1">
              <a:buFont typeface="Wingdings" panose="05000000000000000000" pitchFamily="2" charset="2"/>
              <a:buChar char="§"/>
            </a:pPr>
            <a:endParaRPr lang="en-US" sz="1800" dirty="0">
              <a:solidFill>
                <a:prstClr val="black"/>
              </a:solidFill>
            </a:endParaRPr>
          </a:p>
          <a:p>
            <a:pPr>
              <a:buFont typeface="Wingdings" panose="05000000000000000000" pitchFamily="2" charset="2"/>
              <a:buChar char="§"/>
            </a:pPr>
            <a:r>
              <a:rPr lang="en-US" sz="2000" dirty="0">
                <a:solidFill>
                  <a:prstClr val="black"/>
                </a:solidFill>
              </a:rPr>
              <a:t>Information to evaluate specific operational modes, e.g., VDER </a:t>
            </a:r>
          </a:p>
          <a:p>
            <a:pPr>
              <a:buFont typeface="Wingdings" panose="05000000000000000000" pitchFamily="2" charset="2"/>
              <a:buChar char="§"/>
            </a:pPr>
            <a:endParaRPr lang="en-US" sz="2000" dirty="0">
              <a:solidFill>
                <a:prstClr val="black"/>
              </a:solidFill>
            </a:endParaRPr>
          </a:p>
          <a:p>
            <a:pPr>
              <a:buFont typeface="Wingdings" panose="05000000000000000000" pitchFamily="2" charset="2"/>
              <a:buChar char="§"/>
            </a:pPr>
            <a:r>
              <a:rPr lang="en-US" sz="2000" dirty="0">
                <a:solidFill>
                  <a:prstClr val="black"/>
                </a:solidFill>
              </a:rPr>
              <a:t>Locations where energy storage is helpful to the grid</a:t>
            </a:r>
          </a:p>
          <a:p>
            <a:pPr>
              <a:buFont typeface="Wingdings" panose="05000000000000000000" pitchFamily="2" charset="2"/>
              <a:buChar char="§"/>
            </a:pPr>
            <a:endParaRPr lang="en-US" sz="2000" dirty="0">
              <a:solidFill>
                <a:prstClr val="black"/>
              </a:solidFill>
            </a:endParaRPr>
          </a:p>
          <a:p>
            <a:pPr>
              <a:buFont typeface="Wingdings" panose="05000000000000000000" pitchFamily="2" charset="2"/>
              <a:buChar char="§"/>
            </a:pPr>
            <a:r>
              <a:rPr lang="en-US" sz="2000" dirty="0">
                <a:solidFill>
                  <a:prstClr val="black"/>
                </a:solidFill>
              </a:rPr>
              <a:t>Dynamic hosting capacity</a:t>
            </a:r>
          </a:p>
          <a:p>
            <a:pPr lvl="1">
              <a:spcBef>
                <a:spcPts val="0"/>
              </a:spcBef>
              <a:spcAft>
                <a:spcPts val="600"/>
              </a:spcAft>
              <a:buFont typeface="Wingdings" panose="05000000000000000000" pitchFamily="2" charset="2"/>
              <a:buChar char="§"/>
              <a:defRPr/>
            </a:pPr>
            <a:endParaRPr lang="en-US" sz="1600" dirty="0">
              <a:solidFill>
                <a:srgbClr val="FF0000"/>
              </a:solidFill>
              <a:effectLst/>
              <a:latin typeface="Calibri" panose="020F0502020204030204" pitchFamily="34" charset="0"/>
              <a:ea typeface="Times New Roman" panose="02020603050405020304" pitchFamily="18" charset="0"/>
            </a:endParaRPr>
          </a:p>
          <a:p>
            <a:pPr lvl="1">
              <a:spcBef>
                <a:spcPts val="0"/>
              </a:spcBef>
              <a:spcAft>
                <a:spcPts val="600"/>
              </a:spcAft>
              <a:buFont typeface="Wingdings" panose="05000000000000000000" pitchFamily="2" charset="2"/>
              <a:buChar char="§"/>
              <a:defRPr/>
            </a:pPr>
            <a:endParaRPr lang="en-US" sz="1600" dirty="0">
              <a:solidFill>
                <a:srgbClr val="FF0000"/>
              </a:solidFill>
              <a:effectLst/>
              <a:latin typeface="Calibri" panose="020F0502020204030204" pitchFamily="34" charset="0"/>
              <a:ea typeface="Calibri" panose="020F0502020204030204" pitchFamily="34" charset="0"/>
            </a:endParaRPr>
          </a:p>
          <a:p>
            <a:pPr marR="0" lvl="0" fontAlgn="auto">
              <a:spcBef>
                <a:spcPts val="1800"/>
              </a:spcBef>
              <a:spcAft>
                <a:spcPts val="1800"/>
              </a:spcAft>
              <a:buClrTx/>
              <a:buSzTx/>
              <a:buFont typeface="Wingdings" panose="05000000000000000000" pitchFamily="2" charset="2"/>
              <a:buChar char="§"/>
              <a:tabLst/>
              <a:defRPr/>
            </a:pPr>
            <a:endParaRPr lang="en-US" sz="2000" dirty="0">
              <a:solidFill>
                <a:prstClr val="black"/>
              </a:solidFill>
            </a:endParaRPr>
          </a:p>
          <a:p>
            <a:pPr marL="0" indent="0">
              <a:buNone/>
            </a:pPr>
            <a:endParaRPr lang="en-US" sz="2100" b="1" dirty="0">
              <a:solidFill>
                <a:prstClr val="black"/>
              </a:solidFill>
            </a:endParaRPr>
          </a:p>
          <a:p>
            <a:pPr>
              <a:buFont typeface="Wingdings" panose="05000000000000000000" pitchFamily="2" charset="2"/>
              <a:buChar char="§"/>
            </a:pPr>
            <a:endParaRPr lang="en-US" sz="2100" b="1" dirty="0">
              <a:solidFill>
                <a:prstClr val="black"/>
              </a:solidFill>
            </a:endParaRPr>
          </a:p>
          <a:p>
            <a:endParaRPr lang="en-US" dirty="0"/>
          </a:p>
          <a:p>
            <a:endParaRPr lang="en-US" sz="2000" dirty="0"/>
          </a:p>
          <a:p>
            <a:pPr marL="0" indent="0">
              <a:buNone/>
            </a:pPr>
            <a:endParaRPr lang="en-US" sz="1800" dirty="0"/>
          </a:p>
        </p:txBody>
      </p:sp>
    </p:spTree>
    <p:extLst>
      <p:ext uri="{BB962C8B-B14F-4D97-AF65-F5344CB8AC3E}">
        <p14:creationId xmlns:p14="http://schemas.microsoft.com/office/powerpoint/2010/main" val="373091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39211"/>
            <a:ext cx="8218842" cy="411901"/>
          </a:xfrm>
        </p:spPr>
        <p:txBody>
          <a:bodyPr/>
          <a:lstStyle/>
          <a:p>
            <a:r>
              <a:rPr lang="en-US" sz="2400" b="0" dirty="0">
                <a:solidFill>
                  <a:srgbClr val="002060"/>
                </a:solidFill>
              </a:rPr>
              <a:t>Recent Cost Sharing Order</a:t>
            </a:r>
          </a:p>
        </p:txBody>
      </p:sp>
      <p:sp>
        <p:nvSpPr>
          <p:cNvPr id="3" name="Content Placeholder 2">
            <a:extLst>
              <a:ext uri="{FF2B5EF4-FFF2-40B4-BE49-F238E27FC236}">
                <a16:creationId xmlns:a16="http://schemas.microsoft.com/office/drawing/2014/main" id="{5814B7BB-763A-4169-B554-70C47DF396F9}"/>
              </a:ext>
            </a:extLst>
          </p:cNvPr>
          <p:cNvSpPr>
            <a:spLocks noGrp="1"/>
          </p:cNvSpPr>
          <p:nvPr>
            <p:ph idx="1"/>
          </p:nvPr>
        </p:nvSpPr>
        <p:spPr>
          <a:xfrm>
            <a:off x="484095" y="1004358"/>
            <a:ext cx="8218842" cy="4748372"/>
          </a:xfrm>
        </p:spPr>
        <p:txBody>
          <a:bodyPr>
            <a:normAutofit/>
          </a:bodyPr>
          <a:lstStyle/>
          <a:p>
            <a:pPr>
              <a:buFont typeface="Wingdings" panose="05000000000000000000" pitchFamily="2" charset="2"/>
              <a:buChar char="§"/>
            </a:pPr>
            <a:r>
              <a:rPr lang="en-US" sz="2000" dirty="0">
                <a:solidFill>
                  <a:prstClr val="black"/>
                </a:solidFill>
              </a:rPr>
              <a:t>The recent “Order Approving Cost-sharing Mechanism And Making Other Findings” or “Cost Sharing Order” was filed on July 16, 2021. </a:t>
            </a:r>
          </a:p>
          <a:p>
            <a:pPr>
              <a:buFont typeface="Wingdings" panose="05000000000000000000" pitchFamily="2" charset="2"/>
              <a:buChar char="§"/>
            </a:pPr>
            <a:endParaRPr lang="en-US" sz="2000" dirty="0">
              <a:solidFill>
                <a:prstClr val="black"/>
              </a:solidFill>
            </a:endParaRPr>
          </a:p>
          <a:p>
            <a:pPr>
              <a:buFont typeface="Wingdings" panose="05000000000000000000" pitchFamily="2" charset="2"/>
              <a:buChar char="§"/>
            </a:pPr>
            <a:r>
              <a:rPr lang="en-US" sz="2000" dirty="0">
                <a:solidFill>
                  <a:prstClr val="black"/>
                </a:solidFill>
              </a:rPr>
              <a:t>The JU have 90 days to determine how the following information will be included in the hosting capacity maps:</a:t>
            </a:r>
          </a:p>
          <a:p>
            <a:pPr lvl="1"/>
            <a:r>
              <a:rPr lang="en-US" sz="1800" dirty="0">
                <a:solidFill>
                  <a:prstClr val="black"/>
                </a:solidFill>
              </a:rPr>
              <a:t>Location</a:t>
            </a:r>
          </a:p>
          <a:p>
            <a:pPr lvl="1"/>
            <a:r>
              <a:rPr lang="en-US" sz="1800" dirty="0">
                <a:solidFill>
                  <a:prstClr val="black"/>
                </a:solidFill>
              </a:rPr>
              <a:t>Incremental hosting capacity</a:t>
            </a:r>
          </a:p>
          <a:p>
            <a:pPr lvl="1"/>
            <a:r>
              <a:rPr lang="en-US" sz="1800" dirty="0">
                <a:solidFill>
                  <a:prstClr val="black"/>
                </a:solidFill>
              </a:rPr>
              <a:t>In service date</a:t>
            </a:r>
          </a:p>
          <a:p>
            <a:pPr lvl="1"/>
            <a:r>
              <a:rPr lang="en-US" sz="1800" dirty="0">
                <a:solidFill>
                  <a:prstClr val="black"/>
                </a:solidFill>
              </a:rPr>
              <a:t>Cost</a:t>
            </a:r>
          </a:p>
          <a:p>
            <a:pPr marL="0" indent="0">
              <a:buNone/>
            </a:pPr>
            <a:endParaRPr lang="en-US" sz="2200" dirty="0">
              <a:solidFill>
                <a:prstClr val="black"/>
              </a:solidFill>
            </a:endParaRPr>
          </a:p>
          <a:p>
            <a:pPr>
              <a:buFont typeface="Wingdings" panose="05000000000000000000" pitchFamily="2" charset="2"/>
              <a:buChar char="§"/>
            </a:pPr>
            <a:r>
              <a:rPr lang="en-US" sz="2000" dirty="0">
                <a:solidFill>
                  <a:prstClr val="black"/>
                </a:solidFill>
              </a:rPr>
              <a:t>Any comments will be presented to the Interconnection Policy Working Group.</a:t>
            </a:r>
          </a:p>
          <a:p>
            <a:pPr lvl="1">
              <a:spcBef>
                <a:spcPts val="0"/>
              </a:spcBef>
              <a:spcAft>
                <a:spcPts val="600"/>
              </a:spcAft>
              <a:buFont typeface="Wingdings" panose="05000000000000000000" pitchFamily="2" charset="2"/>
              <a:buChar char="§"/>
              <a:defRPr/>
            </a:pPr>
            <a:endParaRPr lang="en-US" sz="1600" dirty="0">
              <a:solidFill>
                <a:srgbClr val="FF0000"/>
              </a:solidFill>
              <a:effectLst/>
              <a:latin typeface="Calibri" panose="020F0502020204030204" pitchFamily="34" charset="0"/>
              <a:ea typeface="Times New Roman" panose="02020603050405020304" pitchFamily="18" charset="0"/>
            </a:endParaRPr>
          </a:p>
          <a:p>
            <a:pPr lvl="1">
              <a:spcBef>
                <a:spcPts val="0"/>
              </a:spcBef>
              <a:spcAft>
                <a:spcPts val="600"/>
              </a:spcAft>
              <a:buFont typeface="Wingdings" panose="05000000000000000000" pitchFamily="2" charset="2"/>
              <a:buChar char="§"/>
              <a:defRPr/>
            </a:pPr>
            <a:endParaRPr lang="en-US" sz="1600" dirty="0">
              <a:solidFill>
                <a:srgbClr val="FF0000"/>
              </a:solidFill>
              <a:effectLst/>
              <a:latin typeface="Calibri" panose="020F0502020204030204" pitchFamily="34" charset="0"/>
              <a:ea typeface="Calibri" panose="020F0502020204030204" pitchFamily="34" charset="0"/>
            </a:endParaRPr>
          </a:p>
          <a:p>
            <a:pPr marR="0" lvl="0" fontAlgn="auto">
              <a:spcBef>
                <a:spcPts val="1800"/>
              </a:spcBef>
              <a:spcAft>
                <a:spcPts val="1800"/>
              </a:spcAft>
              <a:buClrTx/>
              <a:buSzTx/>
              <a:buFont typeface="Wingdings" panose="05000000000000000000" pitchFamily="2" charset="2"/>
              <a:buChar char="§"/>
              <a:tabLst/>
              <a:defRPr/>
            </a:pPr>
            <a:endParaRPr lang="en-US" sz="2000" dirty="0">
              <a:solidFill>
                <a:prstClr val="black"/>
              </a:solidFill>
            </a:endParaRPr>
          </a:p>
          <a:p>
            <a:pPr marL="0" indent="0">
              <a:buNone/>
            </a:pPr>
            <a:endParaRPr lang="en-US" sz="2100" b="1" dirty="0">
              <a:solidFill>
                <a:prstClr val="black"/>
              </a:solidFill>
            </a:endParaRPr>
          </a:p>
          <a:p>
            <a:pPr>
              <a:buFont typeface="Wingdings" panose="05000000000000000000" pitchFamily="2" charset="2"/>
              <a:buChar char="§"/>
            </a:pPr>
            <a:endParaRPr lang="en-US" sz="2100" b="1" dirty="0">
              <a:solidFill>
                <a:prstClr val="black"/>
              </a:solidFill>
            </a:endParaRPr>
          </a:p>
          <a:p>
            <a:endParaRPr lang="en-US" dirty="0"/>
          </a:p>
          <a:p>
            <a:endParaRPr lang="en-US" sz="2000" dirty="0"/>
          </a:p>
          <a:p>
            <a:pPr marL="0" indent="0">
              <a:buNone/>
            </a:pPr>
            <a:endParaRPr lang="en-US" sz="1800" dirty="0"/>
          </a:p>
        </p:txBody>
      </p:sp>
      <p:sp>
        <p:nvSpPr>
          <p:cNvPr id="5" name="TextBox 4">
            <a:extLst>
              <a:ext uri="{FF2B5EF4-FFF2-40B4-BE49-F238E27FC236}">
                <a16:creationId xmlns:a16="http://schemas.microsoft.com/office/drawing/2014/main" id="{A2CF7AE6-B9E9-49F2-9658-D8E271CC6761}"/>
              </a:ext>
            </a:extLst>
          </p:cNvPr>
          <p:cNvSpPr txBox="1"/>
          <p:nvPr/>
        </p:nvSpPr>
        <p:spPr>
          <a:xfrm>
            <a:off x="1888434" y="5684365"/>
            <a:ext cx="6380921" cy="338554"/>
          </a:xfrm>
          <a:prstGeom prst="rect">
            <a:avLst/>
          </a:prstGeom>
          <a:noFill/>
        </p:spPr>
        <p:txBody>
          <a:bodyPr wrap="square">
            <a:spAutoFit/>
          </a:bodyPr>
          <a:lstStyle/>
          <a:p>
            <a:r>
              <a:rPr lang="en-US" sz="1600" i="1" dirty="0">
                <a:solidFill>
                  <a:prstClr val="black"/>
                </a:solidFill>
                <a:hlinkClick r:id="rId3"/>
              </a:rPr>
              <a:t>Order Approving Cost-sharing Mechanism And Making Other Findings </a:t>
            </a:r>
            <a:endParaRPr lang="en-US" sz="1600" i="1" dirty="0">
              <a:solidFill>
                <a:prstClr val="black"/>
              </a:solidFill>
            </a:endParaRPr>
          </a:p>
        </p:txBody>
      </p:sp>
    </p:spTree>
    <p:extLst>
      <p:ext uri="{BB962C8B-B14F-4D97-AF65-F5344CB8AC3E}">
        <p14:creationId xmlns:p14="http://schemas.microsoft.com/office/powerpoint/2010/main" val="4263202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D2A07-394B-4CE3-8D4C-28D53083954E}"/>
              </a:ext>
            </a:extLst>
          </p:cNvPr>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168251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5FBA4-613D-4F7B-942D-C0109C1EA1D5}"/>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2668064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19763"/>
            <a:ext cx="8218842" cy="411901"/>
          </a:xfrm>
        </p:spPr>
        <p:txBody>
          <a:bodyPr/>
          <a:lstStyle/>
          <a:p>
            <a:r>
              <a:rPr lang="en-US" sz="2400" b="0" dirty="0">
                <a:solidFill>
                  <a:srgbClr val="002060"/>
                </a:solidFill>
              </a:rPr>
              <a:t>Longer-term Items Requiring Further Discussion</a:t>
            </a:r>
          </a:p>
        </p:txBody>
      </p:sp>
      <p:sp>
        <p:nvSpPr>
          <p:cNvPr id="3" name="Content Placeholder 2">
            <a:extLst>
              <a:ext uri="{FF2B5EF4-FFF2-40B4-BE49-F238E27FC236}">
                <a16:creationId xmlns:a16="http://schemas.microsoft.com/office/drawing/2014/main" id="{5814B7BB-763A-4169-B554-70C47DF396F9}"/>
              </a:ext>
            </a:extLst>
          </p:cNvPr>
          <p:cNvSpPr>
            <a:spLocks noGrp="1"/>
          </p:cNvSpPr>
          <p:nvPr>
            <p:ph idx="1"/>
          </p:nvPr>
        </p:nvSpPr>
        <p:spPr>
          <a:xfrm>
            <a:off x="484095" y="1004358"/>
            <a:ext cx="8373466" cy="4863042"/>
          </a:xfrm>
        </p:spPr>
        <p:txBody>
          <a:bodyPr>
            <a:normAutofit/>
          </a:bodyPr>
          <a:lstStyle/>
          <a:p>
            <a:pPr>
              <a:spcAft>
                <a:spcPts val="1200"/>
              </a:spcAft>
              <a:buFont typeface="Wingdings" panose="05000000000000000000" pitchFamily="2" charset="2"/>
              <a:buChar char="§"/>
            </a:pPr>
            <a:r>
              <a:rPr lang="en-US" sz="2000" dirty="0"/>
              <a:t>The following items are viewed as longer-term items to continue considering in the context of the broader hosting capacity roadmap:</a:t>
            </a:r>
          </a:p>
          <a:p>
            <a:pPr marL="457200" lvl="1" indent="-288925" defTabSz="457200" fontAlgn="b">
              <a:lnSpc>
                <a:spcPct val="110000"/>
              </a:lnSpc>
              <a:spcBef>
                <a:spcPts val="100"/>
              </a:spcBef>
              <a:spcAft>
                <a:spcPts val="100"/>
              </a:spcAft>
              <a:buClr>
                <a:srgbClr val="00538B"/>
              </a:buClr>
            </a:pPr>
            <a:r>
              <a:rPr lang="en-US" sz="1800" dirty="0">
                <a:solidFill>
                  <a:prstClr val="black"/>
                </a:solidFill>
              </a:rPr>
              <a:t>Hosting Capacity for Energy Storage</a:t>
            </a:r>
          </a:p>
          <a:p>
            <a:pPr marL="457200" lvl="1" indent="-288925" defTabSz="457200" fontAlgn="b">
              <a:lnSpc>
                <a:spcPct val="110000"/>
              </a:lnSpc>
              <a:spcBef>
                <a:spcPts val="100"/>
              </a:spcBef>
              <a:spcAft>
                <a:spcPts val="100"/>
              </a:spcAft>
              <a:buClr>
                <a:srgbClr val="00538B"/>
              </a:buClr>
            </a:pPr>
            <a:r>
              <a:rPr lang="en-US" sz="1800" dirty="0">
                <a:solidFill>
                  <a:prstClr val="black"/>
                </a:solidFill>
              </a:rPr>
              <a:t>Hosting Capacity for Hybrid Solar + Storage</a:t>
            </a:r>
          </a:p>
          <a:p>
            <a:pPr marL="457200" lvl="1" indent="-288925" defTabSz="457200" fontAlgn="b">
              <a:lnSpc>
                <a:spcPct val="110000"/>
              </a:lnSpc>
              <a:spcBef>
                <a:spcPts val="100"/>
              </a:spcBef>
              <a:spcAft>
                <a:spcPts val="100"/>
              </a:spcAft>
              <a:buClr>
                <a:srgbClr val="00538B"/>
              </a:buClr>
            </a:pPr>
            <a:r>
              <a:rPr lang="en-US" sz="1800" dirty="0">
                <a:solidFill>
                  <a:prstClr val="black"/>
                </a:solidFill>
              </a:rPr>
              <a:t>Upstream Substation/Bank-Level Constraints </a:t>
            </a:r>
            <a:r>
              <a:rPr lang="en-US" sz="1800" b="1" dirty="0">
                <a:solidFill>
                  <a:srgbClr val="0070C0"/>
                </a:solidFill>
              </a:rPr>
              <a:t>(Progress made in Stage 3.1)</a:t>
            </a:r>
          </a:p>
          <a:p>
            <a:pPr marL="457200" lvl="1" indent="-288925" defTabSz="457200" fontAlgn="b">
              <a:lnSpc>
                <a:spcPct val="110000"/>
              </a:lnSpc>
              <a:spcBef>
                <a:spcPts val="100"/>
              </a:spcBef>
              <a:spcAft>
                <a:spcPts val="100"/>
              </a:spcAft>
              <a:buClr>
                <a:srgbClr val="00538B"/>
              </a:buClr>
            </a:pPr>
            <a:r>
              <a:rPr lang="en-US" sz="1800" dirty="0">
                <a:solidFill>
                  <a:prstClr val="black"/>
                </a:solidFill>
              </a:rPr>
              <a:t>Forecasted Hosting Capacity</a:t>
            </a:r>
          </a:p>
          <a:p>
            <a:pPr marL="457200" lvl="1" indent="-288925" defTabSz="457200" fontAlgn="b">
              <a:lnSpc>
                <a:spcPct val="110000"/>
              </a:lnSpc>
              <a:spcBef>
                <a:spcPts val="100"/>
              </a:spcBef>
              <a:spcAft>
                <a:spcPts val="100"/>
              </a:spcAft>
              <a:buClr>
                <a:srgbClr val="00538B"/>
              </a:buClr>
            </a:pPr>
            <a:r>
              <a:rPr lang="en-US" sz="1800" dirty="0">
                <a:solidFill>
                  <a:prstClr val="black"/>
                </a:solidFill>
              </a:rPr>
              <a:t>Circuit Equipment Ratings</a:t>
            </a:r>
          </a:p>
          <a:p>
            <a:pPr marL="457200" lvl="1" indent="-288925" defTabSz="457200" fontAlgn="b">
              <a:lnSpc>
                <a:spcPct val="110000"/>
              </a:lnSpc>
              <a:spcBef>
                <a:spcPts val="100"/>
              </a:spcBef>
              <a:spcAft>
                <a:spcPts val="100"/>
              </a:spcAft>
              <a:buClr>
                <a:srgbClr val="00538B"/>
              </a:buClr>
            </a:pPr>
            <a:r>
              <a:rPr lang="en-US" sz="1800" dirty="0">
                <a:solidFill>
                  <a:prstClr val="black"/>
                </a:solidFill>
              </a:rPr>
              <a:t>Hosting Capacity - Data Validation Efforts </a:t>
            </a:r>
            <a:r>
              <a:rPr lang="en-US" sz="1800" b="1" dirty="0">
                <a:solidFill>
                  <a:srgbClr val="0070C0"/>
                </a:solidFill>
              </a:rPr>
              <a:t>(Progress made in Stage 3.1)</a:t>
            </a:r>
            <a:endParaRPr lang="en-US" sz="1800" dirty="0">
              <a:solidFill>
                <a:srgbClr val="0070C0"/>
              </a:solidFill>
            </a:endParaRPr>
          </a:p>
          <a:p>
            <a:pPr marL="457200" lvl="1" indent="-288925" defTabSz="457200" fontAlgn="b">
              <a:lnSpc>
                <a:spcPct val="110000"/>
              </a:lnSpc>
              <a:spcBef>
                <a:spcPts val="100"/>
              </a:spcBef>
              <a:spcAft>
                <a:spcPts val="100"/>
              </a:spcAft>
              <a:buClr>
                <a:srgbClr val="00538B"/>
              </a:buClr>
            </a:pPr>
            <a:r>
              <a:rPr lang="en-US" sz="1800" dirty="0">
                <a:solidFill>
                  <a:prstClr val="black"/>
                </a:solidFill>
              </a:rPr>
              <a:t>Dynamic Hosting Capacity</a:t>
            </a:r>
          </a:p>
          <a:p>
            <a:pPr marL="342900" lvl="1" indent="-174625" defTabSz="457200" fontAlgn="b">
              <a:lnSpc>
                <a:spcPct val="110000"/>
              </a:lnSpc>
              <a:spcBef>
                <a:spcPts val="100"/>
              </a:spcBef>
              <a:spcAft>
                <a:spcPts val="100"/>
              </a:spcAft>
              <a:buClr>
                <a:srgbClr val="00538B"/>
              </a:buClr>
              <a:buFont typeface="Wingdings" charset="2"/>
              <a:buChar char="§"/>
            </a:pPr>
            <a:endParaRPr lang="en-US" sz="1800" dirty="0">
              <a:solidFill>
                <a:prstClr val="black"/>
              </a:solidFill>
              <a:latin typeface="Arial"/>
            </a:endParaRPr>
          </a:p>
        </p:txBody>
      </p:sp>
    </p:spTree>
    <p:extLst>
      <p:ext uri="{BB962C8B-B14F-4D97-AF65-F5344CB8AC3E}">
        <p14:creationId xmlns:p14="http://schemas.microsoft.com/office/powerpoint/2010/main" val="895994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39211"/>
            <a:ext cx="8218842" cy="411901"/>
          </a:xfrm>
        </p:spPr>
        <p:txBody>
          <a:bodyPr/>
          <a:lstStyle/>
          <a:p>
            <a:r>
              <a:rPr lang="en-US" sz="2400" b="0" dirty="0">
                <a:solidFill>
                  <a:srgbClr val="002060"/>
                </a:solidFill>
              </a:rPr>
              <a:t>Stage 3.X Survey Prioritization (1/2)</a:t>
            </a:r>
          </a:p>
        </p:txBody>
      </p:sp>
      <p:sp>
        <p:nvSpPr>
          <p:cNvPr id="3" name="Content Placeholder 2">
            <a:extLst>
              <a:ext uri="{FF2B5EF4-FFF2-40B4-BE49-F238E27FC236}">
                <a16:creationId xmlns:a16="http://schemas.microsoft.com/office/drawing/2014/main" id="{5814B7BB-763A-4169-B554-70C47DF396F9}"/>
              </a:ext>
            </a:extLst>
          </p:cNvPr>
          <p:cNvSpPr>
            <a:spLocks noGrp="1"/>
          </p:cNvSpPr>
          <p:nvPr>
            <p:ph idx="1"/>
          </p:nvPr>
        </p:nvSpPr>
        <p:spPr/>
        <p:txBody>
          <a:bodyPr>
            <a:normAutofit/>
          </a:bodyPr>
          <a:lstStyle/>
          <a:p>
            <a:pPr marL="169863" lvl="0" indent="-169863" defTabSz="457200">
              <a:lnSpc>
                <a:spcPct val="110000"/>
              </a:lnSpc>
              <a:spcBef>
                <a:spcPts val="600"/>
              </a:spcBef>
              <a:spcAft>
                <a:spcPts val="600"/>
              </a:spcAft>
              <a:buClr>
                <a:srgbClr val="00538B"/>
              </a:buClr>
              <a:buFont typeface="Wingdings" charset="2"/>
              <a:buChar char="§"/>
            </a:pPr>
            <a:r>
              <a:rPr lang="en-US" sz="1600" b="1" dirty="0">
                <a:solidFill>
                  <a:prstClr val="black"/>
                </a:solidFill>
              </a:rPr>
              <a:t>Stakeholders were asked to rate the level of importance of each of the following proposed enhancements to your business, using a five-point scale where 1 is “not at all important,” and 5 is “very important.”</a:t>
            </a:r>
          </a:p>
        </p:txBody>
      </p:sp>
      <p:sp>
        <p:nvSpPr>
          <p:cNvPr id="12" name="Arrow: Right 11">
            <a:extLst>
              <a:ext uri="{FF2B5EF4-FFF2-40B4-BE49-F238E27FC236}">
                <a16:creationId xmlns:a16="http://schemas.microsoft.com/office/drawing/2014/main" id="{04A9E045-9E55-4E8C-8B3B-0ACD2C15D60E}"/>
              </a:ext>
            </a:extLst>
          </p:cNvPr>
          <p:cNvSpPr/>
          <p:nvPr/>
        </p:nvSpPr>
        <p:spPr>
          <a:xfrm rot="16200000">
            <a:off x="7060335" y="2169342"/>
            <a:ext cx="1090825" cy="932360"/>
          </a:xfrm>
          <a:prstGeom prst="rightArrow">
            <a:avLst/>
          </a:prstGeom>
          <a:solidFill>
            <a:srgbClr val="00B050"/>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4864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3" name="Arrow: Right 12">
            <a:extLst>
              <a:ext uri="{FF2B5EF4-FFF2-40B4-BE49-F238E27FC236}">
                <a16:creationId xmlns:a16="http://schemas.microsoft.com/office/drawing/2014/main" id="{CE7E048A-57EB-4C58-9C90-BFC915204105}"/>
              </a:ext>
            </a:extLst>
          </p:cNvPr>
          <p:cNvSpPr/>
          <p:nvPr/>
        </p:nvSpPr>
        <p:spPr>
          <a:xfrm rot="5400000">
            <a:off x="7028383" y="4472007"/>
            <a:ext cx="1154725" cy="932358"/>
          </a:xfrm>
          <a:prstGeom prst="rightArrow">
            <a:avLst/>
          </a:prstGeom>
          <a:solidFill>
            <a:srgbClr val="E10859"/>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4864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1E36D0E9-DB64-4CBD-8BCF-577A0736D86C}"/>
              </a:ext>
            </a:extLst>
          </p:cNvPr>
          <p:cNvSpPr/>
          <p:nvPr/>
        </p:nvSpPr>
        <p:spPr>
          <a:xfrm>
            <a:off x="7568380" y="2247612"/>
            <a:ext cx="1803414" cy="646331"/>
          </a:xfrm>
          <a:prstGeom prst="rect">
            <a:avLst/>
          </a:prstGeom>
          <a:noFill/>
        </p:spPr>
        <p:txBody>
          <a:bodyPr wrap="square" lIns="91440" tIns="45720" rIns="91440" bIns="45720">
            <a:spAutoFit/>
          </a:bodyPr>
          <a:lstStyle/>
          <a:p>
            <a:pPr algn="ctr" defTabSz="548640"/>
            <a:r>
              <a:rPr lang="en-US" sz="1200" b="1" dirty="0">
                <a:ln w="0"/>
                <a:solidFill>
                  <a:srgbClr val="00B050"/>
                </a:solidFill>
                <a:latin typeface="Arial" panose="020B0604020202020204"/>
              </a:rPr>
              <a:t>Very </a:t>
            </a:r>
          </a:p>
          <a:p>
            <a:pPr algn="ctr" defTabSz="548640"/>
            <a:r>
              <a:rPr lang="en-US" sz="1200" b="1" dirty="0">
                <a:ln w="0"/>
                <a:solidFill>
                  <a:srgbClr val="00B050"/>
                </a:solidFill>
                <a:latin typeface="Arial" panose="020B0604020202020204"/>
              </a:rPr>
              <a:t>Important</a:t>
            </a:r>
          </a:p>
          <a:p>
            <a:pPr algn="ctr" defTabSz="548640"/>
            <a:r>
              <a:rPr lang="en-US" sz="1200" b="1" dirty="0">
                <a:ln w="0"/>
                <a:solidFill>
                  <a:srgbClr val="00B050"/>
                </a:solidFill>
                <a:latin typeface="Arial" panose="020B0604020202020204"/>
              </a:rPr>
              <a:t>(4.5 - 5.0)</a:t>
            </a:r>
          </a:p>
        </p:txBody>
      </p:sp>
      <p:sp>
        <p:nvSpPr>
          <p:cNvPr id="15" name="Rectangle 14">
            <a:extLst>
              <a:ext uri="{FF2B5EF4-FFF2-40B4-BE49-F238E27FC236}">
                <a16:creationId xmlns:a16="http://schemas.microsoft.com/office/drawing/2014/main" id="{9B7E0461-17F5-4826-8287-8AB409E1D350}"/>
              </a:ext>
            </a:extLst>
          </p:cNvPr>
          <p:cNvSpPr/>
          <p:nvPr/>
        </p:nvSpPr>
        <p:spPr>
          <a:xfrm>
            <a:off x="7772305" y="4426415"/>
            <a:ext cx="1509714" cy="646331"/>
          </a:xfrm>
          <a:prstGeom prst="rect">
            <a:avLst/>
          </a:prstGeom>
          <a:noFill/>
        </p:spPr>
        <p:txBody>
          <a:bodyPr wrap="square" lIns="91440" tIns="45720" rIns="91440" bIns="45720">
            <a:spAutoFit/>
          </a:bodyPr>
          <a:lstStyle/>
          <a:p>
            <a:pPr algn="ctr" defTabSz="548640"/>
            <a:r>
              <a:rPr lang="en-US" sz="1200" b="1" dirty="0">
                <a:ln w="0"/>
                <a:solidFill>
                  <a:srgbClr val="E10859"/>
                </a:solidFill>
                <a:latin typeface="Arial" panose="020B0604020202020204"/>
              </a:rPr>
              <a:t>Not Very </a:t>
            </a:r>
          </a:p>
          <a:p>
            <a:pPr algn="ctr" defTabSz="548640"/>
            <a:r>
              <a:rPr lang="en-US" sz="1200" b="1" dirty="0">
                <a:ln w="0"/>
                <a:solidFill>
                  <a:srgbClr val="E10859"/>
                </a:solidFill>
                <a:latin typeface="Arial" panose="020B0604020202020204"/>
              </a:rPr>
              <a:t>Important</a:t>
            </a:r>
          </a:p>
          <a:p>
            <a:pPr algn="ctr" defTabSz="548640"/>
            <a:r>
              <a:rPr lang="en-US" sz="1200" b="1" dirty="0">
                <a:ln w="0"/>
                <a:solidFill>
                  <a:srgbClr val="E10859"/>
                </a:solidFill>
                <a:latin typeface="Arial" panose="020B0604020202020204"/>
              </a:rPr>
              <a:t>(1.0 – 2.0)</a:t>
            </a:r>
            <a:endParaRPr lang="en-US" sz="1400" b="1" dirty="0">
              <a:ln w="0"/>
              <a:solidFill>
                <a:srgbClr val="E10859"/>
              </a:solidFill>
              <a:latin typeface="Arial" panose="020B0604020202020204"/>
            </a:endParaRPr>
          </a:p>
        </p:txBody>
      </p:sp>
      <p:sp>
        <p:nvSpPr>
          <p:cNvPr id="16" name="Rectangle 15">
            <a:extLst>
              <a:ext uri="{FF2B5EF4-FFF2-40B4-BE49-F238E27FC236}">
                <a16:creationId xmlns:a16="http://schemas.microsoft.com/office/drawing/2014/main" id="{8173F585-6814-42A6-8ADE-6E83A65AD76D}"/>
              </a:ext>
            </a:extLst>
          </p:cNvPr>
          <p:cNvSpPr/>
          <p:nvPr/>
        </p:nvSpPr>
        <p:spPr>
          <a:xfrm>
            <a:off x="7367822" y="3657672"/>
            <a:ext cx="475845" cy="738663"/>
          </a:xfrm>
          <a:prstGeom prst="rect">
            <a:avLst/>
          </a:prstGeom>
          <a:solidFill>
            <a:srgbClr val="F6A941"/>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4864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76D5C99F-EA93-4B44-BED3-74826FA587C9}"/>
              </a:ext>
            </a:extLst>
          </p:cNvPr>
          <p:cNvSpPr/>
          <p:nvPr/>
        </p:nvSpPr>
        <p:spPr>
          <a:xfrm>
            <a:off x="7843667" y="3672317"/>
            <a:ext cx="1366991" cy="646331"/>
          </a:xfrm>
          <a:prstGeom prst="rect">
            <a:avLst/>
          </a:prstGeom>
          <a:noFill/>
        </p:spPr>
        <p:txBody>
          <a:bodyPr wrap="square" lIns="91440" tIns="45720" rIns="91440" bIns="45720">
            <a:spAutoFit/>
          </a:bodyPr>
          <a:lstStyle/>
          <a:p>
            <a:pPr algn="ctr" defTabSz="548640"/>
            <a:r>
              <a:rPr lang="en-US" sz="1200" b="1" dirty="0">
                <a:ln w="0"/>
                <a:solidFill>
                  <a:srgbClr val="F6A941"/>
                </a:solidFill>
                <a:latin typeface="Arial" panose="020B0604020202020204"/>
              </a:rPr>
              <a:t>Somewhat </a:t>
            </a:r>
          </a:p>
          <a:p>
            <a:pPr algn="ctr" defTabSz="548640"/>
            <a:r>
              <a:rPr lang="en-US" sz="1200" b="1" dirty="0">
                <a:ln w="0"/>
                <a:solidFill>
                  <a:srgbClr val="F6A941"/>
                </a:solidFill>
                <a:latin typeface="Arial" panose="020B0604020202020204"/>
              </a:rPr>
              <a:t>Important</a:t>
            </a:r>
          </a:p>
          <a:p>
            <a:pPr algn="ctr" defTabSz="548640"/>
            <a:r>
              <a:rPr lang="en-US" sz="1200" b="1" dirty="0">
                <a:ln w="0"/>
                <a:solidFill>
                  <a:srgbClr val="F6A941"/>
                </a:solidFill>
                <a:latin typeface="Arial" panose="020B0604020202020204"/>
              </a:rPr>
              <a:t>(3.0 – 3.9)</a:t>
            </a:r>
          </a:p>
        </p:txBody>
      </p:sp>
      <p:sp>
        <p:nvSpPr>
          <p:cNvPr id="18" name="Rectangle 17">
            <a:extLst>
              <a:ext uri="{FF2B5EF4-FFF2-40B4-BE49-F238E27FC236}">
                <a16:creationId xmlns:a16="http://schemas.microsoft.com/office/drawing/2014/main" id="{938C3120-9448-4CCE-B9EE-41143A7AAD21}"/>
              </a:ext>
            </a:extLst>
          </p:cNvPr>
          <p:cNvSpPr/>
          <p:nvPr/>
        </p:nvSpPr>
        <p:spPr>
          <a:xfrm>
            <a:off x="7367822" y="3176140"/>
            <a:ext cx="475845" cy="490715"/>
          </a:xfrm>
          <a:prstGeom prst="rect">
            <a:avLst/>
          </a:prstGeom>
          <a:solidFill>
            <a:srgbClr val="92D050"/>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4864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22786BE1-3E8D-42BD-96DF-5C51EDC20946}"/>
              </a:ext>
            </a:extLst>
          </p:cNvPr>
          <p:cNvSpPr/>
          <p:nvPr/>
        </p:nvSpPr>
        <p:spPr>
          <a:xfrm>
            <a:off x="7843667" y="3111657"/>
            <a:ext cx="1366991" cy="461665"/>
          </a:xfrm>
          <a:prstGeom prst="rect">
            <a:avLst/>
          </a:prstGeom>
          <a:noFill/>
        </p:spPr>
        <p:txBody>
          <a:bodyPr wrap="square" lIns="91440" tIns="45720" rIns="91440" bIns="45720">
            <a:spAutoFit/>
          </a:bodyPr>
          <a:lstStyle/>
          <a:p>
            <a:pPr algn="ctr" defTabSz="548640"/>
            <a:r>
              <a:rPr lang="en-US" sz="1200" b="1" dirty="0">
                <a:ln w="0"/>
                <a:solidFill>
                  <a:srgbClr val="92D050"/>
                </a:solidFill>
                <a:latin typeface="Arial" panose="020B0604020202020204"/>
              </a:rPr>
              <a:t>Important</a:t>
            </a:r>
          </a:p>
          <a:p>
            <a:pPr algn="ctr" defTabSz="548640"/>
            <a:r>
              <a:rPr lang="en-US" sz="1200" b="1" dirty="0">
                <a:ln w="0"/>
                <a:solidFill>
                  <a:srgbClr val="92D050"/>
                </a:solidFill>
                <a:latin typeface="Arial" panose="020B0604020202020204"/>
              </a:rPr>
              <a:t>(4.0 - 4.4)</a:t>
            </a:r>
          </a:p>
        </p:txBody>
      </p:sp>
      <p:sp>
        <p:nvSpPr>
          <p:cNvPr id="20" name="Content Placeholder 2">
            <a:extLst>
              <a:ext uri="{FF2B5EF4-FFF2-40B4-BE49-F238E27FC236}">
                <a16:creationId xmlns:a16="http://schemas.microsoft.com/office/drawing/2014/main" id="{9B98C5B8-D175-4F12-9EDA-22435E9833DC}"/>
              </a:ext>
            </a:extLst>
          </p:cNvPr>
          <p:cNvSpPr txBox="1">
            <a:spLocks/>
          </p:cNvSpPr>
          <p:nvPr/>
        </p:nvSpPr>
        <p:spPr>
          <a:xfrm>
            <a:off x="484095" y="1994958"/>
            <a:ext cx="6024457" cy="4863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9863" indent="-169863" defTabSz="457200">
              <a:lnSpc>
                <a:spcPct val="110000"/>
              </a:lnSpc>
              <a:spcBef>
                <a:spcPts val="600"/>
              </a:spcBef>
              <a:spcAft>
                <a:spcPts val="600"/>
              </a:spcAft>
              <a:buClr>
                <a:srgbClr val="00538B"/>
              </a:buClr>
              <a:buFont typeface="Wingdings" charset="2"/>
              <a:buChar char="§"/>
            </a:pPr>
            <a:r>
              <a:rPr lang="en-US" sz="1600" b="1" dirty="0">
                <a:solidFill>
                  <a:prstClr val="black"/>
                </a:solidFill>
              </a:rPr>
              <a:t>Very Important 4.5 - 5 </a:t>
            </a: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Additional Map functionality (e.g. downloadability/filterability, API) – </a:t>
            </a:r>
            <a:r>
              <a:rPr lang="en-US" sz="1400" b="1" dirty="0">
                <a:solidFill>
                  <a:srgbClr val="0070C0"/>
                </a:solidFill>
              </a:rPr>
              <a:t>Progress made in Stage 3.1</a:t>
            </a:r>
            <a:endParaRPr lang="en-US" sz="2400" b="1" dirty="0">
              <a:solidFill>
                <a:srgbClr val="0070C0"/>
              </a:solidFill>
            </a:endParaRP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Hosting Capacity Analysis for Energy Storage</a:t>
            </a: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Hosting Capacity for Hybrid Solar + Storage</a:t>
            </a:r>
            <a:endParaRPr lang="en-US" sz="2400" dirty="0">
              <a:solidFill>
                <a:prstClr val="black"/>
              </a:solidFill>
            </a:endParaRP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Upstream Substation/Bank-Level Constraints – </a:t>
            </a:r>
            <a:r>
              <a:rPr lang="en-US" sz="1400" b="1" dirty="0">
                <a:solidFill>
                  <a:srgbClr val="0070C0"/>
                </a:solidFill>
              </a:rPr>
              <a:t>Progress made in Stage 3.1</a:t>
            </a:r>
            <a:endParaRPr lang="en-US" sz="1400" dirty="0">
              <a:solidFill>
                <a:prstClr val="black"/>
              </a:solidFill>
            </a:endParaRP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Forecasted Hosting Capacity</a:t>
            </a:r>
          </a:p>
          <a:p>
            <a:pPr marL="342900" lvl="1" indent="-174625" defTabSz="457200" fontAlgn="b">
              <a:lnSpc>
                <a:spcPct val="110000"/>
              </a:lnSpc>
              <a:spcBef>
                <a:spcPts val="100"/>
              </a:spcBef>
              <a:spcAft>
                <a:spcPts val="100"/>
              </a:spcAft>
              <a:buClr>
                <a:srgbClr val="00538B"/>
              </a:buClr>
              <a:buFont typeface="Wingdings" charset="2"/>
              <a:buChar char="§"/>
            </a:pPr>
            <a:endParaRPr lang="en-US" sz="1400" dirty="0">
              <a:solidFill>
                <a:prstClr val="black"/>
              </a:solidFill>
            </a:endParaRPr>
          </a:p>
          <a:p>
            <a:pPr marL="169863" indent="-169863" defTabSz="457200">
              <a:lnSpc>
                <a:spcPct val="110000"/>
              </a:lnSpc>
              <a:spcBef>
                <a:spcPts val="600"/>
              </a:spcBef>
              <a:spcAft>
                <a:spcPts val="600"/>
              </a:spcAft>
              <a:buClr>
                <a:srgbClr val="00538B"/>
              </a:buClr>
              <a:buFont typeface="Wingdings" charset="2"/>
              <a:buChar char="§"/>
            </a:pPr>
            <a:r>
              <a:rPr lang="en-US" sz="1600" b="1" dirty="0">
                <a:solidFill>
                  <a:prstClr val="black"/>
                </a:solidFill>
              </a:rPr>
              <a:t>Important 4.0 – 4.4</a:t>
            </a: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Increased Analysis Refresh Rate</a:t>
            </a:r>
            <a:endParaRPr lang="en-US" sz="2400" dirty="0">
              <a:solidFill>
                <a:prstClr val="black"/>
              </a:solidFill>
            </a:endParaRP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Circuit Equipment Ratings</a:t>
            </a:r>
            <a:endParaRPr lang="en-US" sz="2400" dirty="0">
              <a:solidFill>
                <a:prstClr val="black"/>
              </a:solidFill>
            </a:endParaRP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Hosting Capacity - Data Validation Efforts – </a:t>
            </a:r>
            <a:r>
              <a:rPr lang="en-US" sz="1400" b="1" dirty="0">
                <a:solidFill>
                  <a:srgbClr val="0070C0"/>
                </a:solidFill>
              </a:rPr>
              <a:t>Progress made in Stage 3.1</a:t>
            </a:r>
            <a:endParaRPr lang="en-US" sz="1400" dirty="0">
              <a:solidFill>
                <a:prstClr val="black"/>
              </a:solidFill>
            </a:endParaRP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Dynamic Hosting Capacity</a:t>
            </a:r>
          </a:p>
        </p:txBody>
      </p:sp>
      <p:sp>
        <p:nvSpPr>
          <p:cNvPr id="4" name="Rectangle 3">
            <a:extLst>
              <a:ext uri="{FF2B5EF4-FFF2-40B4-BE49-F238E27FC236}">
                <a16:creationId xmlns:a16="http://schemas.microsoft.com/office/drawing/2014/main" id="{F95C6B53-3813-4774-AD5D-65E9A2C75891}"/>
              </a:ext>
            </a:extLst>
          </p:cNvPr>
          <p:cNvSpPr/>
          <p:nvPr/>
        </p:nvSpPr>
        <p:spPr>
          <a:xfrm>
            <a:off x="575353" y="2373330"/>
            <a:ext cx="6024457" cy="73832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E1617F3-5652-485C-A288-5A5AB44513C4}"/>
              </a:ext>
            </a:extLst>
          </p:cNvPr>
          <p:cNvSpPr/>
          <p:nvPr/>
        </p:nvSpPr>
        <p:spPr>
          <a:xfrm>
            <a:off x="575353" y="4582541"/>
            <a:ext cx="2930487" cy="27732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3926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5" y="873562"/>
            <a:ext cx="8221924" cy="5298673"/>
          </a:xfrm>
        </p:spPr>
        <p:txBody>
          <a:bodyPr>
            <a:normAutofit fontScale="85000" lnSpcReduction="20000"/>
          </a:bodyPr>
          <a:lstStyle/>
          <a:p>
            <a:pPr marL="274320" indent="-274320">
              <a:lnSpc>
                <a:spcPct val="110000"/>
              </a:lnSpc>
            </a:pPr>
            <a:r>
              <a:rPr lang="en-US" dirty="0"/>
              <a:t>All stakeholder engagement (Advisory Group and Engagement Group) meetings, webinars and information exchange are designed </a:t>
            </a:r>
            <a:r>
              <a:rPr lang="en-US" u="sng" dirty="0"/>
              <a:t>solely</a:t>
            </a:r>
            <a:r>
              <a:rPr lang="en-US" dirty="0"/>
              <a:t> to provide an</a:t>
            </a:r>
            <a:r>
              <a:rPr lang="en-US" dirty="0">
                <a:solidFill>
                  <a:srgbClr val="FF0000"/>
                </a:solidFill>
              </a:rPr>
              <a:t> </a:t>
            </a:r>
            <a:r>
              <a:rPr lang="en-US" dirty="0"/>
              <a:t>open forum or means for the expression of various points of view </a:t>
            </a:r>
            <a:r>
              <a:rPr lang="en-US" u="sng" dirty="0"/>
              <a:t>in compliance with antitrust laws</a:t>
            </a:r>
            <a:r>
              <a:rPr lang="en-US" dirty="0"/>
              <a:t>.  </a:t>
            </a:r>
            <a:endParaRPr lang="en-US" sz="1100" dirty="0"/>
          </a:p>
          <a:p>
            <a:pPr marL="274320" indent="-274320">
              <a:lnSpc>
                <a:spcPct val="110000"/>
              </a:lnSpc>
            </a:pPr>
            <a:r>
              <a:rPr lang="en-US" u="sng" dirty="0"/>
              <a:t>Under no circumstances </a:t>
            </a:r>
            <a:r>
              <a:rPr lang="en-US" dirty="0"/>
              <a:t>shall stakeholder engagement activities be used as a means for competing companies to reach any understanding, expressed or implied, which tends to restrict competition, or in any way, to impair the ability of participating members to exercise independent business judgment regarding matters affecting competition or regulatory positions.</a:t>
            </a:r>
            <a:endParaRPr lang="en-US" sz="1100" dirty="0"/>
          </a:p>
          <a:p>
            <a:pPr marL="274320" indent="-274320">
              <a:lnSpc>
                <a:spcPct val="110000"/>
              </a:lnSpc>
            </a:pPr>
            <a:r>
              <a:rPr lang="en-US" dirty="0"/>
              <a:t>Proprietary information </a:t>
            </a:r>
            <a:r>
              <a:rPr lang="en-US" u="sng" dirty="0"/>
              <a:t>shall not be disclosed by any participant </a:t>
            </a:r>
            <a:r>
              <a:rPr lang="en-US" dirty="0"/>
              <a:t>during any stakeholder engagement meeting or its subgroups. In addition, no information of a secret or proprietary nature shall be made available to stakeholder engagement members.</a:t>
            </a:r>
            <a:endParaRPr lang="en-US" sz="1100" dirty="0"/>
          </a:p>
          <a:p>
            <a:pPr marL="274320" indent="-274320">
              <a:lnSpc>
                <a:spcPct val="110000"/>
              </a:lnSpc>
            </a:pPr>
            <a:r>
              <a:rPr lang="en-US" dirty="0"/>
              <a:t>All proprietary information which may nonetheless be publicly disclosed by any participant during any stakeholder engagement meeting or its subgroups </a:t>
            </a:r>
            <a:r>
              <a:rPr lang="en-US" u="sng" dirty="0"/>
              <a:t>shall be deemed to have been disclosed on a non-confidential basis</a:t>
            </a:r>
            <a:r>
              <a:rPr lang="en-US" dirty="0"/>
              <a:t>, without any restrictions on use by anyone, except that no valid copyright or patent right shall be deemed to have been waived by such disclosure.</a:t>
            </a:r>
            <a:endParaRPr lang="en-US" sz="1100" dirty="0"/>
          </a:p>
          <a:p>
            <a:pPr marL="274320" indent="-274320">
              <a:lnSpc>
                <a:spcPct val="110000"/>
              </a:lnSpc>
            </a:pPr>
            <a:r>
              <a:rPr lang="en-US" dirty="0"/>
              <a:t>AG &amp; EG discussions will be </a:t>
            </a:r>
            <a:r>
              <a:rPr lang="en-US" u="sng" dirty="0"/>
              <a:t>open forums without attribution </a:t>
            </a:r>
            <a:r>
              <a:rPr lang="en-US" dirty="0"/>
              <a:t>and no public documents by the AG or EG will be produced unless publication is agreed upon by the group.</a:t>
            </a:r>
          </a:p>
          <a:p>
            <a:pPr marL="0" indent="0">
              <a:buNone/>
            </a:pPr>
            <a:r>
              <a:rPr lang="en-US" sz="1600" i="1" dirty="0"/>
              <a:t>		*Ground Rules adapted from the JU Advisory Group</a:t>
            </a:r>
          </a:p>
        </p:txBody>
      </p:sp>
      <p:sp>
        <p:nvSpPr>
          <p:cNvPr id="4" name="Title 3"/>
          <p:cNvSpPr>
            <a:spLocks noGrp="1"/>
          </p:cNvSpPr>
          <p:nvPr>
            <p:ph type="title"/>
          </p:nvPr>
        </p:nvSpPr>
        <p:spPr/>
        <p:txBody>
          <a:bodyPr/>
          <a:lstStyle/>
          <a:p>
            <a:r>
              <a:rPr lang="en-US" dirty="0"/>
              <a:t>Engagement Group Ground Rules*</a:t>
            </a:r>
          </a:p>
        </p:txBody>
      </p:sp>
    </p:spTree>
    <p:extLst>
      <p:ext uri="{BB962C8B-B14F-4D97-AF65-F5344CB8AC3E}">
        <p14:creationId xmlns:p14="http://schemas.microsoft.com/office/powerpoint/2010/main" val="323583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39211"/>
            <a:ext cx="8218842" cy="411901"/>
          </a:xfrm>
        </p:spPr>
        <p:txBody>
          <a:bodyPr/>
          <a:lstStyle/>
          <a:p>
            <a:r>
              <a:rPr lang="en-US" sz="2400" b="0" dirty="0">
                <a:solidFill>
                  <a:srgbClr val="002060"/>
                </a:solidFill>
              </a:rPr>
              <a:t>Stage 3.X Survey Prioritization (2/2)</a:t>
            </a:r>
          </a:p>
        </p:txBody>
      </p:sp>
      <p:sp>
        <p:nvSpPr>
          <p:cNvPr id="3" name="Content Placeholder 2">
            <a:extLst>
              <a:ext uri="{FF2B5EF4-FFF2-40B4-BE49-F238E27FC236}">
                <a16:creationId xmlns:a16="http://schemas.microsoft.com/office/drawing/2014/main" id="{5814B7BB-763A-4169-B554-70C47DF396F9}"/>
              </a:ext>
            </a:extLst>
          </p:cNvPr>
          <p:cNvSpPr>
            <a:spLocks noGrp="1"/>
          </p:cNvSpPr>
          <p:nvPr>
            <p:ph idx="1"/>
          </p:nvPr>
        </p:nvSpPr>
        <p:spPr>
          <a:xfrm>
            <a:off x="484095" y="1004358"/>
            <a:ext cx="8218842" cy="1286779"/>
          </a:xfrm>
        </p:spPr>
        <p:txBody>
          <a:bodyPr>
            <a:normAutofit/>
          </a:bodyPr>
          <a:lstStyle/>
          <a:p>
            <a:pPr marL="169863" lvl="0" indent="-169863" defTabSz="457200">
              <a:lnSpc>
                <a:spcPct val="110000"/>
              </a:lnSpc>
              <a:spcBef>
                <a:spcPts val="600"/>
              </a:spcBef>
              <a:spcAft>
                <a:spcPts val="600"/>
              </a:spcAft>
              <a:buClr>
                <a:srgbClr val="00538B"/>
              </a:buClr>
              <a:buFont typeface="Wingdings" charset="2"/>
              <a:buChar char="§"/>
            </a:pPr>
            <a:r>
              <a:rPr lang="en-US" sz="1600" b="1" dirty="0">
                <a:solidFill>
                  <a:prstClr val="black"/>
                </a:solidFill>
              </a:rPr>
              <a:t>Stakeholders were asked to rate the level of importance of each of the following proposed enhancements to your business, using a five-point scale where 1 is “not at all important,” and 5 is “very important.”</a:t>
            </a:r>
          </a:p>
        </p:txBody>
      </p:sp>
      <p:sp>
        <p:nvSpPr>
          <p:cNvPr id="5" name="TextBox 4">
            <a:extLst>
              <a:ext uri="{FF2B5EF4-FFF2-40B4-BE49-F238E27FC236}">
                <a16:creationId xmlns:a16="http://schemas.microsoft.com/office/drawing/2014/main" id="{107BBF31-BA63-4CAF-8B34-C9CA3D5D6494}"/>
              </a:ext>
            </a:extLst>
          </p:cNvPr>
          <p:cNvSpPr txBox="1"/>
          <p:nvPr/>
        </p:nvSpPr>
        <p:spPr>
          <a:xfrm>
            <a:off x="3077110" y="5530476"/>
            <a:ext cx="3847672" cy="646331"/>
          </a:xfrm>
          <a:prstGeom prst="rect">
            <a:avLst/>
          </a:prstGeom>
          <a:noFill/>
        </p:spPr>
        <p:txBody>
          <a:bodyPr wrap="square" rtlCol="0">
            <a:spAutoFit/>
          </a:bodyPr>
          <a:lstStyle/>
          <a:p>
            <a:r>
              <a:rPr lang="en-US" sz="1200" dirty="0">
                <a:solidFill>
                  <a:prstClr val="black"/>
                </a:solidFill>
                <a:latin typeface="Arial"/>
              </a:rPr>
              <a:t>*Survey did not include EV stakeholders</a:t>
            </a:r>
          </a:p>
          <a:p>
            <a:endParaRPr lang="en-US" sz="1200" dirty="0">
              <a:solidFill>
                <a:prstClr val="black"/>
              </a:solidFill>
              <a:latin typeface="Arial"/>
            </a:endParaRPr>
          </a:p>
          <a:p>
            <a:r>
              <a:rPr lang="en-US" sz="1200" dirty="0">
                <a:solidFill>
                  <a:prstClr val="black"/>
                </a:solidFill>
                <a:latin typeface="Arial"/>
              </a:rPr>
              <a:t>**Survey did not include CHP advocates</a:t>
            </a:r>
            <a:endParaRPr lang="en-US" dirty="0"/>
          </a:p>
        </p:txBody>
      </p:sp>
      <p:sp>
        <p:nvSpPr>
          <p:cNvPr id="20" name="Content Placeholder 2">
            <a:extLst>
              <a:ext uri="{FF2B5EF4-FFF2-40B4-BE49-F238E27FC236}">
                <a16:creationId xmlns:a16="http://schemas.microsoft.com/office/drawing/2014/main" id="{7C20B030-5D34-4DB0-9FFC-87EFBAAA0893}"/>
              </a:ext>
            </a:extLst>
          </p:cNvPr>
          <p:cNvSpPr txBox="1">
            <a:spLocks/>
          </p:cNvSpPr>
          <p:nvPr/>
        </p:nvSpPr>
        <p:spPr>
          <a:xfrm>
            <a:off x="484095" y="2000690"/>
            <a:ext cx="5986614" cy="3135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9863" indent="-169863" defTabSz="457200">
              <a:lnSpc>
                <a:spcPct val="110000"/>
              </a:lnSpc>
              <a:spcBef>
                <a:spcPts val="600"/>
              </a:spcBef>
              <a:spcAft>
                <a:spcPts val="600"/>
              </a:spcAft>
              <a:buClr>
                <a:srgbClr val="00538B"/>
              </a:buClr>
              <a:buFont typeface="Wingdings" charset="2"/>
              <a:buChar char="§"/>
            </a:pPr>
            <a:r>
              <a:rPr lang="en-US" sz="1600" b="1" dirty="0">
                <a:solidFill>
                  <a:prstClr val="black"/>
                </a:solidFill>
              </a:rPr>
              <a:t>Mid 3.0 – 3.9</a:t>
            </a: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Better Communication of Available Reference Materials and</a:t>
            </a:r>
            <a:br>
              <a:rPr lang="en-US" sz="1400" dirty="0">
                <a:solidFill>
                  <a:prstClr val="black"/>
                </a:solidFill>
              </a:rPr>
            </a:br>
            <a:r>
              <a:rPr lang="en-US" sz="1400" dirty="0">
                <a:solidFill>
                  <a:prstClr val="black"/>
                </a:solidFill>
              </a:rPr>
              <a:t>Supporting Documentation – </a:t>
            </a:r>
            <a:r>
              <a:rPr lang="en-US" sz="1400" b="1" dirty="0">
                <a:solidFill>
                  <a:srgbClr val="0070C0"/>
                </a:solidFill>
              </a:rPr>
              <a:t>Progress made in Stage 3.1</a:t>
            </a:r>
            <a:endParaRPr lang="en-US" sz="2400" dirty="0">
              <a:solidFill>
                <a:prstClr val="black"/>
              </a:solidFill>
            </a:endParaRP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Time-Varying Hosting Capacity (increased temporal granularity)</a:t>
            </a:r>
            <a:endParaRPr lang="en-US" sz="2400" dirty="0">
              <a:solidFill>
                <a:prstClr val="black"/>
              </a:solidFill>
            </a:endParaRP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Hosting Capacity Analysis Criteria Violation Transparency</a:t>
            </a:r>
            <a:endParaRPr lang="en-US" sz="2400" dirty="0">
              <a:solidFill>
                <a:prstClr val="black"/>
              </a:solidFill>
            </a:endParaRP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EPRI DRIVE Utility Inputs, Analyses Used, and Study Parameters Transparency – </a:t>
            </a:r>
            <a:r>
              <a:rPr lang="en-US" sz="1400" b="1" dirty="0">
                <a:solidFill>
                  <a:srgbClr val="0070C0"/>
                </a:solidFill>
              </a:rPr>
              <a:t>Progress made in Stage 3.1</a:t>
            </a:r>
          </a:p>
          <a:p>
            <a:pPr marL="342900" lvl="1" indent="-174625" defTabSz="457200" fontAlgn="b">
              <a:lnSpc>
                <a:spcPct val="110000"/>
              </a:lnSpc>
              <a:spcBef>
                <a:spcPts val="100"/>
              </a:spcBef>
              <a:spcAft>
                <a:spcPts val="100"/>
              </a:spcAft>
              <a:buClr>
                <a:srgbClr val="00538B"/>
              </a:buClr>
              <a:buFont typeface="Wingdings" charset="2"/>
              <a:buChar char="§"/>
            </a:pPr>
            <a:endParaRPr lang="en-US" sz="1400" dirty="0">
              <a:solidFill>
                <a:prstClr val="black"/>
              </a:solidFill>
            </a:endParaRPr>
          </a:p>
          <a:p>
            <a:pPr marL="169863" indent="-169863" defTabSz="457200">
              <a:lnSpc>
                <a:spcPct val="110000"/>
              </a:lnSpc>
              <a:spcBef>
                <a:spcPts val="600"/>
              </a:spcBef>
              <a:spcAft>
                <a:spcPts val="600"/>
              </a:spcAft>
              <a:buClr>
                <a:srgbClr val="00538B"/>
              </a:buClr>
              <a:buFont typeface="Wingdings" charset="2"/>
              <a:buChar char="§"/>
            </a:pPr>
            <a:r>
              <a:rPr lang="en-US" sz="1600" b="1" dirty="0">
                <a:solidFill>
                  <a:prstClr val="black"/>
                </a:solidFill>
              </a:rPr>
              <a:t>Low 1.0 – 2.9</a:t>
            </a: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Hosting Capacity for Electric Vehicles*  				</a:t>
            </a:r>
          </a:p>
          <a:p>
            <a:pPr marL="342900" lvl="1" indent="-174625" defTabSz="457200" fontAlgn="b">
              <a:lnSpc>
                <a:spcPct val="110000"/>
              </a:lnSpc>
              <a:spcBef>
                <a:spcPts val="100"/>
              </a:spcBef>
              <a:spcAft>
                <a:spcPts val="100"/>
              </a:spcAft>
              <a:buClr>
                <a:srgbClr val="00538B"/>
              </a:buClr>
              <a:buFont typeface="Wingdings" charset="2"/>
              <a:buChar char="§"/>
            </a:pPr>
            <a:r>
              <a:rPr lang="en-US" sz="1400" dirty="0">
                <a:solidFill>
                  <a:prstClr val="black"/>
                </a:solidFill>
              </a:rPr>
              <a:t>Hosting Capacity for Combined Heat &amp; Power**</a:t>
            </a:r>
            <a:endParaRPr lang="en-US" dirty="0"/>
          </a:p>
        </p:txBody>
      </p:sp>
      <p:sp>
        <p:nvSpPr>
          <p:cNvPr id="21" name="Arrow: Right 20">
            <a:extLst>
              <a:ext uri="{FF2B5EF4-FFF2-40B4-BE49-F238E27FC236}">
                <a16:creationId xmlns:a16="http://schemas.microsoft.com/office/drawing/2014/main" id="{AE201CF7-BEC4-42FA-BCA9-B1AB5672B2E1}"/>
              </a:ext>
            </a:extLst>
          </p:cNvPr>
          <p:cNvSpPr/>
          <p:nvPr/>
        </p:nvSpPr>
        <p:spPr>
          <a:xfrm rot="16200000">
            <a:off x="6960844" y="2164547"/>
            <a:ext cx="1090825" cy="932360"/>
          </a:xfrm>
          <a:prstGeom prst="rightArrow">
            <a:avLst/>
          </a:prstGeom>
          <a:solidFill>
            <a:srgbClr val="00B050"/>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4864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22" name="Arrow: Right 21">
            <a:extLst>
              <a:ext uri="{FF2B5EF4-FFF2-40B4-BE49-F238E27FC236}">
                <a16:creationId xmlns:a16="http://schemas.microsoft.com/office/drawing/2014/main" id="{C66D4925-1882-4A73-9113-A3F3A1902401}"/>
              </a:ext>
            </a:extLst>
          </p:cNvPr>
          <p:cNvSpPr/>
          <p:nvPr/>
        </p:nvSpPr>
        <p:spPr>
          <a:xfrm rot="5400000">
            <a:off x="6928892" y="4467212"/>
            <a:ext cx="1154725" cy="932358"/>
          </a:xfrm>
          <a:prstGeom prst="rightArrow">
            <a:avLst/>
          </a:prstGeom>
          <a:solidFill>
            <a:srgbClr val="E10859"/>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4864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8A7F3233-5F17-44CA-B7A8-F86A7224C8A3}"/>
              </a:ext>
            </a:extLst>
          </p:cNvPr>
          <p:cNvSpPr/>
          <p:nvPr/>
        </p:nvSpPr>
        <p:spPr>
          <a:xfrm>
            <a:off x="7468889" y="2242817"/>
            <a:ext cx="1803414" cy="646331"/>
          </a:xfrm>
          <a:prstGeom prst="rect">
            <a:avLst/>
          </a:prstGeom>
          <a:noFill/>
        </p:spPr>
        <p:txBody>
          <a:bodyPr wrap="square" lIns="91440" tIns="45720" rIns="91440" bIns="45720">
            <a:spAutoFit/>
          </a:bodyPr>
          <a:lstStyle/>
          <a:p>
            <a:pPr algn="ctr" defTabSz="548640"/>
            <a:r>
              <a:rPr lang="en-US" sz="1200" b="1" dirty="0">
                <a:ln w="0"/>
                <a:solidFill>
                  <a:srgbClr val="00B050"/>
                </a:solidFill>
                <a:latin typeface="Arial" panose="020B0604020202020204"/>
              </a:rPr>
              <a:t>Very </a:t>
            </a:r>
          </a:p>
          <a:p>
            <a:pPr algn="ctr" defTabSz="548640"/>
            <a:r>
              <a:rPr lang="en-US" sz="1200" b="1" dirty="0">
                <a:ln w="0"/>
                <a:solidFill>
                  <a:srgbClr val="00B050"/>
                </a:solidFill>
                <a:latin typeface="Arial" panose="020B0604020202020204"/>
              </a:rPr>
              <a:t>Important</a:t>
            </a:r>
          </a:p>
          <a:p>
            <a:pPr algn="ctr" defTabSz="548640"/>
            <a:r>
              <a:rPr lang="en-US" sz="1200" b="1" dirty="0">
                <a:ln w="0"/>
                <a:solidFill>
                  <a:srgbClr val="00B050"/>
                </a:solidFill>
                <a:latin typeface="Arial" panose="020B0604020202020204"/>
              </a:rPr>
              <a:t>(4.5 - 5.0)</a:t>
            </a:r>
          </a:p>
        </p:txBody>
      </p:sp>
      <p:sp>
        <p:nvSpPr>
          <p:cNvPr id="24" name="Rectangle 23">
            <a:extLst>
              <a:ext uri="{FF2B5EF4-FFF2-40B4-BE49-F238E27FC236}">
                <a16:creationId xmlns:a16="http://schemas.microsoft.com/office/drawing/2014/main" id="{F2855751-4E1E-4C34-B489-C979C230C988}"/>
              </a:ext>
            </a:extLst>
          </p:cNvPr>
          <p:cNvSpPr/>
          <p:nvPr/>
        </p:nvSpPr>
        <p:spPr>
          <a:xfrm>
            <a:off x="7672814" y="4421620"/>
            <a:ext cx="1509714" cy="646331"/>
          </a:xfrm>
          <a:prstGeom prst="rect">
            <a:avLst/>
          </a:prstGeom>
          <a:noFill/>
        </p:spPr>
        <p:txBody>
          <a:bodyPr wrap="square" lIns="91440" tIns="45720" rIns="91440" bIns="45720">
            <a:spAutoFit/>
          </a:bodyPr>
          <a:lstStyle/>
          <a:p>
            <a:pPr algn="ctr" defTabSz="548640"/>
            <a:r>
              <a:rPr lang="en-US" sz="1200" b="1" dirty="0">
                <a:ln w="0"/>
                <a:solidFill>
                  <a:srgbClr val="E10859"/>
                </a:solidFill>
                <a:latin typeface="Arial" panose="020B0604020202020204"/>
              </a:rPr>
              <a:t>Not Very </a:t>
            </a:r>
          </a:p>
          <a:p>
            <a:pPr algn="ctr" defTabSz="548640"/>
            <a:r>
              <a:rPr lang="en-US" sz="1200" b="1" dirty="0">
                <a:ln w="0"/>
                <a:solidFill>
                  <a:srgbClr val="E10859"/>
                </a:solidFill>
                <a:latin typeface="Arial" panose="020B0604020202020204"/>
              </a:rPr>
              <a:t>Important</a:t>
            </a:r>
          </a:p>
          <a:p>
            <a:pPr algn="ctr" defTabSz="548640"/>
            <a:r>
              <a:rPr lang="en-US" sz="1200" b="1" dirty="0">
                <a:ln w="0"/>
                <a:solidFill>
                  <a:srgbClr val="E10859"/>
                </a:solidFill>
                <a:latin typeface="Arial" panose="020B0604020202020204"/>
              </a:rPr>
              <a:t>(1.0 – 2.0)</a:t>
            </a:r>
            <a:endParaRPr lang="en-US" sz="1400" b="1" dirty="0">
              <a:ln w="0"/>
              <a:solidFill>
                <a:srgbClr val="E10859"/>
              </a:solidFill>
              <a:latin typeface="Arial" panose="020B0604020202020204"/>
            </a:endParaRPr>
          </a:p>
        </p:txBody>
      </p:sp>
      <p:sp>
        <p:nvSpPr>
          <p:cNvPr id="25" name="Rectangle 24">
            <a:extLst>
              <a:ext uri="{FF2B5EF4-FFF2-40B4-BE49-F238E27FC236}">
                <a16:creationId xmlns:a16="http://schemas.microsoft.com/office/drawing/2014/main" id="{FADDB629-056D-4405-A997-909D7FE6F6BE}"/>
              </a:ext>
            </a:extLst>
          </p:cNvPr>
          <p:cNvSpPr/>
          <p:nvPr/>
        </p:nvSpPr>
        <p:spPr>
          <a:xfrm>
            <a:off x="7268331" y="3652877"/>
            <a:ext cx="475845" cy="738663"/>
          </a:xfrm>
          <a:prstGeom prst="rect">
            <a:avLst/>
          </a:prstGeom>
          <a:solidFill>
            <a:srgbClr val="F6A941"/>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4864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CD2DE70C-BF7F-4A84-A21F-733C5F1A7E0B}"/>
              </a:ext>
            </a:extLst>
          </p:cNvPr>
          <p:cNvSpPr/>
          <p:nvPr/>
        </p:nvSpPr>
        <p:spPr>
          <a:xfrm>
            <a:off x="7744176" y="3667522"/>
            <a:ext cx="1366991" cy="646331"/>
          </a:xfrm>
          <a:prstGeom prst="rect">
            <a:avLst/>
          </a:prstGeom>
          <a:noFill/>
        </p:spPr>
        <p:txBody>
          <a:bodyPr wrap="square" lIns="91440" tIns="45720" rIns="91440" bIns="45720">
            <a:spAutoFit/>
          </a:bodyPr>
          <a:lstStyle/>
          <a:p>
            <a:pPr algn="ctr" defTabSz="548640"/>
            <a:r>
              <a:rPr lang="en-US" sz="1200" b="1" dirty="0">
                <a:ln w="0"/>
                <a:solidFill>
                  <a:srgbClr val="F6A941"/>
                </a:solidFill>
                <a:latin typeface="Arial" panose="020B0604020202020204"/>
              </a:rPr>
              <a:t>Somewhat </a:t>
            </a:r>
          </a:p>
          <a:p>
            <a:pPr algn="ctr" defTabSz="548640"/>
            <a:r>
              <a:rPr lang="en-US" sz="1200" b="1" dirty="0">
                <a:ln w="0"/>
                <a:solidFill>
                  <a:srgbClr val="F6A941"/>
                </a:solidFill>
                <a:latin typeface="Arial" panose="020B0604020202020204"/>
              </a:rPr>
              <a:t>Important</a:t>
            </a:r>
          </a:p>
          <a:p>
            <a:pPr algn="ctr" defTabSz="548640"/>
            <a:r>
              <a:rPr lang="en-US" sz="1200" b="1" dirty="0">
                <a:ln w="0"/>
                <a:solidFill>
                  <a:srgbClr val="F6A941"/>
                </a:solidFill>
                <a:latin typeface="Arial" panose="020B0604020202020204"/>
              </a:rPr>
              <a:t>(3.0 – 3.9)</a:t>
            </a:r>
          </a:p>
        </p:txBody>
      </p:sp>
      <p:sp>
        <p:nvSpPr>
          <p:cNvPr id="27" name="Rectangle 26">
            <a:extLst>
              <a:ext uri="{FF2B5EF4-FFF2-40B4-BE49-F238E27FC236}">
                <a16:creationId xmlns:a16="http://schemas.microsoft.com/office/drawing/2014/main" id="{29D89315-BA49-44F1-8609-D9BDA31BA466}"/>
              </a:ext>
            </a:extLst>
          </p:cNvPr>
          <p:cNvSpPr/>
          <p:nvPr/>
        </p:nvSpPr>
        <p:spPr>
          <a:xfrm>
            <a:off x="7268331" y="3171345"/>
            <a:ext cx="475845" cy="490715"/>
          </a:xfrm>
          <a:prstGeom prst="rect">
            <a:avLst/>
          </a:prstGeom>
          <a:solidFill>
            <a:srgbClr val="92D050"/>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4864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3A781FEB-9031-4131-B408-513CBE18DE4F}"/>
              </a:ext>
            </a:extLst>
          </p:cNvPr>
          <p:cNvSpPr/>
          <p:nvPr/>
        </p:nvSpPr>
        <p:spPr>
          <a:xfrm>
            <a:off x="7744176" y="3106862"/>
            <a:ext cx="1366991" cy="461665"/>
          </a:xfrm>
          <a:prstGeom prst="rect">
            <a:avLst/>
          </a:prstGeom>
          <a:noFill/>
        </p:spPr>
        <p:txBody>
          <a:bodyPr wrap="square" lIns="91440" tIns="45720" rIns="91440" bIns="45720">
            <a:spAutoFit/>
          </a:bodyPr>
          <a:lstStyle/>
          <a:p>
            <a:pPr algn="ctr" defTabSz="548640"/>
            <a:r>
              <a:rPr lang="en-US" sz="1200" b="1" dirty="0">
                <a:ln w="0"/>
                <a:solidFill>
                  <a:srgbClr val="92D050"/>
                </a:solidFill>
                <a:latin typeface="Arial" panose="020B0604020202020204"/>
              </a:rPr>
              <a:t>Important</a:t>
            </a:r>
          </a:p>
          <a:p>
            <a:pPr algn="ctr" defTabSz="548640"/>
            <a:r>
              <a:rPr lang="en-US" sz="1200" b="1" dirty="0">
                <a:ln w="0"/>
                <a:solidFill>
                  <a:srgbClr val="92D050"/>
                </a:solidFill>
                <a:latin typeface="Arial" panose="020B0604020202020204"/>
              </a:rPr>
              <a:t>(4.0 - 4.4)</a:t>
            </a:r>
          </a:p>
        </p:txBody>
      </p:sp>
    </p:spTree>
    <p:extLst>
      <p:ext uri="{BB962C8B-B14F-4D97-AF65-F5344CB8AC3E}">
        <p14:creationId xmlns:p14="http://schemas.microsoft.com/office/powerpoint/2010/main" val="4104250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259347"/>
            <a:ext cx="8218842" cy="411901"/>
          </a:xfrm>
        </p:spPr>
        <p:txBody>
          <a:bodyPr/>
          <a:lstStyle/>
          <a:p>
            <a:r>
              <a:rPr lang="en-US" sz="2400" b="0">
                <a:solidFill>
                  <a:srgbClr val="002060"/>
                </a:solidFill>
              </a:rPr>
              <a:t>August 2021 Stakeholder Webinar Overview</a:t>
            </a:r>
            <a:endParaRPr lang="en-US" sz="2400"/>
          </a:p>
        </p:txBody>
      </p:sp>
      <p:graphicFrame>
        <p:nvGraphicFramePr>
          <p:cNvPr id="4" name="Table 3"/>
          <p:cNvGraphicFramePr>
            <a:graphicFrameLocks noGrp="1"/>
          </p:cNvGraphicFramePr>
          <p:nvPr>
            <p:extLst>
              <p:ext uri="{D42A27DB-BD31-4B8C-83A1-F6EECF244321}">
                <p14:modId xmlns:p14="http://schemas.microsoft.com/office/powerpoint/2010/main" val="2825553055"/>
              </p:ext>
            </p:extLst>
          </p:nvPr>
        </p:nvGraphicFramePr>
        <p:xfrm>
          <a:off x="484096" y="812619"/>
          <a:ext cx="8229600" cy="4965192"/>
        </p:xfrm>
        <a:graphic>
          <a:graphicData uri="http://schemas.openxmlformats.org/drawingml/2006/table">
            <a:tbl>
              <a:tblPr firstRow="1" bandRow="1">
                <a:tableStyleId>{5C22544A-7EE6-4342-B048-85BDC9FD1C3A}</a:tableStyleId>
              </a:tblPr>
              <a:tblGrid>
                <a:gridCol w="1613660">
                  <a:extLst>
                    <a:ext uri="{9D8B030D-6E8A-4147-A177-3AD203B41FA5}">
                      <a16:colId xmlns:a16="http://schemas.microsoft.com/office/drawing/2014/main" val="20000"/>
                    </a:ext>
                  </a:extLst>
                </a:gridCol>
                <a:gridCol w="3272115">
                  <a:extLst>
                    <a:ext uri="{9D8B030D-6E8A-4147-A177-3AD203B41FA5}">
                      <a16:colId xmlns:a16="http://schemas.microsoft.com/office/drawing/2014/main" val="20001"/>
                    </a:ext>
                  </a:extLst>
                </a:gridCol>
                <a:gridCol w="3343825">
                  <a:extLst>
                    <a:ext uri="{9D8B030D-6E8A-4147-A177-3AD203B41FA5}">
                      <a16:colId xmlns:a16="http://schemas.microsoft.com/office/drawing/2014/main" val="20002"/>
                    </a:ext>
                  </a:extLst>
                </a:gridCol>
              </a:tblGrid>
              <a:tr h="343576">
                <a:tc>
                  <a:txBody>
                    <a:bodyPr/>
                    <a:lstStyle/>
                    <a:p>
                      <a:pPr algn="ctr"/>
                      <a:r>
                        <a:rPr lang="en-US" sz="1600" dirty="0">
                          <a:solidFill>
                            <a:schemeClr val="bg1"/>
                          </a:solidFill>
                        </a:rPr>
                        <a:t>Topic</a:t>
                      </a:r>
                    </a:p>
                  </a:txBody>
                  <a:tcPr anchor="ctr">
                    <a:solidFill>
                      <a:srgbClr val="002060"/>
                    </a:solidFill>
                  </a:tcPr>
                </a:tc>
                <a:tc>
                  <a:txBody>
                    <a:bodyPr/>
                    <a:lstStyle/>
                    <a:p>
                      <a:pPr algn="ctr"/>
                      <a:r>
                        <a:rPr lang="en-US" sz="1600" dirty="0">
                          <a:solidFill>
                            <a:schemeClr val="bg1"/>
                          </a:solidFill>
                        </a:rPr>
                        <a:t>Discussion Points</a:t>
                      </a:r>
                    </a:p>
                  </a:txBody>
                  <a:tcPr anchor="ctr">
                    <a:solidFill>
                      <a:srgbClr val="002060"/>
                    </a:solidFill>
                  </a:tcPr>
                </a:tc>
                <a:tc>
                  <a:txBody>
                    <a:bodyPr/>
                    <a:lstStyle/>
                    <a:p>
                      <a:pPr algn="ctr"/>
                      <a:r>
                        <a:rPr lang="en-US" sz="1600" dirty="0">
                          <a:solidFill>
                            <a:schemeClr val="bg1"/>
                          </a:solidFill>
                        </a:rPr>
                        <a:t>Follow-ups</a:t>
                      </a:r>
                    </a:p>
                  </a:txBody>
                  <a:tcPr anchor="ctr">
                    <a:solidFill>
                      <a:srgbClr val="002060"/>
                    </a:solidFill>
                  </a:tcPr>
                </a:tc>
                <a:extLst>
                  <a:ext uri="{0D108BD9-81ED-4DB2-BD59-A6C34878D82A}">
                    <a16:rowId xmlns:a16="http://schemas.microsoft.com/office/drawing/2014/main" val="10000"/>
                  </a:ext>
                </a:extLst>
              </a:tr>
              <a:tr h="2881680">
                <a:tc>
                  <a:txBody>
                    <a:bodyPr/>
                    <a:lstStyle/>
                    <a:p>
                      <a:pPr lvl="0"/>
                      <a:r>
                        <a:rPr lang="en-US" sz="1500" dirty="0"/>
                        <a:t>Granularity</a:t>
                      </a:r>
                      <a:r>
                        <a:rPr lang="en-US" sz="1600" dirty="0"/>
                        <a:t> </a:t>
                      </a:r>
                    </a:p>
                  </a:txBody>
                  <a:tcPr>
                    <a:solidFill>
                      <a:schemeClr val="accent1">
                        <a:lumMod val="20000"/>
                        <a:lumOff val="80000"/>
                      </a:schemeClr>
                    </a:solidFill>
                  </a:tcPr>
                </a:tc>
                <a:tc>
                  <a:txBody>
                    <a:bodyPr/>
                    <a:lstStyle/>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r>
                        <a:rPr kumimoji="0" lang="en-US" sz="1300" b="0" i="0" u="none" strike="noStrike" kern="1200" cap="none" spc="0" normalizeH="0" baseline="0" noProof="0" dirty="0">
                          <a:ln>
                            <a:noFill/>
                          </a:ln>
                          <a:effectLst/>
                          <a:uLnTx/>
                          <a:uFillTx/>
                          <a:latin typeface="+mn-lt"/>
                          <a:ea typeface="+mn-ea"/>
                          <a:cs typeface="+mn-cs"/>
                        </a:rPr>
                        <a:t>Some developers stated that providing data at the feeder level is insufficient due to variation in capacity. They requested nodal, sub-feeder data.</a:t>
                      </a:r>
                      <a:r>
                        <a:rPr lang="en-US" sz="1300" b="0" i="0" u="none" strike="noStrike" kern="1200" cap="none" spc="0" normalizeH="0" baseline="0" noProof="0" dirty="0">
                          <a:ln>
                            <a:noFill/>
                          </a:ln>
                          <a:effectLst/>
                          <a:uLnTx/>
                          <a:uFillTx/>
                          <a:latin typeface="+mn-lt"/>
                          <a:ea typeface="+mn-ea"/>
                          <a:cs typeface="+mn-cs"/>
                        </a:rPr>
                        <a:t> </a:t>
                      </a:r>
                      <a:endParaRPr kumimoji="0" lang="en-U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kumimoji="0" lang="en-U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r>
                        <a:rPr kumimoji="0" lang="en-US" sz="1300" b="0" i="0" u="none" strike="noStrike" kern="1200" cap="none" spc="0" normalizeH="0" baseline="0" noProof="0" dirty="0">
                          <a:ln>
                            <a:noFill/>
                          </a:ln>
                          <a:effectLst/>
                          <a:uLnTx/>
                          <a:uFillTx/>
                          <a:latin typeface="+mn-lt"/>
                          <a:ea typeface="+mn-ea"/>
                          <a:cs typeface="+mn-cs"/>
                        </a:rPr>
                        <a:t>The JU noted that they intend to phase into providing more granular temporal data. The phased-rollout best enables the JU to refine models and verify input assumptions; Data will be collected from phase I and used to improve the following analyses.</a:t>
                      </a:r>
                      <a:r>
                        <a:rPr lang="en-US" sz="1300" b="0" i="0" u="none" strike="noStrike" kern="1200" cap="none" spc="0" normalizeH="0" baseline="0" noProof="0" dirty="0">
                          <a:ln>
                            <a:noFill/>
                          </a:ln>
                          <a:effectLst/>
                          <a:uLnTx/>
                          <a:uFillTx/>
                          <a:latin typeface="+mn-lt"/>
                          <a:ea typeface="+mn-ea"/>
                          <a:cs typeface="+mn-cs"/>
                        </a:rPr>
                        <a:t> </a:t>
                      </a:r>
                      <a:endParaRPr kumimoji="0" lang="en-US" sz="1300" b="0" i="0" u="none" strike="noStrike" kern="1200" cap="none" spc="0" normalizeH="0" baseline="0" noProof="0" dirty="0">
                        <a:ln>
                          <a:noFill/>
                        </a:ln>
                        <a:effectLst/>
                        <a:uLnTx/>
                        <a:uFillTx/>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kumimoji="0" lang="en-US" sz="1300" b="0" i="0" u="none" strike="noStrike" kern="1200" cap="none" spc="0" normalizeH="0" baseline="0" noProof="0" dirty="0">
                        <a:ln>
                          <a:noFill/>
                        </a:ln>
                        <a:solidFill>
                          <a:prstClr val="black"/>
                        </a:solidFill>
                        <a:effectLst/>
                        <a:uLnTx/>
                        <a:uFillTx/>
                        <a:latin typeface="+mn-lt"/>
                        <a:ea typeface="+mn-ea"/>
                        <a:cs typeface="+mn-cs"/>
                      </a:endParaRPr>
                    </a:p>
                  </a:txBody>
                  <a:tcPr>
                    <a:solidFill>
                      <a:schemeClr val="accent1">
                        <a:lumMod val="20000"/>
                        <a:lumOff val="80000"/>
                      </a:schemeClr>
                    </a:solidFill>
                  </a:tcPr>
                </a:tc>
                <a:tc>
                  <a:txBody>
                    <a:bodyPr/>
                    <a:lstStyle/>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r>
                        <a:rPr lang="en-US" sz="1300" kern="1200" dirty="0">
                          <a:solidFill>
                            <a:srgbClr val="212121"/>
                          </a:solidFill>
                          <a:latin typeface="+mn-lt"/>
                          <a:ea typeface="Times New Roman" panose="02020603050405020304" pitchFamily="18" charset="0"/>
                          <a:cs typeface="Times New Roman"/>
                        </a:rPr>
                        <a:t>The WG understands the benefits of providing sub-feeder data in a timelier manner and is reviewing this request. </a:t>
                      </a:r>
                      <a:endParaRPr lang="en-US" sz="1300" kern="1200" dirty="0">
                        <a:solidFill>
                          <a:srgbClr val="212121"/>
                        </a:solidFill>
                        <a:latin typeface="+mn-lt"/>
                        <a:cs typeface="Times New Roman"/>
                      </a:endParaRPr>
                    </a:p>
                    <a:p>
                      <a:pPr marL="0" marR="0" lvl="0" indent="0" algn="l">
                        <a:lnSpc>
                          <a:spcPct val="114999"/>
                        </a:lnSpc>
                        <a:spcBef>
                          <a:spcPts val="0"/>
                        </a:spcBef>
                        <a:spcAft>
                          <a:spcPts val="0"/>
                        </a:spcAft>
                        <a:buClrTx/>
                        <a:buSzTx/>
                        <a:buFont typeface="Symbol" panose="05050102010706020507" pitchFamily="18" charset="2"/>
                        <a:buNone/>
                      </a:pPr>
                      <a:endParaRPr lang="en-US" sz="1300" kern="1200" dirty="0">
                        <a:solidFill>
                          <a:srgbClr val="212121"/>
                        </a:solidFill>
                        <a:latin typeface="+mn-lt"/>
                        <a:ea typeface="Times New Roman" panose="02020603050405020304" pitchFamily="18" charset="0"/>
                        <a:cs typeface="Times New Roman"/>
                      </a:endParaRPr>
                    </a:p>
                    <a:p>
                      <a:pPr marL="0" marR="0" lvl="0" indent="0" algn="l">
                        <a:lnSpc>
                          <a:spcPct val="114999"/>
                        </a:lnSpc>
                        <a:spcBef>
                          <a:spcPts val="0"/>
                        </a:spcBef>
                        <a:spcAft>
                          <a:spcPts val="0"/>
                        </a:spcAft>
                        <a:buClrTx/>
                        <a:buSzTx/>
                        <a:buFont typeface="Symbol" panose="05050102010706020507" pitchFamily="18" charset="2"/>
                        <a:buNone/>
                      </a:pPr>
                      <a:r>
                        <a:rPr lang="en-US" sz="1300" kern="1200" dirty="0">
                          <a:solidFill>
                            <a:srgbClr val="212121"/>
                          </a:solidFill>
                          <a:latin typeface="+mn-lt"/>
                          <a:ea typeface="Times New Roman" panose="02020603050405020304" pitchFamily="18" charset="0"/>
                          <a:cs typeface="Times New Roman"/>
                        </a:rPr>
                        <a:t>Due to data validation and resource concerns, further internal discussion and time is needed to conclude on this matter. </a:t>
                      </a:r>
                      <a:endParaRPr lang="en-US" sz="1300" kern="1200" dirty="0">
                        <a:solidFill>
                          <a:srgbClr val="212121"/>
                        </a:solidFill>
                        <a:latin typeface="+mn-lt"/>
                        <a:cs typeface="Times New Roman"/>
                      </a:endParaRPr>
                    </a:p>
                    <a:p>
                      <a:pPr marL="0" marR="0" lvl="0" indent="0" algn="l">
                        <a:lnSpc>
                          <a:spcPct val="114999"/>
                        </a:lnSpc>
                        <a:spcBef>
                          <a:spcPts val="0"/>
                        </a:spcBef>
                        <a:spcAft>
                          <a:spcPts val="0"/>
                        </a:spcAft>
                        <a:buClrTx/>
                        <a:buSzTx/>
                        <a:buFont typeface="Symbol" panose="05050102010706020507" pitchFamily="18" charset="2"/>
                        <a:buNone/>
                      </a:pPr>
                      <a:endParaRPr lang="en-US" sz="1300" kern="1200" dirty="0">
                        <a:solidFill>
                          <a:srgbClr val="212121"/>
                        </a:solidFill>
                        <a:latin typeface="+mn-lt"/>
                        <a:ea typeface="Times New Roman" panose="02020603050405020304" pitchFamily="18" charset="0"/>
                        <a:cs typeface="Times New Roman"/>
                      </a:endParaRPr>
                    </a:p>
                    <a:p>
                      <a:pPr marL="0" marR="0" lvl="0" indent="0" algn="l">
                        <a:lnSpc>
                          <a:spcPct val="114999"/>
                        </a:lnSpc>
                        <a:spcBef>
                          <a:spcPts val="0"/>
                        </a:spcBef>
                        <a:spcAft>
                          <a:spcPts val="0"/>
                        </a:spcAft>
                        <a:buClrTx/>
                        <a:buSzTx/>
                        <a:buFont typeface="Symbol" panose="05050102010706020507" pitchFamily="18" charset="2"/>
                        <a:buNone/>
                      </a:pPr>
                      <a:r>
                        <a:rPr lang="en-US" sz="1300" kern="1200" dirty="0">
                          <a:solidFill>
                            <a:srgbClr val="212121"/>
                          </a:solidFill>
                          <a:latin typeface="+mn-lt"/>
                          <a:ea typeface="Times New Roman" panose="02020603050405020304" pitchFamily="18" charset="0"/>
                          <a:cs typeface="Times New Roman"/>
                        </a:rPr>
                        <a:t>The JU will prioritize this for the next stakeholder meeting. </a:t>
                      </a:r>
                      <a:endParaRPr lang="en-US" dirty="0"/>
                    </a:p>
                    <a:p>
                      <a:pPr marL="0" marR="0" lvl="0" indent="0" algn="l">
                        <a:lnSpc>
                          <a:spcPct val="114999"/>
                        </a:lnSpc>
                        <a:spcBef>
                          <a:spcPts val="0"/>
                        </a:spcBef>
                        <a:spcAft>
                          <a:spcPts val="0"/>
                        </a:spcAft>
                        <a:buClrTx/>
                        <a:buSzTx/>
                        <a:buFont typeface="Symbol" panose="05050102010706020507" pitchFamily="18" charset="2"/>
                        <a:buNone/>
                      </a:pPr>
                      <a:endParaRPr lang="en-US" sz="1300" kern="1200" dirty="0">
                        <a:solidFill>
                          <a:srgbClr val="212121"/>
                        </a:solidFill>
                        <a:latin typeface="+mn-lt"/>
                        <a:cs typeface="Times New Roman"/>
                      </a:endParaRPr>
                    </a:p>
                    <a:p>
                      <a:pPr marL="0" marR="0" lvl="0" indent="0" algn="l">
                        <a:lnSpc>
                          <a:spcPct val="114999"/>
                        </a:lnSpc>
                        <a:spcBef>
                          <a:spcPts val="0"/>
                        </a:spcBef>
                        <a:spcAft>
                          <a:spcPts val="0"/>
                        </a:spcAft>
                        <a:buClrTx/>
                        <a:buSzTx/>
                        <a:buFont typeface="Symbol" panose="05050102010706020507" pitchFamily="18" charset="2"/>
                        <a:buNone/>
                      </a:pPr>
                      <a:endParaRPr lang="en-US" sz="1300" kern="1200" dirty="0">
                        <a:solidFill>
                          <a:srgbClr val="212121"/>
                        </a:solidFill>
                        <a:latin typeface="+mn-lt"/>
                        <a:cs typeface="Times New Roman"/>
                      </a:endParaRPr>
                    </a:p>
                  </a:txBody>
                  <a:tcPr>
                    <a:solidFill>
                      <a:schemeClr val="accent1">
                        <a:lumMod val="20000"/>
                        <a:lumOff val="80000"/>
                      </a:schemeClr>
                    </a:solidFill>
                  </a:tcPr>
                </a:tc>
                <a:extLst>
                  <a:ext uri="{0D108BD9-81ED-4DB2-BD59-A6C34878D82A}">
                    <a16:rowId xmlns:a16="http://schemas.microsoft.com/office/drawing/2014/main" val="10001"/>
                  </a:ext>
                </a:extLst>
              </a:tr>
              <a:tr h="17399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Update Cycle Timing</a:t>
                      </a:r>
                    </a:p>
                  </a:txBody>
                  <a:tcPr>
                    <a:solidFill>
                      <a:schemeClr val="accent1">
                        <a:lumMod val="20000"/>
                        <a:lumOff val="80000"/>
                      </a:schemeClr>
                    </a:solidFill>
                  </a:tcPr>
                </a:tc>
                <a:tc>
                  <a:txBody>
                    <a:bodyPr/>
                    <a:lstStyle/>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r>
                        <a:rPr kumimoji="0" lang="en-US" sz="1300" b="0" i="0" u="none" strike="noStrike" kern="1200" cap="none" spc="0" normalizeH="0" baseline="0" noProof="0" dirty="0">
                          <a:ln>
                            <a:noFill/>
                          </a:ln>
                          <a:solidFill>
                            <a:schemeClr val="tx1"/>
                          </a:solidFill>
                          <a:effectLst/>
                          <a:uLnTx/>
                          <a:uFillTx/>
                          <a:latin typeface="+mn-lt"/>
                          <a:ea typeface="+mn-ea"/>
                          <a:cs typeface="+mn-cs"/>
                        </a:rPr>
                        <a:t>It is requested that the map show monthly updates incorporating model and load changes. This request has previously been made for the PV map.</a:t>
                      </a:r>
                      <a:r>
                        <a:rPr lang="en-US" sz="1300" b="0" i="0" u="none" strike="noStrike" kern="1200" cap="none" spc="0" normalizeH="0" baseline="0" noProof="0" dirty="0">
                          <a:ln>
                            <a:noFill/>
                          </a:ln>
                          <a:solidFill>
                            <a:schemeClr val="tx1"/>
                          </a:solidFill>
                          <a:effectLst/>
                          <a:uLnTx/>
                          <a:uFillTx/>
                          <a:latin typeface="+mn-lt"/>
                          <a:ea typeface="+mn-ea"/>
                          <a:cs typeface="+mn-cs"/>
                        </a:rPr>
                        <a:t> </a:t>
                      </a:r>
                      <a:endParaRPr kumimoji="0" lang="en-US" sz="1300" b="0" i="0" u="none" strike="noStrike" kern="1200" cap="none" spc="0" normalizeH="0" baseline="0" noProof="0" dirty="0">
                        <a:ln>
                          <a:noFill/>
                        </a:ln>
                        <a:solidFill>
                          <a:schemeClr val="tx1"/>
                        </a:solidFill>
                        <a:effectLst/>
                        <a:uLnTx/>
                        <a:uFillTx/>
                        <a:latin typeface="+mn-lt"/>
                        <a:ea typeface="+mn-ea"/>
                        <a:cs typeface="+mn-cs"/>
                      </a:endParaRPr>
                    </a:p>
                  </a:txBody>
                  <a:tcPr>
                    <a:solidFill>
                      <a:schemeClr val="accent1">
                        <a:lumMod val="20000"/>
                        <a:lumOff val="80000"/>
                      </a:schemeClr>
                    </a:solidFill>
                  </a:tcPr>
                </a:tc>
                <a:tc>
                  <a:txBody>
                    <a:bodyPr/>
                    <a:lstStyle/>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r>
                        <a:rPr lang="en-US" sz="1300" b="0" kern="1200" dirty="0">
                          <a:solidFill>
                            <a:schemeClr val="tx1"/>
                          </a:solidFill>
                          <a:latin typeface="+mn-lt"/>
                          <a:ea typeface="+mn-ea"/>
                          <a:cs typeface="Times New Roman"/>
                        </a:rPr>
                        <a:t>The JU will commit to showing and updating the additional storage interconnected and in queue on a monthly basis consistent with how additional PV is now presented monthly. </a:t>
                      </a:r>
                    </a:p>
                  </a:txBody>
                  <a:tcPr>
                    <a:solidFill>
                      <a:schemeClr val="accent1">
                        <a:lumMod val="20000"/>
                        <a:lumOff val="80000"/>
                      </a:schemeClr>
                    </a:solidFill>
                  </a:tcPr>
                </a:tc>
                <a:extLst>
                  <a:ext uri="{0D108BD9-81ED-4DB2-BD59-A6C34878D82A}">
                    <a16:rowId xmlns:a16="http://schemas.microsoft.com/office/drawing/2014/main" val="133227667"/>
                  </a:ext>
                </a:extLst>
              </a:tr>
            </a:tbl>
          </a:graphicData>
        </a:graphic>
      </p:graphicFrame>
    </p:spTree>
    <p:extLst>
      <p:ext uri="{BB962C8B-B14F-4D97-AF65-F5344CB8AC3E}">
        <p14:creationId xmlns:p14="http://schemas.microsoft.com/office/powerpoint/2010/main" val="1387465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259347"/>
            <a:ext cx="8218842" cy="411901"/>
          </a:xfrm>
        </p:spPr>
        <p:txBody>
          <a:bodyPr/>
          <a:lstStyle/>
          <a:p>
            <a:r>
              <a:rPr lang="en-US" sz="2400" b="0">
                <a:solidFill>
                  <a:srgbClr val="002060"/>
                </a:solidFill>
              </a:rPr>
              <a:t>August 2021 Stakeholder Webinar Overview</a:t>
            </a:r>
            <a:endParaRPr lang="en-US" sz="2400"/>
          </a:p>
        </p:txBody>
      </p:sp>
      <p:graphicFrame>
        <p:nvGraphicFramePr>
          <p:cNvPr id="4" name="Table 3"/>
          <p:cNvGraphicFramePr>
            <a:graphicFrameLocks noGrp="1"/>
          </p:cNvGraphicFramePr>
          <p:nvPr>
            <p:extLst>
              <p:ext uri="{D42A27DB-BD31-4B8C-83A1-F6EECF244321}">
                <p14:modId xmlns:p14="http://schemas.microsoft.com/office/powerpoint/2010/main" val="2434450885"/>
              </p:ext>
            </p:extLst>
          </p:nvPr>
        </p:nvGraphicFramePr>
        <p:xfrm>
          <a:off x="484096" y="804903"/>
          <a:ext cx="8229601" cy="4965193"/>
        </p:xfrm>
        <a:graphic>
          <a:graphicData uri="http://schemas.openxmlformats.org/drawingml/2006/table">
            <a:tbl>
              <a:tblPr firstRow="1" bandRow="1">
                <a:tableStyleId>{5C22544A-7EE6-4342-B048-85BDC9FD1C3A}</a:tableStyleId>
              </a:tblPr>
              <a:tblGrid>
                <a:gridCol w="1613661">
                  <a:extLst>
                    <a:ext uri="{9D8B030D-6E8A-4147-A177-3AD203B41FA5}">
                      <a16:colId xmlns:a16="http://schemas.microsoft.com/office/drawing/2014/main" val="20000"/>
                    </a:ext>
                  </a:extLst>
                </a:gridCol>
                <a:gridCol w="3222410">
                  <a:extLst>
                    <a:ext uri="{9D8B030D-6E8A-4147-A177-3AD203B41FA5}">
                      <a16:colId xmlns:a16="http://schemas.microsoft.com/office/drawing/2014/main" val="20001"/>
                    </a:ext>
                  </a:extLst>
                </a:gridCol>
                <a:gridCol w="3393530">
                  <a:extLst>
                    <a:ext uri="{9D8B030D-6E8A-4147-A177-3AD203B41FA5}">
                      <a16:colId xmlns:a16="http://schemas.microsoft.com/office/drawing/2014/main" val="20002"/>
                    </a:ext>
                  </a:extLst>
                </a:gridCol>
              </a:tblGrid>
              <a:tr h="339193">
                <a:tc>
                  <a:txBody>
                    <a:bodyPr/>
                    <a:lstStyle/>
                    <a:p>
                      <a:pPr algn="ctr"/>
                      <a:r>
                        <a:rPr lang="en-US" sz="1600" dirty="0">
                          <a:solidFill>
                            <a:schemeClr val="bg1"/>
                          </a:solidFill>
                        </a:rPr>
                        <a:t>Topic</a:t>
                      </a:r>
                    </a:p>
                  </a:txBody>
                  <a:tcPr anchor="ctr">
                    <a:solidFill>
                      <a:srgbClr val="002060"/>
                    </a:solidFill>
                  </a:tcPr>
                </a:tc>
                <a:tc>
                  <a:txBody>
                    <a:bodyPr/>
                    <a:lstStyle/>
                    <a:p>
                      <a:pPr algn="ctr"/>
                      <a:r>
                        <a:rPr lang="en-US" sz="1600" dirty="0">
                          <a:solidFill>
                            <a:schemeClr val="bg1"/>
                          </a:solidFill>
                        </a:rPr>
                        <a:t>Discussion Points</a:t>
                      </a:r>
                    </a:p>
                  </a:txBody>
                  <a:tcPr anchor="ctr">
                    <a:solidFill>
                      <a:srgbClr val="002060"/>
                    </a:solidFill>
                  </a:tcPr>
                </a:tc>
                <a:tc>
                  <a:txBody>
                    <a:bodyPr/>
                    <a:lstStyle/>
                    <a:p>
                      <a:pPr algn="ctr"/>
                      <a:r>
                        <a:rPr lang="en-US" sz="1600" dirty="0">
                          <a:solidFill>
                            <a:schemeClr val="bg1"/>
                          </a:solidFill>
                        </a:rPr>
                        <a:t>Follow-ups</a:t>
                      </a:r>
                    </a:p>
                  </a:txBody>
                  <a:tcPr anchor="ctr">
                    <a:solidFill>
                      <a:srgbClr val="002060"/>
                    </a:solidFill>
                  </a:tcPr>
                </a:tc>
                <a:extLst>
                  <a:ext uri="{0D108BD9-81ED-4DB2-BD59-A6C34878D82A}">
                    <a16:rowId xmlns:a16="http://schemas.microsoft.com/office/drawing/2014/main" val="10000"/>
                  </a:ext>
                </a:extLst>
              </a:tr>
              <a:tr h="1781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Display, </a:t>
                      </a:r>
                      <a:r>
                        <a:rPr lang="en-US" sz="1300" b="0" i="0" u="none" strike="noStrike" kern="1200" dirty="0">
                          <a:solidFill>
                            <a:schemeClr val="dk1"/>
                          </a:solidFill>
                          <a:effectLst/>
                          <a:latin typeface="+mn-lt"/>
                          <a:ea typeface="+mn-ea"/>
                          <a:cs typeface="+mn-cs"/>
                        </a:rPr>
                        <a:t>Sub-transmission lines</a:t>
                      </a:r>
                    </a:p>
                    <a:p>
                      <a:pPr marL="0" marR="0" lvl="0" indent="0" algn="l" defTabSz="914400">
                        <a:lnSpc>
                          <a:spcPct val="100000"/>
                        </a:lnSpc>
                        <a:spcBef>
                          <a:spcPts val="0"/>
                        </a:spcBef>
                        <a:spcAft>
                          <a:spcPts val="0"/>
                        </a:spcAft>
                        <a:buClrTx/>
                        <a:buSzTx/>
                        <a:buFontTx/>
                        <a:buNone/>
                        <a:tabLst/>
                        <a:defRPr/>
                      </a:pPr>
                      <a:endParaRPr lang="en-US" sz="1400" b="0" i="0" u="none" strike="noStrike" kern="1200" dirty="0">
                        <a:solidFill>
                          <a:schemeClr val="dk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Tx/>
                        <a:buNone/>
                      </a:pPr>
                      <a:endParaRPr lang="en-US" sz="1500"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US" sz="1300" b="0" i="0" u="none" strike="noStrike" kern="1200" cap="none" spc="0" normalizeH="0" baseline="0" noProof="0" dirty="0">
                          <a:ln>
                            <a:noFill/>
                          </a:ln>
                          <a:effectLst/>
                          <a:uLnTx/>
                          <a:uFillTx/>
                          <a:latin typeface="+mn-lt"/>
                          <a:ea typeface="+mn-ea"/>
                          <a:cs typeface="+mn-cs"/>
                        </a:rPr>
                        <a:t>Some stakeholders inquired about analysis for larger circuits thar are radial and if it would be possible to display these sub-transmission lines.</a:t>
                      </a:r>
                    </a:p>
                  </a:txBody>
                  <a:tcPr>
                    <a:solidFill>
                      <a:schemeClr val="accent1">
                        <a:lumMod val="20000"/>
                        <a:lumOff val="80000"/>
                      </a:schemeClr>
                    </a:solidFill>
                  </a:tcPr>
                </a:tc>
                <a:tc>
                  <a:txBody>
                    <a:bodyPr/>
                    <a:lstStyle/>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r>
                        <a:rPr lang="en-US" sz="1300" kern="1200" dirty="0">
                          <a:solidFill>
                            <a:schemeClr val="tx1"/>
                          </a:solidFill>
                          <a:latin typeface="+mn-lt"/>
                          <a:ea typeface="Times New Roman" panose="02020603050405020304" pitchFamily="18" charset="0"/>
                          <a:cs typeface="Times New Roman"/>
                        </a:rPr>
                        <a:t>The JU will plan to show sub-transmission lines that are</a:t>
                      </a:r>
                      <a:r>
                        <a:rPr lang="en-US" sz="1300" b="0" i="0" u="none" strike="noStrike" kern="1200" noProof="0" dirty="0">
                          <a:solidFill>
                            <a:schemeClr val="tx1"/>
                          </a:solidFill>
                        </a:rPr>
                        <a:t> available for customer interconnection. Those that do not have availability to connect will not be shown. </a:t>
                      </a:r>
                    </a:p>
                    <a:p>
                      <a:pPr marL="0" marR="0" lvl="0" indent="0" algn="l">
                        <a:lnSpc>
                          <a:spcPct val="114999"/>
                        </a:lnSpc>
                        <a:spcBef>
                          <a:spcPts val="0"/>
                        </a:spcBef>
                        <a:spcAft>
                          <a:spcPts val="0"/>
                        </a:spcAft>
                        <a:buClrTx/>
                        <a:buSzTx/>
                        <a:buFont typeface="Symbol" panose="05050102010706020507" pitchFamily="18" charset="2"/>
                        <a:buNone/>
                      </a:pPr>
                      <a:endParaRPr lang="en-US" sz="1300" dirty="0">
                        <a:solidFill>
                          <a:schemeClr val="tx1"/>
                        </a:solidFill>
                      </a:endParaRPr>
                    </a:p>
                    <a:p>
                      <a:pPr marL="0" marR="0" lvl="0" indent="0" algn="l">
                        <a:lnSpc>
                          <a:spcPct val="114999"/>
                        </a:lnSpc>
                        <a:spcBef>
                          <a:spcPts val="0"/>
                        </a:spcBef>
                        <a:spcAft>
                          <a:spcPts val="0"/>
                        </a:spcAft>
                        <a:buClrTx/>
                        <a:buSzTx/>
                        <a:buFont typeface="Symbol" panose="05050102010706020507" pitchFamily="18" charset="2"/>
                        <a:buNone/>
                      </a:pPr>
                      <a:r>
                        <a:rPr lang="en-US" sz="1300" kern="1200" dirty="0">
                          <a:solidFill>
                            <a:schemeClr val="tx1"/>
                          </a:solidFill>
                          <a:latin typeface="+mn-lt"/>
                          <a:ea typeface="Times New Roman" panose="02020603050405020304" pitchFamily="18" charset="0"/>
                          <a:cs typeface="Times New Roman"/>
                        </a:rPr>
                        <a:t>Details for this plan will be shared during the next stakeholder meeting. </a:t>
                      </a:r>
                    </a:p>
                  </a:txBody>
                  <a:tcPr>
                    <a:solidFill>
                      <a:schemeClr val="accent1">
                        <a:lumMod val="20000"/>
                        <a:lumOff val="80000"/>
                      </a:schemeClr>
                    </a:solidFill>
                  </a:tcPr>
                </a:tc>
                <a:extLst>
                  <a:ext uri="{0D108BD9-81ED-4DB2-BD59-A6C34878D82A}">
                    <a16:rowId xmlns:a16="http://schemas.microsoft.com/office/drawing/2014/main" val="10001"/>
                  </a:ext>
                </a:extLst>
              </a:tr>
              <a:tr h="2844916">
                <a:tc>
                  <a:txBody>
                    <a:bodyPr/>
                    <a:lstStyle/>
                    <a:p>
                      <a:pPr lvl="0"/>
                      <a:r>
                        <a:rPr lang="en-US" sz="1300" b="0" dirty="0">
                          <a:solidFill>
                            <a:schemeClr val="tx1"/>
                          </a:solidFill>
                        </a:rPr>
                        <a:t>Integrating Maps</a:t>
                      </a:r>
                    </a:p>
                  </a:txBody>
                  <a:tcPr>
                    <a:solidFill>
                      <a:schemeClr val="accent1">
                        <a:lumMod val="20000"/>
                        <a:lumOff val="80000"/>
                      </a:schemeClr>
                    </a:solidFill>
                  </a:tcPr>
                </a:tc>
                <a:tc>
                  <a:txBody>
                    <a:bodyPr/>
                    <a:lstStyle/>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r>
                        <a:rPr kumimoji="0" lang="en-US" sz="1300" b="0" i="0" u="none" strike="noStrike" kern="1200" cap="none" spc="0" normalizeH="0" baseline="0" noProof="0" dirty="0">
                          <a:ln>
                            <a:noFill/>
                          </a:ln>
                          <a:solidFill>
                            <a:schemeClr val="tx1"/>
                          </a:solidFill>
                          <a:effectLst/>
                          <a:uLnTx/>
                          <a:uFillTx/>
                          <a:latin typeface="+mn-lt"/>
                          <a:ea typeface="+mn-ea"/>
                          <a:cs typeface="+mn-cs"/>
                        </a:rPr>
                        <a:t>The topic of integrating the PV and storage maps was broached so that developers could see how the DERs interact on a constrained feeder.</a:t>
                      </a:r>
                      <a:r>
                        <a:rPr lang="en-US" sz="1300" b="0" i="0" u="none" strike="noStrike" kern="1200" cap="none" spc="0" normalizeH="0" baseline="0" noProof="0" dirty="0">
                          <a:ln>
                            <a:noFill/>
                          </a:ln>
                          <a:solidFill>
                            <a:schemeClr val="tx1"/>
                          </a:solidFill>
                          <a:effectLst/>
                          <a:uLnTx/>
                          <a:uFillTx/>
                          <a:latin typeface="+mn-lt"/>
                          <a:ea typeface="+mn-ea"/>
                          <a:cs typeface="+mn-cs"/>
                        </a:rPr>
                        <a:t> </a:t>
                      </a:r>
                      <a:endParaRPr kumimoji="0" lang="en-US" sz="13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kumimoji="0" lang="en-US" sz="13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r>
                        <a:rPr kumimoji="0" lang="en-US" sz="1300" b="0" i="0" u="none" strike="noStrike" kern="1200" cap="none" spc="0" normalizeH="0" baseline="0" noProof="0" dirty="0">
                          <a:ln>
                            <a:noFill/>
                          </a:ln>
                          <a:solidFill>
                            <a:schemeClr val="tx1"/>
                          </a:solidFill>
                          <a:effectLst/>
                          <a:uLnTx/>
                          <a:uFillTx/>
                          <a:latin typeface="+mn-lt"/>
                          <a:ea typeface="+mn-ea"/>
                          <a:cs typeface="+mn-cs"/>
                        </a:rPr>
                        <a:t>It was noted that while this may be possible, it could result in data-overload. Storage typically does not input while solar generates; instead, it’s more likely to</a:t>
                      </a:r>
                      <a:r>
                        <a:rPr lang="en-US" sz="1300" b="0" i="0" u="none" strike="noStrike" kern="1200" cap="none" spc="0" normalizeH="0" baseline="0" noProof="0" dirty="0">
                          <a:ln>
                            <a:noFill/>
                          </a:ln>
                          <a:solidFill>
                            <a:schemeClr val="tx1"/>
                          </a:solidFill>
                          <a:effectLst/>
                          <a:uLnTx/>
                          <a:uFillTx/>
                          <a:latin typeface="+mn-lt"/>
                          <a:ea typeface="+mn-ea"/>
                          <a:cs typeface="+mn-cs"/>
                        </a:rPr>
                        <a:t> </a:t>
                      </a:r>
                      <a:r>
                        <a:rPr kumimoji="0" lang="en-US" sz="1300" b="0" i="0" u="none" strike="noStrike" kern="1200" cap="none" spc="0" normalizeH="0" baseline="0" noProof="0" dirty="0">
                          <a:ln>
                            <a:noFill/>
                          </a:ln>
                          <a:solidFill>
                            <a:schemeClr val="tx1"/>
                          </a:solidFill>
                          <a:effectLst/>
                          <a:uLnTx/>
                          <a:uFillTx/>
                          <a:latin typeface="+mn-lt"/>
                          <a:ea typeface="+mn-ea"/>
                          <a:cs typeface="+mn-cs"/>
                        </a:rPr>
                        <a:t> absorb and input at night. Thus, integrating the maps could make</a:t>
                      </a:r>
                      <a:r>
                        <a:rPr lang="en-US" sz="1300" b="0" i="0" u="none" strike="noStrike" kern="1200" cap="none" spc="0" normalizeH="0" baseline="0" noProof="0" dirty="0">
                          <a:ln>
                            <a:noFill/>
                          </a:ln>
                          <a:solidFill>
                            <a:schemeClr val="tx1"/>
                          </a:solidFill>
                          <a:effectLst/>
                          <a:uLnTx/>
                          <a:uFillTx/>
                          <a:latin typeface="+mn-lt"/>
                          <a:ea typeface="+mn-ea"/>
                          <a:cs typeface="+mn-cs"/>
                        </a:rPr>
                        <a:t> </a:t>
                      </a:r>
                      <a:r>
                        <a:rPr kumimoji="0" lang="en-US" sz="1300" b="0" i="0" u="none" strike="noStrike" kern="1200" cap="none" spc="0" normalizeH="0" baseline="0" noProof="0" dirty="0">
                          <a:ln>
                            <a:noFill/>
                          </a:ln>
                          <a:solidFill>
                            <a:schemeClr val="tx1"/>
                          </a:solidFill>
                          <a:effectLst/>
                          <a:uLnTx/>
                          <a:uFillTx/>
                          <a:latin typeface="+mn-lt"/>
                          <a:ea typeface="+mn-ea"/>
                          <a:cs typeface="+mn-cs"/>
                        </a:rPr>
                        <a:t> capacity appear lower than feasible.</a:t>
                      </a:r>
                    </a:p>
                  </a:txBody>
                  <a:tcPr>
                    <a:solidFill>
                      <a:schemeClr val="accent1">
                        <a:lumMod val="20000"/>
                        <a:lumOff val="80000"/>
                      </a:schemeClr>
                    </a:solidFill>
                  </a:tcPr>
                </a:tc>
                <a:tc>
                  <a:txBody>
                    <a:bodyPr/>
                    <a:lstStyle/>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r>
                        <a:rPr lang="en-US" sz="1300" b="0" kern="1200" dirty="0">
                          <a:solidFill>
                            <a:schemeClr val="tx1"/>
                          </a:solidFill>
                          <a:latin typeface="+mn-lt"/>
                          <a:ea typeface="Times New Roman" panose="02020603050405020304" pitchFamily="18" charset="0"/>
                          <a:cs typeface="Times New Roman"/>
                        </a:rPr>
                        <a:t>The WG will review this request and its implication before providing a decision at the next stakeholder meeting. </a:t>
                      </a:r>
                      <a:endParaRPr lang="en-US" sz="1300" b="0" kern="1200" dirty="0">
                        <a:solidFill>
                          <a:srgbClr val="FF0000"/>
                        </a:solidFill>
                        <a:latin typeface="+mn-lt"/>
                        <a:cs typeface="Times New Roman"/>
                      </a:endParaRPr>
                    </a:p>
                    <a:p>
                      <a:pPr marL="0" marR="0" lvl="0" indent="0" algn="l">
                        <a:lnSpc>
                          <a:spcPct val="114999"/>
                        </a:lnSpc>
                        <a:spcBef>
                          <a:spcPts val="0"/>
                        </a:spcBef>
                        <a:spcAft>
                          <a:spcPts val="0"/>
                        </a:spcAft>
                        <a:buClrTx/>
                        <a:buSzTx/>
                        <a:buFont typeface="Symbol" panose="05050102010706020507" pitchFamily="18" charset="2"/>
                        <a:buNone/>
                      </a:pPr>
                      <a:endParaRPr lang="en-US" sz="1300" b="0" kern="1200" dirty="0">
                        <a:solidFill>
                          <a:srgbClr val="FF0000"/>
                        </a:solidFill>
                        <a:latin typeface="+mn-lt"/>
                        <a:cs typeface="Times New Roman"/>
                      </a:endParaRPr>
                    </a:p>
                  </a:txBody>
                  <a:tcPr>
                    <a:solidFill>
                      <a:schemeClr val="accent1">
                        <a:lumMod val="20000"/>
                        <a:lumOff val="80000"/>
                      </a:schemeClr>
                    </a:solidFill>
                  </a:tcPr>
                </a:tc>
                <a:extLst>
                  <a:ext uri="{0D108BD9-81ED-4DB2-BD59-A6C34878D82A}">
                    <a16:rowId xmlns:a16="http://schemas.microsoft.com/office/drawing/2014/main" val="3315401269"/>
                  </a:ext>
                </a:extLst>
              </a:tr>
            </a:tbl>
          </a:graphicData>
        </a:graphic>
      </p:graphicFrame>
    </p:spTree>
    <p:extLst>
      <p:ext uri="{BB962C8B-B14F-4D97-AF65-F5344CB8AC3E}">
        <p14:creationId xmlns:p14="http://schemas.microsoft.com/office/powerpoint/2010/main" val="133809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259347"/>
            <a:ext cx="8218842" cy="411901"/>
          </a:xfrm>
        </p:spPr>
        <p:txBody>
          <a:bodyPr/>
          <a:lstStyle/>
          <a:p>
            <a:r>
              <a:rPr lang="en-US" sz="2400" b="0">
                <a:solidFill>
                  <a:srgbClr val="002060"/>
                </a:solidFill>
              </a:rPr>
              <a:t>August 2021 Stakeholder Webinar Overview</a:t>
            </a:r>
            <a:endParaRPr lang="en-US" sz="2400"/>
          </a:p>
        </p:txBody>
      </p:sp>
      <p:graphicFrame>
        <p:nvGraphicFramePr>
          <p:cNvPr id="4" name="Table 3"/>
          <p:cNvGraphicFramePr>
            <a:graphicFrameLocks noGrp="1"/>
          </p:cNvGraphicFramePr>
          <p:nvPr>
            <p:extLst>
              <p:ext uri="{D42A27DB-BD31-4B8C-83A1-F6EECF244321}">
                <p14:modId xmlns:p14="http://schemas.microsoft.com/office/powerpoint/2010/main" val="3248598542"/>
              </p:ext>
            </p:extLst>
          </p:nvPr>
        </p:nvGraphicFramePr>
        <p:xfrm>
          <a:off x="484096" y="824062"/>
          <a:ext cx="8229601" cy="4965192"/>
        </p:xfrm>
        <a:graphic>
          <a:graphicData uri="http://schemas.openxmlformats.org/drawingml/2006/table">
            <a:tbl>
              <a:tblPr firstRow="1" bandRow="1">
                <a:tableStyleId>{5C22544A-7EE6-4342-B048-85BDC9FD1C3A}</a:tableStyleId>
              </a:tblPr>
              <a:tblGrid>
                <a:gridCol w="1613661">
                  <a:extLst>
                    <a:ext uri="{9D8B030D-6E8A-4147-A177-3AD203B41FA5}">
                      <a16:colId xmlns:a16="http://schemas.microsoft.com/office/drawing/2014/main" val="20000"/>
                    </a:ext>
                  </a:extLst>
                </a:gridCol>
                <a:gridCol w="3222410">
                  <a:extLst>
                    <a:ext uri="{9D8B030D-6E8A-4147-A177-3AD203B41FA5}">
                      <a16:colId xmlns:a16="http://schemas.microsoft.com/office/drawing/2014/main" val="20001"/>
                    </a:ext>
                  </a:extLst>
                </a:gridCol>
                <a:gridCol w="3393530">
                  <a:extLst>
                    <a:ext uri="{9D8B030D-6E8A-4147-A177-3AD203B41FA5}">
                      <a16:colId xmlns:a16="http://schemas.microsoft.com/office/drawing/2014/main" val="20002"/>
                    </a:ext>
                  </a:extLst>
                </a:gridCol>
              </a:tblGrid>
              <a:tr h="338799">
                <a:tc>
                  <a:txBody>
                    <a:bodyPr/>
                    <a:lstStyle/>
                    <a:p>
                      <a:pPr algn="ctr"/>
                      <a:r>
                        <a:rPr lang="en-US" sz="1600" dirty="0">
                          <a:solidFill>
                            <a:schemeClr val="bg1"/>
                          </a:solidFill>
                        </a:rPr>
                        <a:t>Topic</a:t>
                      </a:r>
                    </a:p>
                  </a:txBody>
                  <a:tcPr anchor="ctr">
                    <a:solidFill>
                      <a:srgbClr val="002060"/>
                    </a:solidFill>
                  </a:tcPr>
                </a:tc>
                <a:tc>
                  <a:txBody>
                    <a:bodyPr/>
                    <a:lstStyle/>
                    <a:p>
                      <a:pPr algn="ctr"/>
                      <a:r>
                        <a:rPr lang="en-US" sz="1600" dirty="0">
                          <a:solidFill>
                            <a:schemeClr val="bg1"/>
                          </a:solidFill>
                        </a:rPr>
                        <a:t>Discussion Points</a:t>
                      </a:r>
                    </a:p>
                  </a:txBody>
                  <a:tcPr anchor="ctr">
                    <a:solidFill>
                      <a:srgbClr val="002060"/>
                    </a:solidFill>
                  </a:tcPr>
                </a:tc>
                <a:tc>
                  <a:txBody>
                    <a:bodyPr/>
                    <a:lstStyle/>
                    <a:p>
                      <a:pPr algn="ctr"/>
                      <a:r>
                        <a:rPr lang="en-US" sz="1600" dirty="0">
                          <a:solidFill>
                            <a:schemeClr val="bg1"/>
                          </a:solidFill>
                        </a:rPr>
                        <a:t>Follow-ups</a:t>
                      </a:r>
                    </a:p>
                  </a:txBody>
                  <a:tcPr anchor="ctr">
                    <a:solidFill>
                      <a:srgbClr val="002060"/>
                    </a:solidFill>
                  </a:tcPr>
                </a:tc>
                <a:extLst>
                  <a:ext uri="{0D108BD9-81ED-4DB2-BD59-A6C34878D82A}">
                    <a16:rowId xmlns:a16="http://schemas.microsoft.com/office/drawing/2014/main" val="10000"/>
                  </a:ext>
                </a:extLst>
              </a:tr>
              <a:tr h="2015007">
                <a:tc>
                  <a:txBody>
                    <a:bodyPr/>
                    <a:lstStyle/>
                    <a:p>
                      <a:pPr lvl="0"/>
                      <a:r>
                        <a:rPr lang="en-US" sz="1300" dirty="0"/>
                        <a:t>576-Hour Modeling </a:t>
                      </a:r>
                    </a:p>
                  </a:txBody>
                  <a:tcPr>
                    <a:solidFill>
                      <a:schemeClr val="accent1">
                        <a:lumMod val="20000"/>
                        <a:lumOff val="80000"/>
                      </a:schemeClr>
                    </a:solidFill>
                  </a:tcPr>
                </a:tc>
                <a:tc>
                  <a:txBody>
                    <a:bodyPr/>
                    <a:lstStyle/>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r>
                        <a:rPr kumimoji="0" lang="en-US" sz="1300" b="0" i="0" u="none" strike="noStrike" kern="1200" cap="none" spc="0" normalizeH="0" baseline="0" noProof="0" dirty="0">
                          <a:ln>
                            <a:noFill/>
                          </a:ln>
                          <a:effectLst/>
                          <a:uLnTx/>
                          <a:uFillTx/>
                          <a:latin typeface="+mn-lt"/>
                          <a:ea typeface="+mn-ea"/>
                          <a:cs typeface="+mn-cs"/>
                        </a:rPr>
                        <a:t>576-hour modeling was requested.</a:t>
                      </a:r>
                      <a:r>
                        <a:rPr lang="en-US" sz="1300" b="0" i="0" u="none" strike="noStrike" kern="1200" cap="none" spc="0" normalizeH="0" baseline="0" noProof="0" dirty="0">
                          <a:ln>
                            <a:noFill/>
                          </a:ln>
                          <a:effectLst/>
                          <a:uLnTx/>
                          <a:uFillTx/>
                          <a:latin typeface="+mn-lt"/>
                          <a:ea typeface="+mn-ea"/>
                          <a:cs typeface="+mn-cs"/>
                        </a:rPr>
                        <a:t>  </a:t>
                      </a:r>
                      <a:endParaRPr kumimoji="0" lang="en-US" sz="1300" b="0" i="0" u="none" strike="noStrike" kern="1200" cap="none" spc="0" normalizeH="0" baseline="0" noProof="0" dirty="0">
                        <a:ln>
                          <a:noFill/>
                        </a:ln>
                        <a:solidFill>
                          <a:prstClr val="black"/>
                        </a:solidFill>
                        <a:effectLst/>
                        <a:uLnTx/>
                        <a:uFillTx/>
                        <a:latin typeface="+mn-lt"/>
                        <a:ea typeface="+mn-ea"/>
                        <a:cs typeface="+mn-cs"/>
                      </a:endParaRPr>
                    </a:p>
                  </a:txBody>
                  <a:tcPr>
                    <a:solidFill>
                      <a:schemeClr val="accent1">
                        <a:lumMod val="20000"/>
                        <a:lumOff val="80000"/>
                      </a:schemeClr>
                    </a:solidFill>
                  </a:tcPr>
                </a:tc>
                <a:tc>
                  <a:txBody>
                    <a:bodyPr/>
                    <a:lstStyle/>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r>
                        <a:rPr lang="en-US" sz="1300" kern="1200" dirty="0">
                          <a:solidFill>
                            <a:schemeClr val="tx1"/>
                          </a:solidFill>
                          <a:latin typeface="+mn-lt"/>
                          <a:ea typeface="Times New Roman" panose="02020603050405020304" pitchFamily="18" charset="0"/>
                          <a:cs typeface="Times New Roman"/>
                        </a:rPr>
                        <a:t>The JU is reviewing the resource requirements and assumptions necessary to provide 576-hour modeling. An update will be provided in the next stakeholder session. </a:t>
                      </a:r>
                    </a:p>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endParaRPr lang="en-US" sz="1300" kern="1200" dirty="0">
                        <a:solidFill>
                          <a:schemeClr val="tx1"/>
                        </a:solidFill>
                        <a:latin typeface="+mn-lt"/>
                        <a:ea typeface="Times New Roman" panose="02020603050405020304" pitchFamily="18" charset="0"/>
                        <a:cs typeface="Times New Roman"/>
                      </a:endParaRPr>
                    </a:p>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r>
                        <a:rPr lang="en-US" sz="1300" kern="1200" dirty="0">
                          <a:solidFill>
                            <a:schemeClr val="tx1"/>
                          </a:solidFill>
                          <a:latin typeface="+mn-lt"/>
                          <a:ea typeface="Times New Roman" panose="02020603050405020304" pitchFamily="18" charset="0"/>
                          <a:cs typeface="Times New Roman"/>
                        </a:rPr>
                        <a:t>It is likely that this request will require significant time. </a:t>
                      </a:r>
                    </a:p>
                  </a:txBody>
                  <a:tcPr>
                    <a:solidFill>
                      <a:schemeClr val="accent1">
                        <a:lumMod val="20000"/>
                        <a:lumOff val="80000"/>
                      </a:schemeClr>
                    </a:solidFill>
                  </a:tcPr>
                </a:tc>
                <a:extLst>
                  <a:ext uri="{0D108BD9-81ED-4DB2-BD59-A6C34878D82A}">
                    <a16:rowId xmlns:a16="http://schemas.microsoft.com/office/drawing/2014/main" val="10001"/>
                  </a:ext>
                </a:extLst>
              </a:tr>
              <a:tr h="2611386">
                <a:tc>
                  <a:txBody>
                    <a:bodyPr/>
                    <a:lstStyle/>
                    <a:p>
                      <a:pPr lvl="0"/>
                      <a:r>
                        <a:rPr lang="en-US" sz="1300" dirty="0"/>
                        <a:t>Voltage Variability</a:t>
                      </a:r>
                    </a:p>
                  </a:txBody>
                  <a:tcPr>
                    <a:solidFill>
                      <a:schemeClr val="accent1">
                        <a:lumMod val="20000"/>
                        <a:lumOff val="80000"/>
                      </a:schemeClr>
                    </a:solidFill>
                  </a:tcPr>
                </a:tc>
                <a:tc>
                  <a:txBody>
                    <a:bodyPr/>
                    <a:lstStyle/>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r>
                        <a:rPr kumimoji="0" lang="en-US" sz="1300" b="0" i="0" u="none" strike="noStrike" kern="1200" cap="none" spc="0" normalizeH="0" baseline="0" noProof="0" dirty="0">
                          <a:ln>
                            <a:noFill/>
                          </a:ln>
                          <a:effectLst/>
                          <a:uLnTx/>
                          <a:uFillTx/>
                          <a:latin typeface="+mn-lt"/>
                          <a:ea typeface="+mn-ea"/>
                          <a:cs typeface="+mn-cs"/>
                        </a:rPr>
                        <a:t>It was asked how the WG will study voltage variability during Phase I. The answer is that changes at the regulator which represent 50% of the bandwidth will be flagged.</a:t>
                      </a:r>
                      <a:r>
                        <a:rPr lang="en-US" sz="1300" b="0" i="0" u="none" strike="noStrike" kern="1200" cap="none" spc="0" normalizeH="0" baseline="0" noProof="0" dirty="0">
                          <a:ln>
                            <a:noFill/>
                          </a:ln>
                          <a:effectLst/>
                          <a:uLnTx/>
                          <a:uFillTx/>
                          <a:latin typeface="+mn-lt"/>
                          <a:ea typeface="+mn-ea"/>
                          <a:cs typeface="+mn-cs"/>
                        </a:rPr>
                        <a:t> </a:t>
                      </a:r>
                      <a:endParaRPr kumimoji="0" lang="en-U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kumimoji="0" lang="en-U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r>
                        <a:rPr kumimoji="0" lang="en-US" sz="1300" b="0" i="0" u="none" strike="noStrike" kern="1200" cap="none" spc="0" normalizeH="0" baseline="0" noProof="0" dirty="0">
                          <a:ln>
                            <a:noFill/>
                          </a:ln>
                          <a:effectLst/>
                          <a:uLnTx/>
                          <a:uFillTx/>
                          <a:latin typeface="+mn-lt"/>
                          <a:ea typeface="+mn-ea"/>
                          <a:cs typeface="+mn-cs"/>
                        </a:rPr>
                        <a:t>EPRI’s White Papers on this analysis were requested.</a:t>
                      </a:r>
                      <a:r>
                        <a:rPr lang="en-US" sz="1300" b="0" i="0" u="none" strike="noStrike" kern="1200" cap="none" spc="0" normalizeH="0" baseline="0" noProof="0" dirty="0">
                          <a:ln>
                            <a:noFill/>
                          </a:ln>
                          <a:effectLst/>
                          <a:uLnTx/>
                          <a:uFillTx/>
                          <a:latin typeface="+mn-lt"/>
                          <a:ea typeface="+mn-ea"/>
                          <a:cs typeface="+mn-cs"/>
                        </a:rPr>
                        <a:t> </a:t>
                      </a:r>
                      <a:endParaRPr kumimoji="0" lang="en-US" sz="1300" b="0" i="0" u="none" strike="noStrike" kern="1200" cap="none" spc="0" normalizeH="0" baseline="0" noProof="0" dirty="0">
                        <a:ln>
                          <a:noFill/>
                        </a:ln>
                        <a:effectLst/>
                        <a:uLnTx/>
                        <a:uFillTx/>
                        <a:latin typeface="+mn-lt"/>
                        <a:ea typeface="+mn-ea"/>
                        <a:cs typeface="+mn-cs"/>
                      </a:endParaRPr>
                    </a:p>
                  </a:txBody>
                  <a:tcPr>
                    <a:solidFill>
                      <a:schemeClr val="accent1">
                        <a:lumMod val="20000"/>
                        <a:lumOff val="80000"/>
                      </a:schemeClr>
                    </a:solidFill>
                  </a:tcPr>
                </a:tc>
                <a:tc>
                  <a:txBody>
                    <a:bodyPr/>
                    <a:lstStyle/>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r>
                        <a:rPr kumimoji="0" lang="en-US" sz="1300" b="0" i="0" u="none" strike="noStrike" kern="1200" cap="none" spc="0" normalizeH="0" baseline="0" dirty="0">
                          <a:ln>
                            <a:noFill/>
                          </a:ln>
                          <a:solidFill>
                            <a:schemeClr val="tx1"/>
                          </a:solidFill>
                          <a:effectLst/>
                          <a:uLnTx/>
                          <a:uFillTx/>
                          <a:latin typeface="+mn-lt"/>
                          <a:ea typeface="+mn-ea"/>
                          <a:cs typeface="+mn-cs"/>
                        </a:rPr>
                        <a:t>The WG</a:t>
                      </a:r>
                      <a:r>
                        <a:rPr lang="en-US" sz="1300" b="0" i="0" u="none" strike="noStrike" kern="1200" cap="none" spc="0" normalizeH="0" baseline="0" dirty="0">
                          <a:ln>
                            <a:noFill/>
                          </a:ln>
                          <a:solidFill>
                            <a:schemeClr val="tx1"/>
                          </a:solidFill>
                          <a:effectLst/>
                          <a:uLnTx/>
                          <a:uFillTx/>
                          <a:latin typeface="+mn-lt"/>
                          <a:ea typeface="+mn-ea"/>
                          <a:cs typeface="+mn-cs"/>
                        </a:rPr>
                        <a:t> </a:t>
                      </a:r>
                      <a:r>
                        <a:rPr kumimoji="0" lang="en-US" sz="1300" b="0" i="0" u="none" strike="noStrike" kern="1200" cap="none" spc="0" normalizeH="0" baseline="0" dirty="0">
                          <a:ln>
                            <a:noFill/>
                          </a:ln>
                          <a:solidFill>
                            <a:schemeClr val="tx1"/>
                          </a:solidFill>
                          <a:effectLst/>
                          <a:uLnTx/>
                          <a:uFillTx/>
                          <a:latin typeface="+mn-lt"/>
                          <a:ea typeface="+mn-ea"/>
                          <a:cs typeface="+mn-cs"/>
                        </a:rPr>
                        <a:t>reached out to EPRI to procure the White Papers. </a:t>
                      </a:r>
                      <a:r>
                        <a:rPr lang="en-US" sz="1300" b="0" i="0" u="none" strike="noStrike" kern="1200" cap="none" spc="0" normalizeH="0" baseline="0" dirty="0">
                          <a:ln>
                            <a:noFill/>
                          </a:ln>
                          <a:solidFill>
                            <a:schemeClr val="tx1"/>
                          </a:solidFill>
                          <a:effectLst/>
                          <a:uLnTx/>
                          <a:uFillTx/>
                          <a:latin typeface="+mn-lt"/>
                          <a:ea typeface="+mn-ea"/>
                          <a:cs typeface="+mn-cs"/>
                        </a:rPr>
                        <a:t>However, they are not publicly available. </a:t>
                      </a:r>
                    </a:p>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endParaRPr lang="en-US" sz="1300" b="0" i="0" u="none" strike="noStrike" kern="1200" cap="none" spc="0" normalizeH="0" baseline="0" dirty="0">
                        <a:ln>
                          <a:noFill/>
                        </a:ln>
                        <a:solidFill>
                          <a:schemeClr val="tx1"/>
                        </a:solidFill>
                        <a:effectLst/>
                        <a:uLnTx/>
                        <a:uFillTx/>
                        <a:latin typeface="+mn-lt"/>
                        <a:ea typeface="+mn-ea"/>
                        <a:cs typeface="+mn-cs"/>
                      </a:endParaRPr>
                    </a:p>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r>
                        <a:rPr lang="en-US" sz="1300" b="0" i="0" u="none" strike="noStrike" kern="1200" cap="none" spc="0" normalizeH="0" baseline="0" dirty="0">
                          <a:ln>
                            <a:noFill/>
                          </a:ln>
                          <a:solidFill>
                            <a:schemeClr val="tx1"/>
                          </a:solidFill>
                          <a:effectLst/>
                          <a:uLnTx/>
                          <a:uFillTx/>
                          <a:latin typeface="+mn-lt"/>
                          <a:ea typeface="+mn-ea"/>
                          <a:cs typeface="+mn-cs"/>
                        </a:rPr>
                        <a:t>However, The JU will organize an event for EPRI to share information on this topic. Stay tuned for more logistical meeting information on the Stakeholder Calendar. </a:t>
                      </a:r>
                    </a:p>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endParaRPr lang="en-US" sz="1300" b="0" i="0" u="none" strike="noStrike" kern="1200" cap="none" spc="0" normalizeH="0" baseline="0" dirty="0">
                        <a:ln>
                          <a:noFill/>
                        </a:ln>
                        <a:solidFill>
                          <a:schemeClr val="tx1"/>
                        </a:solidFill>
                        <a:effectLst/>
                        <a:uLnTx/>
                        <a:uFillTx/>
                        <a:latin typeface="+mn-lt"/>
                        <a:ea typeface="+mn-ea"/>
                        <a:cs typeface="+mn-cs"/>
                      </a:endParaRPr>
                    </a:p>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r>
                        <a:rPr lang="en-US" sz="1300" b="0" i="0" u="none" strike="noStrike" kern="1200" cap="none" spc="0" normalizeH="0" baseline="0" dirty="0">
                          <a:ln>
                            <a:noFill/>
                          </a:ln>
                          <a:solidFill>
                            <a:schemeClr val="tx1"/>
                          </a:solidFill>
                          <a:effectLst/>
                          <a:uLnTx/>
                          <a:uFillTx/>
                          <a:latin typeface="+mn-lt"/>
                          <a:ea typeface="+mn-ea"/>
                          <a:cs typeface="+mn-cs"/>
                        </a:rPr>
                        <a:t>In the meantime, if stakeholders would like to procure a copy, they can enroll in EPRI. </a:t>
                      </a:r>
                      <a:endParaRPr kumimoji="0" lang="en-US" sz="1300" b="0" i="0" u="none" strike="noStrike" kern="1200" cap="none" spc="0" normalizeH="0" baseline="0" dirty="0">
                        <a:ln>
                          <a:noFill/>
                        </a:ln>
                        <a:solidFill>
                          <a:schemeClr val="tx1"/>
                        </a:solidFill>
                        <a:effectLst/>
                        <a:uLnTx/>
                        <a:uFillTx/>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315401269"/>
                  </a:ext>
                </a:extLst>
              </a:tr>
            </a:tbl>
          </a:graphicData>
        </a:graphic>
      </p:graphicFrame>
    </p:spTree>
    <p:extLst>
      <p:ext uri="{BB962C8B-B14F-4D97-AF65-F5344CB8AC3E}">
        <p14:creationId xmlns:p14="http://schemas.microsoft.com/office/powerpoint/2010/main" val="2131356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259347"/>
            <a:ext cx="8218842" cy="411901"/>
          </a:xfrm>
        </p:spPr>
        <p:txBody>
          <a:bodyPr/>
          <a:lstStyle/>
          <a:p>
            <a:r>
              <a:rPr lang="en-US" sz="2400" b="0" dirty="0">
                <a:solidFill>
                  <a:srgbClr val="002060"/>
                </a:solidFill>
              </a:rPr>
              <a:t>August 2021 Stakeholder Webinar Overview</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521807085"/>
              </p:ext>
            </p:extLst>
          </p:nvPr>
        </p:nvGraphicFramePr>
        <p:xfrm>
          <a:off x="484096" y="843147"/>
          <a:ext cx="8229600" cy="4963542"/>
        </p:xfrm>
        <a:graphic>
          <a:graphicData uri="http://schemas.openxmlformats.org/drawingml/2006/table">
            <a:tbl>
              <a:tblPr firstRow="1" bandRow="1">
                <a:tableStyleId>{5C22544A-7EE6-4342-B048-85BDC9FD1C3A}</a:tableStyleId>
              </a:tblPr>
              <a:tblGrid>
                <a:gridCol w="1613661">
                  <a:extLst>
                    <a:ext uri="{9D8B030D-6E8A-4147-A177-3AD203B41FA5}">
                      <a16:colId xmlns:a16="http://schemas.microsoft.com/office/drawing/2014/main" val="20000"/>
                    </a:ext>
                  </a:extLst>
                </a:gridCol>
                <a:gridCol w="3272114">
                  <a:extLst>
                    <a:ext uri="{9D8B030D-6E8A-4147-A177-3AD203B41FA5}">
                      <a16:colId xmlns:a16="http://schemas.microsoft.com/office/drawing/2014/main" val="20001"/>
                    </a:ext>
                  </a:extLst>
                </a:gridCol>
                <a:gridCol w="3343825">
                  <a:extLst>
                    <a:ext uri="{9D8B030D-6E8A-4147-A177-3AD203B41FA5}">
                      <a16:colId xmlns:a16="http://schemas.microsoft.com/office/drawing/2014/main" val="20002"/>
                    </a:ext>
                  </a:extLst>
                </a:gridCol>
              </a:tblGrid>
              <a:tr h="338328">
                <a:tc>
                  <a:txBody>
                    <a:bodyPr/>
                    <a:lstStyle/>
                    <a:p>
                      <a:pPr algn="ctr"/>
                      <a:r>
                        <a:rPr lang="en-US" sz="1600" dirty="0">
                          <a:solidFill>
                            <a:schemeClr val="bg1"/>
                          </a:solidFill>
                        </a:rPr>
                        <a:t>Topic</a:t>
                      </a:r>
                    </a:p>
                  </a:txBody>
                  <a:tcPr anchor="ctr">
                    <a:solidFill>
                      <a:srgbClr val="002060"/>
                    </a:solidFill>
                  </a:tcPr>
                </a:tc>
                <a:tc>
                  <a:txBody>
                    <a:bodyPr/>
                    <a:lstStyle/>
                    <a:p>
                      <a:pPr algn="ctr"/>
                      <a:r>
                        <a:rPr lang="en-US" sz="1600" dirty="0">
                          <a:solidFill>
                            <a:schemeClr val="bg1"/>
                          </a:solidFill>
                        </a:rPr>
                        <a:t>Discussion Points</a:t>
                      </a:r>
                    </a:p>
                  </a:txBody>
                  <a:tcPr anchor="ctr">
                    <a:solidFill>
                      <a:srgbClr val="002060"/>
                    </a:solidFill>
                  </a:tcPr>
                </a:tc>
                <a:tc>
                  <a:txBody>
                    <a:bodyPr/>
                    <a:lstStyle/>
                    <a:p>
                      <a:pPr algn="ctr"/>
                      <a:r>
                        <a:rPr lang="en-US" sz="1600" dirty="0">
                          <a:solidFill>
                            <a:schemeClr val="bg1"/>
                          </a:solidFill>
                        </a:rPr>
                        <a:t>Follow-ups</a:t>
                      </a:r>
                    </a:p>
                  </a:txBody>
                  <a:tcPr anchor="ctr">
                    <a:solidFill>
                      <a:srgbClr val="002060"/>
                    </a:solidFill>
                  </a:tcPr>
                </a:tc>
                <a:extLst>
                  <a:ext uri="{0D108BD9-81ED-4DB2-BD59-A6C34878D82A}">
                    <a16:rowId xmlns:a16="http://schemas.microsoft.com/office/drawing/2014/main" val="10000"/>
                  </a:ext>
                </a:extLst>
              </a:tr>
              <a:tr h="1318473">
                <a:tc>
                  <a:txBody>
                    <a:bodyPr/>
                    <a:lstStyle/>
                    <a:p>
                      <a:pPr lvl="0"/>
                      <a:r>
                        <a:rPr lang="en-US" sz="1300" dirty="0"/>
                        <a:t>Constraints</a:t>
                      </a:r>
                    </a:p>
                  </a:txBody>
                  <a:tcPr>
                    <a:solidFill>
                      <a:schemeClr val="accent1">
                        <a:lumMod val="20000"/>
                        <a:lumOff val="80000"/>
                      </a:schemeClr>
                    </a:solidFill>
                  </a:tcPr>
                </a:tc>
                <a:tc>
                  <a:txBody>
                    <a:bodyPr/>
                    <a:lstStyle/>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r>
                        <a:rPr lang="en-US" sz="1300" b="0" i="0" u="none" strike="noStrike" kern="1200" dirty="0">
                          <a:solidFill>
                            <a:schemeClr val="dk1"/>
                          </a:solidFill>
                          <a:effectLst/>
                          <a:latin typeface="+mn-lt"/>
                          <a:ea typeface="+mn-ea"/>
                          <a:cs typeface="+mn-cs"/>
                        </a:rPr>
                        <a:t>A stakeholder asked for the JU to provide all criteria violations that are input into the JU analysis so that developers can download and run their own local reviews.</a:t>
                      </a:r>
                      <a:endParaRPr kumimoji="0" lang="en-US" sz="1300" b="0" i="0" u="none" strike="noStrike" kern="1200" cap="none" spc="0" normalizeH="0" baseline="0" noProof="0" dirty="0">
                        <a:ln>
                          <a:noFill/>
                        </a:ln>
                        <a:solidFill>
                          <a:prstClr val="black"/>
                        </a:solidFill>
                        <a:effectLst/>
                        <a:uLnTx/>
                        <a:uFillTx/>
                        <a:latin typeface="+mn-lt"/>
                        <a:ea typeface="+mn-ea"/>
                        <a:cs typeface="+mn-cs"/>
                      </a:endParaRPr>
                    </a:p>
                  </a:txBody>
                  <a:tcPr>
                    <a:solidFill>
                      <a:schemeClr val="accent1">
                        <a:lumMod val="20000"/>
                        <a:lumOff val="80000"/>
                      </a:schemeClr>
                    </a:solidFill>
                  </a:tcPr>
                </a:tc>
                <a:tc>
                  <a:txBody>
                    <a:bodyPr/>
                    <a:lstStyle/>
                    <a:p>
                      <a:pPr marL="0" marR="0" lvl="0" indent="0" algn="l">
                        <a:lnSpc>
                          <a:spcPct val="114999"/>
                        </a:lnSpc>
                        <a:spcBef>
                          <a:spcPts val="0"/>
                        </a:spcBef>
                        <a:spcAft>
                          <a:spcPts val="0"/>
                        </a:spcAft>
                        <a:buNone/>
                      </a:pPr>
                      <a:r>
                        <a:rPr lang="en-US" sz="1300" b="0" i="0" kern="1200" dirty="0">
                          <a:solidFill>
                            <a:schemeClr val="dk1"/>
                          </a:solidFill>
                          <a:effectLst/>
                          <a:latin typeface="+mn-lt"/>
                          <a:ea typeface="+mn-ea"/>
                          <a:cs typeface="+mn-cs"/>
                        </a:rPr>
                        <a:t>The JU will continue to show the most constrained results. The JU have held that the most constrained result is directionally important in advance of an application resulting in a more comprehensive CESIR study.  The result is intended to show the amount one can interconnect without increasing costs. The current parameters satisfy this. </a:t>
                      </a:r>
                      <a:endParaRPr lang="en-US" sz="1300" kern="1200" dirty="0">
                        <a:solidFill>
                          <a:srgbClr val="212121"/>
                        </a:solidFill>
                        <a:latin typeface="+mn-lt"/>
                        <a:ea typeface="Times New Roman" panose="02020603050405020304" pitchFamily="18" charset="0"/>
                        <a:cs typeface="Times New Roman"/>
                      </a:endParaRPr>
                    </a:p>
                  </a:txBody>
                  <a:tcPr>
                    <a:solidFill>
                      <a:schemeClr val="accent1">
                        <a:lumMod val="20000"/>
                        <a:lumOff val="80000"/>
                      </a:schemeClr>
                    </a:solidFill>
                  </a:tcPr>
                </a:tc>
                <a:extLst>
                  <a:ext uri="{0D108BD9-81ED-4DB2-BD59-A6C34878D82A}">
                    <a16:rowId xmlns:a16="http://schemas.microsoft.com/office/drawing/2014/main" val="10001"/>
                  </a:ext>
                </a:extLst>
              </a:tr>
              <a:tr h="2114677">
                <a:tc>
                  <a:txBody>
                    <a:bodyPr/>
                    <a:lstStyle/>
                    <a:p>
                      <a:pPr lvl="0"/>
                      <a:r>
                        <a:rPr lang="en-US" sz="1300" dirty="0"/>
                        <a:t>Cost-Sharing</a:t>
                      </a:r>
                    </a:p>
                  </a:txBody>
                  <a:tcPr>
                    <a:solidFill>
                      <a:schemeClr val="accent1">
                        <a:lumMod val="20000"/>
                        <a:lumOff val="80000"/>
                      </a:schemeClr>
                    </a:solidFill>
                  </a:tcPr>
                </a:tc>
                <a:tc>
                  <a:txBody>
                    <a:bodyPr/>
                    <a:lstStyle/>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r>
                        <a:rPr kumimoji="0" lang="en-US" sz="1300" b="0" i="0" u="none" strike="noStrike" kern="1200" cap="none" spc="0" normalizeH="0" baseline="0" noProof="0" dirty="0">
                          <a:ln>
                            <a:noFill/>
                          </a:ln>
                          <a:effectLst/>
                          <a:uLnTx/>
                          <a:uFillTx/>
                          <a:latin typeface="+mn-lt"/>
                          <a:ea typeface="+mn-ea"/>
                          <a:cs typeface="+mn-cs"/>
                        </a:rPr>
                        <a:t>Given the recent cost-sharing order, one member asked if there was a way this map could</a:t>
                      </a:r>
                      <a:r>
                        <a:rPr lang="en-US" sz="1300" b="0" i="0" u="none" strike="noStrike" kern="1200" cap="none" spc="0" normalizeH="0" baseline="0" noProof="0" dirty="0">
                          <a:ln>
                            <a:noFill/>
                          </a:ln>
                          <a:effectLst/>
                          <a:uLnTx/>
                          <a:uFillTx/>
                          <a:latin typeface="+mn-lt"/>
                          <a:ea typeface="+mn-ea"/>
                          <a:cs typeface="+mn-cs"/>
                        </a:rPr>
                        <a:t> </a:t>
                      </a:r>
                      <a:r>
                        <a:rPr kumimoji="0" lang="en-US" sz="1300" b="0" i="0" u="none" strike="noStrike" kern="1200" cap="none" spc="0" normalizeH="0" baseline="0" noProof="0" dirty="0">
                          <a:ln>
                            <a:noFill/>
                          </a:ln>
                          <a:effectLst/>
                          <a:uLnTx/>
                          <a:uFillTx/>
                          <a:latin typeface="+mn-lt"/>
                          <a:ea typeface="+mn-ea"/>
                          <a:cs typeface="+mn-cs"/>
                        </a:rPr>
                        <a:t> flag developers about potentially triggering projects so that they can assess potential costs.</a:t>
                      </a:r>
                      <a:r>
                        <a:rPr lang="en-US" sz="1300" b="0" i="0" u="none" strike="noStrike" kern="1200" cap="none" spc="0" normalizeH="0" baseline="0" noProof="0" dirty="0">
                          <a:ln>
                            <a:noFill/>
                          </a:ln>
                          <a:effectLst/>
                          <a:uLnTx/>
                          <a:uFillTx/>
                          <a:latin typeface="+mn-lt"/>
                          <a:ea typeface="+mn-ea"/>
                          <a:cs typeface="+mn-cs"/>
                        </a:rPr>
                        <a:t> </a:t>
                      </a:r>
                      <a:endParaRPr kumimoji="0" lang="en-US"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kumimoji="0" lang="en-US" sz="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kumimoji="0" lang="en-US" sz="1300" b="0" i="0" u="none" strike="noStrike" kern="1200" cap="none" spc="0" normalizeH="0" baseline="0" noProof="0" dirty="0">
                          <a:ln>
                            <a:noFill/>
                          </a:ln>
                          <a:effectLst/>
                          <a:uLnTx/>
                          <a:uFillTx/>
                          <a:latin typeface="+mn-lt"/>
                          <a:ea typeface="+mn-ea"/>
                          <a:cs typeface="+mn-cs"/>
                        </a:rPr>
                        <a:t>It was noted that this map is for utility planned updates and not developer cost-sharing projects. Other stakeholders requested more details about the cost-sharing order.</a:t>
                      </a:r>
                      <a:r>
                        <a:rPr lang="en-US" sz="1300" b="0" i="0" u="none" strike="noStrike" kern="1200" cap="none" spc="0" normalizeH="0" baseline="0" noProof="0" dirty="0">
                          <a:ln>
                            <a:noFill/>
                          </a:ln>
                          <a:effectLst/>
                          <a:uLnTx/>
                          <a:uFillTx/>
                          <a:latin typeface="+mn-lt"/>
                          <a:ea typeface="+mn-ea"/>
                          <a:cs typeface="+mn-cs"/>
                        </a:rPr>
                        <a:t> </a:t>
                      </a:r>
                      <a:endParaRPr kumimoji="0" lang="en-US" sz="1300" b="0" i="0" u="none" strike="noStrike" kern="1200" cap="none" spc="0" normalizeH="0" baseline="0" noProof="0" dirty="0">
                        <a:ln>
                          <a:noFill/>
                        </a:ln>
                        <a:effectLst/>
                        <a:uLnTx/>
                        <a:uFillTx/>
                        <a:latin typeface="+mn-lt"/>
                        <a:ea typeface="+mn-ea"/>
                        <a:cs typeface="+mn-cs"/>
                      </a:endParaRPr>
                    </a:p>
                  </a:txBody>
                  <a:tcPr>
                    <a:solidFill>
                      <a:schemeClr val="accent1">
                        <a:lumMod val="20000"/>
                        <a:lumOff val="80000"/>
                      </a:schemeClr>
                    </a:solidFill>
                  </a:tcPr>
                </a:tc>
                <a:tc>
                  <a:txBody>
                    <a:bodyPr/>
                    <a:lstStyle/>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r>
                        <a:rPr lang="en-US" sz="1300" kern="1200" dirty="0">
                          <a:solidFill>
                            <a:schemeClr val="tx1"/>
                          </a:solidFill>
                          <a:latin typeface="+mn-lt"/>
                          <a:ea typeface="Times New Roman" panose="02020603050405020304" pitchFamily="18" charset="0"/>
                          <a:cs typeface="Times New Roman"/>
                        </a:rPr>
                        <a:t>Cost-sharing is housed under the IPWG, and the order can be found </a:t>
                      </a:r>
                      <a:r>
                        <a:rPr lang="en-US" sz="1300" b="1" u="sng" kern="1200" dirty="0">
                          <a:solidFill>
                            <a:schemeClr val="tx1"/>
                          </a:solidFill>
                          <a:latin typeface="+mn-lt"/>
                          <a:ea typeface="Times New Roman" panose="02020603050405020304" pitchFamily="18" charset="0"/>
                          <a:cs typeface="Times New Roman"/>
                          <a:hlinkClick r:id="rId3">
                            <a:extLst>
                              <a:ext uri="{A12FA001-AC4F-418D-AE19-62706E023703}">
                                <ahyp:hlinkClr xmlns:ahyp="http://schemas.microsoft.com/office/drawing/2018/hyperlinkcolor" val="tx"/>
                              </a:ext>
                            </a:extLst>
                          </a:hlinkClick>
                        </a:rPr>
                        <a:t>here</a:t>
                      </a:r>
                      <a:r>
                        <a:rPr lang="en-US" sz="1300" kern="1200" dirty="0">
                          <a:solidFill>
                            <a:schemeClr val="tx1"/>
                          </a:solidFill>
                          <a:latin typeface="+mn-lt"/>
                          <a:ea typeface="Times New Roman" panose="02020603050405020304" pitchFamily="18" charset="0"/>
                          <a:cs typeface="Times New Roman"/>
                        </a:rPr>
                        <a:t>. </a:t>
                      </a: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lang="en-US" sz="1300" kern="1200" dirty="0">
                        <a:solidFill>
                          <a:srgbClr val="FF0000"/>
                        </a:solidFill>
                        <a:latin typeface="+mn-lt"/>
                        <a:ea typeface="Times New Roman" panose="02020603050405020304" pitchFamily="18" charset="0"/>
                        <a:cs typeface="Times New Roman"/>
                      </a:endParaRPr>
                    </a:p>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r>
                        <a:rPr lang="en-US" sz="1300" kern="1200" dirty="0">
                          <a:solidFill>
                            <a:schemeClr val="tx1"/>
                          </a:solidFill>
                          <a:latin typeface="+mn-lt"/>
                          <a:ea typeface="Times New Roman" panose="02020603050405020304" pitchFamily="18" charset="0"/>
                          <a:cs typeface="Times New Roman"/>
                        </a:rPr>
                        <a:t>The JU is preparing a mock-up menu to show the requested information. T</a:t>
                      </a:r>
                      <a:r>
                        <a:rPr lang="en-US" sz="1300" kern="1200" dirty="0">
                          <a:solidFill>
                            <a:schemeClr val="tx1"/>
                          </a:solidFill>
                          <a:latin typeface="+mn-lt"/>
                          <a:cs typeface="Times New Roman"/>
                        </a:rPr>
                        <a:t>he JU will be presenting the 4 items identified on slide 16:  (1) Location, (2) Incremental Hosting Capacity, (3) In service date, (4) cost. </a:t>
                      </a:r>
                    </a:p>
                  </a:txBody>
                  <a:tcPr>
                    <a:solidFill>
                      <a:schemeClr val="accent1">
                        <a:lumMod val="20000"/>
                        <a:lumOff val="80000"/>
                      </a:schemeClr>
                    </a:solidFill>
                  </a:tcPr>
                </a:tc>
                <a:extLst>
                  <a:ext uri="{0D108BD9-81ED-4DB2-BD59-A6C34878D82A}">
                    <a16:rowId xmlns:a16="http://schemas.microsoft.com/office/drawing/2014/main" val="2198091538"/>
                  </a:ext>
                </a:extLst>
              </a:tr>
            </a:tbl>
          </a:graphicData>
        </a:graphic>
      </p:graphicFrame>
    </p:spTree>
    <p:extLst>
      <p:ext uri="{BB962C8B-B14F-4D97-AF65-F5344CB8AC3E}">
        <p14:creationId xmlns:p14="http://schemas.microsoft.com/office/powerpoint/2010/main" val="4239421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259347"/>
            <a:ext cx="8218842" cy="411901"/>
          </a:xfrm>
        </p:spPr>
        <p:txBody>
          <a:bodyPr/>
          <a:lstStyle/>
          <a:p>
            <a:r>
              <a:rPr lang="en-US" sz="2400" b="0">
                <a:solidFill>
                  <a:srgbClr val="002060"/>
                </a:solidFill>
              </a:rPr>
              <a:t>August 2021 Stakeholder Webinar Overview</a:t>
            </a:r>
            <a:endParaRPr lang="en-US" sz="2400"/>
          </a:p>
        </p:txBody>
      </p:sp>
      <p:graphicFrame>
        <p:nvGraphicFramePr>
          <p:cNvPr id="5" name="Table 4">
            <a:extLst>
              <a:ext uri="{FF2B5EF4-FFF2-40B4-BE49-F238E27FC236}">
                <a16:creationId xmlns:a16="http://schemas.microsoft.com/office/drawing/2014/main" id="{1F9E52E0-2523-844E-BADA-8C217A910F4A}"/>
              </a:ext>
            </a:extLst>
          </p:cNvPr>
          <p:cNvGraphicFramePr>
            <a:graphicFrameLocks noGrp="1"/>
          </p:cNvGraphicFramePr>
          <p:nvPr>
            <p:extLst>
              <p:ext uri="{D42A27DB-BD31-4B8C-83A1-F6EECF244321}">
                <p14:modId xmlns:p14="http://schemas.microsoft.com/office/powerpoint/2010/main" val="4182349405"/>
              </p:ext>
            </p:extLst>
          </p:nvPr>
        </p:nvGraphicFramePr>
        <p:xfrm>
          <a:off x="481184" y="830263"/>
          <a:ext cx="8229600" cy="1021080"/>
        </p:xfrm>
        <a:graphic>
          <a:graphicData uri="http://schemas.openxmlformats.org/drawingml/2006/table">
            <a:tbl>
              <a:tblPr firstRow="1" bandRow="1">
                <a:tableStyleId>{5C22544A-7EE6-4342-B048-85BDC9FD1C3A}</a:tableStyleId>
              </a:tblPr>
              <a:tblGrid>
                <a:gridCol w="1613661">
                  <a:extLst>
                    <a:ext uri="{9D8B030D-6E8A-4147-A177-3AD203B41FA5}">
                      <a16:colId xmlns:a16="http://schemas.microsoft.com/office/drawing/2014/main" val="3969680278"/>
                    </a:ext>
                  </a:extLst>
                </a:gridCol>
                <a:gridCol w="3276256">
                  <a:extLst>
                    <a:ext uri="{9D8B030D-6E8A-4147-A177-3AD203B41FA5}">
                      <a16:colId xmlns:a16="http://schemas.microsoft.com/office/drawing/2014/main" val="1080874157"/>
                    </a:ext>
                  </a:extLst>
                </a:gridCol>
                <a:gridCol w="3339683">
                  <a:extLst>
                    <a:ext uri="{9D8B030D-6E8A-4147-A177-3AD203B41FA5}">
                      <a16:colId xmlns:a16="http://schemas.microsoft.com/office/drawing/2014/main" val="3425668696"/>
                    </a:ext>
                  </a:extLst>
                </a:gridCol>
              </a:tblGrid>
              <a:tr h="249299">
                <a:tc>
                  <a:txBody>
                    <a:bodyPr/>
                    <a:lstStyle/>
                    <a:p>
                      <a:pPr algn="ctr"/>
                      <a:r>
                        <a:rPr lang="en-US" sz="1600" dirty="0">
                          <a:solidFill>
                            <a:schemeClr val="bg1"/>
                          </a:solidFill>
                        </a:rPr>
                        <a:t>Topic</a:t>
                      </a:r>
                    </a:p>
                  </a:txBody>
                  <a:tcPr anchor="ctr">
                    <a:solidFill>
                      <a:srgbClr val="002060"/>
                    </a:solidFill>
                  </a:tcPr>
                </a:tc>
                <a:tc>
                  <a:txBody>
                    <a:bodyPr/>
                    <a:lstStyle/>
                    <a:p>
                      <a:pPr algn="ctr"/>
                      <a:r>
                        <a:rPr lang="en-US" sz="1600" dirty="0">
                          <a:solidFill>
                            <a:schemeClr val="bg1"/>
                          </a:solidFill>
                        </a:rPr>
                        <a:t>Discussion Points</a:t>
                      </a:r>
                    </a:p>
                  </a:txBody>
                  <a:tcPr anchor="ctr">
                    <a:solidFill>
                      <a:srgbClr val="002060"/>
                    </a:solidFill>
                  </a:tcPr>
                </a:tc>
                <a:tc>
                  <a:txBody>
                    <a:bodyPr/>
                    <a:lstStyle/>
                    <a:p>
                      <a:pPr algn="ctr"/>
                      <a:r>
                        <a:rPr lang="en-US" sz="1600" dirty="0">
                          <a:solidFill>
                            <a:schemeClr val="bg1"/>
                          </a:solidFill>
                        </a:rPr>
                        <a:t>Follow-ups</a:t>
                      </a:r>
                    </a:p>
                  </a:txBody>
                  <a:tcPr anchor="ctr">
                    <a:solidFill>
                      <a:srgbClr val="002060"/>
                    </a:solidFill>
                  </a:tcPr>
                </a:tc>
                <a:extLst>
                  <a:ext uri="{0D108BD9-81ED-4DB2-BD59-A6C34878D82A}">
                    <a16:rowId xmlns:a16="http://schemas.microsoft.com/office/drawing/2014/main" val="1929987587"/>
                  </a:ext>
                </a:extLst>
              </a:tr>
              <a:tr h="249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a:solidFill>
                            <a:schemeClr val="tx1"/>
                          </a:solidFill>
                        </a:rPr>
                        <a:t>General</a:t>
                      </a:r>
                    </a:p>
                  </a:txBody>
                  <a:tcPr>
                    <a:solidFill>
                      <a:schemeClr val="accent1">
                        <a:lumMod val="20000"/>
                        <a:lumOff val="80000"/>
                      </a:schemeClr>
                    </a:solidFill>
                  </a:tcPr>
                </a:tc>
                <a:tc>
                  <a:txBody>
                    <a:bodyPr/>
                    <a:lstStyle/>
                    <a:p>
                      <a:r>
                        <a:rPr lang="en-US" sz="1300" b="0" kern="1200" dirty="0">
                          <a:solidFill>
                            <a:schemeClr val="dk1"/>
                          </a:solidFill>
                          <a:effectLst/>
                          <a:latin typeface="+mn-lt"/>
                          <a:ea typeface="+mn-ea"/>
                          <a:cs typeface="Calibri"/>
                        </a:rPr>
                        <a:t>Greg Sachs </a:t>
                      </a:r>
                      <a:r>
                        <a:rPr lang="en-US" sz="1300" b="0" kern="1200" dirty="0">
                          <a:solidFill>
                            <a:schemeClr val="tx1"/>
                          </a:solidFill>
                          <a:effectLst/>
                          <a:latin typeface="+mn-lt"/>
                          <a:ea typeface="+mn-ea"/>
                          <a:cs typeface="Calibri"/>
                        </a:rPr>
                        <a:t>from NYSEIA requested information on the JU working </a:t>
                      </a:r>
                      <a:r>
                        <a:rPr lang="en-US" sz="1300" b="0" kern="1200" dirty="0">
                          <a:solidFill>
                            <a:schemeClr val="dk1"/>
                          </a:solidFill>
                          <a:effectLst/>
                          <a:latin typeface="+mn-lt"/>
                          <a:ea typeface="+mn-ea"/>
                          <a:cs typeface="Calibri"/>
                        </a:rPr>
                        <a:t>groups, charters, prioritization processes and leaders</a:t>
                      </a:r>
                      <a:r>
                        <a:rPr lang="en-US" sz="1300" b="0" kern="1200" dirty="0">
                          <a:solidFill>
                            <a:schemeClr val="dk1"/>
                          </a:solidFill>
                          <a:effectLst/>
                          <a:latin typeface="Calibri"/>
                          <a:ea typeface="+mn-ea"/>
                          <a:cs typeface="Calibri"/>
                        </a:rPr>
                        <a:t>. </a:t>
                      </a:r>
                      <a:endParaRPr kumimoji="0" lang="en-US" sz="1300" b="0" i="0" u="none" strike="noStrike" kern="1200" cap="none" spc="0" normalizeH="0" baseline="0" noProof="0" dirty="0">
                        <a:ln>
                          <a:noFill/>
                        </a:ln>
                        <a:solidFill>
                          <a:prstClr val="black"/>
                        </a:solidFill>
                        <a:effectLst/>
                        <a:uLnTx/>
                        <a:uFillTx/>
                        <a:latin typeface="+mn-lt"/>
                        <a:ea typeface="+mn-ea"/>
                        <a:cs typeface="+mn-cs"/>
                      </a:endParaRPr>
                    </a:p>
                  </a:txBody>
                  <a:tcPr>
                    <a:solidFill>
                      <a:schemeClr val="accent1">
                        <a:lumMod val="20000"/>
                        <a:lumOff val="80000"/>
                      </a:schemeClr>
                    </a:solidFill>
                  </a:tcPr>
                </a:tc>
                <a:tc>
                  <a:txBody>
                    <a:bodyPr/>
                    <a:lstStyle/>
                    <a:p>
                      <a:pPr marL="0" marR="0" lvl="0" indent="0" algn="l" rtl="0" eaLnBrk="1" fontAlgn="auto" latinLnBrk="0" hangingPunct="1">
                        <a:lnSpc>
                          <a:spcPct val="115000"/>
                        </a:lnSpc>
                        <a:spcBef>
                          <a:spcPts val="0"/>
                        </a:spcBef>
                        <a:spcAft>
                          <a:spcPts val="0"/>
                        </a:spcAft>
                        <a:buClrTx/>
                        <a:buSzTx/>
                        <a:buFont typeface="Symbol" panose="05050102010706020507" pitchFamily="18" charset="2"/>
                        <a:buNone/>
                      </a:pPr>
                      <a:r>
                        <a:rPr lang="en-US" sz="1300" b="0" kern="1200" dirty="0">
                          <a:solidFill>
                            <a:schemeClr val="dk1"/>
                          </a:solidFill>
                          <a:effectLst/>
                          <a:latin typeface="+mn-lt"/>
                          <a:ea typeface="+mn-ea"/>
                          <a:cs typeface="Calibri"/>
                        </a:rPr>
                        <a:t>This request falls outside of the integrated planning WG domain. </a:t>
                      </a:r>
                    </a:p>
                  </a:txBody>
                  <a:tcPr>
                    <a:solidFill>
                      <a:schemeClr val="accent1">
                        <a:lumMod val="20000"/>
                        <a:lumOff val="80000"/>
                      </a:schemeClr>
                    </a:solidFill>
                  </a:tcPr>
                </a:tc>
                <a:extLst>
                  <a:ext uri="{0D108BD9-81ED-4DB2-BD59-A6C34878D82A}">
                    <a16:rowId xmlns:a16="http://schemas.microsoft.com/office/drawing/2014/main" val="221781227"/>
                  </a:ext>
                </a:extLst>
              </a:tr>
            </a:tbl>
          </a:graphicData>
        </a:graphic>
      </p:graphicFrame>
    </p:spTree>
    <p:extLst>
      <p:ext uri="{BB962C8B-B14F-4D97-AF65-F5344CB8AC3E}">
        <p14:creationId xmlns:p14="http://schemas.microsoft.com/office/powerpoint/2010/main" val="3848509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39211"/>
            <a:ext cx="8218842" cy="411901"/>
          </a:xfrm>
        </p:spPr>
        <p:txBody>
          <a:bodyPr/>
          <a:lstStyle/>
          <a:p>
            <a:r>
              <a:rPr lang="en-US" sz="2400" b="0" dirty="0">
                <a:solidFill>
                  <a:srgbClr val="002060"/>
                </a:solidFill>
              </a:rPr>
              <a:t>Agenda</a:t>
            </a:r>
            <a:endParaRPr lang="en-US" sz="3200" dirty="0"/>
          </a:p>
        </p:txBody>
      </p:sp>
      <p:graphicFrame>
        <p:nvGraphicFramePr>
          <p:cNvPr id="4" name="Table 4">
            <a:extLst>
              <a:ext uri="{FF2B5EF4-FFF2-40B4-BE49-F238E27FC236}">
                <a16:creationId xmlns:a16="http://schemas.microsoft.com/office/drawing/2014/main" id="{5B116687-0ABF-4466-97A8-35F2D1B6F884}"/>
              </a:ext>
            </a:extLst>
          </p:cNvPr>
          <p:cNvGraphicFramePr>
            <a:graphicFrameLocks noGrp="1"/>
          </p:cNvGraphicFramePr>
          <p:nvPr>
            <p:extLst>
              <p:ext uri="{D42A27DB-BD31-4B8C-83A1-F6EECF244321}">
                <p14:modId xmlns:p14="http://schemas.microsoft.com/office/powerpoint/2010/main" val="3061484925"/>
              </p:ext>
            </p:extLst>
          </p:nvPr>
        </p:nvGraphicFramePr>
        <p:xfrm>
          <a:off x="484094" y="998135"/>
          <a:ext cx="8218842" cy="2951025"/>
        </p:xfrm>
        <a:graphic>
          <a:graphicData uri="http://schemas.openxmlformats.org/drawingml/2006/table">
            <a:tbl>
              <a:tblPr firstRow="1" bandRow="1">
                <a:tableStyleId>{5C22544A-7EE6-4342-B048-85BDC9FD1C3A}</a:tableStyleId>
              </a:tblPr>
              <a:tblGrid>
                <a:gridCol w="5735836">
                  <a:extLst>
                    <a:ext uri="{9D8B030D-6E8A-4147-A177-3AD203B41FA5}">
                      <a16:colId xmlns:a16="http://schemas.microsoft.com/office/drawing/2014/main" val="2779825698"/>
                    </a:ext>
                  </a:extLst>
                </a:gridCol>
                <a:gridCol w="2483006">
                  <a:extLst>
                    <a:ext uri="{9D8B030D-6E8A-4147-A177-3AD203B41FA5}">
                      <a16:colId xmlns:a16="http://schemas.microsoft.com/office/drawing/2014/main" val="1145392667"/>
                    </a:ext>
                  </a:extLst>
                </a:gridCol>
              </a:tblGrid>
              <a:tr h="271486">
                <a:tc>
                  <a:txBody>
                    <a:bodyPr/>
                    <a:lstStyle/>
                    <a:p>
                      <a:r>
                        <a:rPr lang="en-US" dirty="0"/>
                        <a:t>Agenda Item</a:t>
                      </a:r>
                    </a:p>
                  </a:txBody>
                  <a:tcPr/>
                </a:tc>
                <a:tc>
                  <a:txBody>
                    <a:bodyPr/>
                    <a:lstStyle/>
                    <a:p>
                      <a:r>
                        <a:rPr lang="en-US" dirty="0"/>
                        <a:t>Time Slot</a:t>
                      </a:r>
                    </a:p>
                  </a:txBody>
                  <a:tcPr/>
                </a:tc>
                <a:extLst>
                  <a:ext uri="{0D108BD9-81ED-4DB2-BD59-A6C34878D82A}">
                    <a16:rowId xmlns:a16="http://schemas.microsoft.com/office/drawing/2014/main" val="2082850036"/>
                  </a:ext>
                </a:extLst>
              </a:tr>
              <a:tr h="517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Introductions and Meeting Goals</a:t>
                      </a:r>
                    </a:p>
                  </a:txBody>
                  <a:tcPr anchor="ctr"/>
                </a:tc>
                <a:tc>
                  <a:txBody>
                    <a:bodyPr/>
                    <a:lstStyle/>
                    <a:p>
                      <a:r>
                        <a:rPr lang="en-US" dirty="0"/>
                        <a:t>~5 minutes</a:t>
                      </a:r>
                    </a:p>
                  </a:txBody>
                  <a:tcPr/>
                </a:tc>
                <a:extLst>
                  <a:ext uri="{0D108BD9-81ED-4DB2-BD59-A6C34878D82A}">
                    <a16:rowId xmlns:a16="http://schemas.microsoft.com/office/drawing/2014/main" val="2400100150"/>
                  </a:ext>
                </a:extLst>
              </a:tr>
              <a:tr h="517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Discuss Initial JU Hosting Capacity Roadmap for Storage</a:t>
                      </a:r>
                    </a:p>
                  </a:txBody>
                  <a:tcPr anchor="ctr"/>
                </a:tc>
                <a:tc>
                  <a:txBody>
                    <a:bodyPr/>
                    <a:lstStyle/>
                    <a:p>
                      <a:r>
                        <a:rPr lang="en-US" dirty="0"/>
                        <a:t>~15 minutes</a:t>
                      </a:r>
                    </a:p>
                  </a:txBody>
                  <a:tcPr/>
                </a:tc>
                <a:extLst>
                  <a:ext uri="{0D108BD9-81ED-4DB2-BD59-A6C34878D82A}">
                    <a16:rowId xmlns:a16="http://schemas.microsoft.com/office/drawing/2014/main" val="3362248112"/>
                  </a:ext>
                </a:extLst>
              </a:tr>
              <a:tr h="517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Discuss Analysis Criteria and Approach</a:t>
                      </a:r>
                    </a:p>
                  </a:txBody>
                  <a:tcPr anchor="ctr"/>
                </a:tc>
                <a:tc>
                  <a:txBody>
                    <a:bodyPr/>
                    <a:lstStyle/>
                    <a:p>
                      <a:r>
                        <a:rPr lang="en-US" dirty="0"/>
                        <a:t>~10 minutes</a:t>
                      </a:r>
                    </a:p>
                  </a:txBody>
                  <a:tcPr/>
                </a:tc>
                <a:extLst>
                  <a:ext uri="{0D108BD9-81ED-4DB2-BD59-A6C34878D82A}">
                    <a16:rowId xmlns:a16="http://schemas.microsoft.com/office/drawing/2014/main" val="2186839250"/>
                  </a:ext>
                </a:extLst>
              </a:tr>
              <a:tr h="517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cs typeface="Arial" panose="020B0604020202020204" pitchFamily="34" charset="0"/>
                        </a:rPr>
                        <a:t>Discuss Cost </a:t>
                      </a:r>
                      <a:r>
                        <a:rPr lang="en-US" sz="1800" dirty="0">
                          <a:cs typeface="Arial" panose="020B0604020202020204" pitchFamily="34" charset="0"/>
                        </a:rPr>
                        <a:t>Sharing Order</a:t>
                      </a:r>
                    </a:p>
                  </a:txBody>
                  <a:tcPr anchor="ctr"/>
                </a:tc>
                <a:tc>
                  <a:txBody>
                    <a:bodyPr/>
                    <a:lstStyle/>
                    <a:p>
                      <a:r>
                        <a:rPr lang="en-US" dirty="0"/>
                        <a:t>~10 minutes</a:t>
                      </a:r>
                    </a:p>
                  </a:txBody>
                  <a:tcPr/>
                </a:tc>
                <a:extLst>
                  <a:ext uri="{0D108BD9-81ED-4DB2-BD59-A6C34878D82A}">
                    <a16:rowId xmlns:a16="http://schemas.microsoft.com/office/drawing/2014/main" val="637570288"/>
                  </a:ext>
                </a:extLst>
              </a:tr>
              <a:tr h="517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pitchFamily="34" charset="0"/>
                        </a:rPr>
                        <a:t>Open Discussion / Q&amp;A</a:t>
                      </a:r>
                    </a:p>
                  </a:txBody>
                  <a:tcPr anchor="ctr"/>
                </a:tc>
                <a:tc>
                  <a:txBody>
                    <a:bodyPr/>
                    <a:lstStyle/>
                    <a:p>
                      <a:r>
                        <a:rPr lang="en-US" dirty="0"/>
                        <a:t>~25 minutes</a:t>
                      </a:r>
                    </a:p>
                  </a:txBody>
                  <a:tcPr/>
                </a:tc>
                <a:extLst>
                  <a:ext uri="{0D108BD9-81ED-4DB2-BD59-A6C34878D82A}">
                    <a16:rowId xmlns:a16="http://schemas.microsoft.com/office/drawing/2014/main" val="1465153175"/>
                  </a:ext>
                </a:extLst>
              </a:tr>
            </a:tbl>
          </a:graphicData>
        </a:graphic>
      </p:graphicFrame>
    </p:spTree>
    <p:extLst>
      <p:ext uri="{BB962C8B-B14F-4D97-AF65-F5344CB8AC3E}">
        <p14:creationId xmlns:p14="http://schemas.microsoft.com/office/powerpoint/2010/main" val="70682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39211"/>
            <a:ext cx="8218842" cy="411901"/>
          </a:xfrm>
        </p:spPr>
        <p:txBody>
          <a:bodyPr/>
          <a:lstStyle/>
          <a:p>
            <a:r>
              <a:rPr lang="en-US" sz="2400" b="0" dirty="0">
                <a:solidFill>
                  <a:srgbClr val="002060"/>
                </a:solidFill>
              </a:rPr>
              <a:t>Meeting Goals</a:t>
            </a:r>
          </a:p>
        </p:txBody>
      </p:sp>
      <p:sp>
        <p:nvSpPr>
          <p:cNvPr id="5" name="Content Placeholder 2">
            <a:extLst>
              <a:ext uri="{FF2B5EF4-FFF2-40B4-BE49-F238E27FC236}">
                <a16:creationId xmlns:a16="http://schemas.microsoft.com/office/drawing/2014/main" id="{F435A13A-1637-4323-B52E-3471F900267F}"/>
              </a:ext>
            </a:extLst>
          </p:cNvPr>
          <p:cNvSpPr txBox="1">
            <a:spLocks/>
          </p:cNvSpPr>
          <p:nvPr/>
        </p:nvSpPr>
        <p:spPr>
          <a:xfrm>
            <a:off x="484094" y="1004358"/>
            <a:ext cx="8218843" cy="4863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100" dirty="0">
                <a:cs typeface="Arial" panose="020B0604020202020204" pitchFamily="34" charset="0"/>
              </a:rPr>
              <a:t>Provide an update on the JU’s most recent thinking towards the draft storage hosting capacity roadmap.</a:t>
            </a:r>
          </a:p>
          <a:p>
            <a:pPr>
              <a:buFont typeface="Wingdings" panose="05000000000000000000" pitchFamily="2" charset="2"/>
              <a:buChar char="§"/>
            </a:pPr>
            <a:endParaRPr lang="en-US" sz="2100" dirty="0">
              <a:cs typeface="Arial" panose="020B0604020202020204" pitchFamily="34" charset="0"/>
            </a:endParaRPr>
          </a:p>
          <a:p>
            <a:pPr>
              <a:buFont typeface="Wingdings" panose="05000000000000000000" pitchFamily="2" charset="2"/>
              <a:buChar char="§"/>
            </a:pPr>
            <a:r>
              <a:rPr lang="en-US" sz="2100" dirty="0">
                <a:cs typeface="Arial" panose="020B0604020202020204" pitchFamily="34" charset="0"/>
              </a:rPr>
              <a:t>Solicit input from energy storage stakeholders on the latest draft roadmap.</a:t>
            </a:r>
          </a:p>
          <a:p>
            <a:pPr>
              <a:buFont typeface="Wingdings" panose="05000000000000000000" pitchFamily="2" charset="2"/>
              <a:buChar char="§"/>
            </a:pPr>
            <a:endParaRPr lang="en-US" sz="2100" dirty="0">
              <a:cs typeface="Arial" panose="020B0604020202020204" pitchFamily="34" charset="0"/>
            </a:endParaRPr>
          </a:p>
          <a:p>
            <a:pPr>
              <a:buFont typeface="Wingdings" panose="05000000000000000000" pitchFamily="2" charset="2"/>
              <a:buChar char="§"/>
            </a:pPr>
            <a:r>
              <a:rPr lang="en-US" sz="2100" dirty="0">
                <a:cs typeface="Arial" panose="020B0604020202020204" pitchFamily="34" charset="0"/>
              </a:rPr>
              <a:t>Discuss preliminary timelines and expectations for each release of the energy storage hosting capacity maps.</a:t>
            </a:r>
          </a:p>
          <a:p>
            <a:pPr>
              <a:buFont typeface="Wingdings" panose="05000000000000000000" pitchFamily="2" charset="2"/>
              <a:buChar char="§"/>
            </a:pPr>
            <a:endParaRPr lang="en-US" sz="2100" dirty="0">
              <a:cs typeface="Arial" panose="020B0604020202020204" pitchFamily="34" charset="0"/>
            </a:endParaRPr>
          </a:p>
          <a:p>
            <a:pPr marL="457200" lvl="1" indent="0">
              <a:buNone/>
            </a:pPr>
            <a:endParaRPr lang="en-US" sz="1800" dirty="0">
              <a:solidFill>
                <a:srgbClr val="FF0000"/>
              </a:solidFill>
            </a:endParaRPr>
          </a:p>
          <a:p>
            <a:pPr marL="457200" lvl="1" indent="0">
              <a:buNone/>
            </a:pPr>
            <a:endParaRPr lang="en-US" sz="1800" dirty="0"/>
          </a:p>
        </p:txBody>
      </p:sp>
    </p:spTree>
    <p:extLst>
      <p:ext uri="{BB962C8B-B14F-4D97-AF65-F5344CB8AC3E}">
        <p14:creationId xmlns:p14="http://schemas.microsoft.com/office/powerpoint/2010/main" val="2104877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39211"/>
            <a:ext cx="8218842" cy="411901"/>
          </a:xfrm>
        </p:spPr>
        <p:txBody>
          <a:bodyPr/>
          <a:lstStyle/>
          <a:p>
            <a:r>
              <a:rPr lang="en-US" sz="2400" b="0" dirty="0">
                <a:solidFill>
                  <a:srgbClr val="002060"/>
                </a:solidFill>
              </a:rPr>
              <a:t>Storage Hosting Capacity Maps Overview</a:t>
            </a:r>
          </a:p>
        </p:txBody>
      </p:sp>
      <p:sp>
        <p:nvSpPr>
          <p:cNvPr id="3" name="Content Placeholder 2">
            <a:extLst>
              <a:ext uri="{FF2B5EF4-FFF2-40B4-BE49-F238E27FC236}">
                <a16:creationId xmlns:a16="http://schemas.microsoft.com/office/drawing/2014/main" id="{5814B7BB-763A-4169-B554-70C47DF396F9}"/>
              </a:ext>
            </a:extLst>
          </p:cNvPr>
          <p:cNvSpPr>
            <a:spLocks noGrp="1"/>
          </p:cNvSpPr>
          <p:nvPr>
            <p:ph idx="1"/>
          </p:nvPr>
        </p:nvSpPr>
        <p:spPr>
          <a:xfrm>
            <a:off x="484095" y="1004358"/>
            <a:ext cx="8218842" cy="5072592"/>
          </a:xfrm>
        </p:spPr>
        <p:txBody>
          <a:bodyPr>
            <a:normAutofit/>
          </a:bodyPr>
          <a:lstStyle/>
          <a:p>
            <a:pPr marR="0" lvl="0" fontAlgn="auto">
              <a:spcBef>
                <a:spcPts val="1800"/>
              </a:spcBef>
              <a:spcAft>
                <a:spcPts val="1800"/>
              </a:spcAft>
              <a:buClrTx/>
              <a:buSzTx/>
              <a:buFont typeface="Wingdings" panose="05000000000000000000" pitchFamily="2" charset="2"/>
              <a:buChar char="§"/>
              <a:tabLst/>
              <a:defRPr/>
            </a:pPr>
            <a:r>
              <a:rPr lang="en-US" sz="2000" dirty="0">
                <a:solidFill>
                  <a:prstClr val="black"/>
                </a:solidFill>
              </a:rPr>
              <a:t>The initial storage hosting capacity map will be at a feeder-level and will be updated on an annual basis.  </a:t>
            </a:r>
          </a:p>
          <a:p>
            <a:pPr marR="0" lvl="0" fontAlgn="auto">
              <a:spcBef>
                <a:spcPts val="1800"/>
              </a:spcBef>
              <a:spcAft>
                <a:spcPts val="1800"/>
              </a:spcAft>
              <a:buClrTx/>
              <a:buSzTx/>
              <a:buFont typeface="Wingdings" panose="05000000000000000000" pitchFamily="2" charset="2"/>
              <a:buChar char="§"/>
              <a:tabLst/>
              <a:defRPr/>
            </a:pPr>
            <a:r>
              <a:rPr lang="en-US" sz="2000" dirty="0">
                <a:solidFill>
                  <a:prstClr val="black"/>
                </a:solidFill>
              </a:rPr>
              <a:t>The JU are targeting an April 2022 release date for the first storage hosting capacity map</a:t>
            </a:r>
          </a:p>
          <a:p>
            <a:pPr>
              <a:spcBef>
                <a:spcPts val="1800"/>
              </a:spcBef>
              <a:spcAft>
                <a:spcPts val="1800"/>
              </a:spcAft>
              <a:buFont typeface="Wingdings" panose="05000000000000000000" pitchFamily="2" charset="2"/>
              <a:buChar char="§"/>
              <a:defRPr/>
            </a:pPr>
            <a:r>
              <a:rPr lang="en-US" sz="2100" dirty="0">
                <a:solidFill>
                  <a:prstClr val="black"/>
                </a:solidFill>
              </a:rPr>
              <a:t>The storage hosting capacity map will allow for toggling between load and generation hosting capacity.</a:t>
            </a:r>
          </a:p>
          <a:p>
            <a:pPr>
              <a:spcBef>
                <a:spcPts val="1800"/>
              </a:spcBef>
              <a:spcAft>
                <a:spcPts val="1800"/>
              </a:spcAft>
              <a:buFont typeface="Wingdings" panose="05000000000000000000" pitchFamily="2" charset="2"/>
              <a:buChar char="§"/>
            </a:pPr>
            <a:r>
              <a:rPr lang="en-US" sz="2000" dirty="0">
                <a:solidFill>
                  <a:prstClr val="black"/>
                </a:solidFill>
              </a:rPr>
              <a:t>The storage hosting capacity maps are for non-wholesale market participatory interconnection.</a:t>
            </a:r>
          </a:p>
          <a:p>
            <a:pPr>
              <a:spcBef>
                <a:spcPts val="1800"/>
              </a:spcBef>
              <a:spcAft>
                <a:spcPts val="1800"/>
              </a:spcAft>
              <a:buFont typeface="Wingdings" panose="05000000000000000000" pitchFamily="2" charset="2"/>
              <a:buChar char="§"/>
            </a:pPr>
            <a:r>
              <a:rPr lang="en-US" sz="2000" dirty="0">
                <a:solidFill>
                  <a:prstClr val="black"/>
                </a:solidFill>
              </a:rPr>
              <a:t>Important to have interconnection processes and requirements inform the hosting capacity analysis.</a:t>
            </a:r>
          </a:p>
          <a:p>
            <a:pPr marL="0" indent="0">
              <a:buNone/>
            </a:pPr>
            <a:endParaRPr lang="en-US" sz="2100" b="1" dirty="0">
              <a:solidFill>
                <a:prstClr val="black"/>
              </a:solidFill>
            </a:endParaRPr>
          </a:p>
          <a:p>
            <a:pPr>
              <a:buFont typeface="Wingdings" panose="05000000000000000000" pitchFamily="2" charset="2"/>
              <a:buChar char="§"/>
            </a:pPr>
            <a:endParaRPr lang="en-US" sz="2100" b="1" dirty="0">
              <a:solidFill>
                <a:prstClr val="black"/>
              </a:solidFill>
            </a:endParaRPr>
          </a:p>
          <a:p>
            <a:endParaRPr lang="en-US" dirty="0"/>
          </a:p>
          <a:p>
            <a:endParaRPr lang="en-US" sz="2000" dirty="0"/>
          </a:p>
          <a:p>
            <a:pPr marL="0" indent="0">
              <a:buNone/>
            </a:pPr>
            <a:endParaRPr lang="en-US" sz="1800" dirty="0"/>
          </a:p>
        </p:txBody>
      </p:sp>
    </p:spTree>
    <p:extLst>
      <p:ext uri="{BB962C8B-B14F-4D97-AF65-F5344CB8AC3E}">
        <p14:creationId xmlns:p14="http://schemas.microsoft.com/office/powerpoint/2010/main" val="229996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DRAFT Straw Proposal - Storage Hosting Capacity Roadmap</a:t>
            </a:r>
          </a:p>
        </p:txBody>
      </p:sp>
      <p:sp>
        <p:nvSpPr>
          <p:cNvPr id="7" name="Rectangle 1">
            <a:extLst>
              <a:ext uri="{FF2B5EF4-FFF2-40B4-BE49-F238E27FC236}">
                <a16:creationId xmlns:a16="http://schemas.microsoft.com/office/drawing/2014/main" id="{F002CDD3-3AB0-4579-9C0F-AA87A9D06D84}"/>
              </a:ext>
            </a:extLst>
          </p:cNvPr>
          <p:cNvSpPr>
            <a:spLocks noChangeArrowheads="1"/>
          </p:cNvSpPr>
          <p:nvPr/>
        </p:nvSpPr>
        <p:spPr bwMode="auto">
          <a:xfrm>
            <a:off x="1309688" y="1284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Content Placeholder 8">
            <a:extLst>
              <a:ext uri="{FF2B5EF4-FFF2-40B4-BE49-F238E27FC236}">
                <a16:creationId xmlns:a16="http://schemas.microsoft.com/office/drawing/2014/main" id="{E7362BA5-0227-4448-97F6-276EE598213B}"/>
              </a:ext>
            </a:extLst>
          </p:cNvPr>
          <p:cNvGraphicFramePr>
            <a:graphicFrameLocks/>
          </p:cNvGraphicFramePr>
          <p:nvPr>
            <p:extLst>
              <p:ext uri="{D42A27DB-BD31-4B8C-83A1-F6EECF244321}">
                <p14:modId xmlns:p14="http://schemas.microsoft.com/office/powerpoint/2010/main" val="2943120558"/>
              </p:ext>
            </p:extLst>
          </p:nvPr>
        </p:nvGraphicFramePr>
        <p:xfrm>
          <a:off x="487060" y="894774"/>
          <a:ext cx="8229600" cy="4898265"/>
        </p:xfrm>
        <a:graphic>
          <a:graphicData uri="http://schemas.openxmlformats.org/drawingml/2006/table">
            <a:tbl>
              <a:tblPr firstRow="1" bandRow="1"/>
              <a:tblGrid>
                <a:gridCol w="8229600">
                  <a:extLst>
                    <a:ext uri="{9D8B030D-6E8A-4147-A177-3AD203B41FA5}">
                      <a16:colId xmlns:a16="http://schemas.microsoft.com/office/drawing/2014/main" val="20000"/>
                    </a:ext>
                  </a:extLst>
                </a:gridCol>
              </a:tblGrid>
              <a:tr h="43335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dirty="0"/>
                        <a:t>DRAFT - JU Storage Hosting Capacity</a:t>
                      </a:r>
                      <a:r>
                        <a:rPr lang="en-US" sz="1400" baseline="0" dirty="0"/>
                        <a:t> </a:t>
                      </a:r>
                      <a:r>
                        <a:rPr lang="en-US" sz="1400" dirty="0"/>
                        <a:t>Roadmap</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38B"/>
                    </a:solidFill>
                  </a:tcPr>
                </a:tc>
                <a:extLst>
                  <a:ext uri="{0D108BD9-81ED-4DB2-BD59-A6C34878D82A}">
                    <a16:rowId xmlns:a16="http://schemas.microsoft.com/office/drawing/2014/main" val="10000"/>
                  </a:ext>
                </a:extLst>
              </a:tr>
              <a:tr h="5668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4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r h="202573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000" dirty="0">
                          <a:solidFill>
                            <a:schemeClr val="tx1">
                              <a:lumMod val="75000"/>
                              <a:lumOff val="25000"/>
                            </a:schemeClr>
                          </a:solidFill>
                        </a:rPr>
                        <a:t>Stage 1</a:t>
                      </a:r>
                    </a:p>
                  </a:txBody>
                  <a:tcPr anchor="ctr">
                    <a:lnL w="12700" cmpd="sng">
                      <a:noFill/>
                    </a:lnL>
                    <a:lnR w="12700" cmpd="sng">
                      <a:solidFill>
                        <a:sysClr val="window" lastClr="FFFFFF"/>
                      </a:solidFill>
                    </a:lnR>
                    <a:lnT w="12700" cmpd="sng">
                      <a:noFill/>
                    </a:lnT>
                    <a:lnB w="12700" cmpd="sng">
                      <a:no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2"/>
                  </a:ext>
                </a:extLst>
              </a:tr>
              <a:tr h="140755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000" dirty="0">
                          <a:solidFill>
                            <a:schemeClr val="tx1">
                              <a:lumMod val="75000"/>
                              <a:lumOff val="25000"/>
                            </a:schemeClr>
                          </a:solidFill>
                        </a:rPr>
                        <a:t>Stage 2</a:t>
                      </a:r>
                    </a:p>
                  </a:txBody>
                  <a:tcPr anchor="ctr">
                    <a:lnL w="12700" cmpd="sng">
                      <a:noFill/>
                    </a:lnL>
                    <a:lnR w="12700" cmpd="sng">
                      <a:solidFill>
                        <a:sysClr val="window" lastClr="FFFFFF"/>
                      </a:solidFill>
                    </a:lnR>
                    <a:lnT w="12700" cmpd="sng">
                      <a:noFill/>
                    </a:lnT>
                    <a:lnB w="12700" cmpd="sng">
                      <a:no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3"/>
                  </a:ext>
                </a:extLst>
              </a:tr>
              <a:tr h="46479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000" dirty="0">
                          <a:solidFill>
                            <a:schemeClr val="tx1">
                              <a:lumMod val="75000"/>
                              <a:lumOff val="25000"/>
                            </a:schemeClr>
                          </a:solidFill>
                        </a:rPr>
                        <a:t>Stage 3</a:t>
                      </a:r>
                    </a:p>
                  </a:txBody>
                  <a:tcPr anchor="ctr">
                    <a:lnL w="12700" cmpd="sng">
                      <a:noFill/>
                    </a:lnL>
                    <a:lnR w="12700" cmpd="sng">
                      <a:solidFill>
                        <a:sysClr val="window" lastClr="FFFFFF"/>
                      </a:solidFill>
                    </a:lnR>
                    <a:lnT w="12700" cmpd="sng">
                      <a:noFill/>
                    </a:lnT>
                    <a:lnB w="12700"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69232763-E1BD-48AF-9272-228F5D620DC3}"/>
              </a:ext>
            </a:extLst>
          </p:cNvPr>
          <p:cNvSpPr txBox="1"/>
          <p:nvPr/>
        </p:nvSpPr>
        <p:spPr>
          <a:xfrm>
            <a:off x="1426304" y="3179821"/>
            <a:ext cx="7267560" cy="696530"/>
          </a:xfrm>
          <a:prstGeom prst="rect">
            <a:avLst/>
          </a:prstGeom>
          <a:noFill/>
          <a:ln w="9525" cap="flat" cmpd="sng" algn="ctr">
            <a:solidFill>
              <a:srgbClr val="00A2E0"/>
            </a:solidFill>
            <a:prstDash val="dash"/>
          </a:ln>
          <a:effectLst/>
        </p:spPr>
        <p:txBody>
          <a:bodyPr wrap="square" lIns="0" tIns="0" rIns="0" bIns="0" rtlCol="0">
            <a:noAutofit/>
          </a:bodyPr>
          <a:lstStyle>
            <a:defPPr>
              <a:defRPr lang="en-US"/>
            </a:defPPr>
            <a:lvl1pPr indent="0" algn="ctr">
              <a:spcBef>
                <a:spcPts val="1200"/>
              </a:spcBef>
              <a:spcAft>
                <a:spcPts val="0"/>
              </a:spcAft>
              <a:buNone/>
              <a:defRPr sz="800">
                <a:solidFill>
                  <a:schemeClr val="bg1"/>
                </a:solidFill>
              </a:defRPr>
            </a:lvl1pPr>
          </a:lstStyle>
          <a:p>
            <a:pPr marL="0" marR="0" lvl="0" indent="0" algn="ctr" defTabSz="914400" eaLnBrk="1" fontAlgn="auto" latinLnBrk="0" hangingPunct="1">
              <a:lnSpc>
                <a:spcPct val="100000"/>
              </a:lnSpc>
              <a:spcBef>
                <a:spcPts val="1200"/>
              </a:spcBef>
              <a:spcAft>
                <a:spcPts val="0"/>
              </a:spcAft>
              <a:buClrTx/>
              <a:buSzTx/>
              <a:buFontTx/>
              <a:buNone/>
              <a:tabLst/>
              <a:defRPr/>
            </a:pPr>
            <a:r>
              <a:rPr kumimoji="0" lang="en-US" sz="900" b="0" i="0" u="none" strike="noStrike" kern="0" cap="none" spc="0" normalizeH="0" baseline="0" noProof="0" dirty="0">
                <a:ln>
                  <a:noFill/>
                </a:ln>
                <a:solidFill>
                  <a:schemeClr val="accent1">
                    <a:lumMod val="50000"/>
                  </a:schemeClr>
                </a:solidFill>
                <a:effectLst/>
                <a:uLnTx/>
                <a:uFillTx/>
                <a:latin typeface="Arial"/>
                <a:ea typeface="+mn-ea"/>
                <a:cs typeface="+mn-cs"/>
              </a:rPr>
              <a:t>DER included in circuit models as input to HCA</a:t>
            </a:r>
          </a:p>
        </p:txBody>
      </p:sp>
      <p:sp>
        <p:nvSpPr>
          <p:cNvPr id="12" name="TextBox 11">
            <a:extLst>
              <a:ext uri="{FF2B5EF4-FFF2-40B4-BE49-F238E27FC236}">
                <a16:creationId xmlns:a16="http://schemas.microsoft.com/office/drawing/2014/main" id="{663D2875-AC50-465D-ADC8-A968E8B35ACF}"/>
              </a:ext>
            </a:extLst>
          </p:cNvPr>
          <p:cNvSpPr txBox="1"/>
          <p:nvPr/>
        </p:nvSpPr>
        <p:spPr>
          <a:xfrm>
            <a:off x="933653" y="1376451"/>
            <a:ext cx="1002200" cy="300645"/>
          </a:xfrm>
          <a:prstGeom prst="rect">
            <a:avLst/>
          </a:prstGeom>
        </p:spPr>
        <p:txBody>
          <a:bodyPr wrap="square" lIns="0" tIns="0" rIns="0" bIns="0" rtlCol="0">
            <a:noAutofit/>
          </a:bodyPr>
          <a:lstStyle>
            <a:defPPr>
              <a:defRPr lang="en-US"/>
            </a:defPPr>
            <a:lvl1pPr indent="0" algn="ctr">
              <a:spcAft>
                <a:spcPts val="0"/>
              </a:spcAft>
              <a:buNone/>
              <a:defRPr sz="800">
                <a:solidFill>
                  <a:schemeClr val="tx2"/>
                </a:solidFill>
              </a:defRPr>
            </a:lvl1pPr>
          </a:lstStyle>
          <a:p>
            <a:r>
              <a:rPr lang="en-US" sz="900" dirty="0">
                <a:solidFill>
                  <a:srgbClr val="00538B"/>
                </a:solidFill>
                <a:latin typeface="Arial"/>
              </a:rPr>
              <a:t>Stage 1 Release</a:t>
            </a:r>
          </a:p>
          <a:p>
            <a:r>
              <a:rPr lang="en-US" sz="900" dirty="0">
                <a:solidFill>
                  <a:srgbClr val="00538B"/>
                </a:solidFill>
                <a:latin typeface="Arial"/>
              </a:rPr>
              <a:t>April 2022</a:t>
            </a:r>
          </a:p>
        </p:txBody>
      </p:sp>
      <p:sp>
        <p:nvSpPr>
          <p:cNvPr id="13" name="TextBox 12">
            <a:extLst>
              <a:ext uri="{FF2B5EF4-FFF2-40B4-BE49-F238E27FC236}">
                <a16:creationId xmlns:a16="http://schemas.microsoft.com/office/drawing/2014/main" id="{7438AFC7-0123-48A2-B731-18E599830F9B}"/>
              </a:ext>
            </a:extLst>
          </p:cNvPr>
          <p:cNvSpPr txBox="1"/>
          <p:nvPr/>
        </p:nvSpPr>
        <p:spPr>
          <a:xfrm>
            <a:off x="3407344" y="4809999"/>
            <a:ext cx="3648364" cy="240146"/>
          </a:xfrm>
          <a:prstGeom prst="rect">
            <a:avLst/>
          </a:prstGeom>
        </p:spPr>
        <p:txBody>
          <a:bodyPr wrap="square" lIns="0" tIns="0" rIns="0" bIns="0" rtlCol="0">
            <a:noAutofit/>
          </a:bodyPr>
          <a:lstStyle/>
          <a:p>
            <a:pPr>
              <a:spcBef>
                <a:spcPts val="1200"/>
              </a:spcBef>
            </a:pPr>
            <a:endParaRPr lang="en-US" sz="1200" b="1" dirty="0">
              <a:solidFill>
                <a:prstClr val="black"/>
              </a:solidFill>
              <a:latin typeface="Arial"/>
            </a:endParaRPr>
          </a:p>
        </p:txBody>
      </p:sp>
      <p:cxnSp>
        <p:nvCxnSpPr>
          <p:cNvPr id="14" name="Straight Connector 13">
            <a:extLst>
              <a:ext uri="{FF2B5EF4-FFF2-40B4-BE49-F238E27FC236}">
                <a16:creationId xmlns:a16="http://schemas.microsoft.com/office/drawing/2014/main" id="{73EC2FB4-F8B2-4F96-91B1-5D75DA108370}"/>
              </a:ext>
            </a:extLst>
          </p:cNvPr>
          <p:cNvCxnSpPr>
            <a:cxnSpLocks/>
            <a:stCxn id="15" idx="4"/>
          </p:cNvCxnSpPr>
          <p:nvPr/>
        </p:nvCxnSpPr>
        <p:spPr>
          <a:xfrm>
            <a:off x="1434753" y="1842318"/>
            <a:ext cx="14347" cy="3921312"/>
          </a:xfrm>
          <a:prstGeom prst="line">
            <a:avLst/>
          </a:prstGeom>
          <a:noFill/>
          <a:ln w="9525" cap="flat" cmpd="sng" algn="ctr">
            <a:solidFill>
              <a:srgbClr val="00538B"/>
            </a:solidFill>
            <a:prstDash val="solid"/>
          </a:ln>
          <a:effectLst/>
        </p:spPr>
      </p:cxnSp>
      <p:sp>
        <p:nvSpPr>
          <p:cNvPr id="15" name="Oval 14">
            <a:extLst>
              <a:ext uri="{FF2B5EF4-FFF2-40B4-BE49-F238E27FC236}">
                <a16:creationId xmlns:a16="http://schemas.microsoft.com/office/drawing/2014/main" id="{B58D8831-0071-4992-AC46-CE6F6E3DE9CA}"/>
              </a:ext>
            </a:extLst>
          </p:cNvPr>
          <p:cNvSpPr/>
          <p:nvPr/>
        </p:nvSpPr>
        <p:spPr>
          <a:xfrm>
            <a:off x="1352838" y="1673627"/>
            <a:ext cx="163830" cy="168691"/>
          </a:xfrm>
          <a:prstGeom prst="ellipse">
            <a:avLst/>
          </a:prstGeom>
          <a:solidFill>
            <a:srgbClr val="00A2E0"/>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a typeface="+mn-ea"/>
              <a:cs typeface="+mn-cs"/>
            </a:endParaRPr>
          </a:p>
        </p:txBody>
      </p:sp>
      <p:cxnSp>
        <p:nvCxnSpPr>
          <p:cNvPr id="16" name="Straight Connector 15">
            <a:extLst>
              <a:ext uri="{FF2B5EF4-FFF2-40B4-BE49-F238E27FC236}">
                <a16:creationId xmlns:a16="http://schemas.microsoft.com/office/drawing/2014/main" id="{D2AB365D-1046-464F-B356-02875B6AD734}"/>
              </a:ext>
            </a:extLst>
          </p:cNvPr>
          <p:cNvCxnSpPr>
            <a:cxnSpLocks/>
            <a:stCxn id="17" idx="4"/>
          </p:cNvCxnSpPr>
          <p:nvPr/>
        </p:nvCxnSpPr>
        <p:spPr>
          <a:xfrm>
            <a:off x="4683775" y="1845787"/>
            <a:ext cx="40726" cy="3947252"/>
          </a:xfrm>
          <a:prstGeom prst="line">
            <a:avLst/>
          </a:prstGeom>
          <a:noFill/>
          <a:ln w="9525" cap="flat" cmpd="sng" algn="ctr">
            <a:solidFill>
              <a:srgbClr val="00538B"/>
            </a:solidFill>
            <a:prstDash val="solid"/>
          </a:ln>
          <a:effectLst/>
        </p:spPr>
      </p:cxnSp>
      <p:sp>
        <p:nvSpPr>
          <p:cNvPr id="17" name="Oval 16">
            <a:extLst>
              <a:ext uri="{FF2B5EF4-FFF2-40B4-BE49-F238E27FC236}">
                <a16:creationId xmlns:a16="http://schemas.microsoft.com/office/drawing/2014/main" id="{2A3A5224-1C61-48B6-88BA-FCC94358938C}"/>
              </a:ext>
            </a:extLst>
          </p:cNvPr>
          <p:cNvSpPr/>
          <p:nvPr/>
        </p:nvSpPr>
        <p:spPr>
          <a:xfrm>
            <a:off x="4601860" y="1677096"/>
            <a:ext cx="163830" cy="168691"/>
          </a:xfrm>
          <a:prstGeom prst="ellipse">
            <a:avLst/>
          </a:prstGeom>
          <a:solidFill>
            <a:srgbClr val="00A2E0"/>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a typeface="+mn-ea"/>
              <a:cs typeface="+mn-cs"/>
            </a:endParaRPr>
          </a:p>
        </p:txBody>
      </p:sp>
      <p:sp>
        <p:nvSpPr>
          <p:cNvPr id="18" name="TextBox 17">
            <a:extLst>
              <a:ext uri="{FF2B5EF4-FFF2-40B4-BE49-F238E27FC236}">
                <a16:creationId xmlns:a16="http://schemas.microsoft.com/office/drawing/2014/main" id="{6C23D629-09AB-4F0E-8656-26987A96ECDB}"/>
              </a:ext>
            </a:extLst>
          </p:cNvPr>
          <p:cNvSpPr txBox="1"/>
          <p:nvPr/>
        </p:nvSpPr>
        <p:spPr>
          <a:xfrm>
            <a:off x="4182791" y="1387312"/>
            <a:ext cx="998670" cy="269762"/>
          </a:xfrm>
          <a:prstGeom prst="rect">
            <a:avLst/>
          </a:prstGeom>
        </p:spPr>
        <p:txBody>
          <a:bodyPr wrap="square" lIns="0" tIns="0" rIns="0" bIns="0" rtlCol="0">
            <a:noAutofit/>
          </a:bodyPr>
          <a:lstStyle>
            <a:defPPr>
              <a:defRPr lang="en-US"/>
            </a:defPPr>
            <a:lvl1pPr indent="0" algn="ctr">
              <a:spcAft>
                <a:spcPts val="0"/>
              </a:spcAft>
              <a:buNone/>
              <a:defRPr sz="800">
                <a:solidFill>
                  <a:schemeClr val="tx2"/>
                </a:solidFill>
              </a:defRPr>
            </a:lvl1pPr>
          </a:lstStyle>
          <a:p>
            <a:r>
              <a:rPr lang="en-US" sz="900" dirty="0">
                <a:solidFill>
                  <a:srgbClr val="00538B"/>
                </a:solidFill>
                <a:latin typeface="Arial"/>
              </a:rPr>
              <a:t>Stage 2 Release</a:t>
            </a:r>
          </a:p>
          <a:p>
            <a:r>
              <a:rPr lang="en-US" sz="900" dirty="0">
                <a:solidFill>
                  <a:srgbClr val="00538B"/>
                </a:solidFill>
                <a:latin typeface="Arial"/>
              </a:rPr>
              <a:t>April 2023</a:t>
            </a:r>
          </a:p>
        </p:txBody>
      </p:sp>
      <p:cxnSp>
        <p:nvCxnSpPr>
          <p:cNvPr id="19" name="Straight Connector 18">
            <a:extLst>
              <a:ext uri="{FF2B5EF4-FFF2-40B4-BE49-F238E27FC236}">
                <a16:creationId xmlns:a16="http://schemas.microsoft.com/office/drawing/2014/main" id="{72EF57C3-EA3D-4E83-B0F7-17D420B09080}"/>
              </a:ext>
            </a:extLst>
          </p:cNvPr>
          <p:cNvCxnSpPr>
            <a:cxnSpLocks/>
            <a:stCxn id="21" idx="4"/>
          </p:cNvCxnSpPr>
          <p:nvPr/>
        </p:nvCxnSpPr>
        <p:spPr>
          <a:xfrm>
            <a:off x="6755843" y="1845787"/>
            <a:ext cx="4217" cy="3931553"/>
          </a:xfrm>
          <a:prstGeom prst="line">
            <a:avLst/>
          </a:prstGeom>
          <a:noFill/>
          <a:ln w="9525" cap="flat" cmpd="sng" algn="ctr">
            <a:solidFill>
              <a:srgbClr val="00538B"/>
            </a:solidFill>
            <a:prstDash val="solid"/>
          </a:ln>
          <a:effectLst/>
        </p:spPr>
      </p:cxnSp>
      <p:sp>
        <p:nvSpPr>
          <p:cNvPr id="20" name="TextBox 19">
            <a:extLst>
              <a:ext uri="{FF2B5EF4-FFF2-40B4-BE49-F238E27FC236}">
                <a16:creationId xmlns:a16="http://schemas.microsoft.com/office/drawing/2014/main" id="{AF7363AD-1FB9-4C0B-ADE2-A97843FEF1EB}"/>
              </a:ext>
            </a:extLst>
          </p:cNvPr>
          <p:cNvSpPr txBox="1"/>
          <p:nvPr/>
        </p:nvSpPr>
        <p:spPr>
          <a:xfrm>
            <a:off x="6251469" y="1383390"/>
            <a:ext cx="998670" cy="269762"/>
          </a:xfrm>
          <a:prstGeom prst="rect">
            <a:avLst/>
          </a:prstGeom>
        </p:spPr>
        <p:txBody>
          <a:bodyPr wrap="square" lIns="0" tIns="0" rIns="0" bIns="0" rtlCol="0">
            <a:noAutofit/>
          </a:bodyPr>
          <a:lstStyle>
            <a:defPPr>
              <a:defRPr lang="en-US"/>
            </a:defPPr>
            <a:lvl1pPr indent="0" algn="ctr">
              <a:spcAft>
                <a:spcPts val="0"/>
              </a:spcAft>
              <a:buNone/>
              <a:defRPr sz="800">
                <a:solidFill>
                  <a:schemeClr val="tx2"/>
                </a:solidFill>
              </a:defRPr>
            </a:lvl1pPr>
          </a:lstStyle>
          <a:p>
            <a:r>
              <a:rPr lang="en-US" sz="900" dirty="0">
                <a:solidFill>
                  <a:srgbClr val="00538B"/>
                </a:solidFill>
                <a:latin typeface="Arial"/>
              </a:rPr>
              <a:t>Stage 3 Release</a:t>
            </a:r>
            <a:r>
              <a:rPr lang="en-US" sz="900" b="1" dirty="0">
                <a:solidFill>
                  <a:srgbClr val="00538B"/>
                </a:solidFill>
                <a:latin typeface="Arial"/>
              </a:rPr>
              <a:t> </a:t>
            </a:r>
            <a:r>
              <a:rPr lang="en-US" sz="900" dirty="0">
                <a:solidFill>
                  <a:srgbClr val="00538B"/>
                </a:solidFill>
                <a:latin typeface="Arial"/>
              </a:rPr>
              <a:t>TBD</a:t>
            </a:r>
          </a:p>
        </p:txBody>
      </p:sp>
      <p:sp>
        <p:nvSpPr>
          <p:cNvPr id="21" name="Oval 20">
            <a:extLst>
              <a:ext uri="{FF2B5EF4-FFF2-40B4-BE49-F238E27FC236}">
                <a16:creationId xmlns:a16="http://schemas.microsoft.com/office/drawing/2014/main" id="{DA53FB4A-22F1-4182-8251-42925AE88980}"/>
              </a:ext>
            </a:extLst>
          </p:cNvPr>
          <p:cNvSpPr/>
          <p:nvPr/>
        </p:nvSpPr>
        <p:spPr>
          <a:xfrm>
            <a:off x="6673928" y="1677096"/>
            <a:ext cx="163830" cy="168691"/>
          </a:xfrm>
          <a:prstGeom prst="ellipse">
            <a:avLst/>
          </a:prstGeom>
          <a:solidFill>
            <a:srgbClr val="00A2E0"/>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72997EF-E58C-4243-8699-35C73B42C57F}"/>
              </a:ext>
            </a:extLst>
          </p:cNvPr>
          <p:cNvSpPr txBox="1"/>
          <p:nvPr/>
        </p:nvSpPr>
        <p:spPr>
          <a:xfrm>
            <a:off x="4704678" y="3995005"/>
            <a:ext cx="4011981" cy="137160"/>
          </a:xfrm>
          <a:prstGeom prst="rect">
            <a:avLst/>
          </a:prstGeom>
          <a:solidFill>
            <a:srgbClr val="00A2E0"/>
          </a:solidFill>
          <a:ln w="3175" cap="flat" cmpd="sng" algn="ctr">
            <a:noFill/>
            <a:prstDash val="solid"/>
          </a:ln>
          <a:effectLst/>
        </p:spPr>
        <p:txBody>
          <a:bodyPr wrap="square" lIns="0" tIns="0" rIns="0" bIns="0" rtlCol="0">
            <a:noAutofit/>
          </a:bodyPr>
          <a:lstStyle/>
          <a:p>
            <a:pPr marL="0" marR="0" lvl="0" indent="0" algn="ctr" defTabSz="914400" eaLnBrk="1" fontAlgn="auto" latinLnBrk="0" hangingPunct="1">
              <a:lnSpc>
                <a:spcPct val="100000"/>
              </a:lnSpc>
              <a:spcBef>
                <a:spcPts val="120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rial"/>
                <a:ea typeface="+mn-ea"/>
                <a:cs typeface="+mn-cs"/>
              </a:rPr>
              <a:t>Sub-feeder level hosting capacity</a:t>
            </a:r>
          </a:p>
        </p:txBody>
      </p:sp>
      <p:sp>
        <p:nvSpPr>
          <p:cNvPr id="23" name="TextBox 22">
            <a:extLst>
              <a:ext uri="{FF2B5EF4-FFF2-40B4-BE49-F238E27FC236}">
                <a16:creationId xmlns:a16="http://schemas.microsoft.com/office/drawing/2014/main" id="{B1467B00-715A-4DA0-9FA0-75E07BA8D841}"/>
              </a:ext>
            </a:extLst>
          </p:cNvPr>
          <p:cNvSpPr txBox="1"/>
          <p:nvPr/>
        </p:nvSpPr>
        <p:spPr>
          <a:xfrm>
            <a:off x="4704679" y="4678094"/>
            <a:ext cx="4015760" cy="153763"/>
          </a:xfrm>
          <a:prstGeom prst="rect">
            <a:avLst/>
          </a:prstGeom>
          <a:solidFill>
            <a:srgbClr val="00A2E0"/>
          </a:solidFill>
          <a:ln w="3175" cap="flat" cmpd="sng" algn="ctr">
            <a:noFill/>
            <a:prstDash val="solid"/>
          </a:ln>
          <a:effectLst/>
        </p:spPr>
        <p:txBody>
          <a:bodyPr wrap="square" lIns="0" tIns="0" rIns="0" bIns="0" rtlCol="0">
            <a:noAutofit/>
          </a:bodyPr>
          <a:lstStyle>
            <a:defPPr>
              <a:defRPr lang="en-US"/>
            </a:defPPr>
            <a:lvl1pPr indent="0" algn="ctr">
              <a:spcBef>
                <a:spcPts val="1200"/>
              </a:spcBef>
              <a:spcAft>
                <a:spcPts val="0"/>
              </a:spcAft>
              <a:buNone/>
              <a:defRPr sz="800"/>
            </a:lvl1pPr>
          </a:lstStyle>
          <a:p>
            <a:pPr marL="0" marR="0" lvl="0" indent="0" algn="ctr" defTabSz="914400" eaLnBrk="1" fontAlgn="auto" latinLnBrk="0" hangingPunct="1">
              <a:lnSpc>
                <a:spcPct val="100000"/>
              </a:lnSpc>
              <a:spcBef>
                <a:spcPts val="120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rial"/>
                <a:ea typeface="+mn-ea"/>
                <a:cs typeface="+mn-cs"/>
              </a:rPr>
              <a:t>Add incremental feeder level DER installed since HCA refresh</a:t>
            </a:r>
          </a:p>
        </p:txBody>
      </p:sp>
      <p:sp>
        <p:nvSpPr>
          <p:cNvPr id="24" name="TextBox 23">
            <a:extLst>
              <a:ext uri="{FF2B5EF4-FFF2-40B4-BE49-F238E27FC236}">
                <a16:creationId xmlns:a16="http://schemas.microsoft.com/office/drawing/2014/main" id="{1D10FEAF-9977-423B-A08E-B462B7473C0E}"/>
              </a:ext>
            </a:extLst>
          </p:cNvPr>
          <p:cNvSpPr txBox="1"/>
          <p:nvPr/>
        </p:nvSpPr>
        <p:spPr>
          <a:xfrm>
            <a:off x="1428664" y="3315334"/>
            <a:ext cx="7265200" cy="139539"/>
          </a:xfrm>
          <a:prstGeom prst="rect">
            <a:avLst/>
          </a:prstGeom>
          <a:solidFill>
            <a:srgbClr val="00A2E0"/>
          </a:solidFill>
          <a:ln w="19050" cap="flat" cmpd="sng" algn="ctr">
            <a:noFill/>
            <a:prstDash val="dash"/>
          </a:ln>
          <a:effectLst/>
        </p:spPr>
        <p:txBody>
          <a:bodyPr wrap="square" lIns="0" tIns="0" rIns="0" bIns="0" rtlCol="0">
            <a:noAutofit/>
          </a:bodyPr>
          <a:lstStyle>
            <a:defPPr>
              <a:defRPr lang="en-US"/>
            </a:defPPr>
            <a:lvl1pPr indent="0" algn="ctr">
              <a:spcBef>
                <a:spcPts val="1200"/>
              </a:spcBef>
              <a:spcAft>
                <a:spcPts val="0"/>
              </a:spcAft>
              <a:buNone/>
              <a:defRPr sz="800">
                <a:solidFill>
                  <a:schemeClr val="bg1"/>
                </a:solidFill>
              </a:defRPr>
            </a:lvl1pPr>
          </a:lstStyle>
          <a:p>
            <a:pPr marL="0" marR="0" lvl="0" indent="0" algn="ctr" defTabSz="914400" eaLnBrk="1" fontAlgn="auto" latinLnBrk="0" hangingPunct="1">
              <a:lnSpc>
                <a:spcPct val="100000"/>
              </a:lnSpc>
              <a:spcBef>
                <a:spcPts val="120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rial"/>
                <a:ea typeface="+mn-ea"/>
                <a:cs typeface="+mn-cs"/>
              </a:rPr>
              <a:t>Large PV</a:t>
            </a:r>
          </a:p>
        </p:txBody>
      </p:sp>
      <p:sp>
        <p:nvSpPr>
          <p:cNvPr id="25" name="TextBox 24">
            <a:extLst>
              <a:ext uri="{FF2B5EF4-FFF2-40B4-BE49-F238E27FC236}">
                <a16:creationId xmlns:a16="http://schemas.microsoft.com/office/drawing/2014/main" id="{385A0676-48C8-483E-8E9E-EAC8060F05C0}"/>
              </a:ext>
            </a:extLst>
          </p:cNvPr>
          <p:cNvSpPr txBox="1"/>
          <p:nvPr/>
        </p:nvSpPr>
        <p:spPr>
          <a:xfrm>
            <a:off x="1437655" y="3499730"/>
            <a:ext cx="7270353" cy="139539"/>
          </a:xfrm>
          <a:prstGeom prst="rect">
            <a:avLst/>
          </a:prstGeom>
          <a:gradFill flip="none" rotWithShape="1">
            <a:gsLst>
              <a:gs pos="0">
                <a:srgbClr val="F2F2F2"/>
              </a:gs>
              <a:gs pos="28000">
                <a:srgbClr val="00A2E0"/>
              </a:gs>
            </a:gsLst>
            <a:lin ang="0" scaled="1"/>
            <a:tileRect/>
          </a:gradFill>
          <a:ln w="19050" cap="flat" cmpd="sng" algn="ctr">
            <a:noFill/>
            <a:prstDash val="dash"/>
          </a:ln>
          <a:effectLst/>
        </p:spPr>
        <p:txBody>
          <a:bodyPr wrap="square" lIns="0" tIns="0" rIns="0" bIns="0" rtlCol="0">
            <a:noAutofit/>
          </a:bodyPr>
          <a:lstStyle>
            <a:defPPr>
              <a:defRPr lang="en-US"/>
            </a:defPPr>
            <a:lvl1pPr indent="0" algn="ctr">
              <a:spcBef>
                <a:spcPts val="1200"/>
              </a:spcBef>
              <a:spcAft>
                <a:spcPts val="0"/>
              </a:spcAft>
              <a:buNone/>
              <a:defRPr sz="800">
                <a:solidFill>
                  <a:schemeClr val="bg1"/>
                </a:solidFill>
              </a:defRPr>
            </a:lvl1pPr>
          </a:lstStyle>
          <a:p>
            <a:pPr marL="0" marR="0" lvl="0" indent="0" algn="ctr" defTabSz="914400" eaLnBrk="1" fontAlgn="auto" latinLnBrk="0" hangingPunct="1">
              <a:lnSpc>
                <a:spcPct val="100000"/>
              </a:lnSpc>
              <a:spcBef>
                <a:spcPts val="120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rial"/>
                <a:ea typeface="+mn-ea"/>
                <a:cs typeface="+mn-cs"/>
              </a:rPr>
              <a:t>Other DG (CHP, etc.) </a:t>
            </a:r>
          </a:p>
        </p:txBody>
      </p:sp>
      <p:sp>
        <p:nvSpPr>
          <p:cNvPr id="26" name="TextBox 25">
            <a:extLst>
              <a:ext uri="{FF2B5EF4-FFF2-40B4-BE49-F238E27FC236}">
                <a16:creationId xmlns:a16="http://schemas.microsoft.com/office/drawing/2014/main" id="{55B90503-E8C4-49C9-9EE2-87F53FC94352}"/>
              </a:ext>
            </a:extLst>
          </p:cNvPr>
          <p:cNvSpPr txBox="1"/>
          <p:nvPr/>
        </p:nvSpPr>
        <p:spPr>
          <a:xfrm>
            <a:off x="1449100" y="3686414"/>
            <a:ext cx="7246715" cy="169915"/>
          </a:xfrm>
          <a:prstGeom prst="rect">
            <a:avLst/>
          </a:prstGeom>
          <a:gradFill flip="none" rotWithShape="1">
            <a:gsLst>
              <a:gs pos="0">
                <a:srgbClr val="F2F2F2"/>
              </a:gs>
              <a:gs pos="24000">
                <a:srgbClr val="00A2E0"/>
              </a:gs>
            </a:gsLst>
            <a:lin ang="0" scaled="1"/>
            <a:tileRect/>
          </a:gradFill>
          <a:ln w="19050" cap="flat" cmpd="sng" algn="ctr">
            <a:noFill/>
            <a:prstDash val="dash"/>
          </a:ln>
          <a:effectLst/>
        </p:spPr>
        <p:txBody>
          <a:bodyPr wrap="square" lIns="0" tIns="0" rIns="0" bIns="0" rtlCol="0">
            <a:noAutofit/>
          </a:bodyPr>
          <a:lstStyle>
            <a:defPPr>
              <a:defRPr lang="en-US"/>
            </a:defPPr>
            <a:lvl1pPr indent="0" algn="ctr">
              <a:spcBef>
                <a:spcPts val="1200"/>
              </a:spcBef>
              <a:spcAft>
                <a:spcPts val="0"/>
              </a:spcAft>
              <a:buNone/>
              <a:defRPr sz="800">
                <a:solidFill>
                  <a:schemeClr val="bg1"/>
                </a:solidFill>
              </a:defRPr>
            </a:lvl1pPr>
          </a:lstStyle>
          <a:p>
            <a:pPr marL="0" marR="0" lvl="0" indent="0" algn="ctr" defTabSz="914400" eaLnBrk="1" fontAlgn="auto" latinLnBrk="0" hangingPunct="1">
              <a:lnSpc>
                <a:spcPct val="100000"/>
              </a:lnSpc>
              <a:spcBef>
                <a:spcPts val="120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rial"/>
                <a:ea typeface="+mn-ea"/>
                <a:cs typeface="+mn-cs"/>
              </a:rPr>
              <a:t>Small PV</a:t>
            </a:r>
          </a:p>
        </p:txBody>
      </p:sp>
      <p:sp>
        <p:nvSpPr>
          <p:cNvPr id="27" name="TextBox 26">
            <a:extLst>
              <a:ext uri="{FF2B5EF4-FFF2-40B4-BE49-F238E27FC236}">
                <a16:creationId xmlns:a16="http://schemas.microsoft.com/office/drawing/2014/main" id="{57EA90FA-06D3-459F-B936-95E75DDC0322}"/>
              </a:ext>
            </a:extLst>
          </p:cNvPr>
          <p:cNvSpPr txBox="1"/>
          <p:nvPr/>
        </p:nvSpPr>
        <p:spPr>
          <a:xfrm>
            <a:off x="1449101" y="2352024"/>
            <a:ext cx="7256444" cy="149507"/>
          </a:xfrm>
          <a:prstGeom prst="rect">
            <a:avLst/>
          </a:prstGeom>
          <a:solidFill>
            <a:srgbClr val="00A2E0"/>
          </a:solidFill>
          <a:ln w="9525" cap="flat" cmpd="sng" algn="ctr">
            <a:noFill/>
            <a:prstDash val="solid"/>
          </a:ln>
          <a:effectLst/>
        </p:spPr>
        <p:txBody>
          <a:bodyPr wrap="square" lIns="0" tIns="0" rIns="0" bIns="0" rtlCol="0">
            <a:noAutofit/>
          </a:bodyPr>
          <a:lstStyle>
            <a:defPPr>
              <a:defRPr lang="en-US"/>
            </a:defPPr>
            <a:lvl1pPr algn="ctr">
              <a:spcBef>
                <a:spcPts val="1200"/>
              </a:spcBef>
              <a:defRPr sz="800"/>
            </a:lvl1pPr>
          </a:lstStyle>
          <a:p>
            <a:pPr marL="0" marR="0" lvl="0" indent="0" algn="ctr" defTabSz="914400" eaLnBrk="1" fontAlgn="auto" latinLnBrk="0" hangingPunct="1">
              <a:lnSpc>
                <a:spcPct val="100000"/>
              </a:lnSpc>
              <a:spcBef>
                <a:spcPts val="1200"/>
              </a:spcBef>
              <a:spcAft>
                <a:spcPts val="0"/>
              </a:spcAft>
              <a:buClrTx/>
              <a:buSzTx/>
              <a:buFontTx/>
              <a:buNone/>
              <a:tabLst/>
              <a:defRPr/>
            </a:pPr>
            <a:r>
              <a:rPr lang="en-US" sz="900" kern="0" dirty="0">
                <a:solidFill>
                  <a:prstClr val="white"/>
                </a:solidFill>
                <a:latin typeface="Arial"/>
              </a:rPr>
              <a:t>Additional supporting reference material</a:t>
            </a: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
        <p:nvSpPr>
          <p:cNvPr id="28" name="TextBox 27">
            <a:extLst>
              <a:ext uri="{FF2B5EF4-FFF2-40B4-BE49-F238E27FC236}">
                <a16:creationId xmlns:a16="http://schemas.microsoft.com/office/drawing/2014/main" id="{2AEE8AEF-B903-4D09-A359-F92BF1243774}"/>
              </a:ext>
            </a:extLst>
          </p:cNvPr>
          <p:cNvSpPr txBox="1"/>
          <p:nvPr/>
        </p:nvSpPr>
        <p:spPr>
          <a:xfrm>
            <a:off x="1449101" y="2582381"/>
            <a:ext cx="7267560" cy="137160"/>
          </a:xfrm>
          <a:prstGeom prst="rect">
            <a:avLst/>
          </a:prstGeom>
          <a:solidFill>
            <a:srgbClr val="00A2E0"/>
          </a:solidFill>
          <a:ln w="9525" cap="flat" cmpd="sng" algn="ctr">
            <a:noFill/>
            <a:prstDash val="solid"/>
          </a:ln>
          <a:effectLst/>
        </p:spPr>
        <p:txBody>
          <a:bodyPr wrap="square" lIns="0" tIns="0" rIns="0" bIns="0" rtlCol="0">
            <a:noAutofit/>
          </a:bodyPr>
          <a:lstStyle>
            <a:defPPr>
              <a:defRPr lang="en-US"/>
            </a:defPPr>
            <a:lvl1pPr algn="ctr">
              <a:spcBef>
                <a:spcPts val="1200"/>
              </a:spcBef>
              <a:defRPr sz="800"/>
            </a:lvl1pPr>
          </a:lstStyle>
          <a:p>
            <a:pPr marL="0" marR="0" lvl="0" indent="0" algn="ctr" defTabSz="914400" eaLnBrk="1" fontAlgn="auto" latinLnBrk="0" hangingPunct="1">
              <a:lnSpc>
                <a:spcPct val="100000"/>
              </a:lnSpc>
              <a:spcBef>
                <a:spcPts val="1200"/>
              </a:spcBef>
              <a:spcAft>
                <a:spcPts val="0"/>
              </a:spcAft>
              <a:buClrTx/>
              <a:buSzTx/>
              <a:buFontTx/>
              <a:buNone/>
              <a:tabLst/>
              <a:defRPr/>
            </a:pPr>
            <a:r>
              <a:rPr lang="en-US" sz="900" kern="0" dirty="0">
                <a:solidFill>
                  <a:prstClr val="white"/>
                </a:solidFill>
                <a:latin typeface="Arial"/>
              </a:rPr>
              <a:t>Downloadable feeder-level summary data</a:t>
            </a: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
        <p:nvSpPr>
          <p:cNvPr id="29" name="TextBox 28">
            <a:extLst>
              <a:ext uri="{FF2B5EF4-FFF2-40B4-BE49-F238E27FC236}">
                <a16:creationId xmlns:a16="http://schemas.microsoft.com/office/drawing/2014/main" id="{3FCC52B6-BED5-40C2-951D-46C61F136791}"/>
              </a:ext>
            </a:extLst>
          </p:cNvPr>
          <p:cNvSpPr txBox="1"/>
          <p:nvPr/>
        </p:nvSpPr>
        <p:spPr>
          <a:xfrm>
            <a:off x="4714407" y="4402257"/>
            <a:ext cx="3987535" cy="190085"/>
          </a:xfrm>
          <a:prstGeom prst="rect">
            <a:avLst/>
          </a:prstGeom>
          <a:solidFill>
            <a:srgbClr val="00A2E0"/>
          </a:solidFill>
          <a:ln w="9525" cap="flat" cmpd="sng" algn="ctr">
            <a:noFill/>
            <a:prstDash val="solid"/>
          </a:ln>
          <a:effectLst/>
        </p:spPr>
        <p:txBody>
          <a:bodyPr wrap="square" lIns="0" tIns="0" rIns="0" bIns="0" rtlCol="0">
            <a:noAutofit/>
          </a:bodyPr>
          <a:lstStyle>
            <a:defPPr>
              <a:defRPr lang="en-US"/>
            </a:defPPr>
            <a:lvl1pPr algn="ctr">
              <a:spcBef>
                <a:spcPts val="1200"/>
              </a:spcBef>
              <a:defRPr sz="800"/>
            </a:lvl1pPr>
          </a:lstStyle>
          <a:p>
            <a:pPr defTabSz="914400">
              <a:defRPr/>
            </a:pPr>
            <a:r>
              <a:rPr kumimoji="0" lang="en-US" sz="900" b="0" i="0" u="none" strike="noStrike" kern="0" cap="none" spc="0" normalizeH="0" baseline="0" noProof="0" dirty="0">
                <a:ln>
                  <a:noFill/>
                </a:ln>
                <a:solidFill>
                  <a:prstClr val="white"/>
                </a:solidFill>
                <a:effectLst/>
                <a:uLnTx/>
                <a:uFillTx/>
                <a:latin typeface="Arial"/>
                <a:ea typeface="+mn-ea"/>
                <a:cs typeface="+mn-cs"/>
              </a:rPr>
              <a:t>Annotated circuit notes, e.g. </a:t>
            </a:r>
            <a:r>
              <a:rPr lang="en-US" sz="900" kern="0" dirty="0">
                <a:solidFill>
                  <a:prstClr val="white"/>
                </a:solidFill>
                <a:latin typeface="Arial"/>
              </a:rPr>
              <a:t>a</a:t>
            </a:r>
            <a:r>
              <a:rPr kumimoji="0" lang="en-US" sz="900" b="0" i="0" u="none" strike="noStrike" kern="0" cap="none" spc="0" normalizeH="0" baseline="0" noProof="0" dirty="0" err="1">
                <a:ln>
                  <a:noFill/>
                </a:ln>
                <a:solidFill>
                  <a:prstClr val="white"/>
                </a:solidFill>
                <a:effectLst/>
                <a:uLnTx/>
                <a:uFillTx/>
                <a:latin typeface="Arial"/>
                <a:ea typeface="+mn-ea"/>
                <a:cs typeface="+mn-cs"/>
              </a:rPr>
              <a:t>dditional</a:t>
            </a:r>
            <a:r>
              <a:rPr kumimoji="0" lang="en-US" sz="900" b="0" i="0" u="none" strike="noStrike" kern="0" cap="none" spc="0" normalizeH="0" baseline="0" noProof="0" dirty="0">
                <a:ln>
                  <a:noFill/>
                </a:ln>
                <a:solidFill>
                  <a:prstClr val="white"/>
                </a:solidFill>
                <a:effectLst/>
                <a:uLnTx/>
                <a:uFillTx/>
                <a:latin typeface="Arial"/>
                <a:ea typeface="+mn-ea"/>
                <a:cs typeface="+mn-cs"/>
              </a:rPr>
              <a:t> system data on upstream constraints</a:t>
            </a:r>
          </a:p>
          <a:p>
            <a:pPr marL="0" marR="0" lvl="0" indent="0" algn="ctr" defTabSz="914400" eaLnBrk="1" fontAlgn="auto" latinLnBrk="0" hangingPunct="1">
              <a:lnSpc>
                <a:spcPct val="100000"/>
              </a:lnSpc>
              <a:spcBef>
                <a:spcPts val="120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
        <p:nvSpPr>
          <p:cNvPr id="30" name="TextBox 29">
            <a:extLst>
              <a:ext uri="{FF2B5EF4-FFF2-40B4-BE49-F238E27FC236}">
                <a16:creationId xmlns:a16="http://schemas.microsoft.com/office/drawing/2014/main" id="{445908BF-0A63-4687-9D09-51D0843B99C1}"/>
              </a:ext>
            </a:extLst>
          </p:cNvPr>
          <p:cNvSpPr txBox="1"/>
          <p:nvPr/>
        </p:nvSpPr>
        <p:spPr>
          <a:xfrm>
            <a:off x="1449102" y="2145993"/>
            <a:ext cx="7252840" cy="137160"/>
          </a:xfrm>
          <a:prstGeom prst="rect">
            <a:avLst/>
          </a:prstGeom>
          <a:solidFill>
            <a:srgbClr val="00A2E0"/>
          </a:solidFill>
          <a:ln w="3175" cap="flat" cmpd="sng" algn="ctr">
            <a:noFill/>
            <a:prstDash val="solid"/>
          </a:ln>
          <a:effectLst/>
        </p:spPr>
        <p:txBody>
          <a:bodyPr wrap="square" lIns="0" tIns="0" rIns="0" bIns="0" rtlCol="0">
            <a:noAutofit/>
          </a:bodyPr>
          <a:lstStyle>
            <a:defPPr>
              <a:defRPr lang="en-US"/>
            </a:defPPr>
            <a:lvl1pPr indent="0" algn="ctr">
              <a:spcBef>
                <a:spcPts val="1200"/>
              </a:spcBef>
              <a:spcAft>
                <a:spcPts val="0"/>
              </a:spcAft>
              <a:buNone/>
              <a:defRPr sz="800"/>
            </a:lvl1pPr>
          </a:lstStyle>
          <a:p>
            <a:pPr marL="0" marR="0" lvl="0" indent="0" algn="ctr" defTabSz="914400" eaLnBrk="1" fontAlgn="auto" latinLnBrk="0" hangingPunct="1">
              <a:lnSpc>
                <a:spcPct val="100000"/>
              </a:lnSpc>
              <a:spcBef>
                <a:spcPts val="120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rial"/>
                <a:ea typeface="+mn-ea"/>
                <a:cs typeface="+mn-cs"/>
              </a:rPr>
              <a:t>Additional system data</a:t>
            </a:r>
          </a:p>
        </p:txBody>
      </p:sp>
      <p:sp>
        <p:nvSpPr>
          <p:cNvPr id="31" name="TextBox 30">
            <a:extLst>
              <a:ext uri="{FF2B5EF4-FFF2-40B4-BE49-F238E27FC236}">
                <a16:creationId xmlns:a16="http://schemas.microsoft.com/office/drawing/2014/main" id="{B5757E08-F540-40B5-A28E-179A5273661A}"/>
              </a:ext>
            </a:extLst>
          </p:cNvPr>
          <p:cNvSpPr txBox="1"/>
          <p:nvPr/>
        </p:nvSpPr>
        <p:spPr>
          <a:xfrm>
            <a:off x="1439373" y="2975307"/>
            <a:ext cx="7251192" cy="137160"/>
          </a:xfrm>
          <a:prstGeom prst="rect">
            <a:avLst/>
          </a:prstGeom>
          <a:solidFill>
            <a:srgbClr val="00A2E0"/>
          </a:solidFill>
          <a:ln w="3175" cap="flat" cmpd="sng" algn="ctr">
            <a:noFill/>
            <a:prstDash val="solid"/>
          </a:ln>
          <a:effectLst/>
        </p:spPr>
        <p:txBody>
          <a:bodyPr wrap="square" lIns="0" tIns="0" rIns="0" bIns="0" rtlCol="0">
            <a:noAutofit/>
          </a:bodyPr>
          <a:lstStyle>
            <a:defPPr>
              <a:defRPr lang="en-US"/>
            </a:defPPr>
            <a:lvl1pPr indent="0" algn="ctr">
              <a:spcBef>
                <a:spcPts val="1200"/>
              </a:spcBef>
              <a:spcAft>
                <a:spcPts val="0"/>
              </a:spcAft>
              <a:buNone/>
              <a:defRPr sz="800"/>
            </a:lvl1pPr>
          </a:lstStyle>
          <a:p>
            <a:pPr marL="0" marR="0" lvl="0" indent="0" algn="ctr" defTabSz="914400" eaLnBrk="1" fontAlgn="auto" latinLnBrk="0" hangingPunct="1">
              <a:lnSpc>
                <a:spcPct val="100000"/>
              </a:lnSpc>
              <a:spcBef>
                <a:spcPts val="120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rial"/>
                <a:ea typeface="+mn-ea"/>
                <a:cs typeface="+mn-cs"/>
              </a:rPr>
              <a:t>Reflect existing DER in circuit load curves and allocations</a:t>
            </a:r>
          </a:p>
        </p:txBody>
      </p:sp>
      <p:sp>
        <p:nvSpPr>
          <p:cNvPr id="32" name="TextBox 31">
            <a:extLst>
              <a:ext uri="{FF2B5EF4-FFF2-40B4-BE49-F238E27FC236}">
                <a16:creationId xmlns:a16="http://schemas.microsoft.com/office/drawing/2014/main" id="{C5491D4C-258C-48A1-AEDA-C6F203DFDB2B}"/>
              </a:ext>
            </a:extLst>
          </p:cNvPr>
          <p:cNvSpPr txBox="1"/>
          <p:nvPr/>
        </p:nvSpPr>
        <p:spPr>
          <a:xfrm>
            <a:off x="4705754" y="4208017"/>
            <a:ext cx="4011982" cy="136791"/>
          </a:xfrm>
          <a:prstGeom prst="rect">
            <a:avLst/>
          </a:prstGeom>
          <a:solidFill>
            <a:srgbClr val="00A2E0"/>
          </a:solidFill>
          <a:ln w="3175" cap="flat" cmpd="sng" algn="ctr">
            <a:noFill/>
            <a:prstDash val="solid"/>
          </a:ln>
          <a:effectLst/>
        </p:spPr>
        <p:txBody>
          <a:bodyPr wrap="square" lIns="0" tIns="0" rIns="0" bIns="0" rtlCol="0">
            <a:noAutofit/>
          </a:bodyPr>
          <a:lstStyle/>
          <a:p>
            <a:pPr marL="0" marR="0" lvl="0" indent="0" algn="ctr" defTabSz="914400" eaLnBrk="1" fontAlgn="auto" latinLnBrk="0" hangingPunct="1">
              <a:lnSpc>
                <a:spcPct val="100000"/>
              </a:lnSpc>
              <a:spcBef>
                <a:spcPts val="120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rial"/>
                <a:ea typeface="+mn-ea"/>
                <a:cs typeface="+mn-cs"/>
              </a:rPr>
              <a:t>Increased temporal granularity (e.g., prototypical seasonal load profiles)</a:t>
            </a:r>
          </a:p>
        </p:txBody>
      </p:sp>
      <p:sp>
        <p:nvSpPr>
          <p:cNvPr id="33" name="TextBox 32">
            <a:extLst>
              <a:ext uri="{FF2B5EF4-FFF2-40B4-BE49-F238E27FC236}">
                <a16:creationId xmlns:a16="http://schemas.microsoft.com/office/drawing/2014/main" id="{E7B3B174-F613-4FFC-A128-4BA94E42062A}"/>
              </a:ext>
            </a:extLst>
          </p:cNvPr>
          <p:cNvSpPr txBox="1"/>
          <p:nvPr/>
        </p:nvSpPr>
        <p:spPr>
          <a:xfrm>
            <a:off x="6760060" y="5387367"/>
            <a:ext cx="1947948" cy="153763"/>
          </a:xfrm>
          <a:prstGeom prst="rect">
            <a:avLst/>
          </a:prstGeom>
          <a:solidFill>
            <a:srgbClr val="00A2E0"/>
          </a:solidFill>
          <a:ln w="9525" cap="flat" cmpd="sng" algn="ctr">
            <a:noFill/>
            <a:prstDash val="solid"/>
          </a:ln>
          <a:effectLst/>
        </p:spPr>
        <p:txBody>
          <a:bodyPr wrap="square" lIns="0" tIns="0" rIns="0" bIns="0" rtlCol="0">
            <a:noAutofit/>
          </a:bodyPr>
          <a:lstStyle>
            <a:defPPr>
              <a:defRPr lang="en-US"/>
            </a:defPPr>
            <a:lvl1pPr algn="ctr">
              <a:spcBef>
                <a:spcPts val="1200"/>
              </a:spcBef>
              <a:defRPr sz="800"/>
            </a:lvl1pPr>
          </a:lstStyle>
          <a:p>
            <a:pPr marL="0" marR="0" lvl="0" indent="0" algn="ctr" defTabSz="914400" eaLnBrk="1" fontAlgn="auto" latinLnBrk="0" hangingPunct="1">
              <a:lnSpc>
                <a:spcPct val="100000"/>
              </a:lnSpc>
              <a:spcBef>
                <a:spcPts val="120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rial"/>
                <a:ea typeface="+mn-ea"/>
                <a:cs typeface="+mn-cs"/>
              </a:rPr>
              <a:t>576 hourly load profiles?</a:t>
            </a:r>
          </a:p>
        </p:txBody>
      </p:sp>
      <p:sp>
        <p:nvSpPr>
          <p:cNvPr id="34" name="TextBox 33">
            <a:extLst>
              <a:ext uri="{FF2B5EF4-FFF2-40B4-BE49-F238E27FC236}">
                <a16:creationId xmlns:a16="http://schemas.microsoft.com/office/drawing/2014/main" id="{0C448CC5-E269-48B8-B237-C29A5707B2A5}"/>
              </a:ext>
            </a:extLst>
          </p:cNvPr>
          <p:cNvSpPr txBox="1"/>
          <p:nvPr/>
        </p:nvSpPr>
        <p:spPr>
          <a:xfrm>
            <a:off x="4710629" y="4919345"/>
            <a:ext cx="4015760" cy="153763"/>
          </a:xfrm>
          <a:prstGeom prst="rect">
            <a:avLst/>
          </a:prstGeom>
          <a:solidFill>
            <a:srgbClr val="00A2E0"/>
          </a:solidFill>
          <a:ln w="3175" cap="flat" cmpd="sng" algn="ctr">
            <a:noFill/>
            <a:prstDash val="solid"/>
          </a:ln>
          <a:effectLst/>
        </p:spPr>
        <p:txBody>
          <a:bodyPr wrap="square" lIns="0" tIns="0" rIns="0" bIns="0" rtlCol="0">
            <a:noAutofit/>
          </a:bodyPr>
          <a:lstStyle>
            <a:defPPr>
              <a:defRPr lang="en-US"/>
            </a:defPPr>
            <a:lvl1pPr indent="0" algn="ctr">
              <a:spcBef>
                <a:spcPts val="1200"/>
              </a:spcBef>
              <a:spcAft>
                <a:spcPts val="0"/>
              </a:spcAft>
              <a:buNone/>
              <a:defRPr sz="800"/>
            </a:lvl1pPr>
          </a:lstStyle>
          <a:p>
            <a:pPr marL="0" marR="0" lvl="0" indent="0" algn="ctr" defTabSz="914400" eaLnBrk="1" fontAlgn="auto" latinLnBrk="0" hangingPunct="1">
              <a:lnSpc>
                <a:spcPct val="100000"/>
              </a:lnSpc>
              <a:spcBef>
                <a:spcPts val="120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rial"/>
                <a:ea typeface="+mn-ea"/>
                <a:cs typeface="+mn-cs"/>
              </a:rPr>
              <a:t>Increased analysis refresh rate</a:t>
            </a:r>
          </a:p>
        </p:txBody>
      </p:sp>
      <p:sp>
        <p:nvSpPr>
          <p:cNvPr id="35" name="TextBox 34">
            <a:extLst>
              <a:ext uri="{FF2B5EF4-FFF2-40B4-BE49-F238E27FC236}">
                <a16:creationId xmlns:a16="http://schemas.microsoft.com/office/drawing/2014/main" id="{3ABF4295-C51B-414B-97BB-4E9A1428FF7E}"/>
              </a:ext>
            </a:extLst>
          </p:cNvPr>
          <p:cNvSpPr txBox="1"/>
          <p:nvPr/>
        </p:nvSpPr>
        <p:spPr>
          <a:xfrm>
            <a:off x="1426304" y="2772335"/>
            <a:ext cx="7267560" cy="137160"/>
          </a:xfrm>
          <a:prstGeom prst="rect">
            <a:avLst/>
          </a:prstGeom>
          <a:solidFill>
            <a:srgbClr val="00A2E0"/>
          </a:solidFill>
          <a:ln w="9525" cap="flat" cmpd="sng" algn="ctr">
            <a:noFill/>
            <a:prstDash val="solid"/>
          </a:ln>
          <a:effectLst/>
        </p:spPr>
        <p:txBody>
          <a:bodyPr wrap="square" lIns="0" tIns="0" rIns="0" bIns="0" rtlCol="0">
            <a:noAutofit/>
          </a:bodyPr>
          <a:lstStyle>
            <a:defPPr>
              <a:defRPr lang="en-US"/>
            </a:defPPr>
            <a:lvl1pPr algn="ctr">
              <a:spcBef>
                <a:spcPts val="1200"/>
              </a:spcBef>
              <a:defRPr sz="800"/>
            </a:lvl1pPr>
          </a:lstStyle>
          <a:p>
            <a:pPr marL="0" marR="0" lvl="0" indent="0" algn="ctr" defTabSz="914400" eaLnBrk="1" fontAlgn="auto" latinLnBrk="0" hangingPunct="1">
              <a:lnSpc>
                <a:spcPct val="100000"/>
              </a:lnSpc>
              <a:spcBef>
                <a:spcPts val="1200"/>
              </a:spcBef>
              <a:spcAft>
                <a:spcPts val="0"/>
              </a:spcAft>
              <a:buClrTx/>
              <a:buSzTx/>
              <a:buFontTx/>
              <a:buNone/>
              <a:tabLst/>
              <a:defRPr/>
            </a:pPr>
            <a:r>
              <a:rPr lang="en-US" sz="900" kern="0" dirty="0">
                <a:solidFill>
                  <a:prstClr val="white"/>
                </a:solidFill>
                <a:latin typeface="Arial"/>
              </a:rPr>
              <a:t>REST URL Access</a:t>
            </a: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
        <p:nvSpPr>
          <p:cNvPr id="36" name="TextBox 35">
            <a:extLst>
              <a:ext uri="{FF2B5EF4-FFF2-40B4-BE49-F238E27FC236}">
                <a16:creationId xmlns:a16="http://schemas.microsoft.com/office/drawing/2014/main" id="{06A9BAD0-08EF-47F4-B42E-CA80E2B152AC}"/>
              </a:ext>
            </a:extLst>
          </p:cNvPr>
          <p:cNvSpPr txBox="1"/>
          <p:nvPr/>
        </p:nvSpPr>
        <p:spPr>
          <a:xfrm>
            <a:off x="4707834" y="5119706"/>
            <a:ext cx="4015760" cy="153763"/>
          </a:xfrm>
          <a:prstGeom prst="rect">
            <a:avLst/>
          </a:prstGeom>
          <a:solidFill>
            <a:srgbClr val="00A2E0"/>
          </a:solidFill>
          <a:ln w="3175" cap="flat" cmpd="sng" algn="ctr">
            <a:noFill/>
            <a:prstDash val="solid"/>
          </a:ln>
          <a:effectLst/>
        </p:spPr>
        <p:txBody>
          <a:bodyPr wrap="square" lIns="0" tIns="0" rIns="0" bIns="0" rtlCol="0">
            <a:noAutofit/>
          </a:bodyPr>
          <a:lstStyle>
            <a:defPPr>
              <a:defRPr lang="en-US"/>
            </a:defPPr>
            <a:lvl1pPr indent="0" algn="ctr">
              <a:spcBef>
                <a:spcPts val="1200"/>
              </a:spcBef>
              <a:spcAft>
                <a:spcPts val="0"/>
              </a:spcAft>
              <a:buNone/>
              <a:defRPr sz="800"/>
            </a:lvl1pPr>
          </a:lstStyle>
          <a:p>
            <a:pPr marL="0" marR="0" lvl="0" indent="0" algn="ctr" defTabSz="914400" eaLnBrk="1" fontAlgn="auto" latinLnBrk="0" hangingPunct="1">
              <a:lnSpc>
                <a:spcPct val="100000"/>
              </a:lnSpc>
              <a:spcBef>
                <a:spcPts val="1200"/>
              </a:spcBef>
              <a:spcAft>
                <a:spcPts val="0"/>
              </a:spcAft>
              <a:buClrTx/>
              <a:buSzTx/>
              <a:buFontTx/>
              <a:buNone/>
              <a:tabLst/>
              <a:defRPr/>
            </a:pPr>
            <a:r>
              <a:rPr lang="en-US" sz="900" kern="0" dirty="0">
                <a:solidFill>
                  <a:prstClr val="white"/>
                </a:solidFill>
                <a:latin typeface="Arial"/>
              </a:rPr>
              <a:t>Criteria violation value</a:t>
            </a: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
        <p:nvSpPr>
          <p:cNvPr id="37" name="TextBox 36">
            <a:extLst>
              <a:ext uri="{FF2B5EF4-FFF2-40B4-BE49-F238E27FC236}">
                <a16:creationId xmlns:a16="http://schemas.microsoft.com/office/drawing/2014/main" id="{98FBED88-AC8F-4418-A70E-B6FA8A4A09CD}"/>
              </a:ext>
            </a:extLst>
          </p:cNvPr>
          <p:cNvSpPr txBox="1"/>
          <p:nvPr/>
        </p:nvSpPr>
        <p:spPr>
          <a:xfrm>
            <a:off x="6757060" y="5609867"/>
            <a:ext cx="1947948" cy="153763"/>
          </a:xfrm>
          <a:prstGeom prst="rect">
            <a:avLst/>
          </a:prstGeom>
          <a:solidFill>
            <a:srgbClr val="00A2E0"/>
          </a:solidFill>
          <a:ln w="9525" cap="flat" cmpd="sng" algn="ctr">
            <a:noFill/>
            <a:prstDash val="solid"/>
          </a:ln>
          <a:effectLst/>
        </p:spPr>
        <p:txBody>
          <a:bodyPr wrap="square" lIns="0" tIns="0" rIns="0" bIns="0" rtlCol="0">
            <a:noAutofit/>
          </a:bodyPr>
          <a:lstStyle>
            <a:defPPr>
              <a:defRPr lang="en-US"/>
            </a:defPPr>
            <a:lvl1pPr algn="ctr">
              <a:spcBef>
                <a:spcPts val="1200"/>
              </a:spcBef>
              <a:defRPr sz="800"/>
            </a:lvl1pPr>
          </a:lstStyle>
          <a:p>
            <a:pPr marL="0" marR="0" lvl="0" indent="0" algn="ctr" defTabSz="914400" eaLnBrk="1" fontAlgn="auto" latinLnBrk="0" hangingPunct="1">
              <a:lnSpc>
                <a:spcPct val="100000"/>
              </a:lnSpc>
              <a:spcBef>
                <a:spcPts val="1200"/>
              </a:spcBef>
              <a:spcAft>
                <a:spcPts val="0"/>
              </a:spcAft>
              <a:buClrTx/>
              <a:buSzTx/>
              <a:buFontTx/>
              <a:buNone/>
              <a:tabLst/>
              <a:defRPr/>
            </a:pPr>
            <a:r>
              <a:rPr lang="en-US" sz="900" kern="0" dirty="0">
                <a:solidFill>
                  <a:prstClr val="white"/>
                </a:solidFill>
                <a:latin typeface="Arial"/>
              </a:rPr>
              <a:t>Other items TBD</a:t>
            </a: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
        <p:nvSpPr>
          <p:cNvPr id="38" name="TextBox 37">
            <a:extLst>
              <a:ext uri="{FF2B5EF4-FFF2-40B4-BE49-F238E27FC236}">
                <a16:creationId xmlns:a16="http://schemas.microsoft.com/office/drawing/2014/main" id="{C32563DE-CC05-4914-9579-4CA34A217152}"/>
              </a:ext>
            </a:extLst>
          </p:cNvPr>
          <p:cNvSpPr txBox="1"/>
          <p:nvPr/>
        </p:nvSpPr>
        <p:spPr>
          <a:xfrm>
            <a:off x="1446037" y="1959041"/>
            <a:ext cx="7252840" cy="137160"/>
          </a:xfrm>
          <a:prstGeom prst="rect">
            <a:avLst/>
          </a:prstGeom>
          <a:solidFill>
            <a:srgbClr val="00A2E0"/>
          </a:solidFill>
          <a:ln w="3175" cap="flat" cmpd="sng" algn="ctr">
            <a:noFill/>
            <a:prstDash val="solid"/>
          </a:ln>
          <a:effectLst/>
        </p:spPr>
        <p:txBody>
          <a:bodyPr wrap="square" lIns="0" tIns="0" rIns="0" bIns="0" rtlCol="0">
            <a:noAutofit/>
          </a:bodyPr>
          <a:lstStyle>
            <a:defPPr>
              <a:defRPr lang="en-US"/>
            </a:defPPr>
            <a:lvl1pPr indent="0" algn="ctr">
              <a:spcBef>
                <a:spcPts val="1200"/>
              </a:spcBef>
              <a:spcAft>
                <a:spcPts val="0"/>
              </a:spcAft>
              <a:buNone/>
              <a:defRPr sz="800"/>
            </a:lvl1pPr>
          </a:lstStyle>
          <a:p>
            <a:pPr marL="0" marR="0" lvl="0" indent="0" algn="ctr" defTabSz="914400" eaLnBrk="1" fontAlgn="auto" latinLnBrk="0" hangingPunct="1">
              <a:lnSpc>
                <a:spcPct val="100000"/>
              </a:lnSpc>
              <a:spcBef>
                <a:spcPts val="120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Arial"/>
                <a:ea typeface="+mn-ea"/>
                <a:cs typeface="+mn-cs"/>
              </a:rPr>
              <a:t>Min / Max feeder level hosting capacity</a:t>
            </a:r>
          </a:p>
        </p:txBody>
      </p:sp>
    </p:spTree>
    <p:extLst>
      <p:ext uri="{BB962C8B-B14F-4D97-AF65-F5344CB8AC3E}">
        <p14:creationId xmlns:p14="http://schemas.microsoft.com/office/powerpoint/2010/main" val="1670975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39211"/>
            <a:ext cx="8218842" cy="411901"/>
          </a:xfrm>
        </p:spPr>
        <p:txBody>
          <a:bodyPr/>
          <a:lstStyle/>
          <a:p>
            <a:r>
              <a:rPr lang="en-US" sz="2400" b="0" dirty="0">
                <a:solidFill>
                  <a:srgbClr val="002060"/>
                </a:solidFill>
              </a:rPr>
              <a:t>Stage 1 Items – April 2022</a:t>
            </a:r>
          </a:p>
        </p:txBody>
      </p:sp>
      <p:sp>
        <p:nvSpPr>
          <p:cNvPr id="3" name="Content Placeholder 2">
            <a:extLst>
              <a:ext uri="{FF2B5EF4-FFF2-40B4-BE49-F238E27FC236}">
                <a16:creationId xmlns:a16="http://schemas.microsoft.com/office/drawing/2014/main" id="{5814B7BB-763A-4169-B554-70C47DF396F9}"/>
              </a:ext>
            </a:extLst>
          </p:cNvPr>
          <p:cNvSpPr>
            <a:spLocks noGrp="1"/>
          </p:cNvSpPr>
          <p:nvPr>
            <p:ph idx="1"/>
          </p:nvPr>
        </p:nvSpPr>
        <p:spPr>
          <a:xfrm>
            <a:off x="484095" y="1004357"/>
            <a:ext cx="8218842" cy="5044017"/>
          </a:xfrm>
        </p:spPr>
        <p:txBody>
          <a:bodyPr>
            <a:normAutofit fontScale="85000" lnSpcReduction="20000"/>
          </a:bodyPr>
          <a:lstStyle/>
          <a:p>
            <a:pPr marR="0" lvl="0" fontAlgn="auto">
              <a:lnSpc>
                <a:spcPct val="110000"/>
              </a:lnSpc>
              <a:spcBef>
                <a:spcPts val="1200"/>
              </a:spcBef>
              <a:spcAft>
                <a:spcPts val="1200"/>
              </a:spcAft>
              <a:buClrTx/>
              <a:buSzTx/>
              <a:buFont typeface="Wingdings" panose="05000000000000000000" pitchFamily="2" charset="2"/>
              <a:buChar char="§"/>
              <a:tabLst/>
              <a:defRPr/>
            </a:pPr>
            <a:r>
              <a:rPr lang="en-US" sz="2000" b="1" dirty="0">
                <a:solidFill>
                  <a:prstClr val="black"/>
                </a:solidFill>
              </a:rPr>
              <a:t>Feeder-level Hosting Capacity (min / max) </a:t>
            </a:r>
            <a:r>
              <a:rPr lang="en-US" sz="2000" dirty="0">
                <a:solidFill>
                  <a:prstClr val="black"/>
                </a:solidFill>
              </a:rPr>
              <a:t>- Amount of load/generation that can be installed at that circuit, without significant circuit upgrades, at the time the hosting capacity analysis was performed. </a:t>
            </a:r>
          </a:p>
          <a:p>
            <a:pPr marR="0" lvl="0" fontAlgn="auto">
              <a:lnSpc>
                <a:spcPct val="110000"/>
              </a:lnSpc>
              <a:spcBef>
                <a:spcPts val="1200"/>
              </a:spcBef>
              <a:spcAft>
                <a:spcPts val="1200"/>
              </a:spcAft>
              <a:buClrTx/>
              <a:buSzTx/>
              <a:buFont typeface="Wingdings" panose="05000000000000000000" pitchFamily="2" charset="2"/>
              <a:buChar char="§"/>
              <a:tabLst/>
              <a:defRPr/>
            </a:pPr>
            <a:r>
              <a:rPr lang="en-US" sz="2000" b="1" dirty="0">
                <a:solidFill>
                  <a:prstClr val="black"/>
                </a:solidFill>
              </a:rPr>
              <a:t>Additional System Data </a:t>
            </a:r>
            <a:r>
              <a:rPr lang="en-US" sz="2000" dirty="0">
                <a:solidFill>
                  <a:prstClr val="black"/>
                </a:solidFill>
              </a:rPr>
              <a:t>– Applicable system data already included in the solar PV hosting capacity maps (more on next slide). </a:t>
            </a:r>
          </a:p>
          <a:p>
            <a:pPr marR="0" lvl="0" fontAlgn="auto">
              <a:lnSpc>
                <a:spcPct val="110000"/>
              </a:lnSpc>
              <a:spcBef>
                <a:spcPts val="1200"/>
              </a:spcBef>
              <a:spcAft>
                <a:spcPts val="1200"/>
              </a:spcAft>
              <a:buClrTx/>
              <a:buSzTx/>
              <a:buFont typeface="Wingdings" panose="05000000000000000000" pitchFamily="2" charset="2"/>
              <a:buChar char="§"/>
              <a:tabLst/>
              <a:defRPr/>
            </a:pPr>
            <a:r>
              <a:rPr lang="en-US" sz="2000" b="1" dirty="0">
                <a:solidFill>
                  <a:prstClr val="black"/>
                </a:solidFill>
              </a:rPr>
              <a:t>Additional Supporting Reference Material </a:t>
            </a:r>
            <a:r>
              <a:rPr lang="en-US" sz="2000" dirty="0">
                <a:solidFill>
                  <a:prstClr val="black"/>
                </a:solidFill>
              </a:rPr>
              <a:t>– Supporting reference slide deck with release notes, analysis criteria, definitions, FAQs, and more.</a:t>
            </a:r>
          </a:p>
          <a:p>
            <a:pPr marR="0" lvl="0" fontAlgn="auto">
              <a:lnSpc>
                <a:spcPct val="110000"/>
              </a:lnSpc>
              <a:spcBef>
                <a:spcPts val="1200"/>
              </a:spcBef>
              <a:spcAft>
                <a:spcPts val="1200"/>
              </a:spcAft>
              <a:buClrTx/>
              <a:buSzTx/>
              <a:buFont typeface="Wingdings" panose="05000000000000000000" pitchFamily="2" charset="2"/>
              <a:buChar char="§"/>
              <a:tabLst/>
              <a:defRPr/>
            </a:pPr>
            <a:r>
              <a:rPr lang="en-US" sz="2000" b="1" dirty="0">
                <a:solidFill>
                  <a:prstClr val="black"/>
                </a:solidFill>
              </a:rPr>
              <a:t>Downloadable Feeder-level Summary Data </a:t>
            </a:r>
            <a:r>
              <a:rPr lang="en-US" sz="2000" dirty="0">
                <a:solidFill>
                  <a:prstClr val="black"/>
                </a:solidFill>
              </a:rPr>
              <a:t>– Ability to download feeder-level data through the attribute table.</a:t>
            </a:r>
          </a:p>
          <a:p>
            <a:pPr marR="0" lvl="0" fontAlgn="auto">
              <a:lnSpc>
                <a:spcPct val="110000"/>
              </a:lnSpc>
              <a:spcBef>
                <a:spcPts val="1200"/>
              </a:spcBef>
              <a:spcAft>
                <a:spcPts val="1200"/>
              </a:spcAft>
              <a:buClrTx/>
              <a:buSzTx/>
              <a:buFont typeface="Wingdings" panose="05000000000000000000" pitchFamily="2" charset="2"/>
              <a:buChar char="§"/>
              <a:tabLst/>
              <a:defRPr/>
            </a:pPr>
            <a:r>
              <a:rPr lang="en-US" sz="2000" b="1" dirty="0">
                <a:solidFill>
                  <a:prstClr val="black"/>
                </a:solidFill>
              </a:rPr>
              <a:t>REST URL Access </a:t>
            </a:r>
            <a:r>
              <a:rPr lang="en-US" sz="2000" dirty="0">
                <a:solidFill>
                  <a:prstClr val="black"/>
                </a:solidFill>
              </a:rPr>
              <a:t>– Ability to overlay hosting capacity data info within user’s own GIS systems.</a:t>
            </a:r>
          </a:p>
          <a:p>
            <a:pPr marR="0" lvl="0" fontAlgn="auto">
              <a:lnSpc>
                <a:spcPct val="110000"/>
              </a:lnSpc>
              <a:spcBef>
                <a:spcPts val="1200"/>
              </a:spcBef>
              <a:spcAft>
                <a:spcPts val="1200"/>
              </a:spcAft>
              <a:buClrTx/>
              <a:buSzTx/>
              <a:buFont typeface="Wingdings" panose="05000000000000000000" pitchFamily="2" charset="2"/>
              <a:buChar char="§"/>
              <a:tabLst/>
              <a:defRPr/>
            </a:pPr>
            <a:r>
              <a:rPr lang="en-US" sz="2000" b="1" dirty="0">
                <a:solidFill>
                  <a:prstClr val="black"/>
                </a:solidFill>
              </a:rPr>
              <a:t>Reflect Existing DER in Circuit Load Curves and Allocations </a:t>
            </a:r>
            <a:r>
              <a:rPr lang="en-US" sz="2000" dirty="0">
                <a:solidFill>
                  <a:prstClr val="black"/>
                </a:solidFill>
              </a:rPr>
              <a:t>– DER such as solar PV, CHP and EVs will be reflected in circuit load curves and allocations. </a:t>
            </a:r>
          </a:p>
          <a:p>
            <a:pPr marL="0" indent="0">
              <a:buNone/>
            </a:pPr>
            <a:endParaRPr lang="en-US" sz="2100" b="1" dirty="0">
              <a:solidFill>
                <a:prstClr val="black"/>
              </a:solidFill>
            </a:endParaRPr>
          </a:p>
          <a:p>
            <a:pPr>
              <a:buFont typeface="Wingdings" panose="05000000000000000000" pitchFamily="2" charset="2"/>
              <a:buChar char="§"/>
            </a:pPr>
            <a:endParaRPr lang="en-US" sz="2100" b="1" dirty="0">
              <a:solidFill>
                <a:prstClr val="black"/>
              </a:solidFill>
            </a:endParaRPr>
          </a:p>
          <a:p>
            <a:endParaRPr lang="en-US" dirty="0"/>
          </a:p>
          <a:p>
            <a:endParaRPr lang="en-US" sz="2000" dirty="0"/>
          </a:p>
          <a:p>
            <a:pPr marL="0" indent="0">
              <a:buNone/>
            </a:pPr>
            <a:endParaRPr lang="en-US" sz="1800" dirty="0"/>
          </a:p>
        </p:txBody>
      </p:sp>
    </p:spTree>
    <p:extLst>
      <p:ext uri="{BB962C8B-B14F-4D97-AF65-F5344CB8AC3E}">
        <p14:creationId xmlns:p14="http://schemas.microsoft.com/office/powerpoint/2010/main" val="1398254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39211"/>
            <a:ext cx="8218842" cy="411901"/>
          </a:xfrm>
        </p:spPr>
        <p:txBody>
          <a:bodyPr/>
          <a:lstStyle/>
          <a:p>
            <a:r>
              <a:rPr lang="en-US" sz="2400" b="0" dirty="0">
                <a:solidFill>
                  <a:srgbClr val="002060"/>
                </a:solidFill>
              </a:rPr>
              <a:t>Stage 2 Items – April 2023</a:t>
            </a:r>
          </a:p>
        </p:txBody>
      </p:sp>
      <p:sp>
        <p:nvSpPr>
          <p:cNvPr id="3" name="Content Placeholder 2">
            <a:extLst>
              <a:ext uri="{FF2B5EF4-FFF2-40B4-BE49-F238E27FC236}">
                <a16:creationId xmlns:a16="http://schemas.microsoft.com/office/drawing/2014/main" id="{5814B7BB-763A-4169-B554-70C47DF396F9}"/>
              </a:ext>
            </a:extLst>
          </p:cNvPr>
          <p:cNvSpPr>
            <a:spLocks noGrp="1"/>
          </p:cNvSpPr>
          <p:nvPr>
            <p:ph idx="1"/>
          </p:nvPr>
        </p:nvSpPr>
        <p:spPr>
          <a:xfrm>
            <a:off x="484095" y="1004358"/>
            <a:ext cx="8218842" cy="4748372"/>
          </a:xfrm>
        </p:spPr>
        <p:txBody>
          <a:bodyPr>
            <a:normAutofit fontScale="85000" lnSpcReduction="20000"/>
          </a:bodyPr>
          <a:lstStyle/>
          <a:p>
            <a:pPr marR="0" lvl="0" fontAlgn="auto">
              <a:lnSpc>
                <a:spcPct val="110000"/>
              </a:lnSpc>
              <a:spcBef>
                <a:spcPts val="1200"/>
              </a:spcBef>
              <a:spcAft>
                <a:spcPts val="1200"/>
              </a:spcAft>
              <a:buClrTx/>
              <a:buSzTx/>
              <a:buFont typeface="Wingdings" panose="05000000000000000000" pitchFamily="2" charset="2"/>
              <a:buChar char="§"/>
              <a:tabLst/>
              <a:defRPr/>
            </a:pPr>
            <a:r>
              <a:rPr lang="en-US" sz="2000" b="1" dirty="0">
                <a:solidFill>
                  <a:prstClr val="black"/>
                </a:solidFill>
              </a:rPr>
              <a:t>Sub Feeder-level Hosting Capacity (min / max) - </a:t>
            </a:r>
            <a:r>
              <a:rPr lang="en-US" sz="2000" dirty="0">
                <a:solidFill>
                  <a:prstClr val="black"/>
                </a:solidFill>
              </a:rPr>
              <a:t>Amount of load/generation that can be installed at that line section, without significant circuit upgrades, at the time the hosting capacity analysis was performed. </a:t>
            </a:r>
          </a:p>
          <a:p>
            <a:pPr marR="0" lvl="0" fontAlgn="auto">
              <a:lnSpc>
                <a:spcPct val="110000"/>
              </a:lnSpc>
              <a:spcBef>
                <a:spcPts val="1200"/>
              </a:spcBef>
              <a:spcAft>
                <a:spcPts val="1200"/>
              </a:spcAft>
              <a:buClrTx/>
              <a:buSzTx/>
              <a:buFont typeface="Wingdings" panose="05000000000000000000" pitchFamily="2" charset="2"/>
              <a:buChar char="§"/>
              <a:tabLst/>
              <a:defRPr/>
            </a:pPr>
            <a:r>
              <a:rPr lang="en-US" sz="2000" b="1" dirty="0">
                <a:solidFill>
                  <a:prstClr val="black"/>
                </a:solidFill>
              </a:rPr>
              <a:t>Increased Temporal Granularity –</a:t>
            </a:r>
            <a:r>
              <a:rPr lang="en-US" sz="2000" dirty="0">
                <a:solidFill>
                  <a:prstClr val="black"/>
                </a:solidFill>
              </a:rPr>
              <a:t> Prototypical seasonal load profiles incorporated into hosting capacity analysis.</a:t>
            </a:r>
          </a:p>
          <a:p>
            <a:pPr marR="0" lvl="0" fontAlgn="auto">
              <a:lnSpc>
                <a:spcPct val="110000"/>
              </a:lnSpc>
              <a:spcBef>
                <a:spcPts val="1200"/>
              </a:spcBef>
              <a:spcAft>
                <a:spcPts val="1200"/>
              </a:spcAft>
              <a:buClrTx/>
              <a:buSzTx/>
              <a:buFont typeface="Wingdings" panose="05000000000000000000" pitchFamily="2" charset="2"/>
              <a:buChar char="§"/>
              <a:tabLst/>
              <a:defRPr/>
            </a:pPr>
            <a:r>
              <a:rPr lang="en-US" sz="2000" b="1" dirty="0">
                <a:solidFill>
                  <a:prstClr val="black"/>
                </a:solidFill>
              </a:rPr>
              <a:t>Annotated Circuit Notes – </a:t>
            </a:r>
            <a:r>
              <a:rPr lang="en-US" sz="2000" dirty="0">
                <a:solidFill>
                  <a:prstClr val="black"/>
                </a:solidFill>
              </a:rPr>
              <a:t>Additional info on potential constraints not captured in the analysis, e.g. additional info on substation and transmission-level constraints.</a:t>
            </a:r>
          </a:p>
          <a:p>
            <a:pPr marR="0" lvl="0" fontAlgn="auto">
              <a:lnSpc>
                <a:spcPct val="110000"/>
              </a:lnSpc>
              <a:spcBef>
                <a:spcPts val="1200"/>
              </a:spcBef>
              <a:spcAft>
                <a:spcPts val="1200"/>
              </a:spcAft>
              <a:buClrTx/>
              <a:buSzTx/>
              <a:buFont typeface="Wingdings" panose="05000000000000000000" pitchFamily="2" charset="2"/>
              <a:buChar char="§"/>
              <a:tabLst/>
              <a:defRPr/>
            </a:pPr>
            <a:r>
              <a:rPr lang="en-US" sz="2000" b="1" dirty="0">
                <a:solidFill>
                  <a:prstClr val="black"/>
                </a:solidFill>
              </a:rPr>
              <a:t>Incremental DER Installed Since Last HCA Refresh – </a:t>
            </a:r>
            <a:r>
              <a:rPr lang="en-US" sz="2000" dirty="0">
                <a:solidFill>
                  <a:prstClr val="black"/>
                </a:solidFill>
              </a:rPr>
              <a:t>The aggregated DG that has been connected on the selected feeder since the listed HCA refresh date.</a:t>
            </a:r>
          </a:p>
          <a:p>
            <a:pPr marR="0" lvl="0" fontAlgn="auto">
              <a:lnSpc>
                <a:spcPct val="110000"/>
              </a:lnSpc>
              <a:spcBef>
                <a:spcPts val="1200"/>
              </a:spcBef>
              <a:spcAft>
                <a:spcPts val="1200"/>
              </a:spcAft>
              <a:buClrTx/>
              <a:buSzTx/>
              <a:buFont typeface="Wingdings" panose="05000000000000000000" pitchFamily="2" charset="2"/>
              <a:buChar char="§"/>
              <a:tabLst/>
              <a:defRPr/>
            </a:pPr>
            <a:r>
              <a:rPr lang="en-US" sz="2000" b="1" dirty="0">
                <a:solidFill>
                  <a:prstClr val="black"/>
                </a:solidFill>
              </a:rPr>
              <a:t>Increased Analysis Refresh Rate – </a:t>
            </a:r>
            <a:r>
              <a:rPr lang="en-US" sz="2000" dirty="0">
                <a:solidFill>
                  <a:prstClr val="black"/>
                </a:solidFill>
              </a:rPr>
              <a:t>Semi-annual hosting capacity refresh for circuits experiencing greater than 500 kW of load since the last refresh.</a:t>
            </a:r>
          </a:p>
          <a:p>
            <a:pPr marR="0" lvl="0" fontAlgn="auto">
              <a:lnSpc>
                <a:spcPct val="110000"/>
              </a:lnSpc>
              <a:spcBef>
                <a:spcPts val="1200"/>
              </a:spcBef>
              <a:spcAft>
                <a:spcPts val="1200"/>
              </a:spcAft>
              <a:buClrTx/>
              <a:buSzTx/>
              <a:buFont typeface="Wingdings" panose="05000000000000000000" pitchFamily="2" charset="2"/>
              <a:buChar char="§"/>
              <a:tabLst/>
              <a:defRPr/>
            </a:pPr>
            <a:r>
              <a:rPr lang="en-US" sz="2000" b="1" dirty="0">
                <a:solidFill>
                  <a:prstClr val="black"/>
                </a:solidFill>
              </a:rPr>
              <a:t>Criteria Violation Value – </a:t>
            </a:r>
            <a:r>
              <a:rPr lang="en-US" sz="2000" dirty="0">
                <a:solidFill>
                  <a:prstClr val="black"/>
                </a:solidFill>
              </a:rPr>
              <a:t>Min and max hosting capacity by analysis criteria</a:t>
            </a:r>
          </a:p>
          <a:p>
            <a:pPr marL="0" indent="0">
              <a:buNone/>
            </a:pPr>
            <a:endParaRPr lang="en-US" sz="2100" b="1" dirty="0">
              <a:solidFill>
                <a:prstClr val="black"/>
              </a:solidFill>
            </a:endParaRPr>
          </a:p>
          <a:p>
            <a:pPr>
              <a:buFont typeface="Wingdings" panose="05000000000000000000" pitchFamily="2" charset="2"/>
              <a:buChar char="§"/>
            </a:pPr>
            <a:endParaRPr lang="en-US" sz="2100" b="1" dirty="0">
              <a:solidFill>
                <a:prstClr val="black"/>
              </a:solidFill>
            </a:endParaRPr>
          </a:p>
          <a:p>
            <a:endParaRPr lang="en-US" dirty="0"/>
          </a:p>
          <a:p>
            <a:endParaRPr lang="en-US" sz="2000" dirty="0"/>
          </a:p>
          <a:p>
            <a:pPr marL="0" indent="0">
              <a:buNone/>
            </a:pPr>
            <a:endParaRPr lang="en-US" sz="1800" dirty="0"/>
          </a:p>
        </p:txBody>
      </p:sp>
    </p:spTree>
    <p:extLst>
      <p:ext uri="{BB962C8B-B14F-4D97-AF65-F5344CB8AC3E}">
        <p14:creationId xmlns:p14="http://schemas.microsoft.com/office/powerpoint/2010/main" val="1946574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484095" y="239211"/>
            <a:ext cx="8218842" cy="411901"/>
          </a:xfrm>
        </p:spPr>
        <p:txBody>
          <a:bodyPr/>
          <a:lstStyle/>
          <a:p>
            <a:r>
              <a:rPr lang="en-US" sz="2400" b="0" dirty="0">
                <a:solidFill>
                  <a:srgbClr val="002060"/>
                </a:solidFill>
              </a:rPr>
              <a:t>EPRI DRIVE Tool</a:t>
            </a:r>
          </a:p>
        </p:txBody>
      </p:sp>
      <p:sp>
        <p:nvSpPr>
          <p:cNvPr id="3" name="Content Placeholder 2">
            <a:extLst>
              <a:ext uri="{FF2B5EF4-FFF2-40B4-BE49-F238E27FC236}">
                <a16:creationId xmlns:a16="http://schemas.microsoft.com/office/drawing/2014/main" id="{5814B7BB-763A-4169-B554-70C47DF396F9}"/>
              </a:ext>
            </a:extLst>
          </p:cNvPr>
          <p:cNvSpPr>
            <a:spLocks noGrp="1"/>
          </p:cNvSpPr>
          <p:nvPr>
            <p:ph idx="1"/>
          </p:nvPr>
        </p:nvSpPr>
        <p:spPr>
          <a:xfrm>
            <a:off x="484095" y="1004358"/>
            <a:ext cx="8218842" cy="4748372"/>
          </a:xfrm>
        </p:spPr>
        <p:txBody>
          <a:bodyPr>
            <a:normAutofit/>
          </a:bodyPr>
          <a:lstStyle/>
          <a:p>
            <a:pPr>
              <a:buFont typeface="Wingdings" panose="05000000000000000000" pitchFamily="2" charset="2"/>
              <a:buChar char="§"/>
            </a:pPr>
            <a:r>
              <a:rPr lang="en-US" sz="2000" dirty="0">
                <a:solidFill>
                  <a:prstClr val="black"/>
                </a:solidFill>
              </a:rPr>
              <a:t>For consistency, the utilities conduct their hosting capacity analysis using EPRI’s DRIVE tool and present their results in the ESRI mapping environment.</a:t>
            </a:r>
          </a:p>
          <a:p>
            <a:pPr>
              <a:buFont typeface="Wingdings" panose="05000000000000000000" pitchFamily="2" charset="2"/>
              <a:buChar char="§"/>
            </a:pPr>
            <a:endParaRPr lang="en-US" sz="2000" dirty="0">
              <a:solidFill>
                <a:prstClr val="black"/>
              </a:solidFill>
            </a:endParaRPr>
          </a:p>
          <a:p>
            <a:pPr>
              <a:buFont typeface="Wingdings" panose="05000000000000000000" pitchFamily="2" charset="2"/>
              <a:buChar char="§"/>
            </a:pPr>
            <a:r>
              <a:rPr lang="en-US" sz="2000" dirty="0">
                <a:solidFill>
                  <a:prstClr val="black"/>
                </a:solidFill>
              </a:rPr>
              <a:t>DRIVE allows each utility to calculate the hosting capacity for their distribution system using EPRI’s streamlined methodology.</a:t>
            </a:r>
          </a:p>
          <a:p>
            <a:pPr>
              <a:buFont typeface="Wingdings" panose="05000000000000000000" pitchFamily="2" charset="2"/>
              <a:buChar char="§"/>
            </a:pPr>
            <a:endParaRPr lang="en-US" sz="2000" dirty="0">
              <a:solidFill>
                <a:prstClr val="black"/>
              </a:solidFill>
            </a:endParaRPr>
          </a:p>
          <a:p>
            <a:pPr>
              <a:buFont typeface="Wingdings" panose="05000000000000000000" pitchFamily="2" charset="2"/>
              <a:buChar char="§"/>
            </a:pPr>
            <a:r>
              <a:rPr lang="en-US" sz="2000" dirty="0">
                <a:solidFill>
                  <a:prstClr val="black"/>
                </a:solidFill>
              </a:rPr>
              <a:t>DRIVE’s streamlined methodology is an accurate means for calculating hosting capacity and includes the functionality for evaluating storage.</a:t>
            </a:r>
          </a:p>
          <a:p>
            <a:pPr>
              <a:buFont typeface="Wingdings" panose="05000000000000000000" pitchFamily="2" charset="2"/>
              <a:buChar char="§"/>
            </a:pPr>
            <a:endParaRPr lang="en-US" sz="2000" dirty="0">
              <a:solidFill>
                <a:prstClr val="black"/>
              </a:solidFill>
            </a:endParaRPr>
          </a:p>
          <a:p>
            <a:pPr>
              <a:buFont typeface="Wingdings" panose="05000000000000000000" pitchFamily="2" charset="2"/>
              <a:buChar char="§"/>
            </a:pPr>
            <a:r>
              <a:rPr lang="en-US" sz="2000" dirty="0">
                <a:solidFill>
                  <a:prstClr val="black"/>
                </a:solidFill>
              </a:rPr>
              <a:t>DRIVE continues to be updated with input from the DRIVE User’s Group comprised of a broader group of utilities and EPRI.</a:t>
            </a:r>
          </a:p>
          <a:p>
            <a:pPr lvl="1">
              <a:spcBef>
                <a:spcPts val="0"/>
              </a:spcBef>
              <a:spcAft>
                <a:spcPts val="600"/>
              </a:spcAft>
              <a:buFont typeface="Wingdings" panose="05000000000000000000" pitchFamily="2" charset="2"/>
              <a:buChar char="§"/>
              <a:defRPr/>
            </a:pPr>
            <a:endParaRPr lang="en-US" sz="1600" dirty="0">
              <a:solidFill>
                <a:srgbClr val="FF0000"/>
              </a:solidFill>
              <a:effectLst/>
              <a:latin typeface="Calibri" panose="020F0502020204030204" pitchFamily="34" charset="0"/>
              <a:ea typeface="Times New Roman" panose="02020603050405020304" pitchFamily="18" charset="0"/>
            </a:endParaRPr>
          </a:p>
          <a:p>
            <a:pPr lvl="1">
              <a:spcBef>
                <a:spcPts val="0"/>
              </a:spcBef>
              <a:spcAft>
                <a:spcPts val="600"/>
              </a:spcAft>
              <a:buFont typeface="Wingdings" panose="05000000000000000000" pitchFamily="2" charset="2"/>
              <a:buChar char="§"/>
              <a:defRPr/>
            </a:pPr>
            <a:endParaRPr lang="en-US" sz="1600" dirty="0">
              <a:solidFill>
                <a:srgbClr val="FF0000"/>
              </a:solidFill>
              <a:effectLst/>
              <a:latin typeface="Calibri" panose="020F0502020204030204" pitchFamily="34" charset="0"/>
              <a:ea typeface="Calibri" panose="020F0502020204030204" pitchFamily="34" charset="0"/>
            </a:endParaRPr>
          </a:p>
          <a:p>
            <a:pPr marR="0" lvl="0" fontAlgn="auto">
              <a:spcBef>
                <a:spcPts val="1800"/>
              </a:spcBef>
              <a:spcAft>
                <a:spcPts val="1800"/>
              </a:spcAft>
              <a:buClrTx/>
              <a:buSzTx/>
              <a:buFont typeface="Wingdings" panose="05000000000000000000" pitchFamily="2" charset="2"/>
              <a:buChar char="§"/>
              <a:tabLst/>
              <a:defRPr/>
            </a:pPr>
            <a:endParaRPr lang="en-US" sz="2000" dirty="0">
              <a:solidFill>
                <a:prstClr val="black"/>
              </a:solidFill>
            </a:endParaRPr>
          </a:p>
          <a:p>
            <a:pPr marL="0" indent="0">
              <a:buNone/>
            </a:pPr>
            <a:endParaRPr lang="en-US" sz="2100" b="1" dirty="0">
              <a:solidFill>
                <a:prstClr val="black"/>
              </a:solidFill>
            </a:endParaRPr>
          </a:p>
          <a:p>
            <a:pPr>
              <a:buFont typeface="Wingdings" panose="05000000000000000000" pitchFamily="2" charset="2"/>
              <a:buChar char="§"/>
            </a:pPr>
            <a:endParaRPr lang="en-US" sz="2100" b="1" dirty="0">
              <a:solidFill>
                <a:prstClr val="black"/>
              </a:solidFill>
            </a:endParaRPr>
          </a:p>
          <a:p>
            <a:endParaRPr lang="en-US" dirty="0"/>
          </a:p>
          <a:p>
            <a:endParaRPr lang="en-US" sz="2000" dirty="0"/>
          </a:p>
          <a:p>
            <a:pPr marL="0" indent="0">
              <a:buNone/>
            </a:pPr>
            <a:endParaRPr lang="en-US" sz="1800" dirty="0"/>
          </a:p>
        </p:txBody>
      </p:sp>
    </p:spTree>
    <p:extLst>
      <p:ext uri="{BB962C8B-B14F-4D97-AF65-F5344CB8AC3E}">
        <p14:creationId xmlns:p14="http://schemas.microsoft.com/office/powerpoint/2010/main" val="324161109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019 PowerPoint Theme">
  <a:themeElements>
    <a:clrScheme name="Custom 15">
      <a:dk1>
        <a:srgbClr val="000000"/>
      </a:dk1>
      <a:lt1>
        <a:srgbClr val="FFFFFF"/>
      </a:lt1>
      <a:dk2>
        <a:srgbClr val="929292"/>
      </a:dk2>
      <a:lt2>
        <a:srgbClr val="003399"/>
      </a:lt2>
      <a:accent1>
        <a:srgbClr val="00A4DE"/>
      </a:accent1>
      <a:accent2>
        <a:srgbClr val="2D872D"/>
      </a:accent2>
      <a:accent3>
        <a:srgbClr val="FB9705"/>
      </a:accent3>
      <a:accent4>
        <a:srgbClr val="0070C0"/>
      </a:accent4>
      <a:accent5>
        <a:srgbClr val="C54343"/>
      </a:accent5>
      <a:accent6>
        <a:srgbClr val="2EBBB8"/>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defRPr dirty="0" smtClean="0">
            <a:solidFill>
              <a:schemeClr val="tx1">
                <a:lumMod val="75000"/>
                <a:lumOff val="25000"/>
              </a:schemeClr>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9 PowerPoint Template-Widescreen_v1.2.potx" id="{861F4EBA-C74A-49E6-B893-D698F5596480}" vid="{FF75CD3A-CCE8-425E-BF08-E5BD8A5AC16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C33FAA039D634C9D7F87A6339024C7" ma:contentTypeVersion="12" ma:contentTypeDescription="Create a new document." ma:contentTypeScope="" ma:versionID="5630211a396837b6aca4479cde31d342">
  <xsd:schema xmlns:xsd="http://www.w3.org/2001/XMLSchema" xmlns:xs="http://www.w3.org/2001/XMLSchema" xmlns:p="http://schemas.microsoft.com/office/2006/metadata/properties" xmlns:ns2="3438a799-e196-40ca-94af-f480f4e8e678" xmlns:ns3="bd5f0aa5-5f7f-49d6-8646-9fc033833b24" targetNamespace="http://schemas.microsoft.com/office/2006/metadata/properties" ma:root="true" ma:fieldsID="1f583e798bc7e65b904265e7d4d14120" ns2:_="" ns3:_="">
    <xsd:import namespace="3438a799-e196-40ca-94af-f480f4e8e678"/>
    <xsd:import namespace="bd5f0aa5-5f7f-49d6-8646-9fc033833b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8a799-e196-40ca-94af-f480f4e8e6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5f0aa5-5f7f-49d6-8646-9fc033833b2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AB6F67-2586-41F3-9E2A-03E7B7391B87}">
  <ds:schemaRefs>
    <ds:schemaRef ds:uri="http://schemas.microsoft.com/sharepoint/v3/contenttype/forms"/>
  </ds:schemaRefs>
</ds:datastoreItem>
</file>

<file path=customXml/itemProps2.xml><?xml version="1.0" encoding="utf-8"?>
<ds:datastoreItem xmlns:ds="http://schemas.openxmlformats.org/officeDocument/2006/customXml" ds:itemID="{8414C0DF-1511-4C0F-B501-662078ED79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8a799-e196-40ca-94af-f480f4e8e678"/>
    <ds:schemaRef ds:uri="bd5f0aa5-5f7f-49d6-8646-9fc033833b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5DAF0A-40E9-4D6B-9A11-10F90D2B6AAE}">
  <ds:schemaRefs>
    <ds:schemaRef ds:uri="http://schemas.microsoft.com/office/infopath/2007/PartnerControls"/>
    <ds:schemaRef ds:uri="http://schemas.openxmlformats.org/package/2006/metadata/core-properties"/>
    <ds:schemaRef ds:uri="http://purl.org/dc/elements/1.1/"/>
    <ds:schemaRef ds:uri="http://purl.org/dc/terms/"/>
    <ds:schemaRef ds:uri="http://www.w3.org/XML/1998/namespace"/>
    <ds:schemaRef ds:uri="http://schemas.microsoft.com/office/2006/documentManagement/types"/>
    <ds:schemaRef ds:uri="http://purl.org/dc/dcmitype/"/>
    <ds:schemaRef ds:uri="bd5f0aa5-5f7f-49d6-8646-9fc033833b24"/>
    <ds:schemaRef ds:uri="3438a799-e196-40ca-94af-f480f4e8e67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PPT Blank Template Standard BLUE</Template>
  <TotalTime>33145</TotalTime>
  <Words>2997</Words>
  <Application>Microsoft Office PowerPoint</Application>
  <PresentationFormat>On-screen Show (4:3)</PresentationFormat>
  <Paragraphs>494</Paragraphs>
  <Slides>25</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Calibri</vt:lpstr>
      <vt:lpstr>Calibri Light</vt:lpstr>
      <vt:lpstr>Century Gothic</vt:lpstr>
      <vt:lpstr>Symbol</vt:lpstr>
      <vt:lpstr>Wingdings</vt:lpstr>
      <vt:lpstr>Custom Design</vt:lpstr>
      <vt:lpstr>3_Custom Design</vt:lpstr>
      <vt:lpstr>2019 PowerPoint Theme</vt:lpstr>
      <vt:lpstr>Hosting Capacity Stakeholder Webinar</vt:lpstr>
      <vt:lpstr>Engagement Group Ground Rules*</vt:lpstr>
      <vt:lpstr>Agenda</vt:lpstr>
      <vt:lpstr>Meeting Goals</vt:lpstr>
      <vt:lpstr>Storage Hosting Capacity Maps Overview</vt:lpstr>
      <vt:lpstr>DRAFT Straw Proposal - Storage Hosting Capacity Roadmap</vt:lpstr>
      <vt:lpstr>Stage 1 Items – April 2022</vt:lpstr>
      <vt:lpstr>Stage 2 Items – April 2023</vt:lpstr>
      <vt:lpstr>EPRI DRIVE Tool</vt:lpstr>
      <vt:lpstr>Comparing DER Assumptions and Modelling</vt:lpstr>
      <vt:lpstr>Approach to Creating Separate Displays for Load and Generation</vt:lpstr>
      <vt:lpstr>Load HCA - JU DRIVE Criteria and Settings Assumptions </vt:lpstr>
      <vt:lpstr>Generation HCA - JU DRIVE Criteria and Settings Assumptions </vt:lpstr>
      <vt:lpstr>Requested Items Requiring Further Discussion</vt:lpstr>
      <vt:lpstr>Recent Cost Sharing Order</vt:lpstr>
      <vt:lpstr>Q&amp;A</vt:lpstr>
      <vt:lpstr>Appendix</vt:lpstr>
      <vt:lpstr>Longer-term Items Requiring Further Discussion</vt:lpstr>
      <vt:lpstr>Stage 3.X Survey Prioritization (1/2)</vt:lpstr>
      <vt:lpstr>Stage 3.X Survey Prioritization (2/2)</vt:lpstr>
      <vt:lpstr>August 2021 Stakeholder Webinar Overview</vt:lpstr>
      <vt:lpstr>August 2021 Stakeholder Webinar Overview</vt:lpstr>
      <vt:lpstr>August 2021 Stakeholder Webinar Overview</vt:lpstr>
      <vt:lpstr>August 2021 Stakeholder Webinar Overview</vt:lpstr>
      <vt:lpstr>August 2021 Stakeholder Webinar Overview</vt:lpstr>
    </vt:vector>
  </TitlesOfParts>
  <Company>ICFI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this Template</dc:title>
  <dc:creator>Succar, Samir</dc:creator>
  <cp:keywords/>
  <dc:description/>
  <cp:lastModifiedBy>Mayer, Alex</cp:lastModifiedBy>
  <cp:revision>447</cp:revision>
  <dcterms:created xsi:type="dcterms:W3CDTF">2016-12-11T13:56:19Z</dcterms:created>
  <dcterms:modified xsi:type="dcterms:W3CDTF">2021-09-30T17:10:54Z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0x010100E4C33FAA039D634C9D7F87A6339024C7</vt:lpwstr>
  </property>
  <property fmtid="{D5CDD505-2E9C-101B-9397-08002B2CF9AE}" pid="3" name="Asset Topic">
    <vt:lpwstr>605;#Brand|956747bd-03d6-42fa-b21d-d67864e1ab84</vt:lpwstr>
  </property>
  <property fmtid="{D5CDD505-2E9C-101B-9397-08002B2CF9AE}" pid="4" name="Asset_x0020_Type">
    <vt:lpwstr/>
  </property>
  <property fmtid="{D5CDD505-2E9C-101B-9397-08002B2CF9AE}" pid="5" name="Display Page">
    <vt:lpwstr/>
  </property>
  <property fmtid="{D5CDD505-2E9C-101B-9397-08002B2CF9AE}" pid="6" name="Asset Type">
    <vt:lpwstr/>
  </property>
  <property fmtid="{D5CDD505-2E9C-101B-9397-08002B2CF9AE}" pid="7" name="_NewReviewCycle">
    <vt:lpwstr/>
  </property>
</Properties>
</file>