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 id="2147483729" r:id="rId5"/>
    <p:sldMasterId id="2147483738" r:id="rId6"/>
    <p:sldMasterId id="2147483753" r:id="rId7"/>
    <p:sldMasterId id="2147483763" r:id="rId8"/>
  </p:sldMasterIdLst>
  <p:notesMasterIdLst>
    <p:notesMasterId r:id="rId57"/>
  </p:notesMasterIdLst>
  <p:handoutMasterIdLst>
    <p:handoutMasterId r:id="rId58"/>
  </p:handoutMasterIdLst>
  <p:sldIdLst>
    <p:sldId id="364" r:id="rId9"/>
    <p:sldId id="379" r:id="rId10"/>
    <p:sldId id="486" r:id="rId11"/>
    <p:sldId id="658" r:id="rId12"/>
    <p:sldId id="684" r:id="rId13"/>
    <p:sldId id="481" r:id="rId14"/>
    <p:sldId id="495" r:id="rId15"/>
    <p:sldId id="496" r:id="rId16"/>
    <p:sldId id="488" r:id="rId17"/>
    <p:sldId id="686" r:id="rId18"/>
    <p:sldId id="500" r:id="rId19"/>
    <p:sldId id="502" r:id="rId20"/>
    <p:sldId id="688" r:id="rId21"/>
    <p:sldId id="687" r:id="rId22"/>
    <p:sldId id="681" r:id="rId23"/>
    <p:sldId id="656" r:id="rId24"/>
    <p:sldId id="429" r:id="rId25"/>
    <p:sldId id="423" r:id="rId26"/>
    <p:sldId id="564" r:id="rId27"/>
    <p:sldId id="565" r:id="rId28"/>
    <p:sldId id="566" r:id="rId29"/>
    <p:sldId id="567" r:id="rId30"/>
    <p:sldId id="568" r:id="rId31"/>
    <p:sldId id="563" r:id="rId32"/>
    <p:sldId id="657" r:id="rId33"/>
    <p:sldId id="685" r:id="rId34"/>
    <p:sldId id="683" r:id="rId35"/>
    <p:sldId id="256" r:id="rId36"/>
    <p:sldId id="257" r:id="rId37"/>
    <p:sldId id="258" r:id="rId38"/>
    <p:sldId id="259" r:id="rId39"/>
    <p:sldId id="260" r:id="rId40"/>
    <p:sldId id="261" r:id="rId41"/>
    <p:sldId id="262" r:id="rId42"/>
    <p:sldId id="263" r:id="rId43"/>
    <p:sldId id="264" r:id="rId44"/>
    <p:sldId id="265" r:id="rId45"/>
    <p:sldId id="266" r:id="rId46"/>
    <p:sldId id="267" r:id="rId47"/>
    <p:sldId id="674" r:id="rId48"/>
    <p:sldId id="643" r:id="rId49"/>
    <p:sldId id="675" r:id="rId50"/>
    <p:sldId id="654" r:id="rId51"/>
    <p:sldId id="653" r:id="rId52"/>
    <p:sldId id="633" r:id="rId53"/>
    <p:sldId id="670" r:id="rId54"/>
    <p:sldId id="690" r:id="rId55"/>
    <p:sldId id="69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p15:clr>
            <a:srgbClr val="A4A3A4"/>
          </p15:clr>
        </p15:guide>
        <p15:guide id="2" orient="horz" pos="3716">
          <p15:clr>
            <a:srgbClr val="A4A3A4"/>
          </p15:clr>
        </p15:guide>
        <p15:guide id="3" orient="horz" pos="773">
          <p15:clr>
            <a:srgbClr val="A4A3A4"/>
          </p15:clr>
        </p15:guide>
        <p15:guide id="4" orient="horz" pos="2160">
          <p15:clr>
            <a:srgbClr val="A4A3A4"/>
          </p15:clr>
        </p15:guide>
        <p15:guide id="5" orient="horz" pos="927">
          <p15:clr>
            <a:srgbClr val="A4A3A4"/>
          </p15:clr>
        </p15:guide>
        <p15:guide id="6" orient="horz" pos="3857">
          <p15:clr>
            <a:srgbClr val="A4A3A4"/>
          </p15:clr>
        </p15:guide>
        <p15:guide id="7" pos="5471">
          <p15:clr>
            <a:srgbClr val="A4A3A4"/>
          </p15:clr>
        </p15:guide>
        <p15:guide id="8" pos="5149">
          <p15:clr>
            <a:srgbClr val="A4A3A4"/>
          </p15:clr>
        </p15:guide>
        <p15:guide id="9" pos="290">
          <p15:clr>
            <a:srgbClr val="A4A3A4"/>
          </p15:clr>
        </p15:guide>
        <p15:guide id="10" pos="607">
          <p15:clr>
            <a:srgbClr val="A4A3A4"/>
          </p15:clr>
        </p15:guide>
        <p15:guide id="11" pos="736">
          <p15:clr>
            <a:srgbClr val="A4A3A4"/>
          </p15:clr>
        </p15:guide>
        <p15:guide id="12" pos="1048">
          <p15:clr>
            <a:srgbClr val="A4A3A4"/>
          </p15:clr>
        </p15:guide>
        <p15:guide id="13" pos="1176">
          <p15:clr>
            <a:srgbClr val="A4A3A4"/>
          </p15:clr>
        </p15:guide>
        <p15:guide id="14" pos="1488">
          <p15:clr>
            <a:srgbClr val="A4A3A4"/>
          </p15:clr>
        </p15:guide>
        <p15:guide id="15" pos="1615">
          <p15:clr>
            <a:srgbClr val="A4A3A4"/>
          </p15:clr>
        </p15:guide>
        <p15:guide id="16" pos="1934">
          <p15:clr>
            <a:srgbClr val="A4A3A4"/>
          </p15:clr>
        </p15:guide>
        <p15:guide id="17" pos="2057">
          <p15:clr>
            <a:srgbClr val="A4A3A4"/>
          </p15:clr>
        </p15:guide>
        <p15:guide id="18" pos="2375">
          <p15:clr>
            <a:srgbClr val="A4A3A4"/>
          </p15:clr>
        </p15:guide>
        <p15:guide id="19" pos="2501">
          <p15:clr>
            <a:srgbClr val="A4A3A4"/>
          </p15:clr>
        </p15:guide>
        <p15:guide id="20" pos="2815">
          <p15:clr>
            <a:srgbClr val="A4A3A4"/>
          </p15:clr>
        </p15:guide>
        <p15:guide id="21" pos="2941">
          <p15:clr>
            <a:srgbClr val="A4A3A4"/>
          </p15:clr>
        </p15:guide>
        <p15:guide id="22" pos="3255">
          <p15:clr>
            <a:srgbClr val="A4A3A4"/>
          </p15:clr>
        </p15:guide>
        <p15:guide id="23" pos="3383">
          <p15:clr>
            <a:srgbClr val="A4A3A4"/>
          </p15:clr>
        </p15:guide>
        <p15:guide id="24" pos="3701">
          <p15:clr>
            <a:srgbClr val="A4A3A4"/>
          </p15:clr>
        </p15:guide>
        <p15:guide id="25" pos="3823">
          <p15:clr>
            <a:srgbClr val="A4A3A4"/>
          </p15:clr>
        </p15:guide>
        <p15:guide id="26" pos="4141">
          <p15:clr>
            <a:srgbClr val="A4A3A4"/>
          </p15:clr>
        </p15:guide>
        <p15:guide id="27" pos="4269">
          <p15:clr>
            <a:srgbClr val="A4A3A4"/>
          </p15:clr>
        </p15:guide>
        <p15:guide id="28" pos="4581">
          <p15:clr>
            <a:srgbClr val="A4A3A4"/>
          </p15:clr>
        </p15:guide>
        <p15:guide id="29" pos="4709">
          <p15:clr>
            <a:srgbClr val="A4A3A4"/>
          </p15:clr>
        </p15:guide>
        <p15:guide id="30" pos="50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Mack" initials="BM" lastIdx="7" clrIdx="0">
    <p:extLst>
      <p:ext uri="{19B8F6BF-5375-455C-9EA6-DF929625EA0E}">
        <p15:presenceInfo xmlns:p15="http://schemas.microsoft.com/office/powerpoint/2012/main" userId="Bob Mack" providerId="None"/>
      </p:ext>
    </p:extLst>
  </p:cmAuthor>
  <p:cmAuthor id="2" name="Samir Succar" initials="SS" lastIdx="35" clrIdx="1">
    <p:extLst>
      <p:ext uri="{19B8F6BF-5375-455C-9EA6-DF929625EA0E}">
        <p15:presenceInfo xmlns:p15="http://schemas.microsoft.com/office/powerpoint/2012/main" userId="Samir Succar" providerId="None"/>
      </p:ext>
    </p:extLst>
  </p:cmAuthor>
  <p:cmAuthor id="3" name="Mack, Bob" initials="MB" lastIdx="18" clrIdx="2">
    <p:extLst>
      <p:ext uri="{19B8F6BF-5375-455C-9EA6-DF929625EA0E}">
        <p15:presenceInfo xmlns:p15="http://schemas.microsoft.com/office/powerpoint/2012/main" userId="S-1-5-21-2338163137-2684688362-157462135-72908" providerId="AD"/>
      </p:ext>
    </p:extLst>
  </p:cmAuthor>
  <p:cmAuthor id="4" name="Mack, Bob" initials="MB [2]" lastIdx="96" clrIdx="3">
    <p:extLst>
      <p:ext uri="{19B8F6BF-5375-455C-9EA6-DF929625EA0E}">
        <p15:presenceInfo xmlns:p15="http://schemas.microsoft.com/office/powerpoint/2012/main" userId="S::37364@icf.com::ac740a0d-e06e-4c21-b36d-4283fc896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D66A"/>
    <a:srgbClr val="80B635"/>
    <a:srgbClr val="6BD66B"/>
    <a:srgbClr val="106594"/>
    <a:srgbClr val="84B4E0"/>
    <a:srgbClr val="C00000"/>
    <a:srgbClr val="92D050"/>
    <a:srgbClr val="FFFFFF"/>
    <a:srgbClr val="F7F7F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C58AA-3A3E-4F25-826A-3FD738E021FB}" v="18" dt="2021-06-10T18:16:45.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89196" autoAdjust="0"/>
  </p:normalViewPr>
  <p:slideViewPr>
    <p:cSldViewPr snapToGrid="0" snapToObjects="1">
      <p:cViewPr varScale="1">
        <p:scale>
          <a:sx n="59" d="100"/>
          <a:sy n="59" d="100"/>
        </p:scale>
        <p:origin x="1152" y="64"/>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Lst>
    </p:cSldViewPr>
  </p:slideViewPr>
  <p:notesTextViewPr>
    <p:cViewPr>
      <p:scale>
        <a:sx n="100" d="100"/>
        <a:sy n="100" d="100"/>
      </p:scale>
      <p:origin x="0" y="0"/>
    </p:cViewPr>
  </p:notesTextViewPr>
  <p:sorterViewPr>
    <p:cViewPr>
      <p:scale>
        <a:sx n="35" d="100"/>
        <a:sy n="35" d="100"/>
      </p:scale>
      <p:origin x="0" y="0"/>
    </p:cViewPr>
  </p:sorterViewPr>
  <p:notesViewPr>
    <p:cSldViewPr snapToGrid="0" snapToObjects="1">
      <p:cViewPr varScale="1">
        <p:scale>
          <a:sx n="81" d="100"/>
          <a:sy n="81" d="100"/>
        </p:scale>
        <p:origin x="4272"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 Bob" userId="ac740a0d-e06e-4c21-b36d-4283fc896156" providerId="ADAL" clId="{9F7C58AA-3A3E-4F25-826A-3FD738E021FB}"/>
    <pc:docChg chg="undo custSel addSld delSld modSld sldOrd">
      <pc:chgData name="Mack, Bob" userId="ac740a0d-e06e-4c21-b36d-4283fc896156" providerId="ADAL" clId="{9F7C58AA-3A3E-4F25-826A-3FD738E021FB}" dt="2021-06-28T15:17:25.224" v="3230" actId="20577"/>
      <pc:docMkLst>
        <pc:docMk/>
      </pc:docMkLst>
      <pc:sldChg chg="delSp modSp add del mod modNotes">
        <pc:chgData name="Mack, Bob" userId="ac740a0d-e06e-4c21-b36d-4283fc896156" providerId="ADAL" clId="{9F7C58AA-3A3E-4F25-826A-3FD738E021FB}" dt="2021-06-28T15:17:25.224" v="3230" actId="20577"/>
        <pc:sldMkLst>
          <pc:docMk/>
          <pc:sldMk cId="0" sldId="256"/>
        </pc:sldMkLst>
        <pc:spChg chg="mod">
          <ac:chgData name="Mack, Bob" userId="ac740a0d-e06e-4c21-b36d-4283fc896156" providerId="ADAL" clId="{9F7C58AA-3A3E-4F25-826A-3FD738E021FB}" dt="2021-06-03T15:17:40.914" v="3189"/>
          <ac:spMkLst>
            <pc:docMk/>
            <pc:sldMk cId="0" sldId="256"/>
            <ac:spMk id="60" creationId="{00000000-0000-0000-0000-000000000000}"/>
          </ac:spMkLst>
        </pc:spChg>
        <pc:spChg chg="mod">
          <ac:chgData name="Mack, Bob" userId="ac740a0d-e06e-4c21-b36d-4283fc896156" providerId="ADAL" clId="{9F7C58AA-3A3E-4F25-826A-3FD738E021FB}" dt="2021-06-28T15:17:25.224" v="3230" actId="20577"/>
          <ac:spMkLst>
            <pc:docMk/>
            <pc:sldMk cId="0" sldId="256"/>
            <ac:spMk id="61" creationId="{00000000-0000-0000-0000-000000000000}"/>
          </ac:spMkLst>
        </pc:spChg>
        <pc:spChg chg="del mod">
          <ac:chgData name="Mack, Bob" userId="ac740a0d-e06e-4c21-b36d-4283fc896156" providerId="ADAL" clId="{9F7C58AA-3A3E-4F25-826A-3FD738E021FB}" dt="2021-06-03T15:17:54.748" v="3197" actId="478"/>
          <ac:spMkLst>
            <pc:docMk/>
            <pc:sldMk cId="0" sldId="256"/>
            <ac:spMk id="62" creationId="{00000000-0000-0000-0000-000000000000}"/>
          </ac:spMkLst>
        </pc:spChg>
      </pc:sldChg>
      <pc:sldChg chg="delSp modSp add del mod">
        <pc:chgData name="Mack, Bob" userId="ac740a0d-e06e-4c21-b36d-4283fc896156" providerId="ADAL" clId="{9F7C58AA-3A3E-4F25-826A-3FD738E021FB}" dt="2021-06-03T15:17:58.233" v="3198" actId="478"/>
        <pc:sldMkLst>
          <pc:docMk/>
          <pc:sldMk cId="0" sldId="257"/>
        </pc:sldMkLst>
        <pc:spChg chg="mod">
          <ac:chgData name="Mack, Bob" userId="ac740a0d-e06e-4c21-b36d-4283fc896156" providerId="ADAL" clId="{9F7C58AA-3A3E-4F25-826A-3FD738E021FB}" dt="2021-06-03T15:17:40.914" v="3189"/>
          <ac:spMkLst>
            <pc:docMk/>
            <pc:sldMk cId="0" sldId="257"/>
            <ac:spMk id="68" creationId="{00000000-0000-0000-0000-000000000000}"/>
          </ac:spMkLst>
        </pc:spChg>
        <pc:spChg chg="del mod">
          <ac:chgData name="Mack, Bob" userId="ac740a0d-e06e-4c21-b36d-4283fc896156" providerId="ADAL" clId="{9F7C58AA-3A3E-4F25-826A-3FD738E021FB}" dt="2021-06-03T15:17:58.233" v="3198" actId="478"/>
          <ac:spMkLst>
            <pc:docMk/>
            <pc:sldMk cId="0" sldId="257"/>
            <ac:spMk id="69" creationId="{00000000-0000-0000-0000-000000000000}"/>
          </ac:spMkLst>
        </pc:spChg>
      </pc:sldChg>
      <pc:sldChg chg="delSp modSp add del mod">
        <pc:chgData name="Mack, Bob" userId="ac740a0d-e06e-4c21-b36d-4283fc896156" providerId="ADAL" clId="{9F7C58AA-3A3E-4F25-826A-3FD738E021FB}" dt="2021-06-03T15:18:02.130" v="3199" actId="478"/>
        <pc:sldMkLst>
          <pc:docMk/>
          <pc:sldMk cId="0" sldId="258"/>
        </pc:sldMkLst>
        <pc:spChg chg="mod">
          <ac:chgData name="Mack, Bob" userId="ac740a0d-e06e-4c21-b36d-4283fc896156" providerId="ADAL" clId="{9F7C58AA-3A3E-4F25-826A-3FD738E021FB}" dt="2021-06-03T15:17:41.599" v="3191" actId="27636"/>
          <ac:spMkLst>
            <pc:docMk/>
            <pc:sldMk cId="0" sldId="258"/>
            <ac:spMk id="75" creationId="{00000000-0000-0000-0000-000000000000}"/>
          </ac:spMkLst>
        </pc:spChg>
        <pc:spChg chg="del mod">
          <ac:chgData name="Mack, Bob" userId="ac740a0d-e06e-4c21-b36d-4283fc896156" providerId="ADAL" clId="{9F7C58AA-3A3E-4F25-826A-3FD738E021FB}" dt="2021-06-03T15:18:02.130" v="3199" actId="478"/>
          <ac:spMkLst>
            <pc:docMk/>
            <pc:sldMk cId="0" sldId="258"/>
            <ac:spMk id="77" creationId="{00000000-0000-0000-0000-000000000000}"/>
          </ac:spMkLst>
        </pc:spChg>
      </pc:sldChg>
      <pc:sldChg chg="delSp modSp add del mod">
        <pc:chgData name="Mack, Bob" userId="ac740a0d-e06e-4c21-b36d-4283fc896156" providerId="ADAL" clId="{9F7C58AA-3A3E-4F25-826A-3FD738E021FB}" dt="2021-06-03T15:18:05.185" v="3200" actId="478"/>
        <pc:sldMkLst>
          <pc:docMk/>
          <pc:sldMk cId="0" sldId="259"/>
        </pc:sldMkLst>
        <pc:spChg chg="mod">
          <ac:chgData name="Mack, Bob" userId="ac740a0d-e06e-4c21-b36d-4283fc896156" providerId="ADAL" clId="{9F7C58AA-3A3E-4F25-826A-3FD738E021FB}" dt="2021-06-03T15:17:40.914" v="3189"/>
          <ac:spMkLst>
            <pc:docMk/>
            <pc:sldMk cId="0" sldId="259"/>
            <ac:spMk id="83" creationId="{00000000-0000-0000-0000-000000000000}"/>
          </ac:spMkLst>
        </pc:spChg>
        <pc:spChg chg="del mod">
          <ac:chgData name="Mack, Bob" userId="ac740a0d-e06e-4c21-b36d-4283fc896156" providerId="ADAL" clId="{9F7C58AA-3A3E-4F25-826A-3FD738E021FB}" dt="2021-06-03T15:18:05.185" v="3200" actId="478"/>
          <ac:spMkLst>
            <pc:docMk/>
            <pc:sldMk cId="0" sldId="259"/>
            <ac:spMk id="84" creationId="{00000000-0000-0000-0000-000000000000}"/>
          </ac:spMkLst>
        </pc:spChg>
      </pc:sldChg>
      <pc:sldChg chg="delSp modSp add del mod">
        <pc:chgData name="Mack, Bob" userId="ac740a0d-e06e-4c21-b36d-4283fc896156" providerId="ADAL" clId="{9F7C58AA-3A3E-4F25-826A-3FD738E021FB}" dt="2021-06-03T15:18:08.754" v="3201" actId="478"/>
        <pc:sldMkLst>
          <pc:docMk/>
          <pc:sldMk cId="0" sldId="260"/>
        </pc:sldMkLst>
        <pc:spChg chg="del mod">
          <ac:chgData name="Mack, Bob" userId="ac740a0d-e06e-4c21-b36d-4283fc896156" providerId="ADAL" clId="{9F7C58AA-3A3E-4F25-826A-3FD738E021FB}" dt="2021-06-03T15:18:08.754" v="3201" actId="478"/>
          <ac:spMkLst>
            <pc:docMk/>
            <pc:sldMk cId="0" sldId="260"/>
            <ac:spMk id="92" creationId="{00000000-0000-0000-0000-000000000000}"/>
          </ac:spMkLst>
        </pc:spChg>
      </pc:sldChg>
      <pc:sldChg chg="delSp modSp add del mod">
        <pc:chgData name="Mack, Bob" userId="ac740a0d-e06e-4c21-b36d-4283fc896156" providerId="ADAL" clId="{9F7C58AA-3A3E-4F25-826A-3FD738E021FB}" dt="2021-06-03T15:18:15.453" v="3202" actId="478"/>
        <pc:sldMkLst>
          <pc:docMk/>
          <pc:sldMk cId="0" sldId="261"/>
        </pc:sldMkLst>
        <pc:spChg chg="del mod">
          <ac:chgData name="Mack, Bob" userId="ac740a0d-e06e-4c21-b36d-4283fc896156" providerId="ADAL" clId="{9F7C58AA-3A3E-4F25-826A-3FD738E021FB}" dt="2021-06-03T15:18:15.453" v="3202" actId="478"/>
          <ac:spMkLst>
            <pc:docMk/>
            <pc:sldMk cId="0" sldId="261"/>
            <ac:spMk id="100" creationId="{00000000-0000-0000-0000-000000000000}"/>
          </ac:spMkLst>
        </pc:spChg>
      </pc:sldChg>
      <pc:sldChg chg="delSp modSp add del mod">
        <pc:chgData name="Mack, Bob" userId="ac740a0d-e06e-4c21-b36d-4283fc896156" providerId="ADAL" clId="{9F7C58AA-3A3E-4F25-826A-3FD738E021FB}" dt="2021-06-10T18:16:45.600" v="3217" actId="27636"/>
        <pc:sldMkLst>
          <pc:docMk/>
          <pc:sldMk cId="0" sldId="262"/>
        </pc:sldMkLst>
        <pc:spChg chg="mod">
          <ac:chgData name="Mack, Bob" userId="ac740a0d-e06e-4c21-b36d-4283fc896156" providerId="ADAL" clId="{9F7C58AA-3A3E-4F25-826A-3FD738E021FB}" dt="2021-06-10T18:16:45.600" v="3217" actId="27636"/>
          <ac:spMkLst>
            <pc:docMk/>
            <pc:sldMk cId="0" sldId="262"/>
            <ac:spMk id="107" creationId="{00000000-0000-0000-0000-000000000000}"/>
          </ac:spMkLst>
        </pc:spChg>
        <pc:spChg chg="mod">
          <ac:chgData name="Mack, Bob" userId="ac740a0d-e06e-4c21-b36d-4283fc896156" providerId="ADAL" clId="{9F7C58AA-3A3E-4F25-826A-3FD738E021FB}" dt="2021-06-10T18:16:45.577" v="3216" actId="27636"/>
          <ac:spMkLst>
            <pc:docMk/>
            <pc:sldMk cId="0" sldId="262"/>
            <ac:spMk id="109" creationId="{00000000-0000-0000-0000-000000000000}"/>
          </ac:spMkLst>
        </pc:spChg>
        <pc:spChg chg="del mod">
          <ac:chgData name="Mack, Bob" userId="ac740a0d-e06e-4c21-b36d-4283fc896156" providerId="ADAL" clId="{9F7C58AA-3A3E-4F25-826A-3FD738E021FB}" dt="2021-06-03T15:18:18.161" v="3203" actId="478"/>
          <ac:spMkLst>
            <pc:docMk/>
            <pc:sldMk cId="0" sldId="262"/>
            <ac:spMk id="110" creationId="{00000000-0000-0000-0000-000000000000}"/>
          </ac:spMkLst>
        </pc:spChg>
      </pc:sldChg>
      <pc:sldChg chg="delSp modSp add del mod">
        <pc:chgData name="Mack, Bob" userId="ac740a0d-e06e-4c21-b36d-4283fc896156" providerId="ADAL" clId="{9F7C58AA-3A3E-4F25-826A-3FD738E021FB}" dt="2021-06-10T18:16:45.668" v="3218" actId="27636"/>
        <pc:sldMkLst>
          <pc:docMk/>
          <pc:sldMk cId="0" sldId="263"/>
        </pc:sldMkLst>
        <pc:spChg chg="mod">
          <ac:chgData name="Mack, Bob" userId="ac740a0d-e06e-4c21-b36d-4283fc896156" providerId="ADAL" clId="{9F7C58AA-3A3E-4F25-826A-3FD738E021FB}" dt="2021-06-10T18:16:45.668" v="3218" actId="27636"/>
          <ac:spMkLst>
            <pc:docMk/>
            <pc:sldMk cId="0" sldId="263"/>
            <ac:spMk id="117" creationId="{00000000-0000-0000-0000-000000000000}"/>
          </ac:spMkLst>
        </pc:spChg>
        <pc:spChg chg="del mod">
          <ac:chgData name="Mack, Bob" userId="ac740a0d-e06e-4c21-b36d-4283fc896156" providerId="ADAL" clId="{9F7C58AA-3A3E-4F25-826A-3FD738E021FB}" dt="2021-06-03T15:18:21.077" v="3204" actId="478"/>
          <ac:spMkLst>
            <pc:docMk/>
            <pc:sldMk cId="0" sldId="263"/>
            <ac:spMk id="120" creationId="{00000000-0000-0000-0000-000000000000}"/>
          </ac:spMkLst>
        </pc:spChg>
      </pc:sldChg>
      <pc:sldChg chg="delSp modSp add del mod">
        <pc:chgData name="Mack, Bob" userId="ac740a0d-e06e-4c21-b36d-4283fc896156" providerId="ADAL" clId="{9F7C58AA-3A3E-4F25-826A-3FD738E021FB}" dt="2021-06-03T15:18:23.295" v="3205" actId="478"/>
        <pc:sldMkLst>
          <pc:docMk/>
          <pc:sldMk cId="0" sldId="264"/>
        </pc:sldMkLst>
        <pc:spChg chg="del mod">
          <ac:chgData name="Mack, Bob" userId="ac740a0d-e06e-4c21-b36d-4283fc896156" providerId="ADAL" clId="{9F7C58AA-3A3E-4F25-826A-3FD738E021FB}" dt="2021-06-03T15:18:23.295" v="3205" actId="478"/>
          <ac:spMkLst>
            <pc:docMk/>
            <pc:sldMk cId="0" sldId="264"/>
            <ac:spMk id="129" creationId="{00000000-0000-0000-0000-000000000000}"/>
          </ac:spMkLst>
        </pc:spChg>
      </pc:sldChg>
      <pc:sldChg chg="delSp modSp add del mod">
        <pc:chgData name="Mack, Bob" userId="ac740a0d-e06e-4c21-b36d-4283fc896156" providerId="ADAL" clId="{9F7C58AA-3A3E-4F25-826A-3FD738E021FB}" dt="2021-06-03T15:18:27.073" v="3206" actId="478"/>
        <pc:sldMkLst>
          <pc:docMk/>
          <pc:sldMk cId="0" sldId="265"/>
        </pc:sldMkLst>
        <pc:spChg chg="mod">
          <ac:chgData name="Mack, Bob" userId="ac740a0d-e06e-4c21-b36d-4283fc896156" providerId="ADAL" clId="{9F7C58AA-3A3E-4F25-826A-3FD738E021FB}" dt="2021-06-03T15:17:41.759" v="3195" actId="27636"/>
          <ac:spMkLst>
            <pc:docMk/>
            <pc:sldMk cId="0" sldId="265"/>
            <ac:spMk id="135" creationId="{00000000-0000-0000-0000-000000000000}"/>
          </ac:spMkLst>
        </pc:spChg>
        <pc:spChg chg="del mod">
          <ac:chgData name="Mack, Bob" userId="ac740a0d-e06e-4c21-b36d-4283fc896156" providerId="ADAL" clId="{9F7C58AA-3A3E-4F25-826A-3FD738E021FB}" dt="2021-06-03T15:18:27.073" v="3206" actId="478"/>
          <ac:spMkLst>
            <pc:docMk/>
            <pc:sldMk cId="0" sldId="265"/>
            <ac:spMk id="139" creationId="{00000000-0000-0000-0000-000000000000}"/>
          </ac:spMkLst>
        </pc:spChg>
      </pc:sldChg>
      <pc:sldChg chg="delSp modSp add del mod">
        <pc:chgData name="Mack, Bob" userId="ac740a0d-e06e-4c21-b36d-4283fc896156" providerId="ADAL" clId="{9F7C58AA-3A3E-4F25-826A-3FD738E021FB}" dt="2021-06-03T15:18:37.065" v="3207" actId="478"/>
        <pc:sldMkLst>
          <pc:docMk/>
          <pc:sldMk cId="0" sldId="266"/>
        </pc:sldMkLst>
        <pc:spChg chg="mod">
          <ac:chgData name="Mack, Bob" userId="ac740a0d-e06e-4c21-b36d-4283fc896156" providerId="ADAL" clId="{9F7C58AA-3A3E-4F25-826A-3FD738E021FB}" dt="2021-06-03T15:17:40.914" v="3189"/>
          <ac:spMkLst>
            <pc:docMk/>
            <pc:sldMk cId="0" sldId="266"/>
            <ac:spMk id="145" creationId="{00000000-0000-0000-0000-000000000000}"/>
          </ac:spMkLst>
        </pc:spChg>
        <pc:spChg chg="del mod">
          <ac:chgData name="Mack, Bob" userId="ac740a0d-e06e-4c21-b36d-4283fc896156" providerId="ADAL" clId="{9F7C58AA-3A3E-4F25-826A-3FD738E021FB}" dt="2021-06-03T15:18:37.065" v="3207" actId="478"/>
          <ac:spMkLst>
            <pc:docMk/>
            <pc:sldMk cId="0" sldId="266"/>
            <ac:spMk id="146" creationId="{00000000-0000-0000-0000-000000000000}"/>
          </ac:spMkLst>
        </pc:spChg>
      </pc:sldChg>
      <pc:sldChg chg="delSp modSp add del mod">
        <pc:chgData name="Mack, Bob" userId="ac740a0d-e06e-4c21-b36d-4283fc896156" providerId="ADAL" clId="{9F7C58AA-3A3E-4F25-826A-3FD738E021FB}" dt="2021-06-03T15:18:40.730" v="3208" actId="478"/>
        <pc:sldMkLst>
          <pc:docMk/>
          <pc:sldMk cId="0" sldId="267"/>
        </pc:sldMkLst>
        <pc:spChg chg="mod">
          <ac:chgData name="Mack, Bob" userId="ac740a0d-e06e-4c21-b36d-4283fc896156" providerId="ADAL" clId="{9F7C58AA-3A3E-4F25-826A-3FD738E021FB}" dt="2021-06-03T15:17:41.791" v="3196" actId="27636"/>
          <ac:spMkLst>
            <pc:docMk/>
            <pc:sldMk cId="0" sldId="267"/>
            <ac:spMk id="152" creationId="{00000000-0000-0000-0000-000000000000}"/>
          </ac:spMkLst>
        </pc:spChg>
        <pc:spChg chg="del mod">
          <ac:chgData name="Mack, Bob" userId="ac740a0d-e06e-4c21-b36d-4283fc896156" providerId="ADAL" clId="{9F7C58AA-3A3E-4F25-826A-3FD738E021FB}" dt="2021-06-03T15:18:40.730" v="3208" actId="478"/>
          <ac:spMkLst>
            <pc:docMk/>
            <pc:sldMk cId="0" sldId="267"/>
            <ac:spMk id="153" creationId="{00000000-0000-0000-0000-000000000000}"/>
          </ac:spMkLst>
        </pc:spChg>
      </pc:sldChg>
      <pc:sldChg chg="addSp delSp modSp">
        <pc:chgData name="Mack, Bob" userId="ac740a0d-e06e-4c21-b36d-4283fc896156" providerId="ADAL" clId="{9F7C58AA-3A3E-4F25-826A-3FD738E021FB}" dt="2021-06-10T18:16:45.129" v="3215"/>
        <pc:sldMkLst>
          <pc:docMk/>
          <pc:sldMk cId="3708189047" sldId="481"/>
        </pc:sldMkLst>
        <pc:graphicFrameChg chg="add del mod">
          <ac:chgData name="Mack, Bob" userId="ac740a0d-e06e-4c21-b36d-4283fc896156" providerId="ADAL" clId="{9F7C58AA-3A3E-4F25-826A-3FD738E021FB}" dt="2021-06-10T18:16:45.129" v="3215"/>
          <ac:graphicFrameMkLst>
            <pc:docMk/>
            <pc:sldMk cId="3708189047" sldId="481"/>
            <ac:graphicFrameMk id="8" creationId="{37C1F5D8-224C-4887-B8D6-682CAEF37C75}"/>
          </ac:graphicFrameMkLst>
        </pc:graphicFrameChg>
      </pc:sldChg>
      <pc:sldChg chg="add">
        <pc:chgData name="Mack, Bob" userId="ac740a0d-e06e-4c21-b36d-4283fc896156" providerId="ADAL" clId="{9F7C58AA-3A3E-4F25-826A-3FD738E021FB}" dt="2021-05-18T16:31:56.729" v="1"/>
        <pc:sldMkLst>
          <pc:docMk/>
          <pc:sldMk cId="134217085" sldId="633"/>
        </pc:sldMkLst>
      </pc:sldChg>
      <pc:sldChg chg="modSp add mod ord">
        <pc:chgData name="Mack, Bob" userId="ac740a0d-e06e-4c21-b36d-4283fc896156" providerId="ADAL" clId="{9F7C58AA-3A3E-4F25-826A-3FD738E021FB}" dt="2021-05-18T17:11:36.035" v="3160" actId="20577"/>
        <pc:sldMkLst>
          <pc:docMk/>
          <pc:sldMk cId="1387465532" sldId="670"/>
        </pc:sldMkLst>
        <pc:spChg chg="mod">
          <ac:chgData name="Mack, Bob" userId="ac740a0d-e06e-4c21-b36d-4283fc896156" providerId="ADAL" clId="{9F7C58AA-3A3E-4F25-826A-3FD738E021FB}" dt="2021-05-18T16:51:58.200" v="1380" actId="20577"/>
          <ac:spMkLst>
            <pc:docMk/>
            <pc:sldMk cId="1387465532" sldId="670"/>
            <ac:spMk id="2" creationId="{00000000-0000-0000-0000-000000000000}"/>
          </ac:spMkLst>
        </pc:spChg>
        <pc:graphicFrameChg chg="mod modGraphic">
          <ac:chgData name="Mack, Bob" userId="ac740a0d-e06e-4c21-b36d-4283fc896156" providerId="ADAL" clId="{9F7C58AA-3A3E-4F25-826A-3FD738E021FB}" dt="2021-05-18T17:11:36.035" v="3160" actId="20577"/>
          <ac:graphicFrameMkLst>
            <pc:docMk/>
            <pc:sldMk cId="1387465532" sldId="670"/>
            <ac:graphicFrameMk id="4" creationId="{00000000-0000-0000-0000-000000000000}"/>
          </ac:graphicFrameMkLst>
        </pc:graphicFrameChg>
      </pc:sldChg>
      <pc:sldChg chg="add del">
        <pc:chgData name="Mack, Bob" userId="ac740a0d-e06e-4c21-b36d-4283fc896156" providerId="ADAL" clId="{9F7C58AA-3A3E-4F25-826A-3FD738E021FB}" dt="2021-05-18T17:04:24.800" v="3159" actId="47"/>
        <pc:sldMkLst>
          <pc:docMk/>
          <pc:sldMk cId="3157447696" sldId="678"/>
        </pc:sldMkLst>
      </pc:sldChg>
      <pc:sldChg chg="del">
        <pc:chgData name="Mack, Bob" userId="ac740a0d-e06e-4c21-b36d-4283fc896156" providerId="ADAL" clId="{9F7C58AA-3A3E-4F25-826A-3FD738E021FB}" dt="2021-06-03T15:18:43.199" v="3209" actId="47"/>
        <pc:sldMkLst>
          <pc:docMk/>
          <pc:sldMk cId="85209844" sldId="689"/>
        </pc:sldMkLst>
      </pc:sldChg>
      <pc:sldChg chg="modSp add mod">
        <pc:chgData name="Mack, Bob" userId="ac740a0d-e06e-4c21-b36d-4283fc896156" providerId="ADAL" clId="{9F7C58AA-3A3E-4F25-826A-3FD738E021FB}" dt="2021-05-18T17:12:27.835" v="3163" actId="20577"/>
        <pc:sldMkLst>
          <pc:docMk/>
          <pc:sldMk cId="2131356989" sldId="690"/>
        </pc:sldMkLst>
        <pc:spChg chg="mod">
          <ac:chgData name="Mack, Bob" userId="ac740a0d-e06e-4c21-b36d-4283fc896156" providerId="ADAL" clId="{9F7C58AA-3A3E-4F25-826A-3FD738E021FB}" dt="2021-05-18T16:40:16.508" v="11" actId="20577"/>
          <ac:spMkLst>
            <pc:docMk/>
            <pc:sldMk cId="2131356989" sldId="690"/>
            <ac:spMk id="2" creationId="{00000000-0000-0000-0000-000000000000}"/>
          </ac:spMkLst>
        </pc:spChg>
        <pc:graphicFrameChg chg="mod modGraphic">
          <ac:chgData name="Mack, Bob" userId="ac740a0d-e06e-4c21-b36d-4283fc896156" providerId="ADAL" clId="{9F7C58AA-3A3E-4F25-826A-3FD738E021FB}" dt="2021-05-18T17:12:27.835" v="3163" actId="20577"/>
          <ac:graphicFrameMkLst>
            <pc:docMk/>
            <pc:sldMk cId="2131356989" sldId="690"/>
            <ac:graphicFrameMk id="4" creationId="{00000000-0000-0000-0000-000000000000}"/>
          </ac:graphicFrameMkLst>
        </pc:graphicFrameChg>
      </pc:sldChg>
      <pc:sldChg chg="modSp add del mod">
        <pc:chgData name="Mack, Bob" userId="ac740a0d-e06e-4c21-b36d-4283fc896156" providerId="ADAL" clId="{9F7C58AA-3A3E-4F25-826A-3FD738E021FB}" dt="2021-05-18T17:04:22.973" v="3158" actId="47"/>
        <pc:sldMkLst>
          <pc:docMk/>
          <pc:sldMk cId="3410481164" sldId="691"/>
        </pc:sldMkLst>
        <pc:graphicFrameChg chg="modGraphic">
          <ac:chgData name="Mack, Bob" userId="ac740a0d-e06e-4c21-b36d-4283fc896156" providerId="ADAL" clId="{9F7C58AA-3A3E-4F25-826A-3FD738E021FB}" dt="2021-05-18T16:51:42.080" v="1373" actId="20577"/>
          <ac:graphicFrameMkLst>
            <pc:docMk/>
            <pc:sldMk cId="3410481164" sldId="691"/>
            <ac:graphicFrameMk id="4" creationId="{00000000-0000-0000-0000-000000000000}"/>
          </ac:graphicFrameMkLst>
        </pc:graphicFrameChg>
      </pc:sldChg>
      <pc:sldChg chg="modSp add mod">
        <pc:chgData name="Mack, Bob" userId="ac740a0d-e06e-4c21-b36d-4283fc896156" providerId="ADAL" clId="{9F7C58AA-3A3E-4F25-826A-3FD738E021FB}" dt="2021-05-18T17:13:28.999" v="3167" actId="313"/>
        <pc:sldMkLst>
          <pc:docMk/>
          <pc:sldMk cId="4239421197" sldId="692"/>
        </pc:sldMkLst>
        <pc:graphicFrameChg chg="modGraphic">
          <ac:chgData name="Mack, Bob" userId="ac740a0d-e06e-4c21-b36d-4283fc896156" providerId="ADAL" clId="{9F7C58AA-3A3E-4F25-826A-3FD738E021FB}" dt="2021-05-18T17:13:28.999" v="3167" actId="313"/>
          <ac:graphicFrameMkLst>
            <pc:docMk/>
            <pc:sldMk cId="4239421197" sldId="692"/>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7B02D-1436-DB4B-8B54-932A52FF7A3E}" type="datetimeFigureOut">
              <a:rPr lang="en-US" smtClean="0"/>
              <a:t>6/28/2021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85FBB4B-62B2-47A0-9A8A-FBC7D0167A53}" type="datetimeFigureOut">
              <a:rPr lang="en-US" smtClean="0"/>
              <a:pPr/>
              <a:t>6/28/2021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JU Monitoring and Control Work Group</a:t>
            </a:r>
          </a:p>
        </p:txBody>
      </p:sp>
    </p:spTree>
    <p:extLst>
      <p:ext uri="{BB962C8B-B14F-4D97-AF65-F5344CB8AC3E}">
        <p14:creationId xmlns:p14="http://schemas.microsoft.com/office/powerpoint/2010/main" val="49362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632846-1DCE-48B9-9060-618715C8CB8D}" type="slidenum">
              <a:rPr kumimoji="0" lang="en-US" sz="1200" b="0" i="0" u="none" strike="noStrike" kern="1200" cap="none" spc="0" normalizeH="0" baseline="0" noProof="0" smtClean="0">
                <a:ln>
                  <a:noFill/>
                </a:ln>
                <a:solidFill>
                  <a:srgbClr val="000000"/>
                </a:solidFill>
                <a:effectLst/>
                <a:uLnTx/>
                <a:uFillTx/>
                <a:latin typeface="Gill Sans" pitchFamily="35" charset="0"/>
                <a:ea typeface="ヒラギノ角ゴ ProN W3" pitchFamily="35" charset="-128"/>
                <a:sym typeface="Gill Sans" pitchFamily="35"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Gill Sans" pitchFamily="35" charset="0"/>
              <a:ea typeface="ヒラギノ角ゴ ProN W3" pitchFamily="35" charset="-128"/>
              <a:sym typeface="Gill Sans" pitchFamily="35" charset="0"/>
            </a:endParaRPr>
          </a:p>
        </p:txBody>
      </p:sp>
    </p:spTree>
    <p:extLst>
      <p:ext uri="{BB962C8B-B14F-4D97-AF65-F5344CB8AC3E}">
        <p14:creationId xmlns:p14="http://schemas.microsoft.com/office/powerpoint/2010/main" val="81983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632846-1DCE-48B9-9060-618715C8CB8D}" type="slidenum">
              <a:rPr kumimoji="0" lang="en-US" sz="1200" b="0" i="0" u="none" strike="noStrike" kern="1200" cap="none" spc="0" normalizeH="0" baseline="0" noProof="0" smtClean="0">
                <a:ln>
                  <a:noFill/>
                </a:ln>
                <a:solidFill>
                  <a:srgbClr val="000000"/>
                </a:solidFill>
                <a:effectLst/>
                <a:uLnTx/>
                <a:uFillTx/>
                <a:latin typeface="Gill Sans" pitchFamily="35" charset="0"/>
                <a:ea typeface="ヒラギノ角ゴ ProN W3" pitchFamily="35" charset="-128"/>
                <a:sym typeface="Gill Sans" pitchFamily="35"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Gill Sans" pitchFamily="35" charset="0"/>
              <a:ea typeface="ヒラギノ角ゴ ProN W3" pitchFamily="35" charset="-128"/>
              <a:sym typeface="Gill Sans" pitchFamily="35" charset="0"/>
            </a:endParaRPr>
          </a:p>
        </p:txBody>
      </p:sp>
    </p:spTree>
    <p:extLst>
      <p:ext uri="{BB962C8B-B14F-4D97-AF65-F5344CB8AC3E}">
        <p14:creationId xmlns:p14="http://schemas.microsoft.com/office/powerpoint/2010/main" val="91106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632846-1DCE-48B9-9060-618715C8CB8D}" type="slidenum">
              <a:rPr kumimoji="0" lang="en-US" sz="1200" b="0" i="0" u="none" strike="noStrike" kern="1200" cap="none" spc="0" normalizeH="0" baseline="0" noProof="0" smtClean="0">
                <a:ln>
                  <a:noFill/>
                </a:ln>
                <a:solidFill>
                  <a:srgbClr val="000000"/>
                </a:solidFill>
                <a:effectLst/>
                <a:uLnTx/>
                <a:uFillTx/>
                <a:latin typeface="Gill Sans" pitchFamily="35" charset="0"/>
                <a:ea typeface="ヒラギノ角ゴ ProN W3" pitchFamily="35" charset="-128"/>
                <a:sym typeface="Gill Sans" pitchFamily="35"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Gill Sans" pitchFamily="35" charset="0"/>
              <a:ea typeface="ヒラギノ角ゴ ProN W3" pitchFamily="35" charset="-128"/>
              <a:sym typeface="Gill Sans" pitchFamily="35" charset="0"/>
            </a:endParaRPr>
          </a:p>
        </p:txBody>
      </p:sp>
    </p:spTree>
    <p:extLst>
      <p:ext uri="{BB962C8B-B14F-4D97-AF65-F5344CB8AC3E}">
        <p14:creationId xmlns:p14="http://schemas.microsoft.com/office/powerpoint/2010/main" val="72915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632846-1DCE-48B9-9060-618715C8CB8D}" type="slidenum">
              <a:rPr kumimoji="0" lang="en-US" sz="1200" b="0" i="0" u="none" strike="noStrike" kern="1200" cap="none" spc="0" normalizeH="0" baseline="0" noProof="0" smtClean="0">
                <a:ln>
                  <a:noFill/>
                </a:ln>
                <a:solidFill>
                  <a:srgbClr val="000000"/>
                </a:solidFill>
                <a:effectLst/>
                <a:uLnTx/>
                <a:uFillTx/>
                <a:latin typeface="Gill Sans" pitchFamily="35" charset="0"/>
                <a:ea typeface="ヒラギノ角ゴ ProN W3" pitchFamily="35" charset="-128"/>
                <a:sym typeface="Gill Sans" pitchFamily="35"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Gill Sans" pitchFamily="35" charset="0"/>
              <a:ea typeface="ヒラギノ角ゴ ProN W3" pitchFamily="35" charset="-128"/>
              <a:sym typeface="Gill Sans" pitchFamily="35" charset="0"/>
            </a:endParaRPr>
          </a:p>
        </p:txBody>
      </p:sp>
    </p:spTree>
    <p:extLst>
      <p:ext uri="{BB962C8B-B14F-4D97-AF65-F5344CB8AC3E}">
        <p14:creationId xmlns:p14="http://schemas.microsoft.com/office/powerpoint/2010/main" val="294076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25</a:t>
            </a:fld>
            <a:endParaRPr lang="en-US" dirty="0"/>
          </a:p>
        </p:txBody>
      </p:sp>
    </p:spTree>
    <p:extLst>
      <p:ext uri="{BB962C8B-B14F-4D97-AF65-F5344CB8AC3E}">
        <p14:creationId xmlns:p14="http://schemas.microsoft.com/office/powerpoint/2010/main" val="106030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26</a:t>
            </a:fld>
            <a:endParaRPr lang="en-US" dirty="0"/>
          </a:p>
        </p:txBody>
      </p:sp>
    </p:spTree>
    <p:extLst>
      <p:ext uri="{BB962C8B-B14F-4D97-AF65-F5344CB8AC3E}">
        <p14:creationId xmlns:p14="http://schemas.microsoft.com/office/powerpoint/2010/main" val="358028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27</a:t>
            </a:fld>
            <a:endParaRPr lang="en-US" dirty="0"/>
          </a:p>
        </p:txBody>
      </p:sp>
    </p:spTree>
    <p:extLst>
      <p:ext uri="{BB962C8B-B14F-4D97-AF65-F5344CB8AC3E}">
        <p14:creationId xmlns:p14="http://schemas.microsoft.com/office/powerpoint/2010/main" val="942029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4f29b3d9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4f29b3d9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4f29b3d97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4f29b3d9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122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4f29b3d97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4f29b3d9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4f29b3d97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4f29b3d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4f29b3d97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4f29b3d9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4f29b3d97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4f29b3d9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4f29b3d9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4f29b3d9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f29b3d97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4f29b3d9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4f29b3d97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4f29b3d9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f29b3d97_0_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f29b3d97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4f29b3d97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4f29b3d9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46</a:t>
            </a:fld>
            <a:endParaRPr lang="en-US" dirty="0"/>
          </a:p>
        </p:txBody>
      </p:sp>
    </p:spTree>
    <p:extLst>
      <p:ext uri="{BB962C8B-B14F-4D97-AF65-F5344CB8AC3E}">
        <p14:creationId xmlns:p14="http://schemas.microsoft.com/office/powerpoint/2010/main" val="392361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3400193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47</a:t>
            </a:fld>
            <a:endParaRPr lang="en-US" dirty="0"/>
          </a:p>
        </p:txBody>
      </p:sp>
    </p:spTree>
    <p:extLst>
      <p:ext uri="{BB962C8B-B14F-4D97-AF65-F5344CB8AC3E}">
        <p14:creationId xmlns:p14="http://schemas.microsoft.com/office/powerpoint/2010/main" val="4077908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48</a:t>
            </a:fld>
            <a:endParaRPr lang="en-US" dirty="0"/>
          </a:p>
        </p:txBody>
      </p:sp>
    </p:spTree>
    <p:extLst>
      <p:ext uri="{BB962C8B-B14F-4D97-AF65-F5344CB8AC3E}">
        <p14:creationId xmlns:p14="http://schemas.microsoft.com/office/powerpoint/2010/main" val="280115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dirty="0"/>
          </a:p>
        </p:txBody>
      </p:sp>
    </p:spTree>
    <p:extLst>
      <p:ext uri="{BB962C8B-B14F-4D97-AF65-F5344CB8AC3E}">
        <p14:creationId xmlns:p14="http://schemas.microsoft.com/office/powerpoint/2010/main" val="297003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dirty="0"/>
          </a:p>
        </p:txBody>
      </p:sp>
    </p:spTree>
    <p:extLst>
      <p:ext uri="{BB962C8B-B14F-4D97-AF65-F5344CB8AC3E}">
        <p14:creationId xmlns:p14="http://schemas.microsoft.com/office/powerpoint/2010/main" val="14874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Hosting capacity is an estimate of the amount of DER that may be accommodated without adversely impacting power quality or reliability </a:t>
            </a:r>
            <a:r>
              <a:rPr lang="en-US" sz="1200" b="1" i="1" dirty="0"/>
              <a:t>under current configurations and without requiring infrastructure upgrades. </a:t>
            </a:r>
          </a:p>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13</a:t>
            </a:fld>
            <a:endParaRPr lang="en-US" dirty="0"/>
          </a:p>
        </p:txBody>
      </p:sp>
    </p:spTree>
    <p:extLst>
      <p:ext uri="{BB962C8B-B14F-4D97-AF65-F5344CB8AC3E}">
        <p14:creationId xmlns:p14="http://schemas.microsoft.com/office/powerpoint/2010/main" val="96194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dirty="0"/>
          </a:p>
        </p:txBody>
      </p:sp>
    </p:spTree>
    <p:extLst>
      <p:ext uri="{BB962C8B-B14F-4D97-AF65-F5344CB8AC3E}">
        <p14:creationId xmlns:p14="http://schemas.microsoft.com/office/powerpoint/2010/main" val="284348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dirty="0"/>
          </a:p>
        </p:txBody>
      </p:sp>
    </p:spTree>
    <p:extLst>
      <p:ext uri="{BB962C8B-B14F-4D97-AF65-F5344CB8AC3E}">
        <p14:creationId xmlns:p14="http://schemas.microsoft.com/office/powerpoint/2010/main" val="207351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16</a:t>
            </a:fld>
            <a:endParaRPr lang="en-US" dirty="0"/>
          </a:p>
        </p:txBody>
      </p:sp>
    </p:spTree>
    <p:extLst>
      <p:ext uri="{BB962C8B-B14F-4D97-AF65-F5344CB8AC3E}">
        <p14:creationId xmlns:p14="http://schemas.microsoft.com/office/powerpoint/2010/main" val="49561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Master" Target="../slideMasters/slideMaster3.xml"/><Relationship Id="rId6" Type="http://schemas.openxmlformats.org/officeDocument/2006/relationships/hyperlink" Target="https://www.facebook.com/EPRI/" TargetMode="External"/><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hyperlink" Target="https://www.linkedin.com/company/epri" TargetMode="External"/><Relationship Id="rId9"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1.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2.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3.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4.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5.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2.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36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5" y="353511"/>
            <a:ext cx="8218842" cy="411901"/>
          </a:xfrm>
          <a:prstGeom prst="rect">
            <a:avLst/>
          </a:prstGeom>
        </p:spPr>
        <p:txBody>
          <a:bodyPr>
            <a:no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484095" y="1004358"/>
            <a:ext cx="8218842" cy="486304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24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1755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7044387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2777821" y="3633759"/>
            <a:ext cx="4588328" cy="550862"/>
          </a:xfrm>
          <a:prstGeom prst="rect">
            <a:avLst/>
          </a:prstGeo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2777821" y="4185661"/>
            <a:ext cx="4588328" cy="415412"/>
          </a:xfrm>
          <a:prstGeom prst="rect">
            <a:avLst/>
          </a:prstGeom>
        </p:spPr>
        <p:txBody>
          <a:bodyPr>
            <a:normAutofit/>
          </a:bodyPr>
          <a:lstStyle>
            <a:lvl1pPr marL="0" indent="0" algn="l">
              <a:buNone/>
              <a:defRPr sz="1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2777821" y="4941282"/>
            <a:ext cx="4588328" cy="292415"/>
          </a:xfrm>
          <a:prstGeom prst="rect">
            <a:avLst/>
          </a:prstGeom>
        </p:spPr>
        <p:txBody>
          <a:bodyPr>
            <a:normAutofit/>
          </a:bodyPr>
          <a:lstStyle>
            <a:lvl1pPr algn="l">
              <a:buNone/>
              <a:defRPr sz="1200">
                <a:solidFill>
                  <a:srgbClr val="002060"/>
                </a:solidFill>
              </a:defRPr>
            </a:lvl1pPr>
          </a:lstStyle>
          <a:p>
            <a:pPr lvl="0"/>
            <a:r>
              <a:rPr lang="en-US" dirty="0"/>
              <a:t>Date (optional)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cxnSp>
        <p:nvCxnSpPr>
          <p:cNvPr id="7" name="Straight Connector 6"/>
          <p:cNvCxnSpPr/>
          <p:nvPr userDrawn="1"/>
        </p:nvCxnSpPr>
        <p:spPr>
          <a:xfrm flipH="1">
            <a:off x="2777821" y="4184621"/>
            <a:ext cx="4588328"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099" y="1558655"/>
            <a:ext cx="5715000" cy="1905000"/>
          </a:xfrm>
          <a:prstGeom prst="rect">
            <a:avLst/>
          </a:prstGeom>
        </p:spPr>
      </p:pic>
      <p:sp>
        <p:nvSpPr>
          <p:cNvPr id="17" name="TextBox 16"/>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endParaRPr lang="en-US" sz="1200" i="1" dirty="0">
              <a:solidFill>
                <a:prstClr val="white"/>
              </a:solidFill>
            </a:endParaRPr>
          </a:p>
        </p:txBody>
      </p:sp>
    </p:spTree>
    <p:extLst>
      <p:ext uri="{BB962C8B-B14F-4D97-AF65-F5344CB8AC3E}">
        <p14:creationId xmlns:p14="http://schemas.microsoft.com/office/powerpoint/2010/main" val="18033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DU 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708" name="Rectangle 36"/>
          <p:cNvSpPr>
            <a:spLocks noGrp="1" noChangeArrowheads="1"/>
          </p:cNvSpPr>
          <p:nvPr>
            <p:ph type="subTitle" sz="quarter" idx="1" hasCustomPrompt="1"/>
          </p:nvPr>
        </p:nvSpPr>
        <p:spPr>
          <a:xfrm>
            <a:off x="274319" y="4023360"/>
            <a:ext cx="4663440" cy="1920240"/>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5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274319" y="731520"/>
            <a:ext cx="4663440" cy="2377440"/>
          </a:xfrm>
        </p:spPr>
        <p:txBody>
          <a:bodyPr anchor="b">
            <a:normAutofit/>
          </a:bodyPr>
          <a:lstStyle>
            <a:lvl1pPr algn="l">
              <a:spcAft>
                <a:spcPts val="450"/>
              </a:spcAft>
              <a:defRPr sz="2700">
                <a:solidFill>
                  <a:schemeClr val="tx1"/>
                </a:solidFill>
              </a:defRPr>
            </a:lvl1pPr>
          </a:lstStyle>
          <a:p>
            <a:r>
              <a:rPr lang="en-US" dirty="0"/>
              <a:t>CLICK TO EDIT MASTER TITLE</a:t>
            </a:r>
          </a:p>
        </p:txBody>
      </p:sp>
      <p:sp>
        <p:nvSpPr>
          <p:cNvPr id="13" name="Text Box 47"/>
          <p:cNvSpPr txBox="1">
            <a:spLocks noChangeArrowheads="1"/>
          </p:cNvSpPr>
          <p:nvPr/>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4" name="TextBox 13">
            <a:hlinkClick r:id="rId3"/>
          </p:cNvPr>
          <p:cNvSpPr txBox="1"/>
          <p:nvPr/>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17" name="Rectangle 16"/>
          <p:cNvSpPr/>
          <p:nvPr/>
        </p:nvSpPr>
        <p:spPr bwMode="auto">
          <a:xfrm flipH="1">
            <a:off x="-1" y="0"/>
            <a:ext cx="7759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9" name="Text Placeholder 7"/>
          <p:cNvSpPr>
            <a:spLocks noGrp="1"/>
          </p:cNvSpPr>
          <p:nvPr>
            <p:ph type="body" sz="quarter" idx="10" hasCustomPrompt="1"/>
          </p:nvPr>
        </p:nvSpPr>
        <p:spPr>
          <a:xfrm>
            <a:off x="274319" y="3108960"/>
            <a:ext cx="4663440" cy="914400"/>
          </a:xfrm>
        </p:spPr>
        <p:txBody>
          <a:bodyPr>
            <a:normAutofit/>
          </a:bodyPr>
          <a:lstStyle>
            <a:lvl1pPr marL="0" indent="0">
              <a:buNone/>
              <a:defRPr sz="1800" b="1" baseline="0">
                <a:solidFill>
                  <a:schemeClr val="accent3"/>
                </a:solidFill>
                <a:latin typeface="+mj-lt"/>
              </a:defRPr>
            </a:lvl1pPr>
          </a:lstStyle>
          <a:p>
            <a:pPr lvl="0"/>
            <a:r>
              <a:rPr lang="en-US" dirty="0"/>
              <a:t>Click To Edit Subtitle</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3272" y="505098"/>
            <a:ext cx="2603395" cy="566057"/>
          </a:xfrm>
          <a:prstGeom prst="rect">
            <a:avLst/>
          </a:prstGeom>
        </p:spPr>
      </p:pic>
      <p:sp>
        <p:nvSpPr>
          <p:cNvPr id="22" name="Rechteck 10"/>
          <p:cNvSpPr/>
          <p:nvPr/>
        </p:nvSpPr>
        <p:spPr>
          <a:xfrm>
            <a:off x="5142449"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p:nvSpPr>
        <p:spPr>
          <a:xfrm>
            <a:off x="5268308"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5" name="Rechteck 10"/>
          <p:cNvSpPr/>
          <p:nvPr/>
        </p:nvSpPr>
        <p:spPr>
          <a:xfrm>
            <a:off x="5394167"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166692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708"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9" name="Rectangle 8"/>
          <p:cNvSpPr/>
          <p:nvPr userDrawn="1"/>
        </p:nvSpPr>
        <p:spPr bwMode="auto">
          <a:xfrm flipH="1">
            <a:off x="-1" y="0"/>
            <a:ext cx="77599"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3"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4" name="TextBox 13">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sp>
        <p:nvSpPr>
          <p:cNvPr id="19"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4" name="Picture 3">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5" name="Picture 4">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6" name="Picture 5">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8"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1"/>
                </a:solidFill>
                <a:latin typeface="+mj-lt"/>
              </a:defRPr>
            </a:lvl1pPr>
          </a:lstStyle>
          <a:p>
            <a:pPr lvl="0"/>
            <a:r>
              <a:rPr lang="en-US" dirty="0"/>
              <a:t>Click To Edit Subtitle</a:t>
            </a:r>
          </a:p>
        </p:txBody>
      </p:sp>
    </p:spTree>
    <p:extLst>
      <p:ext uri="{BB962C8B-B14F-4D97-AF65-F5344CB8AC3E}">
        <p14:creationId xmlns:p14="http://schemas.microsoft.com/office/powerpoint/2010/main" val="11724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amp;E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accent2"/>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2"/>
                </a:solidFill>
                <a:latin typeface="+mj-lt"/>
              </a:defRPr>
            </a:lvl1pPr>
          </a:lstStyle>
          <a:p>
            <a:pPr lvl="0"/>
            <a:r>
              <a:rPr lang="en-US" dirty="0"/>
              <a:t>Click To Edit Subtitle</a:t>
            </a:r>
          </a:p>
        </p:txBody>
      </p:sp>
    </p:spTree>
    <p:extLst>
      <p:ext uri="{BB962C8B-B14F-4D97-AF65-F5344CB8AC3E}">
        <p14:creationId xmlns:p14="http://schemas.microsoft.com/office/powerpoint/2010/main" val="36686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E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4"/>
                </a:solidFill>
                <a:latin typeface="+mj-lt"/>
              </a:defRPr>
            </a:lvl1pPr>
          </a:lstStyle>
          <a:p>
            <a:pPr lvl="0"/>
            <a:r>
              <a:rPr lang="en-US" dirty="0"/>
              <a:t>Click To Edit Subtitle</a:t>
            </a:r>
          </a:p>
        </p:txBody>
      </p:sp>
    </p:spTree>
    <p:extLst>
      <p:ext uri="{BB962C8B-B14F-4D97-AF65-F5344CB8AC3E}">
        <p14:creationId xmlns:p14="http://schemas.microsoft.com/office/powerpoint/2010/main" val="13756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6"/>
                </a:solidFill>
                <a:latin typeface="+mj-lt"/>
              </a:defRPr>
            </a:lvl1pPr>
          </a:lstStyle>
          <a:p>
            <a:pPr lvl="0"/>
            <a:r>
              <a:rPr lang="en-US" dirty="0"/>
              <a:t>Click To Edit Subtitle</a:t>
            </a:r>
          </a:p>
        </p:txBody>
      </p:sp>
    </p:spTree>
    <p:extLst>
      <p:ext uri="{BB962C8B-B14F-4D97-AF65-F5344CB8AC3E}">
        <p14:creationId xmlns:p14="http://schemas.microsoft.com/office/powerpoint/2010/main" val="15462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DU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8" name="Rectangle 17"/>
          <p:cNvSpPr/>
          <p:nvPr userDrawn="1"/>
        </p:nvSpPr>
        <p:spPr bwMode="auto">
          <a:xfrm flipH="1">
            <a:off x="-1" y="0"/>
            <a:ext cx="7759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22"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4"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9"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0"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1" name="TextBox 20">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3"/>
                </a:solidFill>
                <a:latin typeface="+mj-lt"/>
              </a:defRPr>
            </a:lvl1pPr>
          </a:lstStyle>
          <a:p>
            <a:pPr lvl="0"/>
            <a:r>
              <a:rPr lang="en-US" dirty="0"/>
              <a:t>Click To Edit Subtitle</a:t>
            </a:r>
          </a:p>
        </p:txBody>
      </p:sp>
    </p:spTree>
    <p:extLst>
      <p:ext uri="{BB962C8B-B14F-4D97-AF65-F5344CB8AC3E}">
        <p14:creationId xmlns:p14="http://schemas.microsoft.com/office/powerpoint/2010/main" val="40011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2777821" y="3633759"/>
            <a:ext cx="4588328" cy="550862"/>
          </a:xfrm>
          <a:prstGeom prst="rect">
            <a:avLst/>
          </a:prstGeo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2777821" y="4185661"/>
            <a:ext cx="4588328" cy="415412"/>
          </a:xfrm>
          <a:prstGeom prst="rect">
            <a:avLst/>
          </a:prstGeom>
        </p:spPr>
        <p:txBody>
          <a:bodyPr>
            <a:normAutofit/>
          </a:bodyPr>
          <a:lstStyle>
            <a:lvl1pPr marL="0" indent="0" algn="l">
              <a:buNone/>
              <a:defRPr sz="1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2777821" y="4941282"/>
            <a:ext cx="4588328" cy="292415"/>
          </a:xfrm>
          <a:prstGeom prst="rect">
            <a:avLst/>
          </a:prstGeom>
        </p:spPr>
        <p:txBody>
          <a:bodyPr>
            <a:normAutofit/>
          </a:bodyPr>
          <a:lstStyle>
            <a:lvl1pPr algn="l">
              <a:buNone/>
              <a:defRPr sz="1200">
                <a:solidFill>
                  <a:srgbClr val="002060"/>
                </a:solidFill>
              </a:defRPr>
            </a:lvl1pPr>
          </a:lstStyle>
          <a:p>
            <a:pPr lvl="0"/>
            <a:r>
              <a:rPr lang="en-US" dirty="0"/>
              <a:t>Date (optional)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cxnSp>
        <p:nvCxnSpPr>
          <p:cNvPr id="7" name="Straight Connector 6"/>
          <p:cNvCxnSpPr/>
          <p:nvPr userDrawn="1"/>
        </p:nvCxnSpPr>
        <p:spPr>
          <a:xfrm flipH="1">
            <a:off x="2777821" y="4184621"/>
            <a:ext cx="4588328"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099" y="1558655"/>
            <a:ext cx="5715000" cy="1905000"/>
          </a:xfrm>
          <a:prstGeom prst="rect">
            <a:avLst/>
          </a:prstGeom>
        </p:spPr>
      </p:pic>
      <p:sp>
        <p:nvSpPr>
          <p:cNvPr id="17" name="TextBox 16"/>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endParaRPr lang="en-US" sz="1200" i="1" dirty="0">
              <a:solidFill>
                <a:prstClr val="white"/>
              </a:solidFill>
            </a:endParaRPr>
          </a:p>
        </p:txBody>
      </p:sp>
    </p:spTree>
    <p:extLst>
      <p:ext uri="{BB962C8B-B14F-4D97-AF65-F5344CB8AC3E}">
        <p14:creationId xmlns:p14="http://schemas.microsoft.com/office/powerpoint/2010/main" val="117416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accent5"/>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5"/>
                </a:solidFill>
                <a:latin typeface="+mj-lt"/>
              </a:defRPr>
            </a:lvl1pPr>
          </a:lstStyle>
          <a:p>
            <a:pPr lvl="0"/>
            <a:r>
              <a:rPr lang="en-US" dirty="0"/>
              <a:t>Click To Edit Subtitle</a:t>
            </a:r>
          </a:p>
        </p:txBody>
      </p:sp>
    </p:spTree>
    <p:extLst>
      <p:ext uri="{BB962C8B-B14F-4D97-AF65-F5344CB8AC3E}">
        <p14:creationId xmlns:p14="http://schemas.microsoft.com/office/powerpoint/2010/main" val="25080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74320" y="1005840"/>
            <a:ext cx="85725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955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99181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74320" y="1005840"/>
            <a:ext cx="4183380" cy="539496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05840"/>
            <a:ext cx="4183380" cy="539496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19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725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4320" y="1005840"/>
            <a:ext cx="4183380" cy="639762"/>
          </a:xfrm>
        </p:spPr>
        <p:txBody>
          <a:bodyPr anchor="b"/>
          <a:lstStyle>
            <a:lvl1pPr marL="0" indent="0">
              <a:buNone/>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74320" y="1737360"/>
            <a:ext cx="4183380" cy="466344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005840"/>
            <a:ext cx="4183380" cy="639762"/>
          </a:xfrm>
        </p:spPr>
        <p:txBody>
          <a:bodyPr anchor="b"/>
          <a:lstStyle>
            <a:lvl1pPr marL="0" indent="0">
              <a:buNone/>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39" y="1737360"/>
            <a:ext cx="4183380" cy="466344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1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53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7"/>
            <a:ext cx="9144000" cy="6419421"/>
          </a:xfrm>
          <a:prstGeom prst="rect">
            <a:avLst/>
          </a:prstGeom>
        </p:spPr>
      </p:pic>
      <p:sp>
        <p:nvSpPr>
          <p:cNvPr id="6" name="Rectangle 5"/>
          <p:cNvSpPr/>
          <p:nvPr userDrawn="1"/>
        </p:nvSpPr>
        <p:spPr bwMode="auto">
          <a:xfrm>
            <a:off x="3517" y="2712786"/>
            <a:ext cx="9144000" cy="1626781"/>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8" name="Rectangle 7"/>
          <p:cNvSpPr/>
          <p:nvPr userDrawn="1"/>
        </p:nvSpPr>
        <p:spPr bwMode="auto">
          <a:xfrm flipV="1">
            <a:off x="1" y="4339567"/>
            <a:ext cx="1529861"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1522828" y="4339567"/>
            <a:ext cx="1529861"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3045656" y="4339567"/>
            <a:ext cx="1529861"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4568484" y="4339567"/>
            <a:ext cx="1529861"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6091312" y="4339567"/>
            <a:ext cx="1529861"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7614139" y="4339567"/>
            <a:ext cx="1529861"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5" name="Rectangle 35"/>
          <p:cNvSpPr>
            <a:spLocks noGrp="1" noChangeArrowheads="1"/>
          </p:cNvSpPr>
          <p:nvPr>
            <p:ph type="ctrTitle" sz="quarter" hasCustomPrompt="1"/>
          </p:nvPr>
        </p:nvSpPr>
        <p:spPr>
          <a:xfrm>
            <a:off x="3516" y="2712786"/>
            <a:ext cx="9147517" cy="1626781"/>
          </a:xfrm>
        </p:spPr>
        <p:txBody>
          <a:bodyPr anchor="ctr">
            <a:normAutofit/>
          </a:bodyPr>
          <a:lstStyle>
            <a:lvl1pPr algn="ctr">
              <a:spcAft>
                <a:spcPts val="450"/>
              </a:spcAft>
              <a:defRPr sz="2700">
                <a:solidFill>
                  <a:schemeClr val="tx1"/>
                </a:solidFill>
              </a:defRPr>
            </a:lvl1pPr>
          </a:lstStyle>
          <a:p>
            <a:r>
              <a:rPr lang="en-US" dirty="0"/>
              <a:t>CLICK TO EDIT SECTION TITLE STYLE</a:t>
            </a:r>
          </a:p>
        </p:txBody>
      </p:sp>
    </p:spTree>
    <p:extLst>
      <p:ext uri="{BB962C8B-B14F-4D97-AF65-F5344CB8AC3E}">
        <p14:creationId xmlns:p14="http://schemas.microsoft.com/office/powerpoint/2010/main" val="822348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7"/>
            <a:ext cx="9144000" cy="6419421"/>
          </a:xfrm>
          <a:prstGeom prst="rect">
            <a:avLst/>
          </a:prstGeom>
        </p:spPr>
      </p:pic>
      <p:sp>
        <p:nvSpPr>
          <p:cNvPr id="6" name="Rectangle 5"/>
          <p:cNvSpPr/>
          <p:nvPr userDrawn="1"/>
        </p:nvSpPr>
        <p:spPr bwMode="auto">
          <a:xfrm>
            <a:off x="0" y="3080826"/>
            <a:ext cx="9144000" cy="801858"/>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5" name="TextBox 4"/>
          <p:cNvSpPr txBox="1"/>
          <p:nvPr userDrawn="1"/>
        </p:nvSpPr>
        <p:spPr>
          <a:xfrm>
            <a:off x="0" y="3223723"/>
            <a:ext cx="9144000" cy="604911"/>
          </a:xfrm>
          <a:prstGeom prst="rect">
            <a:avLst/>
          </a:prstGeom>
          <a:noFill/>
        </p:spPr>
        <p:txBody>
          <a:bodyPr wrap="none" rtlCol="0">
            <a:noAutofit/>
          </a:bodyPr>
          <a:lstStyle/>
          <a:p>
            <a:pPr algn="ctr">
              <a:spcBef>
                <a:spcPts val="0"/>
              </a:spcBef>
            </a:pPr>
            <a:r>
              <a:rPr lang="en-US" sz="2100" b="1" spc="113" baseline="0" dirty="0">
                <a:solidFill>
                  <a:schemeClr val="tx1">
                    <a:lumMod val="90000"/>
                    <a:lumOff val="10000"/>
                  </a:schemeClr>
                </a:solidFill>
                <a:latin typeface="+mj-lt"/>
              </a:rPr>
              <a:t>Together…Shaping the Future of Electricity</a:t>
            </a:r>
          </a:p>
        </p:txBody>
      </p:sp>
      <p:sp>
        <p:nvSpPr>
          <p:cNvPr id="8" name="Rectangle 7"/>
          <p:cNvSpPr/>
          <p:nvPr userDrawn="1"/>
        </p:nvSpPr>
        <p:spPr bwMode="auto">
          <a:xfrm flipV="1">
            <a:off x="1" y="3847514"/>
            <a:ext cx="1529861"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1522828" y="3847514"/>
            <a:ext cx="1529861"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3045656" y="3847514"/>
            <a:ext cx="1529861"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4568484" y="3847514"/>
            <a:ext cx="1529861"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6091312" y="3847514"/>
            <a:ext cx="1529861"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7614139" y="3847514"/>
            <a:ext cx="1529861"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371298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9"/>
            <a:ext cx="7772400" cy="1470183"/>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308614" indent="0" algn="ctr">
              <a:buNone/>
              <a:defRPr/>
            </a:lvl2pPr>
            <a:lvl3pPr marL="617227" indent="0" algn="ctr">
              <a:buNone/>
              <a:defRPr/>
            </a:lvl3pPr>
            <a:lvl4pPr marL="925841" indent="0" algn="ctr">
              <a:buNone/>
              <a:defRPr/>
            </a:lvl4pPr>
            <a:lvl5pPr marL="1234456" indent="0" algn="ctr">
              <a:buNone/>
              <a:defRPr/>
            </a:lvl5pPr>
            <a:lvl6pPr marL="1543070" indent="0" algn="ctr">
              <a:buNone/>
              <a:defRPr/>
            </a:lvl6pPr>
            <a:lvl7pPr marL="1851683" indent="0" algn="ctr">
              <a:buNone/>
              <a:defRPr/>
            </a:lvl7pPr>
            <a:lvl8pPr marL="2160297" indent="0" algn="ctr">
              <a:buNone/>
              <a:defRPr/>
            </a:lvl8pPr>
            <a:lvl9pPr marL="2468911" indent="0" algn="ctr">
              <a:buNone/>
              <a:defRPr/>
            </a:lvl9pPr>
          </a:lstStyle>
          <a:p>
            <a:r>
              <a:rPr lang="en-US" dirty="0"/>
              <a:t>Click to edit Master subtitle style</a:t>
            </a:r>
          </a:p>
        </p:txBody>
      </p:sp>
    </p:spTree>
    <p:extLst>
      <p:ext uri="{BB962C8B-B14F-4D97-AF65-F5344CB8AC3E}">
        <p14:creationId xmlns:p14="http://schemas.microsoft.com/office/powerpoint/2010/main" val="29575408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5143500"/>
          </a:xfrm>
        </p:grpSpPr>
        <p:pic>
          <p:nvPicPr>
            <p:cNvPr id="4"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ln w="12700" cap="flat">
              <a:noFill/>
              <a:miter lim="800000"/>
              <a:headEnd/>
              <a:tailEnd/>
            </a:ln>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391400" y="285750"/>
              <a:ext cx="1524000" cy="664308"/>
            </a:xfrm>
            <a:prstGeom prst="rect">
              <a:avLst/>
            </a:prstGeom>
            <a:noFill/>
            <a:ln w="25400" cap="flat">
              <a:noFill/>
              <a:round/>
              <a:headEnd/>
              <a:tailEnd/>
            </a:ln>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230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
        <p:nvSpPr>
          <p:cNvPr id="26" name="TextBox 25"/>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8180" y="1865022"/>
            <a:ext cx="6260121" cy="2086707"/>
          </a:xfrm>
          <a:prstGeom prst="rect">
            <a:avLst/>
          </a:prstGeom>
        </p:spPr>
      </p:pic>
      <p:sp>
        <p:nvSpPr>
          <p:cNvPr id="30" name="TextBox 29"/>
          <p:cNvSpPr txBox="1"/>
          <p:nvPr userDrawn="1"/>
        </p:nvSpPr>
        <p:spPr>
          <a:xfrm>
            <a:off x="8702935" y="6195500"/>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Tree>
    <p:extLst>
      <p:ext uri="{BB962C8B-B14F-4D97-AF65-F5344CB8AC3E}">
        <p14:creationId xmlns:p14="http://schemas.microsoft.com/office/powerpoint/2010/main" val="1132798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7"/>
            <a:ext cx="7772400" cy="1363028"/>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350"/>
            </a:lvl1pPr>
            <a:lvl2pPr marL="308614" indent="0">
              <a:buNone/>
              <a:defRPr sz="1215"/>
            </a:lvl2pPr>
            <a:lvl3pPr marL="617227" indent="0">
              <a:buNone/>
              <a:defRPr sz="1080"/>
            </a:lvl3pPr>
            <a:lvl4pPr marL="925841" indent="0">
              <a:buNone/>
              <a:defRPr sz="945"/>
            </a:lvl4pPr>
            <a:lvl5pPr marL="1234456" indent="0">
              <a:buNone/>
              <a:defRPr sz="945"/>
            </a:lvl5pPr>
            <a:lvl6pPr marL="1543070" indent="0">
              <a:buNone/>
              <a:defRPr sz="945"/>
            </a:lvl6pPr>
            <a:lvl7pPr marL="1851683" indent="0">
              <a:buNone/>
              <a:defRPr sz="945"/>
            </a:lvl7pPr>
            <a:lvl8pPr marL="2160297" indent="0">
              <a:buNone/>
              <a:defRPr sz="945"/>
            </a:lvl8pPr>
            <a:lvl9pPr marL="2468911" indent="0">
              <a:buNone/>
              <a:defRPr sz="945"/>
            </a:lvl9pPr>
          </a:lstStyle>
          <a:p>
            <a:pPr lvl="0"/>
            <a:r>
              <a:rPr lang="en-US"/>
              <a:t>Click to edit Master text styles</a:t>
            </a:r>
          </a:p>
        </p:txBody>
      </p:sp>
    </p:spTree>
    <p:extLst>
      <p:ext uri="{BB962C8B-B14F-4D97-AF65-F5344CB8AC3E}">
        <p14:creationId xmlns:p14="http://schemas.microsoft.com/office/powerpoint/2010/main" val="23812314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540" y="3531869"/>
            <a:ext cx="3611880" cy="3326131"/>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3531869"/>
            <a:ext cx="3611880" cy="3326131"/>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848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4477"/>
            <a:ext cx="4040505" cy="640080"/>
          </a:xfrm>
        </p:spPr>
        <p:txBody>
          <a:bodyPr anchor="b"/>
          <a:lstStyle>
            <a:lvl1pPr marL="0" indent="0">
              <a:buNone/>
              <a:defRPr sz="1620" b="1"/>
            </a:lvl1pPr>
            <a:lvl2pPr marL="308614" indent="0">
              <a:buNone/>
              <a:defRPr sz="1350" b="1"/>
            </a:lvl2pPr>
            <a:lvl3pPr marL="617227" indent="0">
              <a:buNone/>
              <a:defRPr sz="1215" b="1"/>
            </a:lvl3pPr>
            <a:lvl4pPr marL="925841" indent="0">
              <a:buNone/>
              <a:defRPr sz="1080" b="1"/>
            </a:lvl4pPr>
            <a:lvl5pPr marL="1234456" indent="0">
              <a:buNone/>
              <a:defRPr sz="1080" b="1"/>
            </a:lvl5pPr>
            <a:lvl6pPr marL="1543070" indent="0">
              <a:buNone/>
              <a:defRPr sz="1080" b="1"/>
            </a:lvl6pPr>
            <a:lvl7pPr marL="1851683" indent="0">
              <a:buNone/>
              <a:defRPr sz="1080" b="1"/>
            </a:lvl7pPr>
            <a:lvl8pPr marL="2160297" indent="0">
              <a:buNone/>
              <a:defRPr sz="1080" b="1"/>
            </a:lvl8pPr>
            <a:lvl9pPr marL="2468911" indent="0">
              <a:buNone/>
              <a:defRPr sz="1080" b="1"/>
            </a:lvl9pPr>
          </a:lstStyle>
          <a:p>
            <a:pPr lvl="0"/>
            <a:r>
              <a:rPr lang="en-US"/>
              <a:t>Click to edit Master text styles</a:t>
            </a:r>
          </a:p>
        </p:txBody>
      </p:sp>
      <p:sp>
        <p:nvSpPr>
          <p:cNvPr id="4" name="Content Placeholder 3"/>
          <p:cNvSpPr>
            <a:spLocks noGrp="1"/>
          </p:cNvSpPr>
          <p:nvPr>
            <p:ph sz="half" idx="2"/>
          </p:nvPr>
        </p:nvSpPr>
        <p:spPr>
          <a:xfrm>
            <a:off x="457202" y="2174557"/>
            <a:ext cx="4040505" cy="3951923"/>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869" y="1534477"/>
            <a:ext cx="4041933" cy="640080"/>
          </a:xfrm>
        </p:spPr>
        <p:txBody>
          <a:bodyPr anchor="b"/>
          <a:lstStyle>
            <a:lvl1pPr marL="0" indent="0">
              <a:buNone/>
              <a:defRPr sz="1620" b="1"/>
            </a:lvl1pPr>
            <a:lvl2pPr marL="308614" indent="0">
              <a:buNone/>
              <a:defRPr sz="1350" b="1"/>
            </a:lvl2pPr>
            <a:lvl3pPr marL="617227" indent="0">
              <a:buNone/>
              <a:defRPr sz="1215" b="1"/>
            </a:lvl3pPr>
            <a:lvl4pPr marL="925841" indent="0">
              <a:buNone/>
              <a:defRPr sz="1080" b="1"/>
            </a:lvl4pPr>
            <a:lvl5pPr marL="1234456" indent="0">
              <a:buNone/>
              <a:defRPr sz="1080" b="1"/>
            </a:lvl5pPr>
            <a:lvl6pPr marL="1543070" indent="0">
              <a:buNone/>
              <a:defRPr sz="1080" b="1"/>
            </a:lvl6pPr>
            <a:lvl7pPr marL="1851683" indent="0">
              <a:buNone/>
              <a:defRPr sz="1080" b="1"/>
            </a:lvl7pPr>
            <a:lvl8pPr marL="2160297" indent="0">
              <a:buNone/>
              <a:defRPr sz="1080" b="1"/>
            </a:lvl8pPr>
            <a:lvl9pPr marL="2468911"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4869" y="2174557"/>
            <a:ext cx="4041933" cy="3951923"/>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742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361038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lstStyle>
            <a:lvl1pPr algn="l">
              <a:defRPr sz="1350" b="1"/>
            </a:lvl1pPr>
          </a:lstStyle>
          <a:p>
            <a:r>
              <a:rPr lang="en-US"/>
              <a:t>Click to edit Master title style</a:t>
            </a:r>
          </a:p>
        </p:txBody>
      </p:sp>
      <p:sp>
        <p:nvSpPr>
          <p:cNvPr id="3" name="Content Placeholder 2"/>
          <p:cNvSpPr>
            <a:spLocks noGrp="1"/>
          </p:cNvSpPr>
          <p:nvPr>
            <p:ph idx="1"/>
          </p:nvPr>
        </p:nvSpPr>
        <p:spPr>
          <a:xfrm>
            <a:off x="3574733" y="272894"/>
            <a:ext cx="5112068" cy="5853588"/>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467"/>
            <a:ext cx="3008948" cy="4692015"/>
          </a:xfrm>
        </p:spPr>
        <p:txBody>
          <a:bodyPr/>
          <a:lstStyle>
            <a:lvl1pPr marL="0" indent="0">
              <a:buNone/>
              <a:defRPr sz="945"/>
            </a:lvl1pPr>
            <a:lvl2pPr marL="308614" indent="0">
              <a:buNone/>
              <a:defRPr sz="810"/>
            </a:lvl2pPr>
            <a:lvl3pPr marL="617227" indent="0">
              <a:buNone/>
              <a:defRPr sz="675"/>
            </a:lvl3pPr>
            <a:lvl4pPr marL="925841" indent="0">
              <a:buNone/>
              <a:defRPr sz="608"/>
            </a:lvl4pPr>
            <a:lvl5pPr marL="1234456" indent="0">
              <a:buNone/>
              <a:defRPr sz="608"/>
            </a:lvl5pPr>
            <a:lvl6pPr marL="1543070" indent="0">
              <a:buNone/>
              <a:defRPr sz="608"/>
            </a:lvl6pPr>
            <a:lvl7pPr marL="1851683" indent="0">
              <a:buNone/>
              <a:defRPr sz="608"/>
            </a:lvl7pPr>
            <a:lvl8pPr marL="2160297" indent="0">
              <a:buNone/>
              <a:defRPr sz="608"/>
            </a:lvl8pPr>
            <a:lvl9pPr marL="2468911" indent="0">
              <a:buNone/>
              <a:defRPr sz="608"/>
            </a:lvl9pPr>
          </a:lstStyle>
          <a:p>
            <a:pPr lvl="0"/>
            <a:r>
              <a:rPr lang="en-US"/>
              <a:t>Click to edit Master text styles</a:t>
            </a:r>
          </a:p>
        </p:txBody>
      </p:sp>
    </p:spTree>
    <p:extLst>
      <p:ext uri="{BB962C8B-B14F-4D97-AF65-F5344CB8AC3E}">
        <p14:creationId xmlns:p14="http://schemas.microsoft.com/office/powerpoint/2010/main" val="575349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2"/>
            <a:ext cx="5486400" cy="567215"/>
          </a:xfrm>
        </p:spPr>
        <p:txBody>
          <a:bodyPr/>
          <a:lstStyle>
            <a:lvl1pPr algn="l">
              <a:defRPr sz="1350" b="1"/>
            </a:lvl1pPr>
          </a:lstStyle>
          <a:p>
            <a:r>
              <a:rPr lang="en-US"/>
              <a:t>Click to edit Master title style</a:t>
            </a:r>
          </a:p>
        </p:txBody>
      </p:sp>
      <p:sp>
        <p:nvSpPr>
          <p:cNvPr id="3" name="Picture Placeholder 2"/>
          <p:cNvSpPr>
            <a:spLocks noGrp="1"/>
          </p:cNvSpPr>
          <p:nvPr>
            <p:ph type="pic" idx="1"/>
          </p:nvPr>
        </p:nvSpPr>
        <p:spPr>
          <a:xfrm>
            <a:off x="1791653" y="612935"/>
            <a:ext cx="5486400" cy="4114800"/>
          </a:xfrm>
        </p:spPr>
        <p:txBody>
          <a:bodyPr/>
          <a:lstStyle>
            <a:lvl1pPr marL="0" indent="0">
              <a:buNone/>
              <a:defRPr sz="2160"/>
            </a:lvl1pPr>
            <a:lvl2pPr marL="308614" indent="0">
              <a:buNone/>
              <a:defRPr sz="1890"/>
            </a:lvl2pPr>
            <a:lvl3pPr marL="617227" indent="0">
              <a:buNone/>
              <a:defRPr sz="1620"/>
            </a:lvl3pPr>
            <a:lvl4pPr marL="925841" indent="0">
              <a:buNone/>
              <a:defRPr sz="1350"/>
            </a:lvl4pPr>
            <a:lvl5pPr marL="1234456" indent="0">
              <a:buNone/>
              <a:defRPr sz="1350"/>
            </a:lvl5pPr>
            <a:lvl6pPr marL="1543070" indent="0">
              <a:buNone/>
              <a:defRPr sz="1350"/>
            </a:lvl6pPr>
            <a:lvl7pPr marL="1851683" indent="0">
              <a:buNone/>
              <a:defRPr sz="1350"/>
            </a:lvl7pPr>
            <a:lvl8pPr marL="2160297" indent="0">
              <a:buNone/>
              <a:defRPr sz="1350"/>
            </a:lvl8pPr>
            <a:lvl9pPr marL="2468911" indent="0">
              <a:buNone/>
              <a:defRPr sz="1350"/>
            </a:lvl9pPr>
          </a:lstStyle>
          <a:p>
            <a:endParaRPr lang="en-US"/>
          </a:p>
        </p:txBody>
      </p:sp>
      <p:sp>
        <p:nvSpPr>
          <p:cNvPr id="4" name="Text Placeholder 3"/>
          <p:cNvSpPr>
            <a:spLocks noGrp="1"/>
          </p:cNvSpPr>
          <p:nvPr>
            <p:ph type="body" sz="half" idx="2"/>
          </p:nvPr>
        </p:nvSpPr>
        <p:spPr>
          <a:xfrm>
            <a:off x="1791653" y="5367817"/>
            <a:ext cx="5486400" cy="804385"/>
          </a:xfrm>
        </p:spPr>
        <p:txBody>
          <a:bodyPr/>
          <a:lstStyle>
            <a:lvl1pPr marL="0" indent="0">
              <a:buNone/>
              <a:defRPr sz="945"/>
            </a:lvl1pPr>
            <a:lvl2pPr marL="308614" indent="0">
              <a:buNone/>
              <a:defRPr sz="810"/>
            </a:lvl2pPr>
            <a:lvl3pPr marL="617227" indent="0">
              <a:buNone/>
              <a:defRPr sz="675"/>
            </a:lvl3pPr>
            <a:lvl4pPr marL="925841" indent="0">
              <a:buNone/>
              <a:defRPr sz="608"/>
            </a:lvl4pPr>
            <a:lvl5pPr marL="1234456" indent="0">
              <a:buNone/>
              <a:defRPr sz="608"/>
            </a:lvl5pPr>
            <a:lvl6pPr marL="1543070" indent="0">
              <a:buNone/>
              <a:defRPr sz="608"/>
            </a:lvl6pPr>
            <a:lvl7pPr marL="1851683" indent="0">
              <a:buNone/>
              <a:defRPr sz="608"/>
            </a:lvl7pPr>
            <a:lvl8pPr marL="2160297" indent="0">
              <a:buNone/>
              <a:defRPr sz="608"/>
            </a:lvl8pPr>
            <a:lvl9pPr marL="2468911" indent="0">
              <a:buNone/>
              <a:defRPr sz="608"/>
            </a:lvl9pPr>
          </a:lstStyle>
          <a:p>
            <a:pPr lvl="0"/>
            <a:r>
              <a:rPr lang="en-US"/>
              <a:t>Click to edit Master text styles</a:t>
            </a:r>
          </a:p>
        </p:txBody>
      </p:sp>
    </p:spTree>
    <p:extLst>
      <p:ext uri="{BB962C8B-B14F-4D97-AF65-F5344CB8AC3E}">
        <p14:creationId xmlns:p14="http://schemas.microsoft.com/office/powerpoint/2010/main" val="22310259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2030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135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2352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917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333433"/>
            <a:ext cx="8520600" cy="4884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897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Q&amp;A</a:t>
            </a:r>
          </a:p>
        </p:txBody>
      </p:sp>
      <p:sp>
        <p:nvSpPr>
          <p:cNvPr id="12" name="TextBox 11"/>
          <p:cNvSpPr txBox="1"/>
          <p:nvPr userDrawn="1"/>
        </p:nvSpPr>
        <p:spPr>
          <a:xfrm>
            <a:off x="0" y="6194145"/>
            <a:ext cx="9144000" cy="276999"/>
          </a:xfrm>
          <a:prstGeom prst="rect">
            <a:avLst/>
          </a:prstGeom>
          <a:solidFill>
            <a:srgbClr val="002060"/>
          </a:solidFill>
        </p:spPr>
        <p:txBody>
          <a:bodyPr wrap="square" rtlCol="0">
            <a:spAutoFit/>
          </a:bodyPr>
          <a:lstStyle/>
          <a:p>
            <a:pPr algn="ctr" defTabSz="914400"/>
            <a:r>
              <a:rPr lang="en-US" sz="1200" b="1" dirty="0">
                <a:solidFill>
                  <a:prstClr val="white"/>
                </a:solidFill>
              </a:rPr>
              <a:t>   </a:t>
            </a:r>
            <a:endParaRPr lang="en-US" sz="1100" b="1" i="1" dirty="0">
              <a:solidFill>
                <a:prstClr val="white"/>
              </a:solidFill>
            </a:endParaRPr>
          </a:p>
        </p:txBody>
      </p:sp>
      <p:sp>
        <p:nvSpPr>
          <p:cNvPr id="13" name="TextBox 12"/>
          <p:cNvSpPr txBox="1"/>
          <p:nvPr userDrawn="1"/>
        </p:nvSpPr>
        <p:spPr>
          <a:xfrm>
            <a:off x="8515106" y="6232617"/>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
        <p:nvSpPr>
          <p:cNvPr id="14" name="TextBox 13"/>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5" y="5763034"/>
            <a:ext cx="1624558" cy="40013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Tree>
    <p:extLst>
      <p:ext uri="{BB962C8B-B14F-4D97-AF65-F5344CB8AC3E}">
        <p14:creationId xmlns:p14="http://schemas.microsoft.com/office/powerpoint/2010/main" val="134760219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917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9278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917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1411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8898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3123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3885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039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4654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1160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95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Insert Q&amp;A or Thank You Here</a:t>
            </a:r>
          </a:p>
        </p:txBody>
      </p:sp>
      <p:sp>
        <p:nvSpPr>
          <p:cNvPr id="15" name="TextBox 14"/>
          <p:cNvSpPr txBox="1"/>
          <p:nvPr userDrawn="1"/>
        </p:nvSpPr>
        <p:spPr>
          <a:xfrm>
            <a:off x="1" y="6252419"/>
            <a:ext cx="9144000" cy="276999"/>
          </a:xfrm>
          <a:prstGeom prst="rect">
            <a:avLst/>
          </a:prstGeom>
          <a:solidFill>
            <a:srgbClr val="002060"/>
          </a:solidFill>
        </p:spPr>
        <p:txBody>
          <a:bodyPr wrap="square" rtlCol="0">
            <a:spAutoFit/>
          </a:bodyPr>
          <a:lstStyle/>
          <a:p>
            <a:pPr algn="ctr" defTabSz="914400"/>
            <a:r>
              <a:rPr lang="en-US" sz="1200" b="1" dirty="0">
                <a:solidFill>
                  <a:prstClr val="white"/>
                </a:solidFill>
              </a:rPr>
              <a:t>   </a:t>
            </a:r>
            <a:endParaRPr lang="en-US" sz="1100" b="1" i="1" dirty="0">
              <a:solidFill>
                <a:prstClr val="white"/>
              </a:solidFill>
            </a:endParaRPr>
          </a:p>
        </p:txBody>
      </p:sp>
      <p:sp>
        <p:nvSpPr>
          <p:cNvPr id="16" name="TextBox 15"/>
          <p:cNvSpPr txBox="1"/>
          <p:nvPr userDrawn="1"/>
        </p:nvSpPr>
        <p:spPr>
          <a:xfrm>
            <a:off x="8515107" y="6290891"/>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136" y="6598922"/>
            <a:ext cx="960436" cy="22410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996" y="6604275"/>
            <a:ext cx="968026" cy="196538"/>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997" y="6560140"/>
            <a:ext cx="849194" cy="284807"/>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70687" y="6559848"/>
            <a:ext cx="319240" cy="263177"/>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64882" y="6559848"/>
            <a:ext cx="313706" cy="263318"/>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57243" y="6552501"/>
            <a:ext cx="1240323" cy="305499"/>
          </a:xfrm>
          <a:prstGeom prst="rect">
            <a:avLst/>
          </a:prstGeom>
        </p:spPr>
      </p:pic>
      <p:sp>
        <p:nvSpPr>
          <p:cNvPr id="24" name="TextBox 23"/>
          <p:cNvSpPr txBox="1"/>
          <p:nvPr userDrawn="1"/>
        </p:nvSpPr>
        <p:spPr>
          <a:xfrm>
            <a:off x="0" y="6245033"/>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68600" y="6598922"/>
            <a:ext cx="1434335" cy="225119"/>
          </a:xfrm>
          <a:prstGeom prst="rect">
            <a:avLst/>
          </a:prstGeom>
        </p:spPr>
      </p:pic>
    </p:spTree>
    <p:extLst>
      <p:ext uri="{BB962C8B-B14F-4D97-AF65-F5344CB8AC3E}">
        <p14:creationId xmlns:p14="http://schemas.microsoft.com/office/powerpoint/2010/main" val="14338956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H="1">
            <a:off x="1143000" y="3509963"/>
            <a:ext cx="68580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
        <p:nvSpPr>
          <p:cNvPr id="9" name="Title 1"/>
          <p:cNvSpPr txBox="1">
            <a:spLocks/>
          </p:cNvSpPr>
          <p:nvPr userDrawn="1"/>
        </p:nvSpPr>
        <p:spPr>
          <a:xfrm>
            <a:off x="484095" y="976977"/>
            <a:ext cx="8218842" cy="46501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dirty="0"/>
          </a:p>
        </p:txBody>
      </p:sp>
    </p:spTree>
    <p:extLst>
      <p:ext uri="{BB962C8B-B14F-4D97-AF65-F5344CB8AC3E}">
        <p14:creationId xmlns:p14="http://schemas.microsoft.com/office/powerpoint/2010/main" val="289616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105756"/>
            <a:ext cx="8221924" cy="199044"/>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007534"/>
            <a:ext cx="3989388" cy="4665134"/>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690533" y="1007535"/>
            <a:ext cx="4012403" cy="4665132"/>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1744132" y="5799667"/>
            <a:ext cx="6958804" cy="304800"/>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304800"/>
            <a:ext cx="8218842" cy="432781"/>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35126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105756"/>
            <a:ext cx="8221924" cy="199044"/>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007534"/>
            <a:ext cx="8221924" cy="4665134"/>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304800"/>
            <a:ext cx="8218842" cy="432781"/>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044754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jpeg"/><Relationship Id="rId2" Type="http://schemas.openxmlformats.org/officeDocument/2006/relationships/slideLayout" Target="../slideLayouts/slideLayout7.xml"/><Relationship Id="rId16"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2.png"/><Relationship Id="rId2" Type="http://schemas.openxmlformats.org/officeDocument/2006/relationships/slideLayout" Target="../slideLayouts/slideLayout15.xml"/><Relationship Id="rId16" Type="http://schemas.openxmlformats.org/officeDocument/2006/relationships/hyperlink" Target="http://www.epri.com/" TargetMode="Externa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9.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8.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0.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084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84095" y="1185333"/>
            <a:ext cx="8218841" cy="4826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895" y="5763034"/>
            <a:ext cx="1624558" cy="400138"/>
          </a:xfrm>
          <a:prstGeom prst="rect">
            <a:avLst/>
          </a:prstGeom>
        </p:spPr>
      </p:pic>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30" name="Picture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31" name="Picture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32" name="Picture 3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33" name="Picture 3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34" name="Picture 3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
        <p:nvSpPr>
          <p:cNvPr id="35" name="TextBox 34"/>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sp>
        <p:nvSpPr>
          <p:cNvPr id="36" name="TextBox 35"/>
          <p:cNvSpPr txBox="1"/>
          <p:nvPr userDrawn="1"/>
        </p:nvSpPr>
        <p:spPr>
          <a:xfrm>
            <a:off x="8702935" y="6195500"/>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Tree>
    <p:extLst>
      <p:ext uri="{BB962C8B-B14F-4D97-AF65-F5344CB8AC3E}">
        <p14:creationId xmlns:p14="http://schemas.microsoft.com/office/powerpoint/2010/main" val="38660661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74320" y="1005840"/>
            <a:ext cx="859536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1"/>
          <p:cNvSpPr/>
          <p:nvPr userDrawn="1"/>
        </p:nvSpPr>
        <p:spPr>
          <a:xfrm>
            <a:off x="0" y="6602042"/>
            <a:ext cx="7843838" cy="1841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2" name="Text Box 47"/>
          <p:cNvSpPr txBox="1">
            <a:spLocks noChangeArrowheads="1"/>
          </p:cNvSpPr>
          <p:nvPr userDrawn="1"/>
        </p:nvSpPr>
        <p:spPr bwMode="auto">
          <a:xfrm>
            <a:off x="3457973" y="6586395"/>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tx1">
                    <a:lumMod val="50000"/>
                    <a:lumOff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3" name="TextBox 12">
            <a:hlinkClick r:id="rId16"/>
          </p:cNvPr>
          <p:cNvSpPr txBox="1"/>
          <p:nvPr userDrawn="1"/>
        </p:nvSpPr>
        <p:spPr>
          <a:xfrm>
            <a:off x="1419425" y="6586395"/>
            <a:ext cx="915083" cy="276999"/>
          </a:xfrm>
          <a:prstGeom prst="rect">
            <a:avLst/>
          </a:prstGeom>
          <a:noFill/>
        </p:spPr>
        <p:txBody>
          <a:bodyPr wrap="square" rtlCol="0">
            <a:spAutoFit/>
          </a:bodyPr>
          <a:lstStyle/>
          <a:p>
            <a:pPr algn="l"/>
            <a:r>
              <a:rPr lang="en-US" sz="600" b="1" spc="150" baseline="0" dirty="0">
                <a:solidFill>
                  <a:schemeClr val="tx1">
                    <a:lumMod val="50000"/>
                    <a:lumOff val="50000"/>
                  </a:schemeClr>
                </a:solidFill>
                <a:latin typeface="Century Gothic" panose="020B0502020202020204" pitchFamily="34" charset="0"/>
              </a:rPr>
              <a:t>www.epri.com</a:t>
            </a:r>
          </a:p>
        </p:txBody>
      </p:sp>
      <p:sp>
        <p:nvSpPr>
          <p:cNvPr id="1060" name="Text Box 36"/>
          <p:cNvSpPr txBox="1">
            <a:spLocks noChangeArrowheads="1"/>
          </p:cNvSpPr>
          <p:nvPr/>
        </p:nvSpPr>
        <p:spPr bwMode="auto">
          <a:xfrm>
            <a:off x="60960" y="6586395"/>
            <a:ext cx="608013" cy="184666"/>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600">
                <a:solidFill>
                  <a:schemeClr val="tx1">
                    <a:lumMod val="50000"/>
                    <a:lumOff val="50000"/>
                  </a:schemeClr>
                </a:solidFill>
              </a:rPr>
              <a:pPr algn="l">
                <a:spcBef>
                  <a:spcPts val="0"/>
                </a:spcBef>
              </a:pPr>
              <a:t>‹#›</a:t>
            </a:fld>
            <a:endParaRPr lang="en-US" sz="600" dirty="0">
              <a:solidFill>
                <a:schemeClr val="tx1">
                  <a:lumMod val="50000"/>
                  <a:lumOff val="50000"/>
                </a:schemeClr>
              </a:solidFill>
            </a:endParaRPr>
          </a:p>
        </p:txBody>
      </p:sp>
      <p:sp>
        <p:nvSpPr>
          <p:cNvPr id="14" name="Rectangle 13"/>
          <p:cNvSpPr/>
          <p:nvPr userDrawn="1"/>
        </p:nvSpPr>
        <p:spPr bwMode="auto">
          <a:xfrm rot="5400000" flipH="1">
            <a:off x="4524375" y="-4524375"/>
            <a:ext cx="95250" cy="9144000"/>
          </a:xfrm>
          <a:prstGeom prst="rect">
            <a:avLst/>
          </a:prstGeom>
          <a:solidFill>
            <a:srgbClr val="E5E5E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pic>
        <p:nvPicPr>
          <p:cNvPr id="20" name="Picture 1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58011" y="6583456"/>
            <a:ext cx="1037207" cy="226142"/>
          </a:xfrm>
          <a:prstGeom prst="rect">
            <a:avLst/>
          </a:prstGeom>
        </p:spPr>
      </p:pic>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342"/>
            <a:ext cx="1632569" cy="102676"/>
          </a:xfrm>
          <a:prstGeom prst="rect">
            <a:avLst/>
          </a:prstGeom>
        </p:spPr>
      </p:pic>
    </p:spTree>
    <p:extLst>
      <p:ext uri="{BB962C8B-B14F-4D97-AF65-F5344CB8AC3E}">
        <p14:creationId xmlns:p14="http://schemas.microsoft.com/office/powerpoint/2010/main" val="24251399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rtl="0" eaLnBrk="1" fontAlgn="base" hangingPunct="1">
        <a:lnSpc>
          <a:spcPct val="100000"/>
        </a:lnSpc>
        <a:spcBef>
          <a:spcPct val="0"/>
        </a:spcBef>
        <a:spcAft>
          <a:spcPct val="0"/>
        </a:spcAft>
        <a:defRPr sz="2400" b="1">
          <a:solidFill>
            <a:schemeClr val="tx1"/>
          </a:solidFill>
          <a:latin typeface="+mj-lt"/>
          <a:ea typeface="+mj-ea"/>
          <a:cs typeface="+mj-cs"/>
        </a:defRPr>
      </a:lvl1pPr>
      <a:lvl2pPr algn="l" rtl="0" eaLnBrk="1" fontAlgn="base" hangingPunct="1">
        <a:lnSpc>
          <a:spcPct val="95000"/>
        </a:lnSpc>
        <a:spcBef>
          <a:spcPct val="0"/>
        </a:spcBef>
        <a:spcAft>
          <a:spcPct val="0"/>
        </a:spcAft>
        <a:defRPr sz="2100" b="1">
          <a:solidFill>
            <a:schemeClr val="tx2"/>
          </a:solidFill>
          <a:latin typeface="Arial" charset="0"/>
        </a:defRPr>
      </a:lvl2pPr>
      <a:lvl3pPr algn="l" rtl="0" eaLnBrk="1" fontAlgn="base" hangingPunct="1">
        <a:lnSpc>
          <a:spcPct val="95000"/>
        </a:lnSpc>
        <a:spcBef>
          <a:spcPct val="0"/>
        </a:spcBef>
        <a:spcAft>
          <a:spcPct val="0"/>
        </a:spcAft>
        <a:defRPr sz="2100" b="1">
          <a:solidFill>
            <a:schemeClr val="tx2"/>
          </a:solidFill>
          <a:latin typeface="Arial" charset="0"/>
        </a:defRPr>
      </a:lvl3pPr>
      <a:lvl4pPr algn="l" rtl="0" eaLnBrk="1" fontAlgn="base" hangingPunct="1">
        <a:lnSpc>
          <a:spcPct val="95000"/>
        </a:lnSpc>
        <a:spcBef>
          <a:spcPct val="0"/>
        </a:spcBef>
        <a:spcAft>
          <a:spcPct val="0"/>
        </a:spcAft>
        <a:defRPr sz="2100" b="1">
          <a:solidFill>
            <a:schemeClr val="tx2"/>
          </a:solidFill>
          <a:latin typeface="Arial" charset="0"/>
        </a:defRPr>
      </a:lvl4pPr>
      <a:lvl5pPr algn="l" rtl="0" eaLnBrk="1" fontAlgn="base" hangingPunct="1">
        <a:lnSpc>
          <a:spcPct val="95000"/>
        </a:lnSpc>
        <a:spcBef>
          <a:spcPct val="0"/>
        </a:spcBef>
        <a:spcAft>
          <a:spcPct val="0"/>
        </a:spcAft>
        <a:defRPr sz="2100" b="1">
          <a:solidFill>
            <a:schemeClr val="tx2"/>
          </a:solidFill>
          <a:latin typeface="Arial" charset="0"/>
        </a:defRPr>
      </a:lvl5pPr>
      <a:lvl6pPr marL="342900" algn="l" rtl="0" eaLnBrk="1" fontAlgn="base" hangingPunct="1">
        <a:lnSpc>
          <a:spcPct val="95000"/>
        </a:lnSpc>
        <a:spcBef>
          <a:spcPct val="0"/>
        </a:spcBef>
        <a:spcAft>
          <a:spcPct val="0"/>
        </a:spcAft>
        <a:defRPr sz="2100" b="1">
          <a:solidFill>
            <a:schemeClr val="tx2"/>
          </a:solidFill>
          <a:latin typeface="Arial" charset="0"/>
        </a:defRPr>
      </a:lvl6pPr>
      <a:lvl7pPr marL="685800" algn="l" rtl="0" eaLnBrk="1" fontAlgn="base" hangingPunct="1">
        <a:lnSpc>
          <a:spcPct val="95000"/>
        </a:lnSpc>
        <a:spcBef>
          <a:spcPct val="0"/>
        </a:spcBef>
        <a:spcAft>
          <a:spcPct val="0"/>
        </a:spcAft>
        <a:defRPr sz="2100" b="1">
          <a:solidFill>
            <a:schemeClr val="tx2"/>
          </a:solidFill>
          <a:latin typeface="Arial" charset="0"/>
        </a:defRPr>
      </a:lvl7pPr>
      <a:lvl8pPr marL="1028700" algn="l" rtl="0" eaLnBrk="1" fontAlgn="base" hangingPunct="1">
        <a:lnSpc>
          <a:spcPct val="95000"/>
        </a:lnSpc>
        <a:spcBef>
          <a:spcPct val="0"/>
        </a:spcBef>
        <a:spcAft>
          <a:spcPct val="0"/>
        </a:spcAft>
        <a:defRPr sz="2100" b="1">
          <a:solidFill>
            <a:schemeClr val="tx2"/>
          </a:solidFill>
          <a:latin typeface="Arial" charset="0"/>
        </a:defRPr>
      </a:lvl8pPr>
      <a:lvl9pPr marL="1371600" algn="l" rtl="0" eaLnBrk="1" fontAlgn="base" hangingPunct="1">
        <a:lnSpc>
          <a:spcPct val="95000"/>
        </a:lnSpc>
        <a:spcBef>
          <a:spcPct val="0"/>
        </a:spcBef>
        <a:spcAft>
          <a:spcPct val="0"/>
        </a:spcAft>
        <a:defRPr sz="2100" b="1">
          <a:solidFill>
            <a:schemeClr val="tx2"/>
          </a:solidFill>
          <a:latin typeface="Arial" charset="0"/>
        </a:defRPr>
      </a:lvl9pPr>
    </p:titleStyle>
    <p:bodyStyle>
      <a:lvl1pPr marL="173831" indent="-173831"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400">
          <a:solidFill>
            <a:schemeClr val="tx1"/>
          </a:solidFill>
          <a:latin typeface="+mn-lt"/>
          <a:ea typeface="+mn-ea"/>
          <a:cs typeface="+mn-cs"/>
        </a:defRPr>
      </a:lvl1pPr>
      <a:lvl2pPr marL="425054" indent="-209550" algn="l" rtl="0" eaLnBrk="1" fontAlgn="base" hangingPunct="1">
        <a:lnSpc>
          <a:spcPct val="100000"/>
        </a:lnSpc>
        <a:spcBef>
          <a:spcPct val="0"/>
        </a:spcBef>
        <a:spcAft>
          <a:spcPts val="450"/>
        </a:spcAft>
        <a:buClr>
          <a:schemeClr val="tx1">
            <a:lumMod val="65000"/>
            <a:lumOff val="35000"/>
          </a:schemeClr>
        </a:buClr>
        <a:buSzPct val="80000"/>
        <a:buChar char="–"/>
        <a:defRPr sz="2100">
          <a:solidFill>
            <a:schemeClr val="tx1"/>
          </a:solidFill>
          <a:latin typeface="+mn-lt"/>
        </a:defRPr>
      </a:lvl2pPr>
      <a:lvl3pPr marL="641747" indent="-167879"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100">
          <a:solidFill>
            <a:schemeClr val="tx1"/>
          </a:solidFill>
          <a:latin typeface="+mn-lt"/>
        </a:defRPr>
      </a:lvl3pPr>
      <a:lvl4pPr marL="946547" indent="-216694" algn="l" rtl="0" eaLnBrk="1" fontAlgn="base" hangingPunct="1">
        <a:lnSpc>
          <a:spcPct val="100000"/>
        </a:lnSpc>
        <a:spcBef>
          <a:spcPct val="0"/>
        </a:spcBef>
        <a:spcAft>
          <a:spcPts val="450"/>
        </a:spcAft>
        <a:buClr>
          <a:schemeClr val="tx1">
            <a:lumMod val="65000"/>
            <a:lumOff val="35000"/>
          </a:schemeClr>
        </a:buClr>
        <a:buSzPct val="80000"/>
        <a:buChar char="–"/>
        <a:defRPr sz="2100">
          <a:solidFill>
            <a:schemeClr val="tx1"/>
          </a:solidFill>
          <a:latin typeface="+mn-lt"/>
        </a:defRPr>
      </a:lvl4pPr>
      <a:lvl5pPr marL="1153716" indent="-169069"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100">
          <a:solidFill>
            <a:schemeClr val="tx1"/>
          </a:solidFill>
          <a:latin typeface="+mn-lt"/>
        </a:defRPr>
      </a:lvl5pPr>
      <a:lvl6pPr marL="1458516" indent="-130969" algn="l" rtl="0" eaLnBrk="1" fontAlgn="base" hangingPunct="1">
        <a:lnSpc>
          <a:spcPct val="95000"/>
        </a:lnSpc>
        <a:spcBef>
          <a:spcPct val="0"/>
        </a:spcBef>
        <a:spcAft>
          <a:spcPct val="25000"/>
        </a:spcAft>
        <a:buChar char="•"/>
        <a:defRPr sz="1800">
          <a:solidFill>
            <a:srgbClr val="000000"/>
          </a:solidFill>
          <a:latin typeface="+mn-lt"/>
        </a:defRPr>
      </a:lvl6pPr>
      <a:lvl7pPr marL="1801416" indent="-130969" algn="l" rtl="0" eaLnBrk="1" fontAlgn="base" hangingPunct="1">
        <a:lnSpc>
          <a:spcPct val="95000"/>
        </a:lnSpc>
        <a:spcBef>
          <a:spcPct val="0"/>
        </a:spcBef>
        <a:spcAft>
          <a:spcPct val="25000"/>
        </a:spcAft>
        <a:buChar char="•"/>
        <a:defRPr sz="1800">
          <a:solidFill>
            <a:srgbClr val="000000"/>
          </a:solidFill>
          <a:latin typeface="+mn-lt"/>
        </a:defRPr>
      </a:lvl7pPr>
      <a:lvl8pPr marL="2144316" indent="-130969" algn="l" rtl="0" eaLnBrk="1" fontAlgn="base" hangingPunct="1">
        <a:lnSpc>
          <a:spcPct val="95000"/>
        </a:lnSpc>
        <a:spcBef>
          <a:spcPct val="0"/>
        </a:spcBef>
        <a:spcAft>
          <a:spcPct val="25000"/>
        </a:spcAft>
        <a:buChar char="•"/>
        <a:defRPr sz="1800">
          <a:solidFill>
            <a:srgbClr val="000000"/>
          </a:solidFill>
          <a:latin typeface="+mn-lt"/>
        </a:defRPr>
      </a:lvl8pPr>
      <a:lvl9pPr marL="2487216" indent="-130969" algn="l" rtl="0" eaLnBrk="1" fontAlgn="base" hangingPunct="1">
        <a:lnSpc>
          <a:spcPct val="95000"/>
        </a:lnSpc>
        <a:spcBef>
          <a:spcPct val="0"/>
        </a:spcBef>
        <a:spcAft>
          <a:spcPct val="25000"/>
        </a:spcAft>
        <a:buChar char="•"/>
        <a:defRPr sz="18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9144000" cy="5143500"/>
          </a:xfrm>
        </p:grpSpPr>
        <p:pic>
          <p:nvPicPr>
            <p:cNvPr id="7" name="Picture 6"/>
            <p:cNvPicPr>
              <a:picLocks noChangeArrowheads="1"/>
            </p:cNvPicPr>
            <p:nvPr userDrawn="1"/>
          </p:nvPicPr>
          <p:blipFill rotWithShape="1">
            <a:blip r:embed="rId11">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ln w="12700" cap="flat">
              <a:noFill/>
              <a:miter lim="800000"/>
              <a:headEnd/>
              <a:tailEnd/>
            </a:ln>
          </p:spPr>
        </p:pic>
        <p:pic>
          <p:nvPicPr>
            <p:cNvPr id="8" name="Picture 2"/>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a:off x="7391400" y="285750"/>
              <a:ext cx="1524000" cy="664308"/>
            </a:xfrm>
            <a:prstGeom prst="rect">
              <a:avLst/>
            </a:prstGeom>
            <a:noFill/>
            <a:ln w="25400" cap="flat">
              <a:noFill/>
              <a:round/>
              <a:headEnd/>
              <a:tailEnd/>
            </a:ln>
          </p:spPr>
        </p:pic>
      </p:grpSp>
      <p:sp>
        <p:nvSpPr>
          <p:cNvPr id="1025" name="Rectangle 1"/>
          <p:cNvSpPr>
            <a:spLocks noGrp="1" noChangeArrowheads="1"/>
          </p:cNvSpPr>
          <p:nvPr>
            <p:ph type="body" idx="1"/>
          </p:nvPr>
        </p:nvSpPr>
        <p:spPr bwMode="auto">
          <a:xfrm>
            <a:off x="891540" y="3531869"/>
            <a:ext cx="7360920" cy="3326131"/>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Gill Sans" pitchFamily="35" charset="0"/>
              </a:rPr>
              <a:t>Click to edit Master text styles</a:t>
            </a:r>
          </a:p>
          <a:p>
            <a:pPr lvl="1"/>
            <a:r>
              <a:rPr lang="en-US" dirty="0">
                <a:sym typeface="Gill Sans" pitchFamily="35" charset="0"/>
              </a:rPr>
              <a:t>Second level</a:t>
            </a:r>
          </a:p>
          <a:p>
            <a:pPr lvl="2"/>
            <a:r>
              <a:rPr lang="en-US" dirty="0">
                <a:sym typeface="Gill Sans" pitchFamily="35" charset="0"/>
              </a:rPr>
              <a:t>Third level</a:t>
            </a:r>
          </a:p>
          <a:p>
            <a:pPr lvl="3"/>
            <a:r>
              <a:rPr lang="en-US" dirty="0">
                <a:sym typeface="Gill Sans" pitchFamily="35" charset="0"/>
              </a:rPr>
              <a:t>Fourth level</a:t>
            </a:r>
          </a:p>
          <a:p>
            <a:pPr lvl="4"/>
            <a:r>
              <a:rPr lang="en-US" dirty="0">
                <a:sym typeface="Gill Sans" pitchFamily="35" charset="0"/>
              </a:rPr>
              <a:t>Fifth level</a:t>
            </a:r>
          </a:p>
        </p:txBody>
      </p:sp>
      <p:sp>
        <p:nvSpPr>
          <p:cNvPr id="1026" name="Rectangle 2"/>
          <p:cNvSpPr>
            <a:spLocks noGrp="1" noChangeArrowheads="1"/>
          </p:cNvSpPr>
          <p:nvPr>
            <p:ph type="title"/>
          </p:nvPr>
        </p:nvSpPr>
        <p:spPr bwMode="auto">
          <a:xfrm>
            <a:off x="891540" y="0"/>
            <a:ext cx="7360920" cy="347472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Gill Sans" pitchFamily="35" charset="0"/>
              </a:rPr>
              <a:t>Click to edit Master title style</a:t>
            </a:r>
          </a:p>
        </p:txBody>
      </p:sp>
    </p:spTree>
    <p:extLst>
      <p:ext uri="{BB962C8B-B14F-4D97-AF65-F5344CB8AC3E}">
        <p14:creationId xmlns:p14="http://schemas.microsoft.com/office/powerpoint/2010/main" val="5190838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transition/>
  <p:txStyles>
    <p:title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p:titleStyle>
    <p:bodyStyle>
      <a:lvl1pPr algn="ctr" rtl="0" fontAlgn="base">
        <a:spcBef>
          <a:spcPct val="0"/>
        </a:spcBef>
        <a:spcAft>
          <a:spcPct val="0"/>
        </a:spcAft>
        <a:buFont typeface="Arial"/>
        <a:buNone/>
        <a:defRPr sz="1890">
          <a:solidFill>
            <a:schemeClr val="tx1"/>
          </a:solidFill>
          <a:latin typeface="+mn-lt"/>
          <a:ea typeface="+mn-ea"/>
          <a:cs typeface="+mn-cs"/>
          <a:sym typeface="Gill Sans" pitchFamily="35" charset="0"/>
        </a:defRPr>
      </a:lvl1pPr>
      <a:lvl2pPr algn="ctr" rtl="0" fontAlgn="base">
        <a:spcBef>
          <a:spcPct val="0"/>
        </a:spcBef>
        <a:spcAft>
          <a:spcPct val="0"/>
        </a:spcAft>
        <a:defRPr sz="1890">
          <a:solidFill>
            <a:schemeClr val="tx1"/>
          </a:solidFill>
          <a:latin typeface="+mn-lt"/>
          <a:ea typeface="+mn-ea"/>
          <a:cs typeface="+mn-cs"/>
          <a:sym typeface="Gill Sans" pitchFamily="35" charset="0"/>
        </a:defRPr>
      </a:lvl2pPr>
      <a:lvl3pPr algn="ctr" rtl="0" fontAlgn="base">
        <a:spcBef>
          <a:spcPct val="0"/>
        </a:spcBef>
        <a:spcAft>
          <a:spcPct val="0"/>
        </a:spcAft>
        <a:defRPr sz="1890">
          <a:solidFill>
            <a:schemeClr val="tx1"/>
          </a:solidFill>
          <a:latin typeface="+mn-lt"/>
          <a:ea typeface="+mn-ea"/>
          <a:cs typeface="+mn-cs"/>
          <a:sym typeface="Gill Sans" pitchFamily="35" charset="0"/>
        </a:defRPr>
      </a:lvl3pPr>
      <a:lvl4pPr algn="ctr" rtl="0" fontAlgn="base">
        <a:spcBef>
          <a:spcPct val="0"/>
        </a:spcBef>
        <a:spcAft>
          <a:spcPct val="0"/>
        </a:spcAft>
        <a:defRPr sz="1890">
          <a:solidFill>
            <a:schemeClr val="tx1"/>
          </a:solidFill>
          <a:latin typeface="+mn-lt"/>
          <a:ea typeface="+mn-ea"/>
          <a:cs typeface="+mn-cs"/>
          <a:sym typeface="Gill Sans" pitchFamily="35" charset="0"/>
        </a:defRPr>
      </a:lvl4pPr>
      <a:lvl5pPr algn="ctr" rtl="0" fontAlgn="base">
        <a:spcBef>
          <a:spcPct val="0"/>
        </a:spcBef>
        <a:spcAft>
          <a:spcPct val="0"/>
        </a:spcAft>
        <a:defRPr sz="1890">
          <a:solidFill>
            <a:schemeClr val="tx1"/>
          </a:solidFill>
          <a:latin typeface="+mn-lt"/>
          <a:ea typeface="+mn-ea"/>
          <a:cs typeface="+mn-cs"/>
          <a:sym typeface="Gill Sans" pitchFamily="35" charset="0"/>
        </a:defRPr>
      </a:lvl5pPr>
      <a:lvl6pPr marL="308614" algn="ctr" rtl="0" fontAlgn="base">
        <a:spcBef>
          <a:spcPct val="0"/>
        </a:spcBef>
        <a:spcAft>
          <a:spcPct val="0"/>
        </a:spcAft>
        <a:defRPr sz="1890">
          <a:solidFill>
            <a:schemeClr val="tx1"/>
          </a:solidFill>
          <a:latin typeface="+mn-lt"/>
          <a:ea typeface="+mn-ea"/>
          <a:cs typeface="+mn-cs"/>
          <a:sym typeface="Gill Sans" pitchFamily="35" charset="0"/>
        </a:defRPr>
      </a:lvl6pPr>
      <a:lvl7pPr marL="617227" algn="ctr" rtl="0" fontAlgn="base">
        <a:spcBef>
          <a:spcPct val="0"/>
        </a:spcBef>
        <a:spcAft>
          <a:spcPct val="0"/>
        </a:spcAft>
        <a:defRPr sz="1890">
          <a:solidFill>
            <a:schemeClr val="tx1"/>
          </a:solidFill>
          <a:latin typeface="+mn-lt"/>
          <a:ea typeface="+mn-ea"/>
          <a:cs typeface="+mn-cs"/>
          <a:sym typeface="Gill Sans" pitchFamily="35" charset="0"/>
        </a:defRPr>
      </a:lvl7pPr>
      <a:lvl8pPr marL="925841" algn="ctr" rtl="0" fontAlgn="base">
        <a:spcBef>
          <a:spcPct val="0"/>
        </a:spcBef>
        <a:spcAft>
          <a:spcPct val="0"/>
        </a:spcAft>
        <a:defRPr sz="1890">
          <a:solidFill>
            <a:schemeClr val="tx1"/>
          </a:solidFill>
          <a:latin typeface="+mn-lt"/>
          <a:ea typeface="+mn-ea"/>
          <a:cs typeface="+mn-cs"/>
          <a:sym typeface="Gill Sans" pitchFamily="35" charset="0"/>
        </a:defRPr>
      </a:lvl8pPr>
      <a:lvl9pPr marL="1234456" algn="ctr" rtl="0" fontAlgn="base">
        <a:spcBef>
          <a:spcPct val="0"/>
        </a:spcBef>
        <a:spcAft>
          <a:spcPct val="0"/>
        </a:spcAft>
        <a:defRPr sz="1890">
          <a:solidFill>
            <a:schemeClr val="tx1"/>
          </a:solidFill>
          <a:latin typeface="+mn-lt"/>
          <a:ea typeface="+mn-ea"/>
          <a:cs typeface="+mn-cs"/>
          <a:sym typeface="Gill Sans" pitchFamily="35" charset="0"/>
        </a:defRPr>
      </a:lvl9pPr>
    </p:bodyStyle>
    <p:otherStyle>
      <a:defPPr>
        <a:defRPr lang="en-US"/>
      </a:defPPr>
      <a:lvl1pPr marL="0" algn="l" defTabSz="308614" rtl="0" eaLnBrk="1" latinLnBrk="0" hangingPunct="1">
        <a:defRPr sz="1215" kern="1200">
          <a:solidFill>
            <a:schemeClr val="tx1"/>
          </a:solidFill>
          <a:latin typeface="+mn-lt"/>
          <a:ea typeface="+mn-ea"/>
          <a:cs typeface="+mn-cs"/>
        </a:defRPr>
      </a:lvl1pPr>
      <a:lvl2pPr marL="308614" algn="l" defTabSz="308614" rtl="0" eaLnBrk="1" latinLnBrk="0" hangingPunct="1">
        <a:defRPr sz="1215" kern="1200">
          <a:solidFill>
            <a:schemeClr val="tx1"/>
          </a:solidFill>
          <a:latin typeface="+mn-lt"/>
          <a:ea typeface="+mn-ea"/>
          <a:cs typeface="+mn-cs"/>
        </a:defRPr>
      </a:lvl2pPr>
      <a:lvl3pPr marL="617227" algn="l" defTabSz="308614" rtl="0" eaLnBrk="1" latinLnBrk="0" hangingPunct="1">
        <a:defRPr sz="1215" kern="1200">
          <a:solidFill>
            <a:schemeClr val="tx1"/>
          </a:solidFill>
          <a:latin typeface="+mn-lt"/>
          <a:ea typeface="+mn-ea"/>
          <a:cs typeface="+mn-cs"/>
        </a:defRPr>
      </a:lvl3pPr>
      <a:lvl4pPr marL="925841" algn="l" defTabSz="308614" rtl="0" eaLnBrk="1" latinLnBrk="0" hangingPunct="1">
        <a:defRPr sz="1215" kern="1200">
          <a:solidFill>
            <a:schemeClr val="tx1"/>
          </a:solidFill>
          <a:latin typeface="+mn-lt"/>
          <a:ea typeface="+mn-ea"/>
          <a:cs typeface="+mn-cs"/>
        </a:defRPr>
      </a:lvl4pPr>
      <a:lvl5pPr marL="1234456" algn="l" defTabSz="308614" rtl="0" eaLnBrk="1" latinLnBrk="0" hangingPunct="1">
        <a:defRPr sz="1215" kern="1200">
          <a:solidFill>
            <a:schemeClr val="tx1"/>
          </a:solidFill>
          <a:latin typeface="+mn-lt"/>
          <a:ea typeface="+mn-ea"/>
          <a:cs typeface="+mn-cs"/>
        </a:defRPr>
      </a:lvl5pPr>
      <a:lvl6pPr marL="1543070" algn="l" defTabSz="308614" rtl="0" eaLnBrk="1" latinLnBrk="0" hangingPunct="1">
        <a:defRPr sz="1215" kern="1200">
          <a:solidFill>
            <a:schemeClr val="tx1"/>
          </a:solidFill>
          <a:latin typeface="+mn-lt"/>
          <a:ea typeface="+mn-ea"/>
          <a:cs typeface="+mn-cs"/>
        </a:defRPr>
      </a:lvl6pPr>
      <a:lvl7pPr marL="1851683" algn="l" defTabSz="308614" rtl="0" eaLnBrk="1" latinLnBrk="0" hangingPunct="1">
        <a:defRPr sz="1215" kern="1200">
          <a:solidFill>
            <a:schemeClr val="tx1"/>
          </a:solidFill>
          <a:latin typeface="+mn-lt"/>
          <a:ea typeface="+mn-ea"/>
          <a:cs typeface="+mn-cs"/>
        </a:defRPr>
      </a:lvl7pPr>
      <a:lvl8pPr marL="2160297" algn="l" defTabSz="308614" rtl="0" eaLnBrk="1" latinLnBrk="0" hangingPunct="1">
        <a:defRPr sz="1215" kern="1200">
          <a:solidFill>
            <a:schemeClr val="tx1"/>
          </a:solidFill>
          <a:latin typeface="+mn-lt"/>
          <a:ea typeface="+mn-ea"/>
          <a:cs typeface="+mn-cs"/>
        </a:defRPr>
      </a:lvl8pPr>
      <a:lvl9pPr marL="2468911" algn="l" defTabSz="308614" rtl="0" eaLnBrk="1" latinLnBrk="0" hangingPunct="1">
        <a:defRPr sz="1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17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1pPr>
            <a:lvl2pPr lvl="1"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2pPr>
            <a:lvl3pPr lvl="2"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3pPr>
            <a:lvl4pPr lvl="3"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4pPr>
            <a:lvl5pPr lvl="4"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5pPr>
            <a:lvl6pPr lvl="5"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6pPr>
            <a:lvl7pPr lvl="6"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7pPr>
            <a:lvl8pPr lvl="7"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8pPr>
            <a:lvl9pPr lvl="8" rtl="0">
              <a:spcBef>
                <a:spcPts val="0"/>
              </a:spcBef>
              <a:spcAft>
                <a:spcPts val="0"/>
              </a:spcAft>
              <a:buClr>
                <a:srgbClr val="0B5394"/>
              </a:buClr>
              <a:buSzPts val="2800"/>
              <a:buFont typeface="Calibri"/>
              <a:buNone/>
              <a:defRPr sz="2800">
                <a:solidFill>
                  <a:srgbClr val="0B5394"/>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333433"/>
            <a:ext cx="8520600" cy="4884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61160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cxnSp>
        <p:nvCxnSpPr>
          <p:cNvPr id="9" name="Google Shape;9;p1"/>
          <p:cNvCxnSpPr/>
          <p:nvPr/>
        </p:nvCxnSpPr>
        <p:spPr>
          <a:xfrm rot="10800000" flipH="1">
            <a:off x="0" y="111533"/>
            <a:ext cx="9151500" cy="24000"/>
          </a:xfrm>
          <a:prstGeom prst="straightConnector1">
            <a:avLst/>
          </a:prstGeom>
          <a:noFill/>
          <a:ln w="9525" cap="flat" cmpd="sng">
            <a:solidFill>
              <a:srgbClr val="CFE2F3"/>
            </a:solidFill>
            <a:prstDash val="solid"/>
            <a:round/>
            <a:headEnd type="none" w="med" len="med"/>
            <a:tailEnd type="none" w="med" len="med"/>
          </a:ln>
        </p:spPr>
      </p:cxnSp>
      <p:cxnSp>
        <p:nvCxnSpPr>
          <p:cNvPr id="10" name="Google Shape;10;p1"/>
          <p:cNvCxnSpPr/>
          <p:nvPr/>
        </p:nvCxnSpPr>
        <p:spPr>
          <a:xfrm rot="10800000" flipH="1">
            <a:off x="0" y="87533"/>
            <a:ext cx="9151500" cy="24000"/>
          </a:xfrm>
          <a:prstGeom prst="straightConnector1">
            <a:avLst/>
          </a:prstGeom>
          <a:noFill/>
          <a:ln w="9525" cap="flat" cmpd="sng">
            <a:solidFill>
              <a:srgbClr val="CFE2F3"/>
            </a:solidFill>
            <a:prstDash val="solid"/>
            <a:round/>
            <a:headEnd type="none" w="med" len="med"/>
            <a:tailEnd type="none" w="med" len="med"/>
          </a:ln>
        </p:spPr>
      </p:cxnSp>
      <p:cxnSp>
        <p:nvCxnSpPr>
          <p:cNvPr id="11" name="Google Shape;11;p1"/>
          <p:cNvCxnSpPr/>
          <p:nvPr/>
        </p:nvCxnSpPr>
        <p:spPr>
          <a:xfrm rot="10800000" flipH="1">
            <a:off x="1175" y="6716733"/>
            <a:ext cx="9141600" cy="9600"/>
          </a:xfrm>
          <a:prstGeom prst="straightConnector1">
            <a:avLst/>
          </a:prstGeom>
          <a:noFill/>
          <a:ln w="9525" cap="flat" cmpd="sng">
            <a:solidFill>
              <a:srgbClr val="CFE2F3"/>
            </a:solidFill>
            <a:prstDash val="solid"/>
            <a:round/>
            <a:headEnd type="none" w="med" len="med"/>
            <a:tailEnd type="none" w="med" len="med"/>
          </a:ln>
        </p:spPr>
      </p:cxnSp>
      <p:cxnSp>
        <p:nvCxnSpPr>
          <p:cNvPr id="12" name="Google Shape;12;p1"/>
          <p:cNvCxnSpPr/>
          <p:nvPr/>
        </p:nvCxnSpPr>
        <p:spPr>
          <a:xfrm rot="10800000" flipH="1">
            <a:off x="1175" y="6742433"/>
            <a:ext cx="9141600" cy="9600"/>
          </a:xfrm>
          <a:prstGeom prst="straightConnector1">
            <a:avLst/>
          </a:prstGeom>
          <a:noFill/>
          <a:ln w="9525" cap="flat" cmpd="sng">
            <a:solidFill>
              <a:srgbClr val="CFE2F3"/>
            </a:solidFill>
            <a:prstDash val="solid"/>
            <a:round/>
            <a:headEnd type="none" w="med" len="med"/>
            <a:tailEnd type="none" w="med" len="med"/>
          </a:ln>
        </p:spPr>
      </p:cxnSp>
      <p:pic>
        <p:nvPicPr>
          <p:cNvPr id="13" name="Google Shape;13;p1"/>
          <p:cNvPicPr preferRelativeResize="0"/>
          <p:nvPr/>
        </p:nvPicPr>
        <p:blipFill>
          <a:blip r:embed="rId13">
            <a:alphaModFix amt="65000"/>
          </a:blip>
          <a:stretch>
            <a:fillRect/>
          </a:stretch>
        </p:blipFill>
        <p:spPr>
          <a:xfrm>
            <a:off x="8169927" y="6187723"/>
            <a:ext cx="598248" cy="381400"/>
          </a:xfrm>
          <a:prstGeom prst="rect">
            <a:avLst/>
          </a:prstGeom>
          <a:noFill/>
          <a:ln>
            <a:noFill/>
          </a:ln>
        </p:spPr>
      </p:pic>
    </p:spTree>
    <p:extLst>
      <p:ext uri="{BB962C8B-B14F-4D97-AF65-F5344CB8AC3E}">
        <p14:creationId xmlns:p14="http://schemas.microsoft.com/office/powerpoint/2010/main" val="1862451041"/>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jointutilitiesofny.org/sites/default/files/JU-Hosting-Capacity-Stakholder-Session-May-2020-Stakeholder-Feedback.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pDBuGjLLAyiFho1M_kbd735NgPR_Z6THldw3LkU655A/edit"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pDBuGjLLAyiFho1M_kbd735NgPR_Z6THldw3LkU655A/edit#heading=h.z2682fb3h7ls"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pDBuGjLLAyiFho1M_kbd735NgPR_Z6THldw3LkU655A/edit#heading=h.z2682fb3h7ls"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s://www3.dps.ny.gov/W/PSCWeb.nsf/All/6143542BD0775DEC85257FF10056479C?OpenDocument" TargetMode="External"/><Relationship Id="rId2" Type="http://schemas.openxmlformats.org/officeDocument/2006/relationships/notesSlide" Target="../notesSlides/notesSlide26.xml"/><Relationship Id="rId1" Type="http://schemas.openxmlformats.org/officeDocument/2006/relationships/slideLayout" Target="../slideLayouts/slideLayout39.xml"/><Relationship Id="rId5" Type="http://schemas.openxmlformats.org/officeDocument/2006/relationships/image" Target="../media/image54.png"/><Relationship Id="rId4" Type="http://schemas.openxmlformats.org/officeDocument/2006/relationships/hyperlink" Target="https://www3.dps.ny.gov/W/PSCWeb.nsf/All/286D2C179E9A5A8385257FBF003F1F7E?OpenDocume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document/d/1pDBuGjLLAyiFho1M_kbd735NgPR_Z6THldw3LkU655A/edit"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hyperlink" Target="https://jointutilitiesofny.org/utility-specific-pages/hosting-capacit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hyperlink" Target="https://jointutilitiesofny.org/utility-specific-pages/hosting-capacity" TargetMode="External"/><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hyperlink" Target="https://jointutilitiesofny.org/sites/default/files/JU-DRAFT-Stage-3.0-Reference-Materials-2020-02-26.pdf" TargetMode="Externa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cid:image007.jpg@01D5DC2B.6D6D9420" TargetMode="External"/><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cid:image003.png@01D5DC28.ECEA5380" TargetMode="External"/><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s://jointutilitiesofny.org/utility-specific-pages/hosting-capacity/" TargetMode="External"/><Relationship Id="rId2" Type="http://schemas.openxmlformats.org/officeDocument/2006/relationships/hyperlink" Target="https://jointutilitiesofny.org/joint-utilities-of-new-york-engagement-groups/" TargetMode="External"/><Relationship Id="rId1" Type="http://schemas.openxmlformats.org/officeDocument/2006/relationships/slideLayout" Target="../slideLayouts/slideLayout9.xml"/><Relationship Id="rId6" Type="http://schemas.openxmlformats.org/officeDocument/2006/relationships/hyperlink" Target="mailto:info@jointutilitiesofny.org" TargetMode="External"/><Relationship Id="rId5" Type="http://schemas.openxmlformats.org/officeDocument/2006/relationships/hyperlink" Target="https://www.epri.com/#/pages/product/000000003002008848/?lang=en-US" TargetMode="External"/><Relationship Id="rId4" Type="http://schemas.openxmlformats.org/officeDocument/2006/relationships/hyperlink" Target="https://www.youtube.com/channel/UC4J6uTXtCGLkuNK8Xn_BQ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7821" y="3751874"/>
            <a:ext cx="4930669" cy="550862"/>
          </a:xfrm>
        </p:spPr>
        <p:txBody>
          <a:bodyPr/>
          <a:lstStyle/>
          <a:p>
            <a:r>
              <a:rPr lang="en-US" b="0" dirty="0">
                <a:ln>
                  <a:solidFill>
                    <a:srgbClr val="002060"/>
                  </a:solidFill>
                </a:ln>
                <a:solidFill>
                  <a:prstClr val="black"/>
                </a:solidFill>
                <a:latin typeface="Calibri Light" panose="020F0302020204030204" pitchFamily="34" charset="0"/>
                <a:cs typeface="Times New Roman"/>
              </a:rPr>
              <a:t>Hosting Capacity Stakeholder Webinar</a:t>
            </a:r>
            <a:endParaRPr lang="en-US" b="0" dirty="0">
              <a:latin typeface="Calibri Light" panose="020F0302020204030204" pitchFamily="34" charset="0"/>
            </a:endParaRPr>
          </a:p>
        </p:txBody>
      </p:sp>
      <p:sp>
        <p:nvSpPr>
          <p:cNvPr id="3" name="Subtitle 2"/>
          <p:cNvSpPr>
            <a:spLocks noGrp="1"/>
          </p:cNvSpPr>
          <p:nvPr>
            <p:ph type="subTitle" idx="1"/>
          </p:nvPr>
        </p:nvSpPr>
        <p:spPr>
          <a:xfrm>
            <a:off x="2777821" y="4302736"/>
            <a:ext cx="4588328" cy="415412"/>
          </a:xfrm>
        </p:spPr>
        <p:txBody>
          <a:bodyPr/>
          <a:lstStyle/>
          <a:p>
            <a:r>
              <a:rPr lang="en-US" b="0" dirty="0">
                <a:ln>
                  <a:solidFill>
                    <a:srgbClr val="002060"/>
                  </a:solidFill>
                </a:ln>
                <a:solidFill>
                  <a:prstClr val="black"/>
                </a:solidFill>
                <a:ea typeface="Times New Roman"/>
                <a:cs typeface="Times New Roman"/>
              </a:rPr>
              <a:t>(May </a:t>
            </a:r>
            <a:r>
              <a:rPr lang="en-US" dirty="0">
                <a:ln>
                  <a:solidFill>
                    <a:srgbClr val="002060"/>
                  </a:solidFill>
                </a:ln>
                <a:solidFill>
                  <a:prstClr val="black"/>
                </a:solidFill>
                <a:ea typeface="Times New Roman"/>
                <a:cs typeface="Times New Roman"/>
              </a:rPr>
              <a:t>13</a:t>
            </a:r>
            <a:r>
              <a:rPr lang="en-US" b="0" dirty="0">
                <a:ln>
                  <a:solidFill>
                    <a:srgbClr val="002060"/>
                  </a:solidFill>
                </a:ln>
                <a:solidFill>
                  <a:prstClr val="black"/>
                </a:solidFill>
                <a:ea typeface="Times New Roman"/>
                <a:cs typeface="Times New Roman"/>
              </a:rPr>
              <a:t>, 2021)</a:t>
            </a:r>
            <a:endParaRPr lang="en-US" b="0" dirty="0"/>
          </a:p>
        </p:txBody>
      </p:sp>
      <p:sp>
        <p:nvSpPr>
          <p:cNvPr id="4" name="TextBox 3">
            <a:extLst>
              <a:ext uri="{FF2B5EF4-FFF2-40B4-BE49-F238E27FC236}">
                <a16:creationId xmlns:a16="http://schemas.microsoft.com/office/drawing/2014/main" id="{72C1FFBB-7E6A-4C2B-A0BA-051535E680A7}"/>
              </a:ext>
            </a:extLst>
          </p:cNvPr>
          <p:cNvSpPr txBox="1"/>
          <p:nvPr/>
        </p:nvSpPr>
        <p:spPr>
          <a:xfrm>
            <a:off x="2777821" y="4853598"/>
            <a:ext cx="4724130" cy="923330"/>
          </a:xfrm>
          <a:prstGeom prst="rect">
            <a:avLst/>
          </a:prstGeom>
          <a:noFill/>
        </p:spPr>
        <p:txBody>
          <a:bodyPr wrap="square" rtlCol="0">
            <a:spAutoFit/>
          </a:bodyPr>
          <a:lstStyle/>
          <a:p>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Audio DIN: +1 929-232-3340; </a:t>
            </a:r>
          </a:p>
          <a:p>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Code: 861 291 937#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370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2A07-394B-4CE3-8D4C-28D53083954E}"/>
              </a:ext>
            </a:extLst>
          </p:cNvPr>
          <p:cNvSpPr>
            <a:spLocks noGrp="1"/>
          </p:cNvSpPr>
          <p:nvPr>
            <p:ph type="title"/>
          </p:nvPr>
        </p:nvSpPr>
        <p:spPr/>
        <p:txBody>
          <a:bodyPr/>
          <a:lstStyle/>
          <a:p>
            <a:r>
              <a:rPr lang="en-US" dirty="0"/>
              <a:t>Recent Activities</a:t>
            </a:r>
          </a:p>
        </p:txBody>
      </p:sp>
    </p:spTree>
    <p:extLst>
      <p:ext uri="{BB962C8B-B14F-4D97-AF65-F5344CB8AC3E}">
        <p14:creationId xmlns:p14="http://schemas.microsoft.com/office/powerpoint/2010/main" val="302811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19763"/>
            <a:ext cx="8218842" cy="411901"/>
          </a:xfrm>
        </p:spPr>
        <p:txBody>
          <a:bodyPr/>
          <a:lstStyle/>
          <a:p>
            <a:r>
              <a:rPr lang="en-US" sz="2400" b="0" dirty="0">
                <a:solidFill>
                  <a:srgbClr val="002060"/>
                </a:solidFill>
              </a:rPr>
              <a:t>Near-to-Medium Term Priorities</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373466" cy="4863042"/>
          </a:xfrm>
        </p:spPr>
        <p:txBody>
          <a:bodyPr>
            <a:normAutofit/>
          </a:bodyPr>
          <a:lstStyle/>
          <a:p>
            <a:pPr>
              <a:spcAft>
                <a:spcPts val="1200"/>
              </a:spcAft>
              <a:buFont typeface="Wingdings" panose="05000000000000000000" pitchFamily="2" charset="2"/>
              <a:buChar char="§"/>
            </a:pPr>
            <a:r>
              <a:rPr lang="en-US" sz="2000" dirty="0"/>
              <a:t>Consistent with the stakeholder survey results, the JU have focused on the following high priority and value-added enhancements.</a:t>
            </a:r>
          </a:p>
          <a:p>
            <a:pPr>
              <a:spcAft>
                <a:spcPts val="1200"/>
              </a:spcAft>
              <a:buFont typeface="Wingdings" panose="05000000000000000000" pitchFamily="2" charset="2"/>
              <a:buChar char="§"/>
            </a:pPr>
            <a:endParaRPr lang="en-US" sz="2000" dirty="0"/>
          </a:p>
          <a:p>
            <a:pPr marL="342900" lvl="1" indent="-174625" defTabSz="457200" fontAlgn="b">
              <a:lnSpc>
                <a:spcPct val="110000"/>
              </a:lnSpc>
              <a:spcBef>
                <a:spcPts val="100"/>
              </a:spcBef>
              <a:spcAft>
                <a:spcPts val="100"/>
              </a:spcAft>
              <a:buClr>
                <a:srgbClr val="00538B"/>
              </a:buClr>
              <a:buFont typeface="Wingdings" charset="2"/>
              <a:buChar char="§"/>
            </a:pPr>
            <a:endParaRPr lang="en-US" sz="1800" dirty="0">
              <a:solidFill>
                <a:prstClr val="black"/>
              </a:solidFill>
              <a:latin typeface="Arial"/>
            </a:endParaRPr>
          </a:p>
        </p:txBody>
      </p:sp>
      <p:sp>
        <p:nvSpPr>
          <p:cNvPr id="5" name="Content Placeholder 2">
            <a:extLst>
              <a:ext uri="{FF2B5EF4-FFF2-40B4-BE49-F238E27FC236}">
                <a16:creationId xmlns:a16="http://schemas.microsoft.com/office/drawing/2014/main" id="{B18DAD99-75D4-4DF9-87CA-B630291E46BE}"/>
              </a:ext>
            </a:extLst>
          </p:cNvPr>
          <p:cNvSpPr txBox="1">
            <a:spLocks/>
          </p:cNvSpPr>
          <p:nvPr/>
        </p:nvSpPr>
        <p:spPr>
          <a:xfrm>
            <a:off x="484095" y="1994958"/>
            <a:ext cx="6502577"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Very Important 4.5 - 5 </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Additional Map functionality (e.g. downloadability/filterability, API) – </a:t>
            </a:r>
            <a:r>
              <a:rPr lang="en-US" sz="1400" b="1" dirty="0">
                <a:solidFill>
                  <a:srgbClr val="0070C0"/>
                </a:solidFill>
              </a:rPr>
              <a:t>In-progress</a:t>
            </a:r>
            <a:endParaRPr lang="en-US" sz="2400" b="1" dirty="0">
              <a:solidFill>
                <a:srgbClr val="0070C0"/>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Analysis for Energy Storage – </a:t>
            </a:r>
            <a:r>
              <a:rPr lang="en-US" sz="1400" b="1" dirty="0">
                <a:solidFill>
                  <a:srgbClr val="0070C0"/>
                </a:solidFill>
              </a:rPr>
              <a:t>Partial progress per the EV Order</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Hybrid Solar + Storage</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Upstream Substation/Bank-Level Constraints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Forecasted Hosting Capacity</a:t>
            </a:r>
          </a:p>
          <a:p>
            <a:pPr marL="342900" lvl="1" indent="-174625" defTabSz="457200" fontAlgn="b">
              <a:lnSpc>
                <a:spcPct val="110000"/>
              </a:lnSpc>
              <a:spcBef>
                <a:spcPts val="100"/>
              </a:spcBef>
              <a:spcAft>
                <a:spcPts val="100"/>
              </a:spcAft>
              <a:buClr>
                <a:srgbClr val="00538B"/>
              </a:buClr>
              <a:buFont typeface="Wingdings" charset="2"/>
              <a:buChar char="§"/>
            </a:pPr>
            <a:endParaRPr lang="en-US" sz="1400" dirty="0">
              <a:solidFill>
                <a:prstClr val="black"/>
              </a:solidFill>
            </a:endParaRPr>
          </a:p>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Important 4.0 – 4.4</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Increased Analysis Refresh Rate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b="1" dirty="0">
                <a:solidFill>
                  <a:srgbClr val="0070C0"/>
                </a:solidFill>
                <a:latin typeface="Calibri" panose="020F0502020204030204"/>
              </a:rPr>
              <a:t>In-p</a:t>
            </a:r>
            <a:r>
              <a:rPr kumimoji="0" lang="en-US" sz="1400" b="1" i="0" u="none" strike="noStrike" kern="1200" cap="none" spc="0" normalizeH="0" baseline="0" noProof="0" dirty="0" err="1">
                <a:ln>
                  <a:noFill/>
                </a:ln>
                <a:solidFill>
                  <a:srgbClr val="0070C0"/>
                </a:solidFill>
                <a:effectLst/>
                <a:uLnTx/>
                <a:uFillTx/>
                <a:latin typeface="Calibri" panose="020F0502020204030204"/>
                <a:ea typeface="+mn-ea"/>
                <a:cs typeface="+mn-cs"/>
              </a:rPr>
              <a:t>rogress</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Circuit Equipment Ratings</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 Data Validation Efforts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Dynamic Hosting Capacity</a:t>
            </a:r>
          </a:p>
        </p:txBody>
      </p:sp>
      <p:sp>
        <p:nvSpPr>
          <p:cNvPr id="19" name="Arrow: Right 18">
            <a:extLst>
              <a:ext uri="{FF2B5EF4-FFF2-40B4-BE49-F238E27FC236}">
                <a16:creationId xmlns:a16="http://schemas.microsoft.com/office/drawing/2014/main" id="{98871ED9-7C98-44C4-BD9B-011DA4B35810}"/>
              </a:ext>
            </a:extLst>
          </p:cNvPr>
          <p:cNvSpPr/>
          <p:nvPr/>
        </p:nvSpPr>
        <p:spPr>
          <a:xfrm rot="16200000">
            <a:off x="7060335" y="2169342"/>
            <a:ext cx="1090825" cy="932360"/>
          </a:xfrm>
          <a:prstGeom prst="rightArrow">
            <a:avLst/>
          </a:prstGeom>
          <a:solidFill>
            <a:srgbClr val="00B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1" name="Arrow: Right 20">
            <a:extLst>
              <a:ext uri="{FF2B5EF4-FFF2-40B4-BE49-F238E27FC236}">
                <a16:creationId xmlns:a16="http://schemas.microsoft.com/office/drawing/2014/main" id="{7355AAF1-895F-465A-8758-E7490FE52438}"/>
              </a:ext>
            </a:extLst>
          </p:cNvPr>
          <p:cNvSpPr/>
          <p:nvPr/>
        </p:nvSpPr>
        <p:spPr>
          <a:xfrm rot="5400000">
            <a:off x="7028383" y="4472007"/>
            <a:ext cx="1154725" cy="932358"/>
          </a:xfrm>
          <a:prstGeom prst="rightArrow">
            <a:avLst/>
          </a:prstGeom>
          <a:solidFill>
            <a:srgbClr val="E10859"/>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C0159194-62E5-4704-B54B-2C756817557F}"/>
              </a:ext>
            </a:extLst>
          </p:cNvPr>
          <p:cNvSpPr/>
          <p:nvPr/>
        </p:nvSpPr>
        <p:spPr>
          <a:xfrm>
            <a:off x="7568380" y="2247612"/>
            <a:ext cx="1803414" cy="646331"/>
          </a:xfrm>
          <a:prstGeom prst="rect">
            <a:avLst/>
          </a:prstGeom>
          <a:noFill/>
        </p:spPr>
        <p:txBody>
          <a:bodyPr wrap="square" lIns="91440" tIns="45720" rIns="91440" bIns="45720">
            <a:spAutoFit/>
          </a:bodyPr>
          <a:lstStyle/>
          <a:p>
            <a:pPr algn="ctr" defTabSz="548640"/>
            <a:r>
              <a:rPr lang="en-US" sz="1200" b="1" dirty="0">
                <a:ln w="0"/>
                <a:solidFill>
                  <a:srgbClr val="00B050"/>
                </a:solidFill>
                <a:latin typeface="Arial" panose="020B0604020202020204"/>
              </a:rPr>
              <a:t>Very </a:t>
            </a:r>
          </a:p>
          <a:p>
            <a:pPr algn="ctr" defTabSz="548640"/>
            <a:r>
              <a:rPr lang="en-US" sz="1200" b="1" dirty="0">
                <a:ln w="0"/>
                <a:solidFill>
                  <a:srgbClr val="00B050"/>
                </a:solidFill>
                <a:latin typeface="Arial" panose="020B0604020202020204"/>
              </a:rPr>
              <a:t>Important</a:t>
            </a:r>
          </a:p>
          <a:p>
            <a:pPr algn="ctr" defTabSz="548640"/>
            <a:r>
              <a:rPr lang="en-US" sz="1200" b="1" dirty="0">
                <a:ln w="0"/>
                <a:solidFill>
                  <a:srgbClr val="00B050"/>
                </a:solidFill>
                <a:latin typeface="Arial" panose="020B0604020202020204"/>
              </a:rPr>
              <a:t>(4.5 - 5.0)</a:t>
            </a:r>
          </a:p>
        </p:txBody>
      </p:sp>
      <p:sp>
        <p:nvSpPr>
          <p:cNvPr id="25" name="Rectangle 24">
            <a:extLst>
              <a:ext uri="{FF2B5EF4-FFF2-40B4-BE49-F238E27FC236}">
                <a16:creationId xmlns:a16="http://schemas.microsoft.com/office/drawing/2014/main" id="{CA439D27-884F-42D0-A5D8-1C14C111A337}"/>
              </a:ext>
            </a:extLst>
          </p:cNvPr>
          <p:cNvSpPr/>
          <p:nvPr/>
        </p:nvSpPr>
        <p:spPr>
          <a:xfrm>
            <a:off x="7772305" y="4426415"/>
            <a:ext cx="1509714" cy="646331"/>
          </a:xfrm>
          <a:prstGeom prst="rect">
            <a:avLst/>
          </a:prstGeom>
          <a:noFill/>
        </p:spPr>
        <p:txBody>
          <a:bodyPr wrap="square" lIns="91440" tIns="45720" rIns="91440" bIns="45720">
            <a:spAutoFit/>
          </a:bodyPr>
          <a:lstStyle/>
          <a:p>
            <a:pPr algn="ctr" defTabSz="548640"/>
            <a:r>
              <a:rPr lang="en-US" sz="1200" b="1" dirty="0">
                <a:ln w="0"/>
                <a:solidFill>
                  <a:srgbClr val="E10859"/>
                </a:solidFill>
                <a:latin typeface="Arial" panose="020B0604020202020204"/>
              </a:rPr>
              <a:t>Not Very </a:t>
            </a:r>
          </a:p>
          <a:p>
            <a:pPr algn="ctr" defTabSz="548640"/>
            <a:r>
              <a:rPr lang="en-US" sz="1200" b="1" dirty="0">
                <a:ln w="0"/>
                <a:solidFill>
                  <a:srgbClr val="E10859"/>
                </a:solidFill>
                <a:latin typeface="Arial" panose="020B0604020202020204"/>
              </a:rPr>
              <a:t>Important</a:t>
            </a:r>
          </a:p>
          <a:p>
            <a:pPr algn="ctr" defTabSz="548640"/>
            <a:r>
              <a:rPr lang="en-US" sz="1200" b="1" dirty="0">
                <a:ln w="0"/>
                <a:solidFill>
                  <a:srgbClr val="E10859"/>
                </a:solidFill>
                <a:latin typeface="Arial" panose="020B0604020202020204"/>
              </a:rPr>
              <a:t>(1.0 – 2.0)</a:t>
            </a:r>
            <a:endParaRPr lang="en-US" sz="1400" b="1" dirty="0">
              <a:ln w="0"/>
              <a:solidFill>
                <a:srgbClr val="E10859"/>
              </a:solidFill>
              <a:latin typeface="Arial" panose="020B0604020202020204"/>
            </a:endParaRPr>
          </a:p>
        </p:txBody>
      </p:sp>
      <p:sp>
        <p:nvSpPr>
          <p:cNvPr id="27" name="Rectangle 26">
            <a:extLst>
              <a:ext uri="{FF2B5EF4-FFF2-40B4-BE49-F238E27FC236}">
                <a16:creationId xmlns:a16="http://schemas.microsoft.com/office/drawing/2014/main" id="{1F525348-31BD-4084-9E57-4DD5FBA2DF13}"/>
              </a:ext>
            </a:extLst>
          </p:cNvPr>
          <p:cNvSpPr/>
          <p:nvPr/>
        </p:nvSpPr>
        <p:spPr>
          <a:xfrm>
            <a:off x="7367822" y="3657672"/>
            <a:ext cx="475845" cy="738663"/>
          </a:xfrm>
          <a:prstGeom prst="rect">
            <a:avLst/>
          </a:prstGeom>
          <a:solidFill>
            <a:srgbClr val="F6A94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AF02FD0D-12F7-4817-B77A-1CDA75CCBB54}"/>
              </a:ext>
            </a:extLst>
          </p:cNvPr>
          <p:cNvSpPr/>
          <p:nvPr/>
        </p:nvSpPr>
        <p:spPr>
          <a:xfrm>
            <a:off x="7843667" y="3672317"/>
            <a:ext cx="1366991" cy="646331"/>
          </a:xfrm>
          <a:prstGeom prst="rect">
            <a:avLst/>
          </a:prstGeom>
          <a:noFill/>
        </p:spPr>
        <p:txBody>
          <a:bodyPr wrap="square" lIns="91440" tIns="45720" rIns="91440" bIns="45720">
            <a:spAutoFit/>
          </a:bodyPr>
          <a:lstStyle/>
          <a:p>
            <a:pPr algn="ctr" defTabSz="548640"/>
            <a:r>
              <a:rPr lang="en-US" sz="1200" b="1" dirty="0">
                <a:ln w="0"/>
                <a:solidFill>
                  <a:srgbClr val="F6A941"/>
                </a:solidFill>
                <a:latin typeface="Arial" panose="020B0604020202020204"/>
              </a:rPr>
              <a:t>Somewhat </a:t>
            </a:r>
          </a:p>
          <a:p>
            <a:pPr algn="ctr" defTabSz="548640"/>
            <a:r>
              <a:rPr lang="en-US" sz="1200" b="1" dirty="0">
                <a:ln w="0"/>
                <a:solidFill>
                  <a:srgbClr val="F6A941"/>
                </a:solidFill>
                <a:latin typeface="Arial" panose="020B0604020202020204"/>
              </a:rPr>
              <a:t>Important</a:t>
            </a:r>
          </a:p>
          <a:p>
            <a:pPr algn="ctr" defTabSz="548640"/>
            <a:r>
              <a:rPr lang="en-US" sz="1200" b="1" dirty="0">
                <a:ln w="0"/>
                <a:solidFill>
                  <a:srgbClr val="F6A941"/>
                </a:solidFill>
                <a:latin typeface="Arial" panose="020B0604020202020204"/>
              </a:rPr>
              <a:t>(3.0 – 3.9)</a:t>
            </a:r>
          </a:p>
        </p:txBody>
      </p:sp>
      <p:sp>
        <p:nvSpPr>
          <p:cNvPr id="31" name="Rectangle 30">
            <a:extLst>
              <a:ext uri="{FF2B5EF4-FFF2-40B4-BE49-F238E27FC236}">
                <a16:creationId xmlns:a16="http://schemas.microsoft.com/office/drawing/2014/main" id="{8A72E8D1-862D-43F1-A462-C80025AA612E}"/>
              </a:ext>
            </a:extLst>
          </p:cNvPr>
          <p:cNvSpPr/>
          <p:nvPr/>
        </p:nvSpPr>
        <p:spPr>
          <a:xfrm>
            <a:off x="7367822" y="3176140"/>
            <a:ext cx="475845" cy="490715"/>
          </a:xfrm>
          <a:prstGeom prst="rect">
            <a:avLst/>
          </a:prstGeom>
          <a:solidFill>
            <a:srgbClr val="92D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88479DF1-F38A-4542-838A-BBBB1ED167C7}"/>
              </a:ext>
            </a:extLst>
          </p:cNvPr>
          <p:cNvSpPr/>
          <p:nvPr/>
        </p:nvSpPr>
        <p:spPr>
          <a:xfrm>
            <a:off x="7843667" y="3111657"/>
            <a:ext cx="1366991" cy="461665"/>
          </a:xfrm>
          <a:prstGeom prst="rect">
            <a:avLst/>
          </a:prstGeom>
          <a:noFill/>
        </p:spPr>
        <p:txBody>
          <a:bodyPr wrap="square" lIns="91440" tIns="45720" rIns="91440" bIns="45720">
            <a:spAutoFit/>
          </a:bodyPr>
          <a:lstStyle/>
          <a:p>
            <a:pPr algn="ctr" defTabSz="548640"/>
            <a:r>
              <a:rPr lang="en-US" sz="1200" b="1" dirty="0">
                <a:ln w="0"/>
                <a:solidFill>
                  <a:srgbClr val="92D050"/>
                </a:solidFill>
                <a:latin typeface="Arial" panose="020B0604020202020204"/>
              </a:rPr>
              <a:t>Important</a:t>
            </a:r>
          </a:p>
          <a:p>
            <a:pPr algn="ctr" defTabSz="548640"/>
            <a:r>
              <a:rPr lang="en-US" sz="1200" b="1" dirty="0">
                <a:ln w="0"/>
                <a:solidFill>
                  <a:srgbClr val="92D050"/>
                </a:solidFill>
                <a:latin typeface="Arial" panose="020B0604020202020204"/>
              </a:rPr>
              <a:t>(4.0 - 4.4)</a:t>
            </a:r>
          </a:p>
        </p:txBody>
      </p:sp>
      <p:sp>
        <p:nvSpPr>
          <p:cNvPr id="35" name="Rectangle 34">
            <a:extLst>
              <a:ext uri="{FF2B5EF4-FFF2-40B4-BE49-F238E27FC236}">
                <a16:creationId xmlns:a16="http://schemas.microsoft.com/office/drawing/2014/main" id="{49119BFA-AA67-46B8-95AA-184A23C5AA64}"/>
              </a:ext>
            </a:extLst>
          </p:cNvPr>
          <p:cNvSpPr/>
          <p:nvPr/>
        </p:nvSpPr>
        <p:spPr>
          <a:xfrm>
            <a:off x="575353" y="2373330"/>
            <a:ext cx="6282647" cy="52061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B6CC559-B037-49EC-B587-1040CCDCC374}"/>
              </a:ext>
            </a:extLst>
          </p:cNvPr>
          <p:cNvSpPr/>
          <p:nvPr/>
        </p:nvSpPr>
        <p:spPr>
          <a:xfrm>
            <a:off x="575353" y="4360823"/>
            <a:ext cx="6211117" cy="2773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B57D645-C9B3-468C-9E2B-C0BBE8AA5663}"/>
              </a:ext>
            </a:extLst>
          </p:cNvPr>
          <p:cNvSpPr txBox="1"/>
          <p:nvPr/>
        </p:nvSpPr>
        <p:spPr>
          <a:xfrm>
            <a:off x="1773998" y="5873548"/>
            <a:ext cx="6297930" cy="276999"/>
          </a:xfrm>
          <a:prstGeom prst="rect">
            <a:avLst/>
          </a:prstGeom>
          <a:noFill/>
        </p:spPr>
        <p:txBody>
          <a:bodyPr wrap="square" rtlCol="0">
            <a:spAutoFit/>
          </a:bodyPr>
          <a:lstStyle/>
          <a:p>
            <a:pPr algn="ctr"/>
            <a:r>
              <a:rPr lang="en-US" sz="1200" dirty="0">
                <a:hlinkClick r:id="rId2"/>
              </a:rPr>
              <a:t>A summary of the stakeholder survey results can be found in the May 2020 Stakeholder slides</a:t>
            </a:r>
            <a:r>
              <a:rPr lang="en-US" sz="1200" dirty="0"/>
              <a:t>.</a:t>
            </a:r>
          </a:p>
        </p:txBody>
      </p:sp>
    </p:spTree>
    <p:extLst>
      <p:ext uri="{BB962C8B-B14F-4D97-AF65-F5344CB8AC3E}">
        <p14:creationId xmlns:p14="http://schemas.microsoft.com/office/powerpoint/2010/main" val="145068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Recent Activities</a:t>
            </a:r>
          </a:p>
        </p:txBody>
      </p:sp>
      <p:sp>
        <p:nvSpPr>
          <p:cNvPr id="5" name="Content Placeholder 2">
            <a:extLst>
              <a:ext uri="{FF2B5EF4-FFF2-40B4-BE49-F238E27FC236}">
                <a16:creationId xmlns:a16="http://schemas.microsoft.com/office/drawing/2014/main" id="{F435A13A-1637-4323-B52E-3471F900267F}"/>
              </a:ext>
            </a:extLst>
          </p:cNvPr>
          <p:cNvSpPr txBox="1">
            <a:spLocks/>
          </p:cNvSpPr>
          <p:nvPr/>
        </p:nvSpPr>
        <p:spPr>
          <a:xfrm>
            <a:off x="2386766" y="2733222"/>
            <a:ext cx="4755713" cy="9095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a:cs typeface="Arial" panose="020B0604020202020204" pitchFamily="34" charset="0"/>
              </a:rPr>
              <a:t>Began expanding REST URL access to all third-parties on </a:t>
            </a:r>
            <a:r>
              <a:rPr lang="en-US" sz="2000" b="1" dirty="0">
                <a:cs typeface="Arial" panose="020B0604020202020204" pitchFamily="34" charset="0"/>
              </a:rPr>
              <a:t>March 1, 2021.</a:t>
            </a:r>
            <a:endParaRPr lang="en-US" sz="2000" dirty="0">
              <a:cs typeface="Arial" panose="020B0604020202020204" pitchFamily="34" charset="0"/>
            </a:endParaRPr>
          </a:p>
          <a:p>
            <a:pPr marL="0" indent="0">
              <a:lnSpc>
                <a:spcPct val="110000"/>
              </a:lnSpc>
              <a:buNone/>
            </a:pPr>
            <a:endParaRPr lang="en-US" sz="2000" dirty="0">
              <a:cs typeface="Arial" panose="020B0604020202020204" pitchFamily="34" charset="0"/>
            </a:endParaRPr>
          </a:p>
          <a:p>
            <a:pPr marL="0" indent="0">
              <a:lnSpc>
                <a:spcPct val="110000"/>
              </a:lnSpc>
              <a:buNone/>
            </a:pPr>
            <a:endParaRPr lang="en-US" sz="2000" dirty="0">
              <a:cs typeface="Arial" panose="020B0604020202020204" pitchFamily="34" charset="0"/>
            </a:endParaRPr>
          </a:p>
          <a:p>
            <a:pPr marL="457200" lvl="1" indent="0">
              <a:buNone/>
            </a:pPr>
            <a:endParaRPr lang="en-US" dirty="0"/>
          </a:p>
          <a:p>
            <a:pPr marL="457200" lvl="1" indent="0">
              <a:buNone/>
            </a:pPr>
            <a:endParaRPr lang="en-US" dirty="0"/>
          </a:p>
        </p:txBody>
      </p:sp>
      <p:pic>
        <p:nvPicPr>
          <p:cNvPr id="11" name="Graphic 10" descr="Map with pin with solid fill">
            <a:extLst>
              <a:ext uri="{FF2B5EF4-FFF2-40B4-BE49-F238E27FC236}">
                <a16:creationId xmlns:a16="http://schemas.microsoft.com/office/drawing/2014/main" id="{9385F82D-C2E2-4357-ABDC-E4414CF72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28" y="2408613"/>
            <a:ext cx="1193800" cy="1193800"/>
          </a:xfrm>
          <a:prstGeom prst="rect">
            <a:avLst/>
          </a:prstGeom>
        </p:spPr>
      </p:pic>
      <p:pic>
        <p:nvPicPr>
          <p:cNvPr id="20" name="Graphic 19" descr="Repeat with solid fill">
            <a:extLst>
              <a:ext uri="{FF2B5EF4-FFF2-40B4-BE49-F238E27FC236}">
                <a16:creationId xmlns:a16="http://schemas.microsoft.com/office/drawing/2014/main" id="{304D7EBA-9134-4740-942C-ED11A2D3B9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933" y="4347911"/>
            <a:ext cx="1215295" cy="1215295"/>
          </a:xfrm>
          <a:prstGeom prst="rect">
            <a:avLst/>
          </a:prstGeom>
        </p:spPr>
      </p:pic>
      <p:sp>
        <p:nvSpPr>
          <p:cNvPr id="50" name="Content Placeholder 2">
            <a:extLst>
              <a:ext uri="{FF2B5EF4-FFF2-40B4-BE49-F238E27FC236}">
                <a16:creationId xmlns:a16="http://schemas.microsoft.com/office/drawing/2014/main" id="{86BCD318-0497-4067-B592-CA5AD0EEBC27}"/>
              </a:ext>
            </a:extLst>
          </p:cNvPr>
          <p:cNvSpPr txBox="1">
            <a:spLocks/>
          </p:cNvSpPr>
          <p:nvPr/>
        </p:nvSpPr>
        <p:spPr>
          <a:xfrm>
            <a:off x="1732345" y="4278339"/>
            <a:ext cx="8507505"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1800" dirty="0">
              <a:cs typeface="Arial" panose="020B0604020202020204" pitchFamily="34" charset="0"/>
            </a:endParaRPr>
          </a:p>
          <a:p>
            <a:pPr marL="0" indent="0">
              <a:lnSpc>
                <a:spcPct val="110000"/>
              </a:lnSpc>
              <a:buNone/>
            </a:pPr>
            <a:endParaRPr lang="en-US" sz="1800" dirty="0">
              <a:cs typeface="Arial" panose="020B0604020202020204" pitchFamily="34" charset="0"/>
            </a:endParaRPr>
          </a:p>
          <a:p>
            <a:pPr marL="0" indent="0">
              <a:lnSpc>
                <a:spcPct val="110000"/>
              </a:lnSpc>
              <a:buNone/>
            </a:pPr>
            <a:endParaRPr lang="en-US" sz="1800" dirty="0">
              <a:cs typeface="Arial" panose="020B0604020202020204" pitchFamily="34" charset="0"/>
            </a:endParaRPr>
          </a:p>
          <a:p>
            <a:pPr marL="0" indent="0">
              <a:lnSpc>
                <a:spcPct val="110000"/>
              </a:lnSpc>
              <a:buNone/>
            </a:pPr>
            <a:endParaRPr lang="en-US" sz="1800" dirty="0">
              <a:cs typeface="Arial" panose="020B0604020202020204" pitchFamily="34" charset="0"/>
            </a:endParaRPr>
          </a:p>
          <a:p>
            <a:pPr marL="457200" lvl="1" indent="0">
              <a:buNone/>
            </a:pPr>
            <a:endParaRPr lang="en-US" sz="1800" dirty="0">
              <a:solidFill>
                <a:srgbClr val="FF0000"/>
              </a:solidFill>
            </a:endParaRPr>
          </a:p>
          <a:p>
            <a:pPr marL="457200" lvl="1" indent="0">
              <a:buNone/>
            </a:pPr>
            <a:endParaRPr lang="en-US" sz="1800" dirty="0"/>
          </a:p>
        </p:txBody>
      </p:sp>
      <p:sp>
        <p:nvSpPr>
          <p:cNvPr id="56" name="Content Placeholder 2">
            <a:extLst>
              <a:ext uri="{FF2B5EF4-FFF2-40B4-BE49-F238E27FC236}">
                <a16:creationId xmlns:a16="http://schemas.microsoft.com/office/drawing/2014/main" id="{E2E5F5F4-877E-4170-9D88-B9CC16A60122}"/>
              </a:ext>
            </a:extLst>
          </p:cNvPr>
          <p:cNvSpPr txBox="1">
            <a:spLocks/>
          </p:cNvSpPr>
          <p:nvPr/>
        </p:nvSpPr>
        <p:spPr>
          <a:xfrm>
            <a:off x="2386766" y="4445138"/>
            <a:ext cx="5994400" cy="102084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200" dirty="0">
                <a:cs typeface="Arial" panose="020B0604020202020204" pitchFamily="34" charset="0"/>
              </a:rPr>
              <a:t>Analysis refresh completed on </a:t>
            </a:r>
            <a:r>
              <a:rPr lang="en-US" sz="2200" b="1" dirty="0">
                <a:cs typeface="Arial" panose="020B0604020202020204" pitchFamily="34" charset="0"/>
              </a:rPr>
              <a:t>April 1, 2021 </a:t>
            </a:r>
            <a:r>
              <a:rPr lang="en-US" sz="2200" dirty="0">
                <a:cs typeface="Arial" panose="020B0604020202020204" pitchFamily="34" charset="0"/>
              </a:rPr>
              <a:t>for circuits with a total increase of connected DG above 500 kW over the prior 6 months.</a:t>
            </a:r>
          </a:p>
          <a:p>
            <a:pPr marL="0" indent="0">
              <a:lnSpc>
                <a:spcPct val="110000"/>
              </a:lnSpc>
              <a:buNone/>
            </a:pPr>
            <a:endParaRPr lang="en-US" sz="2200" dirty="0">
              <a:cs typeface="Arial" panose="020B0604020202020204" pitchFamily="34" charset="0"/>
            </a:endParaRPr>
          </a:p>
          <a:p>
            <a:pPr marL="0" indent="0">
              <a:lnSpc>
                <a:spcPct val="110000"/>
              </a:lnSpc>
              <a:buNone/>
            </a:pPr>
            <a:endParaRPr lang="en-US" sz="1200" dirty="0">
              <a:cs typeface="Arial" panose="020B0604020202020204" pitchFamily="34" charset="0"/>
            </a:endParaRPr>
          </a:p>
          <a:p>
            <a:pPr marL="457200" lvl="1" indent="0">
              <a:buNone/>
            </a:pPr>
            <a:endParaRPr lang="en-US" sz="1200" dirty="0"/>
          </a:p>
          <a:p>
            <a:pPr marL="457200" lvl="1" indent="0">
              <a:buNone/>
            </a:pPr>
            <a:endParaRPr lang="en-US" sz="1200" dirty="0"/>
          </a:p>
        </p:txBody>
      </p:sp>
      <p:pic>
        <p:nvPicPr>
          <p:cNvPr id="4" name="Graphic 3" descr="Warning with solid fill">
            <a:extLst>
              <a:ext uri="{FF2B5EF4-FFF2-40B4-BE49-F238E27FC236}">
                <a16:creationId xmlns:a16="http://schemas.microsoft.com/office/drawing/2014/main" id="{B2896353-4EB4-4225-9462-FCDB0BD211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2719" y="982224"/>
            <a:ext cx="914400" cy="914400"/>
          </a:xfrm>
          <a:prstGeom prst="rect">
            <a:avLst/>
          </a:prstGeom>
        </p:spPr>
      </p:pic>
      <p:sp>
        <p:nvSpPr>
          <p:cNvPr id="6" name="Rectangle 5">
            <a:extLst>
              <a:ext uri="{FF2B5EF4-FFF2-40B4-BE49-F238E27FC236}">
                <a16:creationId xmlns:a16="http://schemas.microsoft.com/office/drawing/2014/main" id="{B1247EC5-16B1-4211-B748-CBFF6BEB23DA}"/>
              </a:ext>
            </a:extLst>
          </p:cNvPr>
          <p:cNvSpPr/>
          <p:nvPr/>
        </p:nvSpPr>
        <p:spPr>
          <a:xfrm>
            <a:off x="1769257" y="3201462"/>
            <a:ext cx="357971" cy="375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Share with solid fill">
            <a:extLst>
              <a:ext uri="{FF2B5EF4-FFF2-40B4-BE49-F238E27FC236}">
                <a16:creationId xmlns:a16="http://schemas.microsoft.com/office/drawing/2014/main" id="{8720C4A0-B321-411B-9DF7-8F6B62B4BB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7070" y="3094669"/>
            <a:ext cx="588902" cy="588902"/>
          </a:xfrm>
          <a:prstGeom prst="rect">
            <a:avLst/>
          </a:prstGeom>
        </p:spPr>
      </p:pic>
      <p:sp>
        <p:nvSpPr>
          <p:cNvPr id="12" name="Content Placeholder 2">
            <a:extLst>
              <a:ext uri="{FF2B5EF4-FFF2-40B4-BE49-F238E27FC236}">
                <a16:creationId xmlns:a16="http://schemas.microsoft.com/office/drawing/2014/main" id="{2C03FD7F-4B55-439E-BE94-4BCACBBE4D99}"/>
              </a:ext>
            </a:extLst>
          </p:cNvPr>
          <p:cNvSpPr txBox="1">
            <a:spLocks/>
          </p:cNvSpPr>
          <p:nvPr/>
        </p:nvSpPr>
        <p:spPr>
          <a:xfrm>
            <a:off x="2386766" y="1100429"/>
            <a:ext cx="6147634" cy="9095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a:cs typeface="Arial" panose="020B0604020202020204" pitchFamily="34" charset="0"/>
              </a:rPr>
              <a:t>Updated data pop-up notes section to alert developers to unique situations and potentially significant upgrades.</a:t>
            </a:r>
          </a:p>
        </p:txBody>
      </p:sp>
    </p:spTree>
    <p:extLst>
      <p:ext uri="{BB962C8B-B14F-4D97-AF65-F5344CB8AC3E}">
        <p14:creationId xmlns:p14="http://schemas.microsoft.com/office/powerpoint/2010/main" val="174443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19763"/>
            <a:ext cx="8218842" cy="411901"/>
          </a:xfrm>
        </p:spPr>
        <p:txBody>
          <a:bodyPr/>
          <a:lstStyle/>
          <a:p>
            <a:r>
              <a:rPr lang="en-US" sz="2400" b="0" dirty="0">
                <a:solidFill>
                  <a:srgbClr val="002060"/>
                </a:solidFill>
              </a:rPr>
              <a:t>Example Notes</a:t>
            </a:r>
          </a:p>
        </p:txBody>
      </p:sp>
      <p:sp>
        <p:nvSpPr>
          <p:cNvPr id="5" name="Content Placeholder 4">
            <a:extLst>
              <a:ext uri="{FF2B5EF4-FFF2-40B4-BE49-F238E27FC236}">
                <a16:creationId xmlns:a16="http://schemas.microsoft.com/office/drawing/2014/main" id="{57874056-2164-440E-A8B0-68179BBC4B79}"/>
              </a:ext>
            </a:extLst>
          </p:cNvPr>
          <p:cNvSpPr>
            <a:spLocks noGrp="1"/>
          </p:cNvSpPr>
          <p:nvPr>
            <p:ph idx="1"/>
          </p:nvPr>
        </p:nvSpPr>
        <p:spPr>
          <a:xfrm>
            <a:off x="484095" y="1317170"/>
            <a:ext cx="3630705" cy="4550229"/>
          </a:xfrm>
        </p:spPr>
        <p:txBody>
          <a:bodyPr/>
          <a:lstStyle/>
          <a:p>
            <a:r>
              <a:rPr lang="en-US" dirty="0"/>
              <a:t>“Fed from neighboring utility”</a:t>
            </a:r>
          </a:p>
          <a:p>
            <a:endParaRPr lang="en-US" dirty="0"/>
          </a:p>
          <a:p>
            <a:r>
              <a:rPr lang="en-US" dirty="0"/>
              <a:t>“Substation configuration requires 3V0 / DTT”</a:t>
            </a:r>
          </a:p>
          <a:p>
            <a:endParaRPr lang="en-US" dirty="0"/>
          </a:p>
          <a:p>
            <a:r>
              <a:rPr lang="en-US" dirty="0"/>
              <a:t>“Pending upgrades eligible for cost-sharing”</a:t>
            </a:r>
          </a:p>
        </p:txBody>
      </p:sp>
      <p:pic>
        <p:nvPicPr>
          <p:cNvPr id="7" name="Picture 6">
            <a:extLst>
              <a:ext uri="{FF2B5EF4-FFF2-40B4-BE49-F238E27FC236}">
                <a16:creationId xmlns:a16="http://schemas.microsoft.com/office/drawing/2014/main" id="{D2BFEEFC-D89F-416E-859D-A67BEE97C7B9}"/>
              </a:ext>
            </a:extLst>
          </p:cNvPr>
          <p:cNvPicPr>
            <a:picLocks noChangeAspect="1"/>
          </p:cNvPicPr>
          <p:nvPr/>
        </p:nvPicPr>
        <p:blipFill>
          <a:blip r:embed="rId3"/>
          <a:stretch>
            <a:fillRect/>
          </a:stretch>
        </p:blipFill>
        <p:spPr>
          <a:xfrm>
            <a:off x="4791115" y="882919"/>
            <a:ext cx="2603080" cy="2906351"/>
          </a:xfrm>
          <a:prstGeom prst="rect">
            <a:avLst/>
          </a:prstGeom>
        </p:spPr>
      </p:pic>
      <p:pic>
        <p:nvPicPr>
          <p:cNvPr id="8" name="Picture 7">
            <a:extLst>
              <a:ext uri="{FF2B5EF4-FFF2-40B4-BE49-F238E27FC236}">
                <a16:creationId xmlns:a16="http://schemas.microsoft.com/office/drawing/2014/main" id="{9CF99037-1529-4C8A-B686-4489C296D561}"/>
              </a:ext>
            </a:extLst>
          </p:cNvPr>
          <p:cNvPicPr>
            <a:picLocks noChangeAspect="1"/>
          </p:cNvPicPr>
          <p:nvPr/>
        </p:nvPicPr>
        <p:blipFill>
          <a:blip r:embed="rId4"/>
          <a:stretch>
            <a:fillRect/>
          </a:stretch>
        </p:blipFill>
        <p:spPr>
          <a:xfrm>
            <a:off x="4770794" y="3786887"/>
            <a:ext cx="2550571" cy="2237921"/>
          </a:xfrm>
          <a:prstGeom prst="rect">
            <a:avLst/>
          </a:prstGeom>
        </p:spPr>
      </p:pic>
      <p:sp>
        <p:nvSpPr>
          <p:cNvPr id="11" name="TextBox 10">
            <a:extLst>
              <a:ext uri="{FF2B5EF4-FFF2-40B4-BE49-F238E27FC236}">
                <a16:creationId xmlns:a16="http://schemas.microsoft.com/office/drawing/2014/main" id="{45946A44-D766-40C6-9883-6CCA2F8A55C3}"/>
              </a:ext>
            </a:extLst>
          </p:cNvPr>
          <p:cNvSpPr txBox="1"/>
          <p:nvPr/>
        </p:nvSpPr>
        <p:spPr>
          <a:xfrm>
            <a:off x="6281672" y="5092516"/>
            <a:ext cx="1136690" cy="430887"/>
          </a:xfrm>
          <a:prstGeom prst="rect">
            <a:avLst/>
          </a:prstGeom>
          <a:solidFill>
            <a:schemeClr val="bg1"/>
          </a:solidFill>
        </p:spPr>
        <p:txBody>
          <a:bodyPr wrap="square" rtlCol="0">
            <a:spAutoFit/>
          </a:bodyPr>
          <a:lstStyle/>
          <a:p>
            <a:r>
              <a:rPr lang="en-US" sz="1100" dirty="0">
                <a:solidFill>
                  <a:schemeClr val="bg1">
                    <a:lumMod val="50000"/>
                  </a:schemeClr>
                </a:solidFill>
              </a:rPr>
              <a:t>Fed from </a:t>
            </a:r>
          </a:p>
          <a:p>
            <a:r>
              <a:rPr lang="en-US" sz="1100" dirty="0">
                <a:solidFill>
                  <a:schemeClr val="bg1">
                    <a:lumMod val="50000"/>
                  </a:schemeClr>
                </a:solidFill>
              </a:rPr>
              <a:t>NYSEG/RG&amp;E</a:t>
            </a:r>
          </a:p>
        </p:txBody>
      </p:sp>
      <p:sp>
        <p:nvSpPr>
          <p:cNvPr id="12" name="Rectangle 11">
            <a:extLst>
              <a:ext uri="{FF2B5EF4-FFF2-40B4-BE49-F238E27FC236}">
                <a16:creationId xmlns:a16="http://schemas.microsoft.com/office/drawing/2014/main" id="{D290EDD7-1236-4355-BECF-5E60D0FFC4BD}"/>
              </a:ext>
            </a:extLst>
          </p:cNvPr>
          <p:cNvSpPr/>
          <p:nvPr/>
        </p:nvSpPr>
        <p:spPr>
          <a:xfrm>
            <a:off x="4845253" y="5111770"/>
            <a:ext cx="2550571" cy="36694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B0CC9-6296-4C71-BFFC-DF0E42D0F0CA}"/>
              </a:ext>
            </a:extLst>
          </p:cNvPr>
          <p:cNvSpPr/>
          <p:nvPr/>
        </p:nvSpPr>
        <p:spPr>
          <a:xfrm>
            <a:off x="4761017" y="885302"/>
            <a:ext cx="2713972" cy="5117090"/>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40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19763"/>
            <a:ext cx="8218842" cy="411901"/>
          </a:xfrm>
        </p:spPr>
        <p:txBody>
          <a:bodyPr/>
          <a:lstStyle/>
          <a:p>
            <a:r>
              <a:rPr lang="en-US" sz="2400" b="0" dirty="0">
                <a:solidFill>
                  <a:srgbClr val="002060"/>
                </a:solidFill>
              </a:rPr>
              <a:t>Identifying Currently Encumbered Substations / Assets</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997479"/>
            <a:ext cx="8376876" cy="4863042"/>
          </a:xfrm>
        </p:spPr>
        <p:txBody>
          <a:bodyPr>
            <a:normAutofit/>
          </a:bodyPr>
          <a:lstStyle/>
          <a:p>
            <a:pPr>
              <a:spcAft>
                <a:spcPts val="1200"/>
              </a:spcAft>
              <a:buFont typeface="Wingdings" panose="05000000000000000000" pitchFamily="2" charset="2"/>
              <a:buChar char="§"/>
            </a:pPr>
            <a:r>
              <a:rPr lang="en-US" sz="2000" b="1" dirty="0"/>
              <a:t>Some substations / assets increasingly require significant interconnections upgrades to accommodate further DER.</a:t>
            </a:r>
          </a:p>
          <a:p>
            <a:pPr>
              <a:spcAft>
                <a:spcPts val="1200"/>
              </a:spcAft>
              <a:buFont typeface="Wingdings" panose="05000000000000000000" pitchFamily="2" charset="2"/>
              <a:buChar char="§"/>
            </a:pPr>
            <a:r>
              <a:rPr lang="en-US" sz="2000" b="1" dirty="0"/>
              <a:t>The cost sharing petition under discussion may help make these upgrades economical for projects to interconnect at these locations.</a:t>
            </a:r>
          </a:p>
          <a:p>
            <a:pPr>
              <a:spcAft>
                <a:spcPts val="1200"/>
              </a:spcAft>
              <a:buFont typeface="Wingdings" panose="05000000000000000000" pitchFamily="2" charset="2"/>
              <a:buChar char="§"/>
            </a:pPr>
            <a:r>
              <a:rPr lang="en-US" sz="2000" b="1" dirty="0"/>
              <a:t>The JU are working to identify additional mapping solutions to help identify these areas for developers.</a:t>
            </a:r>
          </a:p>
          <a:p>
            <a:pPr>
              <a:spcAft>
                <a:spcPts val="600"/>
              </a:spcAft>
              <a:buFont typeface="Wingdings" panose="05000000000000000000" pitchFamily="2" charset="2"/>
              <a:buChar char="§"/>
            </a:pPr>
            <a:r>
              <a:rPr lang="en-US" sz="2000" b="1" dirty="0"/>
              <a:t>Examples of why significant upgrades may be required include:</a:t>
            </a:r>
          </a:p>
          <a:p>
            <a:pPr lvl="1">
              <a:spcAft>
                <a:spcPts val="600"/>
              </a:spcAft>
              <a:buFont typeface="Wingdings" panose="05000000000000000000" pitchFamily="2" charset="2"/>
              <a:buChar char="§"/>
            </a:pPr>
            <a:r>
              <a:rPr lang="en-US" dirty="0"/>
              <a:t>When the amount of DER in queue exceeds the rating of the station transformer bank</a:t>
            </a:r>
          </a:p>
          <a:p>
            <a:pPr lvl="1">
              <a:spcAft>
                <a:spcPts val="600"/>
              </a:spcAft>
              <a:buFont typeface="Wingdings" panose="05000000000000000000" pitchFamily="2" charset="2"/>
              <a:buChar char="§"/>
            </a:pPr>
            <a:r>
              <a:rPr lang="en-US" dirty="0"/>
              <a:t>Additional DER creates potential overvoltage on the transmission system</a:t>
            </a:r>
          </a:p>
          <a:p>
            <a:pPr lvl="1">
              <a:spcAft>
                <a:spcPts val="600"/>
              </a:spcAft>
              <a:buFont typeface="Wingdings" panose="05000000000000000000" pitchFamily="2" charset="2"/>
              <a:buChar char="§"/>
            </a:pPr>
            <a:r>
              <a:rPr lang="en-US" dirty="0"/>
              <a:t>Backfeed begins to exceed acceptable protection limits</a:t>
            </a:r>
          </a:p>
          <a:p>
            <a:pPr>
              <a:spcAft>
                <a:spcPts val="1200"/>
              </a:spcAft>
              <a:buFont typeface="Wingdings" panose="05000000000000000000" pitchFamily="2" charset="2"/>
              <a:buChar char="§"/>
            </a:pPr>
            <a:endParaRPr lang="en-US" sz="2000" b="1" dirty="0"/>
          </a:p>
        </p:txBody>
      </p:sp>
    </p:spTree>
    <p:extLst>
      <p:ext uri="{BB962C8B-B14F-4D97-AF65-F5344CB8AC3E}">
        <p14:creationId xmlns:p14="http://schemas.microsoft.com/office/powerpoint/2010/main" val="28165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REST URL Access</a:t>
            </a:r>
          </a:p>
        </p:txBody>
      </p:sp>
      <p:sp>
        <p:nvSpPr>
          <p:cNvPr id="5" name="Content Placeholder 2">
            <a:extLst>
              <a:ext uri="{FF2B5EF4-FFF2-40B4-BE49-F238E27FC236}">
                <a16:creationId xmlns:a16="http://schemas.microsoft.com/office/drawing/2014/main" id="{F435A13A-1637-4323-B52E-3471F900267F}"/>
              </a:ext>
            </a:extLst>
          </p:cNvPr>
          <p:cNvSpPr txBox="1">
            <a:spLocks/>
          </p:cNvSpPr>
          <p:nvPr/>
        </p:nvSpPr>
        <p:spPr>
          <a:xfrm>
            <a:off x="484094" y="1004358"/>
            <a:ext cx="8507505" cy="2424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dirty="0"/>
              <a:t>Third parties can now overlay JU hosting capacity data within their own GIS systems and mapping tools.</a:t>
            </a:r>
          </a:p>
          <a:p>
            <a:pPr>
              <a:lnSpc>
                <a:spcPct val="110000"/>
              </a:lnSpc>
            </a:pPr>
            <a:endParaRPr lang="en-US" sz="2000" dirty="0"/>
          </a:p>
          <a:p>
            <a:pPr>
              <a:lnSpc>
                <a:spcPct val="110000"/>
              </a:lnSpc>
            </a:pPr>
            <a:r>
              <a:rPr lang="en-US" sz="2000" dirty="0"/>
              <a:t>REST URL access provides a live version of the current hosting capacity maps enabling access to the most up to date information.</a:t>
            </a:r>
          </a:p>
          <a:p>
            <a:pPr>
              <a:lnSpc>
                <a:spcPct val="110000"/>
              </a:lnSpc>
            </a:pPr>
            <a:endParaRPr lang="en-US" sz="1800" dirty="0">
              <a:cs typeface="Arial" panose="020B0604020202020204" pitchFamily="34" charset="0"/>
            </a:endParaRPr>
          </a:p>
          <a:p>
            <a:pPr marL="0" indent="0">
              <a:lnSpc>
                <a:spcPct val="110000"/>
              </a:lnSpc>
              <a:buNone/>
            </a:pPr>
            <a:endParaRPr lang="en-US" sz="1800" dirty="0">
              <a:cs typeface="Arial" panose="020B0604020202020204" pitchFamily="34" charset="0"/>
            </a:endParaRPr>
          </a:p>
          <a:p>
            <a:pPr marL="0" indent="0">
              <a:lnSpc>
                <a:spcPct val="110000"/>
              </a:lnSpc>
              <a:buNone/>
            </a:pPr>
            <a:endParaRPr lang="en-US" sz="1800" dirty="0">
              <a:cs typeface="Arial" panose="020B0604020202020204" pitchFamily="34" charset="0"/>
            </a:endParaRPr>
          </a:p>
          <a:p>
            <a:pPr marL="457200" lvl="1" indent="0">
              <a:buNone/>
            </a:pPr>
            <a:endParaRPr lang="en-US" sz="1800" dirty="0">
              <a:solidFill>
                <a:srgbClr val="FF0000"/>
              </a:solidFill>
            </a:endParaRPr>
          </a:p>
          <a:p>
            <a:pPr marL="457200" lvl="1" indent="0">
              <a:buNone/>
            </a:pPr>
            <a:endParaRPr lang="en-US" sz="1800" dirty="0"/>
          </a:p>
        </p:txBody>
      </p:sp>
      <p:pic>
        <p:nvPicPr>
          <p:cNvPr id="4" name="Picture 3">
            <a:extLst>
              <a:ext uri="{FF2B5EF4-FFF2-40B4-BE49-F238E27FC236}">
                <a16:creationId xmlns:a16="http://schemas.microsoft.com/office/drawing/2014/main" id="{D80101A6-5EEE-49EC-9CBC-FE8252FB0049}"/>
              </a:ext>
            </a:extLst>
          </p:cNvPr>
          <p:cNvPicPr>
            <a:picLocks noChangeAspect="1"/>
          </p:cNvPicPr>
          <p:nvPr/>
        </p:nvPicPr>
        <p:blipFill>
          <a:blip r:embed="rId3"/>
          <a:stretch>
            <a:fillRect/>
          </a:stretch>
        </p:blipFill>
        <p:spPr>
          <a:xfrm>
            <a:off x="743577" y="3549580"/>
            <a:ext cx="7424057" cy="2141404"/>
          </a:xfrm>
          <a:prstGeom prst="rect">
            <a:avLst/>
          </a:prstGeom>
          <a:gradFill flip="none" rotWithShape="1">
            <a:gsLst>
              <a:gs pos="0">
                <a:schemeClr val="bg1"/>
              </a:gs>
              <a:gs pos="100000">
                <a:schemeClr val="accent1">
                  <a:lumMod val="45000"/>
                  <a:lumOff val="55000"/>
                </a:schemeClr>
              </a:gs>
            </a:gsLst>
            <a:lin ang="16200000" scaled="1"/>
            <a:tileRect/>
          </a:gradFill>
        </p:spPr>
      </p:pic>
      <p:sp>
        <p:nvSpPr>
          <p:cNvPr id="6" name="Rectangle 5">
            <a:extLst>
              <a:ext uri="{FF2B5EF4-FFF2-40B4-BE49-F238E27FC236}">
                <a16:creationId xmlns:a16="http://schemas.microsoft.com/office/drawing/2014/main" id="{6C838F39-EAFC-4F0F-904F-BE2D37A062AD}"/>
              </a:ext>
            </a:extLst>
          </p:cNvPr>
          <p:cNvSpPr/>
          <p:nvPr/>
        </p:nvSpPr>
        <p:spPr>
          <a:xfrm>
            <a:off x="743577" y="4903596"/>
            <a:ext cx="7424057" cy="787388"/>
          </a:xfrm>
          <a:prstGeom prst="rect">
            <a:avLst/>
          </a:prstGeom>
          <a:gradFill>
            <a:gsLst>
              <a:gs pos="0">
                <a:schemeClr val="bg1"/>
              </a:gs>
              <a:gs pos="100000">
                <a:schemeClr val="accent1">
                  <a:lumMod val="45000"/>
                  <a:lumOff val="55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898701-1347-4CED-84D8-E42C407589D7}"/>
              </a:ext>
            </a:extLst>
          </p:cNvPr>
          <p:cNvPicPr>
            <a:picLocks noChangeAspect="1"/>
          </p:cNvPicPr>
          <p:nvPr/>
        </p:nvPicPr>
        <p:blipFill>
          <a:blip r:embed="rId4"/>
          <a:stretch>
            <a:fillRect/>
          </a:stretch>
        </p:blipFill>
        <p:spPr>
          <a:xfrm>
            <a:off x="6250281" y="4263903"/>
            <a:ext cx="1323975" cy="1038225"/>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Arrow: Right 17">
            <a:extLst>
              <a:ext uri="{FF2B5EF4-FFF2-40B4-BE49-F238E27FC236}">
                <a16:creationId xmlns:a16="http://schemas.microsoft.com/office/drawing/2014/main" id="{5CDC03B3-71D3-4F93-84EF-E4414E93F78B}"/>
              </a:ext>
            </a:extLst>
          </p:cNvPr>
          <p:cNvSpPr/>
          <p:nvPr/>
        </p:nvSpPr>
        <p:spPr>
          <a:xfrm rot="13634715">
            <a:off x="6029164" y="4056800"/>
            <a:ext cx="442232" cy="293627"/>
          </a:xfrm>
          <a:prstGeom prst="rightArrow">
            <a:avLst>
              <a:gd name="adj1" fmla="val 50000"/>
              <a:gd name="adj2" fmla="val 6796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2CB69A-5558-4099-A876-0CF2FE58D294}"/>
              </a:ext>
            </a:extLst>
          </p:cNvPr>
          <p:cNvSpPr txBox="1"/>
          <p:nvPr/>
        </p:nvSpPr>
        <p:spPr>
          <a:xfrm>
            <a:off x="2671139" y="5778151"/>
            <a:ext cx="3801721" cy="307777"/>
          </a:xfrm>
          <a:prstGeom prst="rect">
            <a:avLst/>
          </a:prstGeom>
          <a:noFill/>
        </p:spPr>
        <p:txBody>
          <a:bodyPr wrap="square" rtlCol="0">
            <a:spAutoFit/>
          </a:bodyPr>
          <a:lstStyle/>
          <a:p>
            <a:pPr algn="ctr"/>
            <a:r>
              <a:rPr lang="en-US" sz="1400" i="1" dirty="0"/>
              <a:t>Example of National Grid’s REST URL</a:t>
            </a:r>
          </a:p>
        </p:txBody>
      </p:sp>
    </p:spTree>
    <p:extLst>
      <p:ext uri="{BB962C8B-B14F-4D97-AF65-F5344CB8AC3E}">
        <p14:creationId xmlns:p14="http://schemas.microsoft.com/office/powerpoint/2010/main" val="329433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5AC44071-E717-4DA5-AAF4-66D0BC8FCEA6}"/>
              </a:ext>
            </a:extLst>
          </p:cNvPr>
          <p:cNvSpPr/>
          <p:nvPr/>
        </p:nvSpPr>
        <p:spPr>
          <a:xfrm>
            <a:off x="843281" y="4252602"/>
            <a:ext cx="7467600" cy="1280160"/>
          </a:xfrm>
          <a:prstGeom prst="rightArrow">
            <a:avLst/>
          </a:prstGeom>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Increasing Analysis Refresh Rate</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4" y="1004358"/>
            <a:ext cx="8437963" cy="2013162"/>
          </a:xfrm>
        </p:spPr>
        <p:txBody>
          <a:bodyPr>
            <a:normAutofit lnSpcReduction="10000"/>
          </a:bodyPr>
          <a:lstStyle/>
          <a:p>
            <a:pPr>
              <a:lnSpc>
                <a:spcPct val="107000"/>
              </a:lnSpc>
              <a:spcBef>
                <a:spcPts val="0"/>
              </a:spcBef>
              <a:buFont typeface="Wingdings" panose="05000000000000000000" pitchFamily="2" charset="2"/>
              <a:buChar char=""/>
            </a:pPr>
            <a:r>
              <a:rPr lang="en-US" sz="2000" dirty="0"/>
              <a:t>The semi-annual refresh balances resource constraints with the need for providing relevant, up-to-date information.</a:t>
            </a:r>
          </a:p>
          <a:p>
            <a:pPr>
              <a:lnSpc>
                <a:spcPct val="107000"/>
              </a:lnSpc>
              <a:spcBef>
                <a:spcPts val="0"/>
              </a:spcBef>
              <a:buFont typeface="Wingdings" panose="05000000000000000000" pitchFamily="2" charset="2"/>
              <a:buChar char=""/>
            </a:pPr>
            <a:endParaRPr lang="en-US" sz="2000" dirty="0">
              <a:solidFill>
                <a:prstClr val="black"/>
              </a:solidFill>
            </a:endParaRPr>
          </a:p>
          <a:p>
            <a:pPr>
              <a:lnSpc>
                <a:spcPct val="107000"/>
              </a:lnSpc>
              <a:spcBef>
                <a:spcPts val="0"/>
              </a:spcBef>
              <a:buFont typeface="Wingdings" panose="05000000000000000000" pitchFamily="2" charset="2"/>
              <a:buChar char=""/>
            </a:pPr>
            <a:r>
              <a:rPr lang="en-US" sz="2000" dirty="0">
                <a:solidFill>
                  <a:prstClr val="black"/>
                </a:solidFill>
              </a:rPr>
              <a:t>The JU will review and update the criteria for significant circuit changes each refresh cycle as necessary to help capture major changes in hosting capacity throughout the year.</a:t>
            </a:r>
          </a:p>
          <a:p>
            <a:pPr marL="457200" lvl="1" indent="0">
              <a:buNone/>
            </a:pPr>
            <a:endParaRPr lang="en-US" sz="1800" dirty="0"/>
          </a:p>
          <a:p>
            <a:pPr lvl="1"/>
            <a:endParaRPr lang="en-US" sz="1800" dirty="0"/>
          </a:p>
          <a:p>
            <a:pPr lvl="1"/>
            <a:endParaRPr lang="en-US" sz="1800" dirty="0"/>
          </a:p>
        </p:txBody>
      </p:sp>
      <p:sp>
        <p:nvSpPr>
          <p:cNvPr id="5" name="Content Placeholder 2">
            <a:extLst>
              <a:ext uri="{FF2B5EF4-FFF2-40B4-BE49-F238E27FC236}">
                <a16:creationId xmlns:a16="http://schemas.microsoft.com/office/drawing/2014/main" id="{CC2D47CF-A9A8-4149-A1F4-2E914ECD5F29}"/>
              </a:ext>
            </a:extLst>
          </p:cNvPr>
          <p:cNvSpPr txBox="1">
            <a:spLocks/>
          </p:cNvSpPr>
          <p:nvPr/>
        </p:nvSpPr>
        <p:spPr>
          <a:xfrm>
            <a:off x="725468" y="3354423"/>
            <a:ext cx="1597063" cy="691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1600" b="1" dirty="0">
                <a:solidFill>
                  <a:prstClr val="black"/>
                </a:solidFill>
              </a:rPr>
              <a:t>Oct. 1, 2020: </a:t>
            </a:r>
            <a:r>
              <a:rPr lang="en-US" sz="1600" dirty="0">
                <a:solidFill>
                  <a:prstClr val="black"/>
                </a:solidFill>
              </a:rPr>
              <a:t>Full HCA Refresh</a:t>
            </a:r>
            <a:endParaRPr lang="en-US" sz="1200" dirty="0">
              <a:solidFill>
                <a:prstClr val="black"/>
              </a:solidFill>
            </a:endParaRPr>
          </a:p>
          <a:p>
            <a:pPr marL="457200" lvl="1" indent="0" algn="ctr">
              <a:buFont typeface="Arial" panose="020B0604020202020204" pitchFamily="34" charset="0"/>
              <a:buNone/>
            </a:pPr>
            <a:endParaRPr lang="en-US" sz="1200" dirty="0"/>
          </a:p>
          <a:p>
            <a:pPr lvl="1" algn="ctr"/>
            <a:endParaRPr lang="en-US" sz="1200" dirty="0"/>
          </a:p>
          <a:p>
            <a:pPr lvl="1" algn="ctr"/>
            <a:endParaRPr lang="en-US" sz="1200" dirty="0"/>
          </a:p>
        </p:txBody>
      </p:sp>
      <p:cxnSp>
        <p:nvCxnSpPr>
          <p:cNvPr id="7" name="Straight Connector 6">
            <a:extLst>
              <a:ext uri="{FF2B5EF4-FFF2-40B4-BE49-F238E27FC236}">
                <a16:creationId xmlns:a16="http://schemas.microsoft.com/office/drawing/2014/main" id="{99775054-F8A5-4F4C-B95B-81278A93C692}"/>
              </a:ext>
            </a:extLst>
          </p:cNvPr>
          <p:cNvCxnSpPr>
            <a:cxnSpLocks/>
          </p:cNvCxnSpPr>
          <p:nvPr/>
        </p:nvCxnSpPr>
        <p:spPr>
          <a:xfrm>
            <a:off x="1524000" y="4156082"/>
            <a:ext cx="0" cy="137668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7D614DD-7A87-4395-891F-105A75FC0C90}"/>
              </a:ext>
            </a:extLst>
          </p:cNvPr>
          <p:cNvCxnSpPr>
            <a:cxnSpLocks/>
          </p:cNvCxnSpPr>
          <p:nvPr/>
        </p:nvCxnSpPr>
        <p:spPr>
          <a:xfrm>
            <a:off x="4378960" y="4156082"/>
            <a:ext cx="0" cy="137668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7BAC2C3-CECB-4B99-825F-66C5CD391A6D}"/>
              </a:ext>
            </a:extLst>
          </p:cNvPr>
          <p:cNvCxnSpPr>
            <a:cxnSpLocks/>
          </p:cNvCxnSpPr>
          <p:nvPr/>
        </p:nvCxnSpPr>
        <p:spPr>
          <a:xfrm>
            <a:off x="7233920" y="4156082"/>
            <a:ext cx="0" cy="137668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DD72B854-6E76-4EAF-91AD-980090CC9444}"/>
              </a:ext>
            </a:extLst>
          </p:cNvPr>
          <p:cNvSpPr txBox="1">
            <a:spLocks/>
          </p:cNvSpPr>
          <p:nvPr/>
        </p:nvSpPr>
        <p:spPr>
          <a:xfrm>
            <a:off x="2741805" y="3290874"/>
            <a:ext cx="3303219" cy="106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1600" b="1" dirty="0">
                <a:solidFill>
                  <a:prstClr val="black"/>
                </a:solidFill>
              </a:rPr>
              <a:t>Apr. 1, 2021: </a:t>
            </a:r>
            <a:r>
              <a:rPr lang="en-US" sz="1600" dirty="0">
                <a:solidFill>
                  <a:prstClr val="black"/>
                </a:solidFill>
              </a:rPr>
              <a:t>Refresh Circuits with a </a:t>
            </a:r>
            <a:r>
              <a:rPr lang="en-US" sz="1600" dirty="0"/>
              <a:t>total increase of connected DG above 500 kW over the prior 6 months*</a:t>
            </a:r>
            <a:endParaRPr lang="en-US" sz="1200" dirty="0">
              <a:solidFill>
                <a:prstClr val="black"/>
              </a:solidFill>
            </a:endParaRPr>
          </a:p>
          <a:p>
            <a:pPr marL="457200" lvl="1" indent="0" algn="ctr">
              <a:buFont typeface="Arial" panose="020B0604020202020204" pitchFamily="34" charset="0"/>
              <a:buNone/>
            </a:pPr>
            <a:endParaRPr lang="en-US" sz="1200" dirty="0"/>
          </a:p>
          <a:p>
            <a:pPr lvl="1" algn="ctr"/>
            <a:endParaRPr lang="en-US" sz="1200" dirty="0"/>
          </a:p>
          <a:p>
            <a:pPr lvl="1" algn="ctr"/>
            <a:endParaRPr lang="en-US" sz="1200" dirty="0"/>
          </a:p>
        </p:txBody>
      </p:sp>
      <p:sp>
        <p:nvSpPr>
          <p:cNvPr id="15" name="Content Placeholder 2">
            <a:extLst>
              <a:ext uri="{FF2B5EF4-FFF2-40B4-BE49-F238E27FC236}">
                <a16:creationId xmlns:a16="http://schemas.microsoft.com/office/drawing/2014/main" id="{41504CCD-9A6F-498E-B15D-B77BCDFD2698}"/>
              </a:ext>
            </a:extLst>
          </p:cNvPr>
          <p:cNvSpPr txBox="1">
            <a:spLocks/>
          </p:cNvSpPr>
          <p:nvPr/>
        </p:nvSpPr>
        <p:spPr>
          <a:xfrm>
            <a:off x="6464298" y="3392030"/>
            <a:ext cx="1597063" cy="81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1600" b="1" dirty="0">
                <a:solidFill>
                  <a:prstClr val="black"/>
                </a:solidFill>
              </a:rPr>
              <a:t>Oct. 1, 2021: </a:t>
            </a:r>
            <a:r>
              <a:rPr lang="en-US" sz="1600" dirty="0">
                <a:solidFill>
                  <a:prstClr val="black"/>
                </a:solidFill>
              </a:rPr>
              <a:t>Full HCA Refresh</a:t>
            </a:r>
            <a:endParaRPr lang="en-US" sz="1200" dirty="0">
              <a:solidFill>
                <a:prstClr val="black"/>
              </a:solidFill>
            </a:endParaRPr>
          </a:p>
          <a:p>
            <a:pPr marL="457200" lvl="1" indent="0" algn="ctr">
              <a:buFont typeface="Arial" panose="020B0604020202020204" pitchFamily="34" charset="0"/>
              <a:buNone/>
            </a:pPr>
            <a:endParaRPr lang="en-US" sz="1200" dirty="0"/>
          </a:p>
          <a:p>
            <a:pPr lvl="1" algn="ctr"/>
            <a:endParaRPr lang="en-US" sz="1200" dirty="0"/>
          </a:p>
          <a:p>
            <a:pPr lvl="1" algn="ctr"/>
            <a:endParaRPr lang="en-US" sz="1200" dirty="0"/>
          </a:p>
        </p:txBody>
      </p:sp>
      <p:sp>
        <p:nvSpPr>
          <p:cNvPr id="6" name="TextBox 5">
            <a:extLst>
              <a:ext uri="{FF2B5EF4-FFF2-40B4-BE49-F238E27FC236}">
                <a16:creationId xmlns:a16="http://schemas.microsoft.com/office/drawing/2014/main" id="{50499611-74BD-4508-A517-4DE2E5824448}"/>
              </a:ext>
            </a:extLst>
          </p:cNvPr>
          <p:cNvSpPr txBox="1"/>
          <p:nvPr/>
        </p:nvSpPr>
        <p:spPr>
          <a:xfrm>
            <a:off x="1746295" y="5820798"/>
            <a:ext cx="5265329" cy="307777"/>
          </a:xfrm>
          <a:prstGeom prst="rect">
            <a:avLst/>
          </a:prstGeom>
          <a:noFill/>
        </p:spPr>
        <p:txBody>
          <a:bodyPr wrap="square" rtlCol="0">
            <a:spAutoFit/>
          </a:bodyPr>
          <a:lstStyle/>
          <a:p>
            <a:pPr algn="ctr"/>
            <a:r>
              <a:rPr lang="en-US" sz="1400" i="1" dirty="0"/>
              <a:t>*Additional criteria may be applied at the utility’s discretion</a:t>
            </a:r>
          </a:p>
        </p:txBody>
      </p:sp>
    </p:spTree>
    <p:extLst>
      <p:ext uri="{BB962C8B-B14F-4D97-AF65-F5344CB8AC3E}">
        <p14:creationId xmlns:p14="http://schemas.microsoft.com/office/powerpoint/2010/main" val="429342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B70C342D-F0EA-4F73-BA71-0F552EB502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4" r="17725" b="1905"/>
          <a:stretch/>
        </p:blipFill>
        <p:spPr bwMode="auto">
          <a:xfrm>
            <a:off x="0" y="1"/>
            <a:ext cx="9144000" cy="6857999"/>
          </a:xfrm>
          <a:prstGeom prst="rect">
            <a:avLst/>
          </a:prstGeom>
          <a:noFill/>
          <a:ln w="25400" cap="flat">
            <a:noFill/>
            <a:round/>
            <a:headEnd/>
            <a:tailEnd/>
          </a:ln>
        </p:spPr>
      </p:pic>
      <p:sp>
        <p:nvSpPr>
          <p:cNvPr id="7" name="TextBox 1">
            <a:extLst>
              <a:ext uri="{FF2B5EF4-FFF2-40B4-BE49-F238E27FC236}">
                <a16:creationId xmlns:a16="http://schemas.microsoft.com/office/drawing/2014/main" id="{278E4158-2ECA-4076-8A09-E591FFE0BA91}"/>
              </a:ext>
            </a:extLst>
          </p:cNvPr>
          <p:cNvSpPr txBox="1">
            <a:spLocks noChangeArrowheads="1"/>
          </p:cNvSpPr>
          <p:nvPr/>
        </p:nvSpPr>
        <p:spPr bwMode="auto">
          <a:xfrm>
            <a:off x="975942" y="1179459"/>
            <a:ext cx="7194283" cy="1031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920" tIns="22960" rIns="45920" bIns="22960">
            <a:spAutoFit/>
          </a:bodyPr>
          <a:lstStyle>
            <a:lvl1pPr>
              <a:defRPr sz="1000">
                <a:solidFill>
                  <a:srgbClr val="000000"/>
                </a:solidFill>
                <a:latin typeface="Gill Sans" charset="0"/>
                <a:ea typeface="ヒラギノ角ゴ ProN W3" charset="0"/>
                <a:cs typeface="ヒラギノ角ゴ ProN W3" charset="0"/>
                <a:sym typeface="Gill Sans" charset="0"/>
              </a:defRPr>
            </a:lvl1pPr>
            <a:lvl2pPr marL="742950" indent="-285750">
              <a:defRPr sz="1000">
                <a:solidFill>
                  <a:srgbClr val="000000"/>
                </a:solidFill>
                <a:latin typeface="Gill Sans" charset="0"/>
                <a:ea typeface="ヒラギノ角ゴ ProN W3" charset="0"/>
                <a:cs typeface="ヒラギノ角ゴ ProN W3" charset="0"/>
                <a:sym typeface="Gill Sans" charset="0"/>
              </a:defRPr>
            </a:lvl2pPr>
            <a:lvl3pPr marL="1143000" indent="-228600">
              <a:defRPr sz="1000">
                <a:solidFill>
                  <a:srgbClr val="000000"/>
                </a:solidFill>
                <a:latin typeface="Gill Sans" charset="0"/>
                <a:ea typeface="ヒラギノ角ゴ ProN W3" charset="0"/>
                <a:cs typeface="ヒラギノ角ゴ ProN W3" charset="0"/>
                <a:sym typeface="Gill Sans" charset="0"/>
              </a:defRPr>
            </a:lvl3pPr>
            <a:lvl4pPr marL="1600200" indent="-228600">
              <a:defRPr sz="1000">
                <a:solidFill>
                  <a:srgbClr val="000000"/>
                </a:solidFill>
                <a:latin typeface="Gill Sans" charset="0"/>
                <a:ea typeface="ヒラギノ角ゴ ProN W3" charset="0"/>
                <a:cs typeface="ヒラギノ角ゴ ProN W3" charset="0"/>
                <a:sym typeface="Gill Sans" charset="0"/>
              </a:defRPr>
            </a:lvl4pPr>
            <a:lvl5pPr marL="2057400" indent="-228600">
              <a:defRPr sz="1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000">
                <a:solidFill>
                  <a:srgbClr val="000000"/>
                </a:solidFill>
                <a:latin typeface="Gill Sans" charset="0"/>
                <a:ea typeface="ヒラギノ角ゴ ProN W3" charset="0"/>
                <a:cs typeface="ヒラギノ角ゴ ProN W3" charset="0"/>
                <a:sym typeface="Gill Sans" charset="0"/>
              </a:defRPr>
            </a:lvl9pPr>
          </a:lstStyle>
          <a:p>
            <a:pPr algn="ctr" defTabSz="914400" fontAlgn="base">
              <a:spcBef>
                <a:spcPct val="0"/>
              </a:spcBef>
              <a:spcAft>
                <a:spcPct val="0"/>
              </a:spcAft>
              <a:defRPr/>
            </a:pPr>
            <a:r>
              <a:rPr lang="en-US" sz="3200" dirty="0"/>
              <a:t>Considerations for Hosting Capacity Maps for Energy Storage Resources</a:t>
            </a:r>
            <a:endParaRPr lang="en-US" sz="3200" dirty="0">
              <a:solidFill>
                <a:srgbClr val="BBE0E3">
                  <a:lumMod val="25000"/>
                </a:srgbClr>
              </a:solidFill>
            </a:endParaRPr>
          </a:p>
        </p:txBody>
      </p:sp>
      <p:pic>
        <p:nvPicPr>
          <p:cNvPr id="8" name="Picture 2">
            <a:extLst>
              <a:ext uri="{FF2B5EF4-FFF2-40B4-BE49-F238E27FC236}">
                <a16:creationId xmlns:a16="http://schemas.microsoft.com/office/drawing/2014/main" id="{5C26B8E0-EED7-4141-8645-ADE2FC41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366" y="1470768"/>
            <a:ext cx="5136942" cy="3857625"/>
          </a:xfrm>
          <a:prstGeom prst="rect">
            <a:avLst/>
          </a:prstGeom>
          <a:noFill/>
          <a:ln w="25400" cap="flat">
            <a:noFill/>
            <a:round/>
            <a:headEnd/>
            <a:tailEnd/>
          </a:ln>
        </p:spPr>
      </p:pic>
      <p:sp>
        <p:nvSpPr>
          <p:cNvPr id="10" name="TextBox 4"/>
          <p:cNvSpPr txBox="1">
            <a:spLocks noChangeArrowheads="1"/>
          </p:cNvSpPr>
          <p:nvPr/>
        </p:nvSpPr>
        <p:spPr bwMode="auto">
          <a:xfrm>
            <a:off x="4373563" y="4129618"/>
            <a:ext cx="4090213" cy="748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599" tIns="50799" rIns="101599" bIns="50799">
            <a:spAutoFit/>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defTabSz="914400" fontAlgn="base">
              <a:spcBef>
                <a:spcPct val="0"/>
              </a:spcBef>
              <a:spcAft>
                <a:spcPct val="0"/>
              </a:spcAft>
            </a:pPr>
            <a:r>
              <a:rPr lang="en-US" sz="1400" b="1" dirty="0"/>
              <a:t>William Acker</a:t>
            </a:r>
          </a:p>
          <a:p>
            <a:pPr defTabSz="914400" fontAlgn="base">
              <a:spcBef>
                <a:spcPct val="0"/>
              </a:spcBef>
              <a:spcAft>
                <a:spcPct val="0"/>
              </a:spcAft>
            </a:pPr>
            <a:r>
              <a:rPr lang="en-US" sz="1400" b="1" dirty="0"/>
              <a:t>JU Hosting Capacity Stakeholder Meeting</a:t>
            </a:r>
          </a:p>
          <a:p>
            <a:pPr defTabSz="914400" fontAlgn="base">
              <a:spcBef>
                <a:spcPct val="0"/>
              </a:spcBef>
              <a:spcAft>
                <a:spcPct val="0"/>
              </a:spcAft>
            </a:pPr>
            <a:r>
              <a:rPr lang="en-US" sz="1400" b="1" dirty="0"/>
              <a:t>May 13</a:t>
            </a:r>
            <a:r>
              <a:rPr lang="en-US" sz="1400" b="1" baseline="30000" dirty="0"/>
              <a:t>th</a:t>
            </a:r>
            <a:r>
              <a:rPr lang="en-US" sz="1400" b="1" dirty="0"/>
              <a:t>, 2021</a:t>
            </a:r>
          </a:p>
        </p:txBody>
      </p:sp>
    </p:spTree>
    <p:extLst>
      <p:ext uri="{BB962C8B-B14F-4D97-AF65-F5344CB8AC3E}">
        <p14:creationId xmlns:p14="http://schemas.microsoft.com/office/powerpoint/2010/main" val="18484843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18</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8"/>
            <a:ext cx="7451896" cy="4265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Energy Storage is a controllable asset</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It can consume hosting capacity, be neutral with respect to hosting capacity, or even increase hosting capacity for other assets.</a:t>
            </a:r>
          </a:p>
          <a:p>
            <a:pPr marL="900113" lvl="1" indent="-557213" algn="l">
              <a:spcAft>
                <a:spcPts val="1350"/>
              </a:spcAft>
              <a:buFont typeface="Wingdings" charset="0"/>
              <a:buChar char="v"/>
            </a:pPr>
            <a:r>
              <a:rPr lang="en-US" sz="1800" dirty="0">
                <a:solidFill>
                  <a:srgbClr val="2D2D8A"/>
                </a:solidFill>
                <a:cs typeface="Gill Sans" charset="0"/>
              </a:rPr>
              <a:t>Because of the flexibility of the asset, further information is required to optimize.</a:t>
            </a:r>
          </a:p>
          <a:p>
            <a:pPr marL="342900" lvl="1" indent="-336550" algn="l">
              <a:spcAft>
                <a:spcPts val="1350"/>
              </a:spcAft>
            </a:pPr>
            <a:r>
              <a:rPr lang="en-US" sz="1800" b="1" dirty="0">
                <a:solidFill>
                  <a:srgbClr val="2D2D8A"/>
                </a:solidFill>
                <a:cs typeface="Gill Sans" charset="0"/>
              </a:rPr>
              <a:t>Need to consider both power injection and load</a:t>
            </a: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Presently have unconstrained and constrained operation</a:t>
            </a:r>
          </a:p>
          <a:p>
            <a:pPr marL="900113" lvl="1" indent="-557213" algn="l">
              <a:spcAft>
                <a:spcPts val="1350"/>
              </a:spcAft>
              <a:buFont typeface="Wingdings" charset="0"/>
              <a:buChar char="v"/>
            </a:pPr>
            <a:r>
              <a:rPr lang="en-US" sz="1800" dirty="0">
                <a:solidFill>
                  <a:srgbClr val="2D2D8A"/>
                </a:solidFill>
                <a:cs typeface="Gill Sans" charset="0"/>
              </a:rPr>
              <a:t>In the future may have dynamic control to increase hosting capacity</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High Level Considerations</a:t>
            </a:r>
          </a:p>
        </p:txBody>
      </p:sp>
    </p:spTree>
    <p:extLst>
      <p:ext uri="{BB962C8B-B14F-4D97-AF65-F5344CB8AC3E}">
        <p14:creationId xmlns:p14="http://schemas.microsoft.com/office/powerpoint/2010/main" val="31241395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19</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8"/>
            <a:ext cx="6958361" cy="436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Include mid-voltage level on maps</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Maps show up to 13kV and occasionally some higher voltage feeders</a:t>
            </a:r>
          </a:p>
          <a:p>
            <a:pPr marL="900113" lvl="1" indent="-557213" algn="l">
              <a:spcAft>
                <a:spcPts val="1350"/>
              </a:spcAft>
              <a:buFont typeface="Wingdings" charset="0"/>
              <a:buChar char="v"/>
            </a:pPr>
            <a:r>
              <a:rPr lang="en-US" sz="1800" dirty="0">
                <a:solidFill>
                  <a:srgbClr val="2D2D8A"/>
                </a:solidFill>
                <a:cs typeface="Gill Sans" charset="0"/>
              </a:rPr>
              <a:t>There is a gap in information between 13kV and 69kV</a:t>
            </a:r>
          </a:p>
          <a:p>
            <a:pPr marL="900113" lvl="1" indent="-557213" algn="l">
              <a:spcAft>
                <a:spcPts val="1350"/>
              </a:spcAft>
              <a:buFont typeface="Wingdings" charset="0"/>
              <a:buChar char="v"/>
            </a:pPr>
            <a:r>
              <a:rPr lang="en-US" sz="1800" dirty="0">
                <a:solidFill>
                  <a:srgbClr val="2D2D8A"/>
                </a:solidFill>
                <a:cs typeface="Gill Sans" charset="0"/>
              </a:rPr>
              <a:t>Larger storage projects (5MW – 20MW) may bypass some of the constraints on maps, but need to understand primary distribution feeders, i.e. 27kV or 33kV.  </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Specific Considerations</a:t>
            </a:r>
          </a:p>
        </p:txBody>
      </p:sp>
    </p:spTree>
    <p:extLst>
      <p:ext uri="{BB962C8B-B14F-4D97-AF65-F5344CB8AC3E}">
        <p14:creationId xmlns:p14="http://schemas.microsoft.com/office/powerpoint/2010/main" val="2561554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5" y="873562"/>
            <a:ext cx="8221924" cy="5298673"/>
          </a:xfrm>
        </p:spPr>
        <p:txBody>
          <a:bodyPr>
            <a:normAutofit fontScale="85000" lnSpcReduction="20000"/>
          </a:bodyPr>
          <a:lstStyle/>
          <a:p>
            <a:pPr marL="274320" indent="-274320"/>
            <a:r>
              <a:rPr lang="en-US" dirty="0"/>
              <a:t>All stakeholder engagement (Advisory Group and Engagement Group) meetings, webinars and information exchange are designed </a:t>
            </a:r>
            <a:r>
              <a:rPr lang="en-US" u="sng" dirty="0"/>
              <a:t>solely</a:t>
            </a:r>
            <a:r>
              <a:rPr lang="en-US" dirty="0"/>
              <a:t> to provide an</a:t>
            </a:r>
            <a:r>
              <a:rPr lang="en-US" dirty="0">
                <a:solidFill>
                  <a:srgbClr val="FF0000"/>
                </a:solidFill>
              </a:rPr>
              <a:t> </a:t>
            </a:r>
            <a:r>
              <a:rPr lang="en-US" dirty="0"/>
              <a:t>open forum or means for the expression of various points of view </a:t>
            </a:r>
            <a:r>
              <a:rPr lang="en-US" u="sng" dirty="0"/>
              <a:t>in compliance with antitrust laws</a:t>
            </a:r>
            <a:r>
              <a:rPr lang="en-US" dirty="0"/>
              <a:t>.  </a:t>
            </a:r>
          </a:p>
          <a:p>
            <a:pPr marL="274320" indent="-274320"/>
            <a:endParaRPr lang="en-US" sz="1100" dirty="0"/>
          </a:p>
          <a:p>
            <a:pPr marL="274320" indent="-274320"/>
            <a:r>
              <a:rPr lang="en-US" u="sng" dirty="0"/>
              <a:t>Under no circumstances </a:t>
            </a:r>
            <a:r>
              <a:rPr lang="en-US" dirty="0"/>
              <a:t>shall stakeholder engagement activities be used as a means for competing companies to reach any understanding, expressed or implied, which tends to restrict competition, or in any way, to impair the ability of participating members to exercise independent business judgment regarding matters affecting competition or regulatory positions.</a:t>
            </a:r>
          </a:p>
          <a:p>
            <a:pPr marL="274320" indent="-274320"/>
            <a:endParaRPr lang="en-US" sz="1100" dirty="0"/>
          </a:p>
          <a:p>
            <a:pPr marL="274320" indent="-274320"/>
            <a:r>
              <a:rPr lang="en-US" dirty="0"/>
              <a:t>Proprietary information </a:t>
            </a:r>
            <a:r>
              <a:rPr lang="en-US" u="sng" dirty="0"/>
              <a:t>shall not be disclosed by any participant </a:t>
            </a:r>
            <a:r>
              <a:rPr lang="en-US" dirty="0"/>
              <a:t>during any stakeholder engagement meeting or its subgroups. In addition, no information of a secret or proprietary nature shall be made available to stakeholder engagement members.</a:t>
            </a:r>
          </a:p>
          <a:p>
            <a:pPr marL="274320" indent="-274320"/>
            <a:endParaRPr lang="en-US" sz="1100" dirty="0"/>
          </a:p>
          <a:p>
            <a:pPr marL="274320" indent="-274320"/>
            <a:r>
              <a:rPr lang="en-US" dirty="0"/>
              <a:t>All proprietary information which may nonetheless be publicly disclosed by any participant during any stakeholder engagement meeting or its subgroups </a:t>
            </a:r>
            <a:r>
              <a:rPr lang="en-US" u="sng" dirty="0"/>
              <a:t>shall be deemed to have been disclosed on a non-confidential basis</a:t>
            </a:r>
            <a:r>
              <a:rPr lang="en-US" dirty="0"/>
              <a:t>, without any restrictions on use by anyone, except that no valid copyright or patent right shall be deemed to have been waived by such disclosure.</a:t>
            </a:r>
          </a:p>
          <a:p>
            <a:pPr marL="274320" indent="-274320"/>
            <a:endParaRPr lang="en-US" sz="1100" dirty="0"/>
          </a:p>
          <a:p>
            <a:pPr marL="274320" indent="-274320"/>
            <a:r>
              <a:rPr lang="en-US" dirty="0"/>
              <a:t>AG &amp; EG discussions will be </a:t>
            </a:r>
            <a:r>
              <a:rPr lang="en-US" u="sng" dirty="0"/>
              <a:t>open forums without attribution </a:t>
            </a:r>
            <a:r>
              <a:rPr lang="en-US" dirty="0"/>
              <a:t>and no public documents by the AG or EG will be produced unless publication is agreed upon by the group.</a:t>
            </a:r>
          </a:p>
          <a:p>
            <a:pPr marL="0" indent="0">
              <a:buNone/>
            </a:pPr>
            <a:r>
              <a:rPr lang="en-US" sz="1600" i="1" dirty="0"/>
              <a:t>		*Ground Rules adapted from the JU Advisory Group</a:t>
            </a:r>
          </a:p>
        </p:txBody>
      </p:sp>
      <p:sp>
        <p:nvSpPr>
          <p:cNvPr id="4" name="Title 3"/>
          <p:cNvSpPr>
            <a:spLocks noGrp="1"/>
          </p:cNvSpPr>
          <p:nvPr>
            <p:ph type="title"/>
          </p:nvPr>
        </p:nvSpPr>
        <p:spPr/>
        <p:txBody>
          <a:bodyPr/>
          <a:lstStyle/>
          <a:p>
            <a:r>
              <a:rPr lang="en-US" dirty="0"/>
              <a:t>Engagement Group Ground Rules*</a:t>
            </a:r>
          </a:p>
        </p:txBody>
      </p:sp>
    </p:spTree>
    <p:extLst>
      <p:ext uri="{BB962C8B-B14F-4D97-AF65-F5344CB8AC3E}">
        <p14:creationId xmlns:p14="http://schemas.microsoft.com/office/powerpoint/2010/main" val="32358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20</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9"/>
            <a:ext cx="6958361" cy="364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Developers are interested in information that supports decisions on different operating modes</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Baseline information on unconstrained operation</a:t>
            </a:r>
          </a:p>
          <a:p>
            <a:pPr marL="900113" lvl="1" indent="-557213" algn="l">
              <a:spcAft>
                <a:spcPts val="1350"/>
              </a:spcAft>
              <a:buFont typeface="Wingdings" charset="0"/>
              <a:buChar char="v"/>
            </a:pPr>
            <a:r>
              <a:rPr lang="en-US" sz="1800" dirty="0">
                <a:solidFill>
                  <a:srgbClr val="2D2D8A"/>
                </a:solidFill>
                <a:cs typeface="Gill Sans" charset="0"/>
              </a:rPr>
              <a:t>Information to evaluate specific operational modes, for example VDER profile operation</a:t>
            </a:r>
          </a:p>
          <a:p>
            <a:pPr marL="900113" lvl="1" indent="-557213" algn="l">
              <a:spcAft>
                <a:spcPts val="1350"/>
              </a:spcAft>
              <a:buFont typeface="Wingdings" charset="0"/>
              <a:buChar char="v"/>
            </a:pPr>
            <a:r>
              <a:rPr lang="en-US" sz="1800" dirty="0">
                <a:solidFill>
                  <a:srgbClr val="2D2D8A"/>
                </a:solidFill>
                <a:cs typeface="Gill Sans" charset="0"/>
              </a:rPr>
              <a:t>Information to identify locations where energy storage would be helpful to the grid</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Specific Considerations</a:t>
            </a:r>
          </a:p>
        </p:txBody>
      </p:sp>
    </p:spTree>
    <p:extLst>
      <p:ext uri="{BB962C8B-B14F-4D97-AF65-F5344CB8AC3E}">
        <p14:creationId xmlns:p14="http://schemas.microsoft.com/office/powerpoint/2010/main" val="5598869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21</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9"/>
            <a:ext cx="6958361" cy="364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Need for more temporal granularity of data</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Example: Low load times in the spring might limit solar hosting capacity whereas an energy storage device may not be affected by that time.</a:t>
            </a:r>
          </a:p>
          <a:p>
            <a:pPr marL="900113" lvl="1" indent="-557213" algn="l">
              <a:spcAft>
                <a:spcPts val="1350"/>
              </a:spcAft>
              <a:buFont typeface="Wingdings" charset="0"/>
              <a:buChar char="v"/>
            </a:pPr>
            <a:r>
              <a:rPr lang="en-US" sz="1800" dirty="0">
                <a:solidFill>
                  <a:srgbClr val="2D2D8A"/>
                </a:solidFill>
                <a:cs typeface="Gill Sans" charset="0"/>
              </a:rPr>
              <a:t>Increased temporal information for both load and injected power.  </a:t>
            </a:r>
          </a:p>
          <a:p>
            <a:pPr marL="900113" lvl="1" indent="-557213" algn="l">
              <a:spcAft>
                <a:spcPts val="1350"/>
              </a:spcAft>
              <a:buFont typeface="Wingdings" charset="0"/>
              <a:buChar char="v"/>
            </a:pPr>
            <a:r>
              <a:rPr lang="en-US" sz="1800" dirty="0">
                <a:solidFill>
                  <a:srgbClr val="2D2D8A"/>
                </a:solidFill>
                <a:cs typeface="Gill Sans" charset="0"/>
              </a:rPr>
              <a:t>Granularity should be sufficient to allow evaluation and optimization of operating modes.</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Specific Considerations</a:t>
            </a:r>
          </a:p>
        </p:txBody>
      </p:sp>
    </p:spTree>
    <p:extLst>
      <p:ext uri="{BB962C8B-B14F-4D97-AF65-F5344CB8AC3E}">
        <p14:creationId xmlns:p14="http://schemas.microsoft.com/office/powerpoint/2010/main" val="39956098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22</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9"/>
            <a:ext cx="6958361" cy="364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Need to provide data on limiting factors</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The properties of Energy Storage can be quite different from solar.  For example, flicker or voltage violations can be significantly different. </a:t>
            </a:r>
          </a:p>
          <a:p>
            <a:pPr marL="900113" lvl="1" indent="-557213" algn="l">
              <a:spcAft>
                <a:spcPts val="1350"/>
              </a:spcAft>
              <a:buFont typeface="Wingdings" charset="0"/>
              <a:buChar char="v"/>
            </a:pPr>
            <a:r>
              <a:rPr lang="en-US" sz="1800" dirty="0">
                <a:solidFill>
                  <a:srgbClr val="2D2D8A"/>
                </a:solidFill>
                <a:cs typeface="Gill Sans" charset="0"/>
              </a:rPr>
              <a:t>Providing more granularity of information will both catalyze more deployment and potentially more efficient solutions.</a:t>
            </a:r>
          </a:p>
          <a:p>
            <a:pPr marL="900113" lvl="1" indent="-557213" algn="l">
              <a:spcAft>
                <a:spcPts val="1350"/>
              </a:spcAft>
              <a:buFont typeface="Wingdings" charset="0"/>
              <a:buChar char="v"/>
            </a:pPr>
            <a:r>
              <a:rPr lang="en-US" sz="1800" dirty="0">
                <a:solidFill>
                  <a:srgbClr val="2D2D8A"/>
                </a:solidFill>
                <a:cs typeface="Gill Sans" charset="0"/>
              </a:rPr>
              <a:t>In addition to storage, this information will be useful as we begin to deploy more smart inverters.</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Specific Considerations</a:t>
            </a:r>
          </a:p>
        </p:txBody>
      </p:sp>
    </p:spTree>
    <p:extLst>
      <p:ext uri="{BB962C8B-B14F-4D97-AF65-F5344CB8AC3E}">
        <p14:creationId xmlns:p14="http://schemas.microsoft.com/office/powerpoint/2010/main" val="5267555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42250-585B-4F91-9506-6050AF1D8B38}"/>
              </a:ext>
            </a:extLst>
          </p:cNvPr>
          <p:cNvSpPr>
            <a:spLocks noGrp="1"/>
          </p:cNvSpPr>
          <p:nvPr>
            <p:ph type="sldNum" sz="quarter" idx="12"/>
          </p:nvPr>
        </p:nvSpPr>
        <p:spPr/>
        <p:txBody>
          <a:bodyPr/>
          <a:lstStyle/>
          <a:p>
            <a:pPr defTabSz="914400" fontAlgn="base">
              <a:spcBef>
                <a:spcPct val="0"/>
              </a:spcBef>
              <a:spcAft>
                <a:spcPct val="0"/>
              </a:spcAft>
            </a:pPr>
            <a:fld id="{6E9AE352-249D-4C89-A4A4-8687B940696D}" type="slidenum">
              <a:rPr lang="en-US" sz="964">
                <a:solidFill>
                  <a:srgbClr val="000000"/>
                </a:solidFill>
                <a:latin typeface="Gill Sans" pitchFamily="35" charset="0"/>
                <a:ea typeface="ヒラギノ角ゴ ProN W3" pitchFamily="35" charset="-128"/>
                <a:sym typeface="Gill Sans" pitchFamily="35" charset="0"/>
              </a:rPr>
              <a:pPr defTabSz="914400" fontAlgn="base">
                <a:spcBef>
                  <a:spcPct val="0"/>
                </a:spcBef>
                <a:spcAft>
                  <a:spcPct val="0"/>
                </a:spcAft>
              </a:pPr>
              <a:t>23</a:t>
            </a:fld>
            <a:endParaRPr lang="en-US" sz="964">
              <a:solidFill>
                <a:srgbClr val="000000"/>
              </a:solidFill>
              <a:latin typeface="Gill Sans" pitchFamily="35" charset="0"/>
              <a:ea typeface="ヒラギノ角ゴ ProN W3" pitchFamily="35" charset="-128"/>
              <a:sym typeface="Gill Sans" pitchFamily="35" charset="0"/>
            </a:endParaRPr>
          </a:p>
        </p:txBody>
      </p:sp>
      <p:sp>
        <p:nvSpPr>
          <p:cNvPr id="5" name="Content Placeholder 4">
            <a:extLst>
              <a:ext uri="{FF2B5EF4-FFF2-40B4-BE49-F238E27FC236}">
                <a16:creationId xmlns:a16="http://schemas.microsoft.com/office/drawing/2014/main" id="{404DA327-8E04-3B49-97D1-669AA7B72779}"/>
              </a:ext>
            </a:extLst>
          </p:cNvPr>
          <p:cNvSpPr>
            <a:spLocks noGrp="1"/>
          </p:cNvSpPr>
          <p:nvPr>
            <p:ph idx="1"/>
          </p:nvPr>
        </p:nvSpPr>
        <p:spPr bwMode="auto">
          <a:xfrm>
            <a:off x="613318" y="2135459"/>
            <a:ext cx="6958361" cy="364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lang="en-US" sz="1800" b="1" dirty="0">
                <a:solidFill>
                  <a:srgbClr val="2D2D8A"/>
                </a:solidFill>
                <a:cs typeface="Gill Sans" charset="0"/>
              </a:rPr>
              <a:t>Provides significant temporal and limitation criteria information</a:t>
            </a:r>
          </a:p>
          <a:p>
            <a:pPr marL="900113" lvl="1" indent="-557213" algn="l">
              <a:buFont typeface="Wingdings" charset="0"/>
              <a:buChar char="v"/>
            </a:pPr>
            <a:endParaRPr lang="en-US" sz="1800" dirty="0">
              <a:solidFill>
                <a:srgbClr val="2D2D8A"/>
              </a:solidFill>
              <a:cs typeface="Gill Sans" charset="0"/>
            </a:endParaRPr>
          </a:p>
          <a:p>
            <a:pPr marL="900113" lvl="1" indent="-557213" algn="l">
              <a:spcAft>
                <a:spcPts val="1350"/>
              </a:spcAft>
              <a:buFont typeface="Wingdings" charset="0"/>
              <a:buChar char="v"/>
            </a:pPr>
            <a:r>
              <a:rPr lang="en-US" sz="1800" dirty="0">
                <a:solidFill>
                  <a:srgbClr val="2D2D8A"/>
                </a:solidFill>
                <a:cs typeface="Gill Sans" charset="0"/>
              </a:rPr>
              <a:t>576 hours analyzed (lowest and highest load days for each month).</a:t>
            </a:r>
          </a:p>
          <a:p>
            <a:pPr marL="900113" lvl="1" indent="-557213" algn="l">
              <a:spcAft>
                <a:spcPts val="1350"/>
              </a:spcAft>
              <a:buFont typeface="Wingdings" charset="0"/>
              <a:buChar char="v"/>
            </a:pPr>
            <a:r>
              <a:rPr lang="en-US" sz="1800" dirty="0">
                <a:solidFill>
                  <a:srgbClr val="2D2D8A"/>
                </a:solidFill>
                <a:cs typeface="Gill Sans" charset="0"/>
              </a:rPr>
              <a:t>Provide Criteria Violation Value for each criteria examined.</a:t>
            </a:r>
          </a:p>
          <a:p>
            <a:pPr marL="900113" lvl="1" indent="-557213" algn="l">
              <a:spcAft>
                <a:spcPts val="1350"/>
              </a:spcAft>
              <a:buFont typeface="Wingdings" charset="0"/>
              <a:buChar char="v"/>
            </a:pPr>
            <a:r>
              <a:rPr lang="en-US" sz="1800" dirty="0">
                <a:solidFill>
                  <a:srgbClr val="2D2D8A"/>
                </a:solidFill>
                <a:cs typeface="Gill Sans" charset="0"/>
              </a:rPr>
              <a:t>Updated monthly (as needed).</a:t>
            </a:r>
          </a:p>
          <a:p>
            <a:pPr marL="230188" lvl="1" algn="l">
              <a:spcAft>
                <a:spcPts val="1350"/>
              </a:spcAft>
            </a:pPr>
            <a:endParaRPr lang="en-US" sz="1800" dirty="0">
              <a:solidFill>
                <a:srgbClr val="2D2D8A"/>
              </a:solidFill>
              <a:cs typeface="Gill Sans" charset="0"/>
            </a:endParaRPr>
          </a:p>
          <a:p>
            <a:pPr marL="342900" lvl="1" algn="l">
              <a:spcAft>
                <a:spcPts val="1350"/>
              </a:spcAft>
            </a:pPr>
            <a:endParaRPr lang="en-US" sz="1800" dirty="0">
              <a:solidFill>
                <a:srgbClr val="2D2D8A"/>
              </a:solidFill>
              <a:cs typeface="Gill Sans" charset="0"/>
            </a:endParaRPr>
          </a:p>
          <a:p>
            <a:pPr algn="l"/>
            <a:endParaRPr lang="en-US" sz="1800" b="1" dirty="0">
              <a:solidFill>
                <a:srgbClr val="2D2D8A"/>
              </a:solidFill>
              <a:cs typeface="Gill Sans" charset="0"/>
            </a:endParaRPr>
          </a:p>
        </p:txBody>
      </p:sp>
      <p:sp>
        <p:nvSpPr>
          <p:cNvPr id="10" name="Title 1">
            <a:extLst>
              <a:ext uri="{FF2B5EF4-FFF2-40B4-BE49-F238E27FC236}">
                <a16:creationId xmlns:a16="http://schemas.microsoft.com/office/drawing/2014/main" id="{4C9803EB-15C6-5D40-9EEE-742A4C24FBF2}"/>
              </a:ext>
            </a:extLst>
          </p:cNvPr>
          <p:cNvSpPr txBox="1">
            <a:spLocks/>
          </p:cNvSpPr>
          <p:nvPr/>
        </p:nvSpPr>
        <p:spPr bwMode="auto">
          <a:xfrm>
            <a:off x="133258" y="857251"/>
            <a:ext cx="7085299" cy="992459"/>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lvl1pPr algn="ctr" rtl="0" fontAlgn="base">
              <a:spcBef>
                <a:spcPct val="0"/>
              </a:spcBef>
              <a:spcAft>
                <a:spcPct val="0"/>
              </a:spcAft>
              <a:defRPr sz="4320">
                <a:solidFill>
                  <a:schemeClr val="tx1"/>
                </a:solidFill>
                <a:latin typeface="+mj-lt"/>
                <a:ea typeface="+mj-ea"/>
                <a:cs typeface="+mj-cs"/>
                <a:sym typeface="Gill Sans" pitchFamily="35" charset="0"/>
              </a:defRPr>
            </a:lvl1pPr>
            <a:lvl2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2pPr>
            <a:lvl3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3pPr>
            <a:lvl4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4pPr>
            <a:lvl5pPr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5pPr>
            <a:lvl6pPr marL="308614"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6pPr>
            <a:lvl7pPr marL="617227"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7pPr>
            <a:lvl8pPr marL="925841"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8pPr>
            <a:lvl9pPr marL="1234456" algn="ctr" rtl="0" fontAlgn="base">
              <a:spcBef>
                <a:spcPct val="0"/>
              </a:spcBef>
              <a:spcAft>
                <a:spcPct val="0"/>
              </a:spcAft>
              <a:defRPr sz="4320">
                <a:solidFill>
                  <a:schemeClr val="tx1"/>
                </a:solidFill>
                <a:latin typeface="Gill Sans" pitchFamily="35" charset="0"/>
                <a:ea typeface="ヒラギノ角ゴ ProN W3" pitchFamily="35" charset="-128"/>
                <a:cs typeface="ヒラギノ角ゴ ProN W3" pitchFamily="35" charset="-128"/>
                <a:sym typeface="Gill Sans" pitchFamily="35" charset="0"/>
              </a:defRPr>
            </a:lvl9pPr>
          </a:lstStyle>
          <a:p>
            <a:pPr defTabSz="914400"/>
            <a:r>
              <a:rPr lang="en-US" kern="0" dirty="0">
                <a:solidFill>
                  <a:srgbClr val="000000"/>
                </a:solidFill>
                <a:latin typeface="Gill Sans"/>
                <a:ea typeface="ヒラギノ角ゴ ProN W3"/>
              </a:rPr>
              <a:t>SoCal Edison Example</a:t>
            </a:r>
          </a:p>
        </p:txBody>
      </p:sp>
    </p:spTree>
    <p:extLst>
      <p:ext uri="{BB962C8B-B14F-4D97-AF65-F5344CB8AC3E}">
        <p14:creationId xmlns:p14="http://schemas.microsoft.com/office/powerpoint/2010/main" val="34171850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rotWithShape="1">
          <a:blip r:embed="rId2"/>
          <a:srcRect l="12500" r="12500"/>
          <a:stretch/>
        </p:blipFill>
        <p:spPr bwMode="auto">
          <a:xfrm>
            <a:off x="0" y="0"/>
            <a:ext cx="9144000" cy="6858000"/>
          </a:xfrm>
          <a:prstGeom prst="rect">
            <a:avLst/>
          </a:prstGeom>
          <a:noFill/>
          <a:ln w="25400" cap="flat">
            <a:noFill/>
            <a:round/>
            <a:headEnd/>
            <a:tailEnd/>
          </a:ln>
        </p:spPr>
      </p:pic>
      <p:pic>
        <p:nvPicPr>
          <p:cNvPr id="19458" name="Picture 2"/>
          <p:cNvPicPr>
            <a:picLocks noChangeAspect="1" noChangeArrowheads="1"/>
          </p:cNvPicPr>
          <p:nvPr/>
        </p:nvPicPr>
        <p:blipFill>
          <a:blip r:embed="rId3"/>
          <a:srcRect/>
          <a:stretch>
            <a:fillRect/>
          </a:stretch>
        </p:blipFill>
        <p:spPr bwMode="auto">
          <a:xfrm>
            <a:off x="1147372" y="1143000"/>
            <a:ext cx="6849256" cy="5143500"/>
          </a:xfrm>
          <a:prstGeom prst="rect">
            <a:avLst/>
          </a:prstGeom>
          <a:noFill/>
          <a:ln w="25400" cap="flat">
            <a:noFill/>
            <a:round/>
            <a:headEnd/>
            <a:tailEnd/>
          </a:ln>
        </p:spPr>
      </p:pic>
      <p:pic>
        <p:nvPicPr>
          <p:cNvPr id="19459" name="Picture 3"/>
          <p:cNvPicPr>
            <a:picLocks noChangeAspect="1" noChangeArrowheads="1"/>
          </p:cNvPicPr>
          <p:nvPr/>
        </p:nvPicPr>
        <p:blipFill>
          <a:blip r:embed="rId4"/>
          <a:srcRect/>
          <a:stretch>
            <a:fillRect/>
          </a:stretch>
        </p:blipFill>
        <p:spPr bwMode="auto">
          <a:xfrm>
            <a:off x="3997643" y="4229100"/>
            <a:ext cx="1148715" cy="474702"/>
          </a:xfrm>
          <a:prstGeom prst="rect">
            <a:avLst/>
          </a:prstGeom>
          <a:noFill/>
          <a:ln w="25400" cap="flat">
            <a:noFill/>
            <a:round/>
            <a:headEnd/>
            <a:tailEnd/>
          </a:ln>
        </p:spPr>
      </p:pic>
      <p:sp>
        <p:nvSpPr>
          <p:cNvPr id="2" name="TextBox 1"/>
          <p:cNvSpPr txBox="1"/>
          <p:nvPr/>
        </p:nvSpPr>
        <p:spPr>
          <a:xfrm>
            <a:off x="1219200" y="1524000"/>
            <a:ext cx="2971800" cy="707886"/>
          </a:xfrm>
          <a:prstGeom prst="rect">
            <a:avLst/>
          </a:prstGeom>
          <a:noFill/>
        </p:spPr>
        <p:txBody>
          <a:bodyPr wrap="square" rtlCol="0">
            <a:spAutoFit/>
          </a:bodyPr>
          <a:lstStyle/>
          <a:p>
            <a:pPr defTabSz="914400" fontAlgn="base">
              <a:spcBef>
                <a:spcPct val="0"/>
              </a:spcBef>
              <a:spcAft>
                <a:spcPct val="0"/>
              </a:spcAft>
            </a:pPr>
            <a:r>
              <a:rPr lang="en-US" sz="4000" dirty="0">
                <a:solidFill>
                  <a:srgbClr val="000000"/>
                </a:solidFill>
                <a:latin typeface="Gill Sans" pitchFamily="35" charset="0"/>
                <a:ea typeface="ヒラギノ角ゴ ProN W3" pitchFamily="35" charset="-128"/>
                <a:sym typeface="Gill Sans" pitchFamily="35" charset="0"/>
              </a:rPr>
              <a:t>Thank You</a:t>
            </a:r>
          </a:p>
        </p:txBody>
      </p:sp>
      <p:sp>
        <p:nvSpPr>
          <p:cNvPr id="6" name="TextBox 5"/>
          <p:cNvSpPr txBox="1">
            <a:spLocks noChangeArrowheads="1"/>
          </p:cNvSpPr>
          <p:nvPr/>
        </p:nvSpPr>
        <p:spPr bwMode="auto">
          <a:xfrm>
            <a:off x="5196156" y="830263"/>
            <a:ext cx="3962400"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rIns="91439">
            <a:spAutoFit/>
          </a:bodyPr>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defTabSz="914400" fontAlgn="base">
              <a:spcBef>
                <a:spcPct val="0"/>
              </a:spcBef>
              <a:spcAft>
                <a:spcPct val="0"/>
              </a:spcAft>
            </a:pPr>
            <a:endParaRPr lang="en-US" sz="3200" dirty="0">
              <a:solidFill>
                <a:srgbClr val="002060"/>
              </a:solidFill>
            </a:endParaRPr>
          </a:p>
          <a:p>
            <a:pPr algn="ctr" defTabSz="914400" fontAlgn="base">
              <a:spcBef>
                <a:spcPct val="0"/>
              </a:spcBef>
              <a:spcAft>
                <a:spcPct val="0"/>
              </a:spcAft>
            </a:pPr>
            <a:r>
              <a:rPr lang="en-US" sz="2400" dirty="0">
                <a:solidFill>
                  <a:srgbClr val="002060"/>
                </a:solidFill>
              </a:rPr>
              <a:t>NY-BEST Capture the Energy 2021Conference</a:t>
            </a:r>
          </a:p>
          <a:p>
            <a:pPr algn="ctr" defTabSz="914400" fontAlgn="base">
              <a:spcBef>
                <a:spcPct val="0"/>
              </a:spcBef>
              <a:spcAft>
                <a:spcPct val="0"/>
              </a:spcAft>
            </a:pPr>
            <a:r>
              <a:rPr lang="en-US" sz="2400" dirty="0">
                <a:solidFill>
                  <a:srgbClr val="002060"/>
                </a:solidFill>
              </a:rPr>
              <a:t>June 22-24, 2021 </a:t>
            </a:r>
          </a:p>
          <a:p>
            <a:pPr algn="ctr" defTabSz="914400" fontAlgn="base">
              <a:spcBef>
                <a:spcPct val="0"/>
              </a:spcBef>
              <a:spcAft>
                <a:spcPct val="0"/>
              </a:spcAft>
            </a:pPr>
            <a:endParaRPr lang="en-US" sz="3200" dirty="0">
              <a:solidFill>
                <a:srgbClr val="002060"/>
              </a:solidFill>
            </a:endParaRPr>
          </a:p>
          <a:p>
            <a:pPr defTabSz="914400" fontAlgn="base">
              <a:spcBef>
                <a:spcPct val="0"/>
              </a:spcBef>
              <a:spcAft>
                <a:spcPct val="0"/>
              </a:spcAft>
            </a:pPr>
            <a:r>
              <a:rPr lang="en-US" dirty="0"/>
              <a:t> </a:t>
            </a:r>
          </a:p>
        </p:txBody>
      </p:sp>
      <p:sp>
        <p:nvSpPr>
          <p:cNvPr id="7" name="Rectangle 1"/>
          <p:cNvSpPr>
            <a:spLocks noChangeArrowheads="1"/>
          </p:cNvSpPr>
          <p:nvPr/>
        </p:nvSpPr>
        <p:spPr bwMode="auto">
          <a:xfrm>
            <a:off x="5270644" y="1143000"/>
            <a:ext cx="3770616" cy="16764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964">
              <a:solidFill>
                <a:srgbClr val="000000"/>
              </a:solidFill>
              <a:latin typeface="Gill Sans" pitchFamily="35" charset="0"/>
              <a:ea typeface="ヒラギノ角ゴ ProN W3" pitchFamily="35" charset="-128"/>
              <a:sym typeface="Gill Sans" pitchFamily="35" charset="0"/>
            </a:endParaRPr>
          </a:p>
        </p:txBody>
      </p:sp>
    </p:spTree>
    <p:extLst>
      <p:ext uri="{BB962C8B-B14F-4D97-AF65-F5344CB8AC3E}">
        <p14:creationId xmlns:p14="http://schemas.microsoft.com/office/powerpoint/2010/main" val="28040246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Storage Hosting Capacity Maps</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a:bodyPr>
          <a:lstStyle/>
          <a:p>
            <a:pPr marR="0" lvl="0" fontAlgn="auto">
              <a:spcBef>
                <a:spcPts val="1800"/>
              </a:spcBef>
              <a:spcAft>
                <a:spcPts val="1800"/>
              </a:spcAft>
              <a:buClrTx/>
              <a:buSzTx/>
              <a:buFont typeface="Wingdings" panose="05000000000000000000" pitchFamily="2" charset="2"/>
              <a:buChar char="§"/>
              <a:tabLst/>
              <a:defRPr/>
            </a:pPr>
            <a:r>
              <a:rPr lang="en-US" sz="2000" dirty="0">
                <a:solidFill>
                  <a:prstClr val="black"/>
                </a:solidFill>
              </a:rPr>
              <a:t>The initial storage hosting capacity map will be at a feeder-level and will be updated on an annual basis.  </a:t>
            </a:r>
          </a:p>
          <a:p>
            <a:pPr marR="0" lvl="0" fontAlgn="auto">
              <a:spcBef>
                <a:spcPts val="1800"/>
              </a:spcBef>
              <a:spcAft>
                <a:spcPts val="1800"/>
              </a:spcAft>
              <a:buClrTx/>
              <a:buSzTx/>
              <a:buFont typeface="Wingdings" panose="05000000000000000000" pitchFamily="2" charset="2"/>
              <a:buChar char="§"/>
              <a:tabLst/>
              <a:defRPr/>
            </a:pPr>
            <a:r>
              <a:rPr lang="en-US" sz="2000" dirty="0">
                <a:solidFill>
                  <a:prstClr val="black"/>
                </a:solidFill>
              </a:rPr>
              <a:t>The JU are targeting an April 2022 release date.</a:t>
            </a:r>
          </a:p>
          <a:p>
            <a:pPr>
              <a:spcBef>
                <a:spcPts val="1800"/>
              </a:spcBef>
              <a:spcAft>
                <a:spcPts val="1800"/>
              </a:spcAft>
              <a:buFont typeface="Wingdings" panose="05000000000000000000" pitchFamily="2" charset="2"/>
              <a:buChar char="§"/>
            </a:pPr>
            <a:r>
              <a:rPr lang="en-US" sz="2000" dirty="0">
                <a:solidFill>
                  <a:prstClr val="black"/>
                </a:solidFill>
              </a:rPr>
              <a:t>The JU will schedule a second stakeholder meeting in the Fall as part of the roadmap development process.</a:t>
            </a:r>
          </a:p>
          <a:p>
            <a:pPr>
              <a:spcBef>
                <a:spcPts val="1800"/>
              </a:spcBef>
              <a:spcAft>
                <a:spcPts val="1800"/>
              </a:spcAft>
              <a:buFont typeface="Wingdings" panose="05000000000000000000" pitchFamily="2" charset="2"/>
              <a:buChar char="§"/>
            </a:pPr>
            <a:r>
              <a:rPr lang="en-US" sz="2000" dirty="0">
                <a:solidFill>
                  <a:prstClr val="black"/>
                </a:solidFill>
              </a:rPr>
              <a:t>Similar to the solar PV hosting capacity maps, data validation and QA/QC are a major priority.</a:t>
            </a:r>
          </a:p>
          <a:p>
            <a:pPr>
              <a:spcBef>
                <a:spcPts val="1800"/>
              </a:spcBef>
              <a:spcAft>
                <a:spcPts val="1800"/>
              </a:spcAft>
              <a:buFont typeface="Wingdings" panose="05000000000000000000" pitchFamily="2" charset="2"/>
              <a:buChar char="§"/>
            </a:pPr>
            <a:r>
              <a:rPr lang="en-US" sz="2000" dirty="0">
                <a:solidFill>
                  <a:prstClr val="black"/>
                </a:solidFill>
              </a:rPr>
              <a:t>Important to have interconnection processes and requirements inform the hosting capacity analysis.</a:t>
            </a: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229996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EPRI DRIVE Tool</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a:bodyPr>
          <a:lstStyle/>
          <a:p>
            <a:pPr>
              <a:buFont typeface="Wingdings" panose="05000000000000000000" pitchFamily="2" charset="2"/>
              <a:buChar char="§"/>
            </a:pPr>
            <a:r>
              <a:rPr lang="en-US" sz="2000" dirty="0">
                <a:solidFill>
                  <a:prstClr val="black"/>
                </a:solidFill>
              </a:rPr>
              <a:t>For consistency, the utilities conduct their hosting capacity analysis using EPRI’s DRIVE tool and present their results in the ESRI mapping environment.</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 allows each utility to calculate the hosting capacity for their distribution system using EPRI’s streamlined methodology.</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DRIVE’s streamlined methodology is an accurate means for calculating hosting capacity and includes the functionality for evaluating storage.</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 continues to be updated with input from the DRIVE User’s Group comprised of a broader group of utilities and EPRI.</a:t>
            </a: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Times New Roman" panose="02020603050405020304" pitchFamily="18" charset="0"/>
            </a:endParaRP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Calibri" panose="020F0502020204030204" pitchFamily="34" charset="0"/>
            </a:endParaRPr>
          </a:p>
          <a:p>
            <a:pPr marR="0" lvl="0" fontAlgn="auto">
              <a:spcBef>
                <a:spcPts val="1800"/>
              </a:spcBef>
              <a:spcAft>
                <a:spcPts val="1800"/>
              </a:spcAft>
              <a:buClrTx/>
              <a:buSzTx/>
              <a:buFont typeface="Wingdings" panose="05000000000000000000" pitchFamily="2" charset="2"/>
              <a:buChar char="§"/>
              <a:tabLst/>
              <a:defRPr/>
            </a:pPr>
            <a:endParaRPr lang="en-US" sz="2000" dirty="0">
              <a:solidFill>
                <a:prstClr val="black"/>
              </a:solidFill>
            </a:endParaRP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324161109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Draft Storage Hosting Capacity Roadmap Priorities</a:t>
            </a:r>
          </a:p>
        </p:txBody>
      </p:sp>
      <p:sp>
        <p:nvSpPr>
          <p:cNvPr id="15" name="Down Arrow 13">
            <a:extLst>
              <a:ext uri="{FF2B5EF4-FFF2-40B4-BE49-F238E27FC236}">
                <a16:creationId xmlns:a16="http://schemas.microsoft.com/office/drawing/2014/main" id="{F3B5DDFB-5A14-4553-A0A3-BD896863DC89}"/>
              </a:ext>
            </a:extLst>
          </p:cNvPr>
          <p:cNvSpPr/>
          <p:nvPr/>
        </p:nvSpPr>
        <p:spPr bwMode="auto">
          <a:xfrm rot="16200000">
            <a:off x="3919157" y="1073028"/>
            <a:ext cx="1410818" cy="7948585"/>
          </a:xfrm>
          <a:prstGeom prst="downArrow">
            <a:avLst/>
          </a:prstGeom>
          <a:gradFill>
            <a:gsLst>
              <a:gs pos="84000">
                <a:srgbClr val="57CE58"/>
              </a:gs>
              <a:gs pos="59000">
                <a:srgbClr val="7DDE7D"/>
              </a:gs>
              <a:gs pos="35000">
                <a:srgbClr val="8EC5BE"/>
              </a:gs>
              <a:gs pos="14000">
                <a:srgbClr val="6D9DCD"/>
              </a:gs>
              <a:gs pos="0">
                <a:srgbClr val="005C8A"/>
              </a:gs>
              <a:gs pos="100000">
                <a:schemeClr val="accent4">
                  <a:lumMod val="75000"/>
                </a:schemeClr>
              </a:gs>
            </a:gsLst>
            <a:lin ang="5400000" scaled="1"/>
          </a:gradFill>
          <a:ln w="9525" cap="flat" cmpd="sng" algn="ctr">
            <a:solidFill>
              <a:sysClr val="windowText" lastClr="000000"/>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219075" marR="0" lvl="0" indent="-219075" algn="ctr" defTabSz="914400" eaLnBrk="0" fontAlgn="base"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rPr>
              <a:t>Increasing effectiveness, complexity, and data requirements</a:t>
            </a:r>
          </a:p>
        </p:txBody>
      </p:sp>
      <p:sp>
        <p:nvSpPr>
          <p:cNvPr id="32" name="Rectangle: Rounded Corners 31">
            <a:extLst>
              <a:ext uri="{FF2B5EF4-FFF2-40B4-BE49-F238E27FC236}">
                <a16:creationId xmlns:a16="http://schemas.microsoft.com/office/drawing/2014/main" id="{72462AB4-3D2E-41A0-A80A-77F934552F1D}"/>
              </a:ext>
            </a:extLst>
          </p:cNvPr>
          <p:cNvSpPr/>
          <p:nvPr/>
        </p:nvSpPr>
        <p:spPr>
          <a:xfrm>
            <a:off x="545141" y="1676401"/>
            <a:ext cx="3945580" cy="2828070"/>
          </a:xfrm>
          <a:prstGeom prst="roundRect">
            <a:avLst/>
          </a:prstGeom>
          <a:solidFill>
            <a:srgbClr val="1065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dirty="0"/>
              <a:t>Feeder-level analysis (Min / Max)</a:t>
            </a:r>
          </a:p>
          <a:p>
            <a:pPr marL="285750" indent="-285750">
              <a:spcBef>
                <a:spcPts val="600"/>
              </a:spcBef>
              <a:spcAft>
                <a:spcPts val="600"/>
              </a:spcAft>
              <a:buFont typeface="Arial" panose="020B0604020202020204" pitchFamily="34" charset="0"/>
              <a:buChar char="•"/>
            </a:pPr>
            <a:r>
              <a:rPr lang="en-US" dirty="0"/>
              <a:t>Focused on large, centralized systems (&gt; 300 kW)</a:t>
            </a:r>
          </a:p>
          <a:p>
            <a:pPr marL="285750" indent="-285750">
              <a:spcBef>
                <a:spcPts val="600"/>
              </a:spcBef>
              <a:spcAft>
                <a:spcPts val="600"/>
              </a:spcAft>
              <a:buFont typeface="Arial" panose="020B0604020202020204" pitchFamily="34" charset="0"/>
              <a:buChar char="•"/>
            </a:pPr>
            <a:r>
              <a:rPr lang="en-US" dirty="0"/>
              <a:t>All applicable system data already provided</a:t>
            </a:r>
          </a:p>
          <a:p>
            <a:pPr marL="285750" indent="-285750">
              <a:spcBef>
                <a:spcPts val="600"/>
              </a:spcBef>
              <a:spcAft>
                <a:spcPts val="600"/>
              </a:spcAft>
              <a:buFont typeface="Arial" panose="020B0604020202020204" pitchFamily="34" charset="0"/>
              <a:buChar char="•"/>
            </a:pPr>
            <a:r>
              <a:rPr lang="en-US" dirty="0"/>
              <a:t>Rest URL access </a:t>
            </a:r>
          </a:p>
        </p:txBody>
      </p:sp>
      <p:sp>
        <p:nvSpPr>
          <p:cNvPr id="34" name="Rectangle: Rounded Corners 33">
            <a:extLst>
              <a:ext uri="{FF2B5EF4-FFF2-40B4-BE49-F238E27FC236}">
                <a16:creationId xmlns:a16="http://schemas.microsoft.com/office/drawing/2014/main" id="{DC5A90D8-51E7-4734-B9F0-25CB9D99C6B6}"/>
              </a:ext>
            </a:extLst>
          </p:cNvPr>
          <p:cNvSpPr/>
          <p:nvPr/>
        </p:nvSpPr>
        <p:spPr>
          <a:xfrm>
            <a:off x="4653280" y="1676401"/>
            <a:ext cx="3119120" cy="2828070"/>
          </a:xfrm>
          <a:prstGeom prst="roundRect">
            <a:avLst/>
          </a:prstGeom>
          <a:solidFill>
            <a:srgbClr val="6AD6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dirty="0"/>
              <a:t>Sub-feeder-level analysis </a:t>
            </a:r>
          </a:p>
          <a:p>
            <a:pPr marL="285750" indent="-285750">
              <a:spcBef>
                <a:spcPts val="600"/>
              </a:spcBef>
              <a:spcAft>
                <a:spcPts val="600"/>
              </a:spcAft>
              <a:buFont typeface="Arial" panose="020B0604020202020204" pitchFamily="34" charset="0"/>
              <a:buChar char="•"/>
            </a:pPr>
            <a:r>
              <a:rPr lang="en-US" dirty="0"/>
              <a:t>Increased </a:t>
            </a:r>
            <a:r>
              <a:rPr lang="en-US"/>
              <a:t>temporal </a:t>
            </a:r>
            <a:r>
              <a:rPr lang="en-US" dirty="0"/>
              <a:t>g</a:t>
            </a:r>
            <a:r>
              <a:rPr lang="en-US"/>
              <a:t>ranularity</a:t>
            </a:r>
            <a:endParaRPr lang="en-US" dirty="0"/>
          </a:p>
          <a:p>
            <a:pPr marL="285750" indent="-285750">
              <a:spcBef>
                <a:spcPts val="600"/>
              </a:spcBef>
              <a:spcAft>
                <a:spcPts val="600"/>
              </a:spcAft>
              <a:buFont typeface="Arial" panose="020B0604020202020204" pitchFamily="34" charset="0"/>
              <a:buChar char="•"/>
            </a:pPr>
            <a:r>
              <a:rPr lang="en-US" dirty="0">
                <a:solidFill>
                  <a:schemeClr val="bg1"/>
                </a:solidFill>
              </a:rPr>
              <a:t>Additional roadmap items to be determined</a:t>
            </a:r>
          </a:p>
        </p:txBody>
      </p:sp>
      <p:sp>
        <p:nvSpPr>
          <p:cNvPr id="36" name="Content Placeholder 35">
            <a:extLst>
              <a:ext uri="{FF2B5EF4-FFF2-40B4-BE49-F238E27FC236}">
                <a16:creationId xmlns:a16="http://schemas.microsoft.com/office/drawing/2014/main" id="{FC0CB34D-2DB6-4228-93B6-E200C0CB5078}"/>
              </a:ext>
            </a:extLst>
          </p:cNvPr>
          <p:cNvSpPr>
            <a:spLocks noGrp="1"/>
          </p:cNvSpPr>
          <p:nvPr>
            <p:ph idx="1"/>
          </p:nvPr>
        </p:nvSpPr>
        <p:spPr>
          <a:xfrm>
            <a:off x="1529096" y="972718"/>
            <a:ext cx="1757647" cy="643045"/>
          </a:xfrm>
        </p:spPr>
        <p:txBody>
          <a:bodyPr>
            <a:normAutofit fontScale="92500" lnSpcReduction="10000"/>
          </a:bodyPr>
          <a:lstStyle/>
          <a:p>
            <a:pPr marL="0" indent="0" algn="ctr">
              <a:buNone/>
            </a:pPr>
            <a:r>
              <a:rPr lang="en-US" dirty="0"/>
              <a:t>Initial Release ~ April 2022</a:t>
            </a:r>
          </a:p>
        </p:txBody>
      </p:sp>
      <p:sp>
        <p:nvSpPr>
          <p:cNvPr id="37" name="Content Placeholder 35">
            <a:extLst>
              <a:ext uri="{FF2B5EF4-FFF2-40B4-BE49-F238E27FC236}">
                <a16:creationId xmlns:a16="http://schemas.microsoft.com/office/drawing/2014/main" id="{CD43F566-E9FF-49AF-9C01-DA261CE2ECEC}"/>
              </a:ext>
            </a:extLst>
          </p:cNvPr>
          <p:cNvSpPr txBox="1">
            <a:spLocks/>
          </p:cNvSpPr>
          <p:nvPr/>
        </p:nvSpPr>
        <p:spPr>
          <a:xfrm>
            <a:off x="5041908" y="972718"/>
            <a:ext cx="2341863" cy="78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200" dirty="0"/>
              <a:t>Future Releases</a:t>
            </a:r>
          </a:p>
          <a:p>
            <a:pPr marL="0" indent="0" algn="ctr">
              <a:spcBef>
                <a:spcPts val="0"/>
              </a:spcBef>
              <a:buFont typeface="Arial" panose="020B0604020202020204" pitchFamily="34" charset="0"/>
              <a:buNone/>
            </a:pPr>
            <a:r>
              <a:rPr lang="en-US" sz="2200" dirty="0"/>
              <a:t>2023 +</a:t>
            </a:r>
          </a:p>
        </p:txBody>
      </p:sp>
    </p:spTree>
    <p:extLst>
      <p:ext uri="{BB962C8B-B14F-4D97-AF65-F5344CB8AC3E}">
        <p14:creationId xmlns:p14="http://schemas.microsoft.com/office/powerpoint/2010/main" val="94881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1601825"/>
            <a:ext cx="8520600" cy="1785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b" anchorCtr="0">
            <a:spAutoFit/>
          </a:bodyPr>
          <a:lstStyle/>
          <a:p>
            <a:r>
              <a:rPr lang="en"/>
              <a:t>"State of DER Dashboard" Industry Initiative</a:t>
            </a:r>
            <a:endParaRPr/>
          </a:p>
        </p:txBody>
      </p:sp>
      <p:sp>
        <p:nvSpPr>
          <p:cNvPr id="60" name="Google Shape;60;p13"/>
          <p:cNvSpPr txBox="1">
            <a:spLocks noGrp="1"/>
          </p:cNvSpPr>
          <p:nvPr>
            <p:ph type="subTitle" idx="1"/>
          </p:nvPr>
        </p:nvSpPr>
        <p:spPr>
          <a:xfrm>
            <a:off x="311700" y="3559925"/>
            <a:ext cx="8520600" cy="1000200"/>
          </a:xfrm>
          <a:prstGeom prst="rect">
            <a:avLst/>
          </a:prstGeom>
        </p:spPr>
        <p:txBody>
          <a:bodyPr spcFirstLastPara="1" wrap="square" lIns="91425" tIns="91425" rIns="91425" bIns="91425" anchor="t" anchorCtr="0">
            <a:normAutofit fontScale="77500" lnSpcReduction="20000"/>
          </a:bodyPr>
          <a:lstStyle/>
          <a:p>
            <a:pPr marL="0" indent="0">
              <a:buClr>
                <a:schemeClr val="dk1"/>
              </a:buClr>
              <a:buSzPct val="39285"/>
            </a:pPr>
            <a:r>
              <a:rPr lang="en">
                <a:solidFill>
                  <a:srgbClr val="980000"/>
                </a:solidFill>
              </a:rPr>
              <a:t>Ver 2021-05-13</a:t>
            </a:r>
            <a:br>
              <a:rPr lang="en">
                <a:solidFill>
                  <a:srgbClr val="980000"/>
                </a:solidFill>
              </a:rPr>
            </a:br>
            <a:r>
              <a:rPr lang="en">
                <a:solidFill>
                  <a:srgbClr val="980000"/>
                </a:solidFill>
              </a:rPr>
              <a:t>Overview by Industry &amp; NYSEIA for the 13 May 2021 </a:t>
            </a:r>
            <a:endParaRPr>
              <a:solidFill>
                <a:srgbClr val="980000"/>
              </a:solidFill>
            </a:endParaRPr>
          </a:p>
          <a:p>
            <a:pPr marL="0" indent="0"/>
            <a:r>
              <a:rPr lang="en">
                <a:solidFill>
                  <a:srgbClr val="980000"/>
                </a:solidFill>
              </a:rPr>
              <a:t>JU Hosting Capacity Working Group Meeting</a:t>
            </a:r>
            <a:endParaRPr>
              <a:solidFill>
                <a:srgbClr val="980000"/>
              </a:solidFill>
            </a:endParaRPr>
          </a:p>
        </p:txBody>
      </p:sp>
      <p:sp>
        <p:nvSpPr>
          <p:cNvPr id="61" name="Google Shape;61;p13"/>
          <p:cNvSpPr txBox="1">
            <a:spLocks noGrp="1"/>
          </p:cNvSpPr>
          <p:nvPr>
            <p:ph type="subTitle" idx="1"/>
          </p:nvPr>
        </p:nvSpPr>
        <p:spPr>
          <a:xfrm>
            <a:off x="311700" y="4636325"/>
            <a:ext cx="8520600" cy="904504"/>
          </a:xfrm>
          <a:prstGeom prst="rect">
            <a:avLst/>
          </a:prstGeom>
        </p:spPr>
        <p:txBody>
          <a:bodyPr spcFirstLastPara="1" wrap="square" lIns="91425" tIns="91425" rIns="91425" bIns="91425" anchor="t" anchorCtr="0">
            <a:normAutofit/>
          </a:bodyPr>
          <a:lstStyle/>
          <a:p>
            <a:pPr marL="0" indent="0">
              <a:lnSpc>
                <a:spcPct val="80000"/>
              </a:lnSpc>
              <a:buSzPts val="935"/>
            </a:pPr>
            <a:r>
              <a:rPr lang="en" sz="1779" dirty="0"/>
              <a:t>Note:  This is a summary presentation; please </a:t>
            </a:r>
            <a:r>
              <a:rPr lang="en" sz="1779"/>
              <a:t>see original source </a:t>
            </a:r>
            <a:r>
              <a:rPr lang="en" sz="1779" dirty="0"/>
              <a:t>whitepaper &amp; more information </a:t>
            </a:r>
            <a:r>
              <a:rPr lang="en" sz="1779" u="sng" dirty="0">
                <a:solidFill>
                  <a:schemeClr val="hlink"/>
                </a:solidFill>
                <a:hlinkClick r:id="rId3"/>
              </a:rPr>
              <a:t>here</a:t>
            </a:r>
            <a:r>
              <a:rPr lang="en" sz="1779" dirty="0"/>
              <a:t> or </a:t>
            </a:r>
            <a:r>
              <a:rPr lang="en-US" sz="1800" b="0" i="0" u="none" strike="noStrike" baseline="0" dirty="0">
                <a:solidFill>
                  <a:srgbClr val="595959"/>
                </a:solidFill>
                <a:latin typeface="Calibri" panose="020F0502020204030204" pitchFamily="34" charset="0"/>
              </a:rPr>
              <a:t>obtain a copy by emailing: </a:t>
            </a:r>
            <a:r>
              <a:rPr lang="en-US" sz="1800" b="0" i="0" u="none" strike="noStrike" baseline="0" dirty="0">
                <a:solidFill>
                  <a:srgbClr val="0098A8"/>
                </a:solidFill>
                <a:latin typeface="Calibri" panose="020F0502020204030204" pitchFamily="34" charset="0"/>
              </a:rPr>
              <a:t>itwg-liaison@nyseia.org</a:t>
            </a:r>
            <a:r>
              <a:rPr lang="en" sz="1779" dirty="0"/>
              <a:t>.</a:t>
            </a:r>
            <a:endParaRPr sz="1779"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226075"/>
            <a:ext cx="8520600" cy="572700"/>
          </a:xfrm>
          <a:prstGeom prst="rect">
            <a:avLst/>
          </a:prstGeom>
        </p:spPr>
        <p:txBody>
          <a:bodyPr spcFirstLastPara="1" wrap="square" lIns="91425" tIns="91425" rIns="91425" bIns="91425" anchor="t" anchorCtr="0">
            <a:normAutofit fontScale="90000"/>
          </a:bodyPr>
          <a:lstStyle/>
          <a:p>
            <a:r>
              <a:rPr lang="en"/>
              <a:t>A. Industry Position Summary</a:t>
            </a:r>
            <a:endParaRPr/>
          </a:p>
        </p:txBody>
      </p:sp>
      <p:sp>
        <p:nvSpPr>
          <p:cNvPr id="68" name="Google Shape;68;p14"/>
          <p:cNvSpPr txBox="1">
            <a:spLocks noGrp="1"/>
          </p:cNvSpPr>
          <p:nvPr>
            <p:ph type="body" idx="1"/>
          </p:nvPr>
        </p:nvSpPr>
        <p:spPr>
          <a:xfrm>
            <a:off x="311700" y="1857325"/>
            <a:ext cx="8520600" cy="3663300"/>
          </a:xfrm>
          <a:prstGeom prst="rect">
            <a:avLst/>
          </a:prstGeom>
        </p:spPr>
        <p:txBody>
          <a:bodyPr spcFirstLastPara="1" wrap="square" lIns="91425" tIns="91425" rIns="91425" bIns="91425" anchor="t" anchorCtr="0">
            <a:normAutofit fontScale="85000" lnSpcReduction="20000"/>
          </a:bodyPr>
          <a:lstStyle/>
          <a:p>
            <a:pPr indent="-325755">
              <a:buSzPct val="100000"/>
              <a:buAutoNum type="arabicPeriod"/>
            </a:pPr>
            <a:r>
              <a:rPr lang="en"/>
              <a:t>It is becoming </a:t>
            </a:r>
            <a:r>
              <a:rPr lang="en">
                <a:highlight>
                  <a:srgbClr val="FFFFC8"/>
                </a:highlight>
              </a:rPr>
              <a:t>increasingly challenging to connect</a:t>
            </a:r>
            <a:r>
              <a:rPr lang="en"/>
              <a:t> DER to the grid, </a:t>
            </a:r>
            <a:br>
              <a:rPr lang="en"/>
            </a:br>
            <a:r>
              <a:rPr lang="en"/>
              <a:t>which will only </a:t>
            </a:r>
            <a:r>
              <a:rPr lang="en">
                <a:highlight>
                  <a:srgbClr val="FFFFC8"/>
                </a:highlight>
              </a:rPr>
              <a:t>increase at an increasing rate</a:t>
            </a:r>
            <a:r>
              <a:rPr lang="en"/>
              <a:t>.  Evidenced by closed substations and other factors.</a:t>
            </a:r>
            <a:endParaRPr/>
          </a:p>
          <a:p>
            <a:pPr indent="-325755">
              <a:buSzPct val="100000"/>
              <a:buAutoNum type="arabicPeriod"/>
            </a:pPr>
            <a:r>
              <a:rPr lang="en"/>
              <a:t>Industry is concerned that we are going to effectively </a:t>
            </a:r>
            <a:r>
              <a:rPr lang="en">
                <a:highlight>
                  <a:srgbClr val="FFFFC8"/>
                </a:highlight>
              </a:rPr>
              <a:t>run out of hosting capacity far sooner than any meaningful upgrades can be made</a:t>
            </a:r>
            <a:r>
              <a:rPr lang="en"/>
              <a:t> via the CLCPA processes, putting thousands of jobs and hundreds of companies at risk.</a:t>
            </a:r>
            <a:endParaRPr/>
          </a:p>
          <a:p>
            <a:pPr indent="-325755">
              <a:buSzPct val="100000"/>
              <a:buAutoNum type="arabicPeriod"/>
            </a:pPr>
            <a:r>
              <a:rPr lang="en">
                <a:highlight>
                  <a:srgbClr val="FFFFC8"/>
                </a:highlight>
              </a:rPr>
              <a:t>Baseline public metrics are essential to understanding the fundamental state of affairs and making informed decisions.</a:t>
            </a:r>
            <a:r>
              <a:rPr lang="en"/>
              <a:t>  Presently no NYS regional/global benchmarks are available.</a:t>
            </a:r>
            <a:endParaRPr/>
          </a:p>
          <a:p>
            <a:pPr indent="-325755">
              <a:buSzPct val="100000"/>
              <a:buAutoNum type="arabicPeriod"/>
            </a:pPr>
            <a:r>
              <a:rPr lang="en"/>
              <a:t>Presently there is </a:t>
            </a:r>
            <a:r>
              <a:rPr lang="en">
                <a:highlight>
                  <a:srgbClr val="FFFFC8"/>
                </a:highlight>
              </a:rPr>
              <a:t>no ability to assess the rate of change</a:t>
            </a:r>
            <a:r>
              <a:rPr lang="en"/>
              <a:t> or trending over time; </a:t>
            </a:r>
            <a:r>
              <a:rPr lang="en">
                <a:highlight>
                  <a:srgbClr val="FFFFFA"/>
                </a:highlight>
              </a:rPr>
              <a:t>we cannot even predict if/when we will run out of hosting capacity</a:t>
            </a:r>
            <a:r>
              <a:rPr lang="en"/>
              <a:t>.  Using rates and trending we can create a timeline and estimates for when we expect major issues to arise, and can respond accordingly.</a:t>
            </a:r>
            <a:endParaRPr/>
          </a:p>
          <a:p>
            <a:pPr indent="-325755">
              <a:buSzPct val="100000"/>
              <a:buAutoNum type="arabicPeriod"/>
            </a:pPr>
            <a:r>
              <a:rPr lang="en"/>
              <a:t>We request a </a:t>
            </a:r>
            <a:r>
              <a:rPr lang="en">
                <a:highlight>
                  <a:srgbClr val="FFFFC8"/>
                </a:highlight>
              </a:rPr>
              <a:t>collaborative joint effort</a:t>
            </a:r>
            <a:r>
              <a:rPr lang="en"/>
              <a:t> to produce a "State of DER Dashboard" as soon as possible.  Industry requests data collection the start of Q4, 1 October 2021, published on 1 November 2021.</a:t>
            </a:r>
            <a:endParaRPr/>
          </a:p>
          <a:p>
            <a:pPr indent="-325755">
              <a:buSzPct val="100000"/>
              <a:buAutoNum type="arabicPeriod"/>
            </a:pPr>
            <a:r>
              <a:rPr lang="en"/>
              <a:t>The dashboard will provide critical data to inform all stakeholders of key areas of concern, trends, rates of change, and indications whether current or planned efforts are having any objective positive benefits.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10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10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Agenda</a:t>
            </a:r>
            <a:endParaRPr lang="en-US" sz="3200" dirty="0"/>
          </a:p>
        </p:txBody>
      </p:sp>
      <p:graphicFrame>
        <p:nvGraphicFramePr>
          <p:cNvPr id="4" name="Table 4">
            <a:extLst>
              <a:ext uri="{FF2B5EF4-FFF2-40B4-BE49-F238E27FC236}">
                <a16:creationId xmlns:a16="http://schemas.microsoft.com/office/drawing/2014/main" id="{5B116687-0ABF-4466-97A8-35F2D1B6F884}"/>
              </a:ext>
            </a:extLst>
          </p:cNvPr>
          <p:cNvGraphicFramePr>
            <a:graphicFrameLocks noGrp="1"/>
          </p:cNvGraphicFramePr>
          <p:nvPr>
            <p:extLst>
              <p:ext uri="{D42A27DB-BD31-4B8C-83A1-F6EECF244321}">
                <p14:modId xmlns:p14="http://schemas.microsoft.com/office/powerpoint/2010/main" val="2907746426"/>
              </p:ext>
            </p:extLst>
          </p:nvPr>
        </p:nvGraphicFramePr>
        <p:xfrm>
          <a:off x="484094" y="998135"/>
          <a:ext cx="8218842" cy="4228418"/>
        </p:xfrm>
        <a:graphic>
          <a:graphicData uri="http://schemas.openxmlformats.org/drawingml/2006/table">
            <a:tbl>
              <a:tblPr firstRow="1" bandRow="1">
                <a:tableStyleId>{5C22544A-7EE6-4342-B048-85BDC9FD1C3A}</a:tableStyleId>
              </a:tblPr>
              <a:tblGrid>
                <a:gridCol w="5735836">
                  <a:extLst>
                    <a:ext uri="{9D8B030D-6E8A-4147-A177-3AD203B41FA5}">
                      <a16:colId xmlns:a16="http://schemas.microsoft.com/office/drawing/2014/main" val="2779825698"/>
                    </a:ext>
                  </a:extLst>
                </a:gridCol>
                <a:gridCol w="2483006">
                  <a:extLst>
                    <a:ext uri="{9D8B030D-6E8A-4147-A177-3AD203B41FA5}">
                      <a16:colId xmlns:a16="http://schemas.microsoft.com/office/drawing/2014/main" val="1145392667"/>
                    </a:ext>
                  </a:extLst>
                </a:gridCol>
              </a:tblGrid>
              <a:tr h="275387">
                <a:tc>
                  <a:txBody>
                    <a:bodyPr/>
                    <a:lstStyle/>
                    <a:p>
                      <a:r>
                        <a:rPr lang="en-US" dirty="0"/>
                        <a:t>Agenda Item</a:t>
                      </a:r>
                    </a:p>
                  </a:txBody>
                  <a:tcPr/>
                </a:tc>
                <a:tc>
                  <a:txBody>
                    <a:bodyPr/>
                    <a:lstStyle/>
                    <a:p>
                      <a:r>
                        <a:rPr lang="en-US" dirty="0"/>
                        <a:t>Time Slot</a:t>
                      </a:r>
                    </a:p>
                  </a:txBody>
                  <a:tcPr/>
                </a:tc>
                <a:extLst>
                  <a:ext uri="{0D108BD9-81ED-4DB2-BD59-A6C34878D82A}">
                    <a16:rowId xmlns:a16="http://schemas.microsoft.com/office/drawing/2014/main" val="2082850036"/>
                  </a:ext>
                </a:extLst>
              </a:tr>
              <a:tr h="279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Introductions and Meeting Goals</a:t>
                      </a:r>
                    </a:p>
                  </a:txBody>
                  <a:tcPr anchor="ctr"/>
                </a:tc>
                <a:tc>
                  <a:txBody>
                    <a:bodyPr/>
                    <a:lstStyle/>
                    <a:p>
                      <a:r>
                        <a:rPr lang="en-US" dirty="0"/>
                        <a:t>10:00 AM – 10:10 AM</a:t>
                      </a:r>
                    </a:p>
                  </a:txBody>
                  <a:tcPr/>
                </a:tc>
                <a:extLst>
                  <a:ext uri="{0D108BD9-81ED-4DB2-BD59-A6C34878D82A}">
                    <a16:rowId xmlns:a16="http://schemas.microsoft.com/office/drawing/2014/main" val="2400100150"/>
                  </a:ext>
                </a:extLst>
              </a:tr>
              <a:tr h="470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Reminder of Available Reference Materials </a:t>
                      </a:r>
                    </a:p>
                  </a:txBody>
                  <a:tcPr anchor="ctr"/>
                </a:tc>
                <a:tc>
                  <a:txBody>
                    <a:bodyPr/>
                    <a:lstStyle/>
                    <a:p>
                      <a:r>
                        <a:rPr lang="en-US" dirty="0"/>
                        <a:t>10:10 AM – 10:20 AM</a:t>
                      </a:r>
                    </a:p>
                  </a:txBody>
                  <a:tcPr/>
                </a:tc>
                <a:extLst>
                  <a:ext uri="{0D108BD9-81ED-4DB2-BD59-A6C34878D82A}">
                    <a16:rowId xmlns:a16="http://schemas.microsoft.com/office/drawing/2014/main" val="2019737905"/>
                  </a:ext>
                </a:extLst>
              </a:tr>
              <a:tr h="279212">
                <a:tc>
                  <a:txBody>
                    <a:bodyPr/>
                    <a:lstStyle/>
                    <a:p>
                      <a:r>
                        <a:rPr lang="en-US" sz="1800" dirty="0">
                          <a:cs typeface="Arial" panose="020B0604020202020204" pitchFamily="34" charset="0"/>
                        </a:rPr>
                        <a:t>Recap Recent Activities</a:t>
                      </a:r>
                      <a:endParaRPr lang="en-US" dirty="0"/>
                    </a:p>
                  </a:txBody>
                  <a:tcPr anchor="ctr"/>
                </a:tc>
                <a:tc>
                  <a:txBody>
                    <a:bodyPr/>
                    <a:lstStyle/>
                    <a:p>
                      <a:r>
                        <a:rPr lang="en-US" dirty="0"/>
                        <a:t>10:20 AM – 10:35 AM</a:t>
                      </a:r>
                    </a:p>
                  </a:txBody>
                  <a:tcPr/>
                </a:tc>
                <a:extLst>
                  <a:ext uri="{0D108BD9-81ED-4DB2-BD59-A6C34878D82A}">
                    <a16:rowId xmlns:a16="http://schemas.microsoft.com/office/drawing/2014/main" val="3541233199"/>
                  </a:ext>
                </a:extLst>
              </a:tr>
              <a:tr h="438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Battery Storage Stakeholder Presentation (NY-BEST)</a:t>
                      </a:r>
                    </a:p>
                  </a:txBody>
                  <a:tcPr anchor="ctr"/>
                </a:tc>
                <a:tc>
                  <a:txBody>
                    <a:bodyPr/>
                    <a:lstStyle/>
                    <a:p>
                      <a:r>
                        <a:rPr lang="en-US" dirty="0"/>
                        <a:t>10:35 AM – 10:50 AM</a:t>
                      </a:r>
                    </a:p>
                  </a:txBody>
                  <a:tcPr/>
                </a:tc>
                <a:extLst>
                  <a:ext uri="{0D108BD9-81ED-4DB2-BD59-A6C34878D82A}">
                    <a16:rowId xmlns:a16="http://schemas.microsoft.com/office/drawing/2014/main" val="270899056"/>
                  </a:ext>
                </a:extLst>
              </a:tr>
              <a:tr h="432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Discuss Initial JU Hosting Capacity Roadmap for Storage</a:t>
                      </a:r>
                    </a:p>
                  </a:txBody>
                  <a:tcPr anchor="ctr"/>
                </a:tc>
                <a:tc>
                  <a:txBody>
                    <a:bodyPr/>
                    <a:lstStyle/>
                    <a:p>
                      <a:r>
                        <a:rPr lang="en-US" dirty="0"/>
                        <a:t>10:50 AM – 11:05 AM</a:t>
                      </a:r>
                    </a:p>
                  </a:txBody>
                  <a:tcPr/>
                </a:tc>
                <a:extLst>
                  <a:ext uri="{0D108BD9-81ED-4DB2-BD59-A6C34878D82A}">
                    <a16:rowId xmlns:a16="http://schemas.microsoft.com/office/drawing/2014/main" val="3362248112"/>
                  </a:ext>
                </a:extLst>
              </a:tr>
              <a:tr h="481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State of DER Dashboard (ITWG Industry Liaison)</a:t>
                      </a:r>
                    </a:p>
                  </a:txBody>
                  <a:tcPr anchor="ctr"/>
                </a:tc>
                <a:tc>
                  <a:txBody>
                    <a:bodyPr/>
                    <a:lstStyle/>
                    <a:p>
                      <a:r>
                        <a:rPr lang="en-US" dirty="0"/>
                        <a:t>11:05 AM – 11:30 AM</a:t>
                      </a:r>
                    </a:p>
                  </a:txBody>
                  <a:tcPr/>
                </a:tc>
                <a:extLst>
                  <a:ext uri="{0D108BD9-81ED-4DB2-BD59-A6C34878D82A}">
                    <a16:rowId xmlns:a16="http://schemas.microsoft.com/office/drawing/2014/main" val="2186839250"/>
                  </a:ext>
                </a:extLst>
              </a:tr>
              <a:tr h="1308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Open Discussion / Q&amp;A</a:t>
                      </a:r>
                    </a:p>
                    <a:p>
                      <a:pPr marL="914400" lvl="1" indent="-457200">
                        <a:buFont typeface="+mj-lt"/>
                        <a:buAutoNum type="alphaLcPeriod"/>
                      </a:pPr>
                      <a:r>
                        <a:rPr lang="en-US" sz="1800" dirty="0">
                          <a:cs typeface="Arial" panose="020B0604020202020204" pitchFamily="34" charset="0"/>
                        </a:rPr>
                        <a:t>IEDR Touchpoints</a:t>
                      </a:r>
                    </a:p>
                    <a:p>
                      <a:pPr marL="914400" lvl="1" indent="-457200">
                        <a:buFont typeface="+mj-lt"/>
                        <a:buAutoNum type="alphaLcPeriod"/>
                      </a:pPr>
                      <a:r>
                        <a:rPr lang="en-US" sz="1800" dirty="0">
                          <a:cs typeface="Arial" panose="020B0604020202020204" pitchFamily="34" charset="0"/>
                        </a:rPr>
                        <a:t>New Items</a:t>
                      </a:r>
                    </a:p>
                  </a:txBody>
                  <a:tcPr anchor="ctr"/>
                </a:tc>
                <a:tc>
                  <a:txBody>
                    <a:bodyPr/>
                    <a:lstStyle/>
                    <a:p>
                      <a:r>
                        <a:rPr lang="en-US" dirty="0"/>
                        <a:t>11:30 AM – </a:t>
                      </a:r>
                      <a:r>
                        <a:rPr lang="en-US"/>
                        <a:t>12:00 </a:t>
                      </a:r>
                      <a:r>
                        <a:rPr lang="en-US" dirty="0"/>
                        <a:t>P</a:t>
                      </a:r>
                      <a:r>
                        <a:rPr lang="en-US"/>
                        <a:t>M</a:t>
                      </a:r>
                      <a:endParaRPr lang="en-US" dirty="0"/>
                    </a:p>
                  </a:txBody>
                  <a:tcPr/>
                </a:tc>
                <a:extLst>
                  <a:ext uri="{0D108BD9-81ED-4DB2-BD59-A6C34878D82A}">
                    <a16:rowId xmlns:a16="http://schemas.microsoft.com/office/drawing/2014/main" val="1465153175"/>
                  </a:ext>
                </a:extLst>
              </a:tr>
            </a:tbl>
          </a:graphicData>
        </a:graphic>
      </p:graphicFrame>
    </p:spTree>
    <p:extLst>
      <p:ext uri="{BB962C8B-B14F-4D97-AF65-F5344CB8AC3E}">
        <p14:creationId xmlns:p14="http://schemas.microsoft.com/office/powerpoint/2010/main" val="70682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1226075"/>
            <a:ext cx="8520600" cy="572700"/>
          </a:xfrm>
          <a:prstGeom prst="rect">
            <a:avLst/>
          </a:prstGeom>
        </p:spPr>
        <p:txBody>
          <a:bodyPr spcFirstLastPara="1" wrap="square" lIns="91425" tIns="91425" rIns="91425" bIns="91425" anchor="t" anchorCtr="0">
            <a:normAutofit fontScale="90000"/>
          </a:bodyPr>
          <a:lstStyle/>
          <a:p>
            <a:r>
              <a:rPr lang="en"/>
              <a:t>B. Analogy: The current state of affairs is like a business without metrics</a:t>
            </a:r>
            <a:endParaRPr/>
          </a:p>
        </p:txBody>
      </p:sp>
      <p:sp>
        <p:nvSpPr>
          <p:cNvPr id="75" name="Google Shape;75;p15"/>
          <p:cNvSpPr txBox="1">
            <a:spLocks noGrp="1"/>
          </p:cNvSpPr>
          <p:nvPr>
            <p:ph type="body" idx="1"/>
          </p:nvPr>
        </p:nvSpPr>
        <p:spPr>
          <a:xfrm>
            <a:off x="311700" y="2287150"/>
            <a:ext cx="2322000" cy="3138900"/>
          </a:xfrm>
          <a:prstGeom prst="rect">
            <a:avLst/>
          </a:prstGeom>
        </p:spPr>
        <p:txBody>
          <a:bodyPr spcFirstLastPara="1" wrap="square" lIns="91425" tIns="91425" rIns="91425" bIns="91425" anchor="t" anchorCtr="0">
            <a:normAutofit lnSpcReduction="10000"/>
          </a:bodyPr>
          <a:lstStyle/>
          <a:p>
            <a:pPr marL="0" indent="0">
              <a:buNone/>
            </a:pPr>
            <a:r>
              <a:rPr lang="en">
                <a:solidFill>
                  <a:srgbClr val="980000"/>
                </a:solidFill>
              </a:rPr>
              <a:t>Imagine we are a </a:t>
            </a:r>
            <a:r>
              <a:rPr lang="en" u="sng">
                <a:solidFill>
                  <a:srgbClr val="980000"/>
                </a:solidFill>
              </a:rPr>
              <a:t>large manufacturing company</a:t>
            </a:r>
            <a:r>
              <a:rPr lang="en">
                <a:solidFill>
                  <a:srgbClr val="980000"/>
                </a:solidFill>
              </a:rPr>
              <a:t>.</a:t>
            </a:r>
            <a:endParaRPr>
              <a:solidFill>
                <a:srgbClr val="980000"/>
              </a:solidFill>
            </a:endParaRPr>
          </a:p>
          <a:p>
            <a:pPr marL="0" indent="0">
              <a:spcBef>
                <a:spcPts val="1200"/>
              </a:spcBef>
              <a:buNone/>
            </a:pPr>
            <a:r>
              <a:rPr lang="en">
                <a:solidFill>
                  <a:srgbClr val="980000"/>
                </a:solidFill>
              </a:rPr>
              <a:t>Management has a goal of </a:t>
            </a:r>
            <a:r>
              <a:rPr lang="en" u="sng">
                <a:solidFill>
                  <a:srgbClr val="980000"/>
                </a:solidFill>
              </a:rPr>
              <a:t>increasing new widget production</a:t>
            </a:r>
            <a:endParaRPr u="sng">
              <a:solidFill>
                <a:srgbClr val="980000"/>
              </a:solidFill>
            </a:endParaRPr>
          </a:p>
          <a:p>
            <a:pPr marL="0" indent="0">
              <a:spcBef>
                <a:spcPts val="1200"/>
              </a:spcBef>
              <a:buNone/>
            </a:pPr>
            <a:r>
              <a:rPr lang="en">
                <a:solidFill>
                  <a:srgbClr val="980000"/>
                </a:solidFill>
              </a:rPr>
              <a:t>There are </a:t>
            </a:r>
            <a:r>
              <a:rPr lang="en" u="sng">
                <a:solidFill>
                  <a:srgbClr val="980000"/>
                </a:solidFill>
              </a:rPr>
              <a:t>many locations</a:t>
            </a:r>
            <a:r>
              <a:rPr lang="en">
                <a:solidFill>
                  <a:srgbClr val="980000"/>
                </a:solidFill>
              </a:rPr>
              <a:t>  </a:t>
            </a:r>
            <a:endParaRPr>
              <a:solidFill>
                <a:srgbClr val="980000"/>
              </a:solidFill>
            </a:endParaRPr>
          </a:p>
          <a:p>
            <a:pPr marL="0" indent="0">
              <a:spcBef>
                <a:spcPts val="1200"/>
              </a:spcBef>
              <a:spcAft>
                <a:spcPts val="1200"/>
              </a:spcAft>
              <a:buNone/>
            </a:pPr>
            <a:r>
              <a:rPr lang="en">
                <a:solidFill>
                  <a:srgbClr val="980000"/>
                </a:solidFill>
              </a:rPr>
              <a:t>And yet general </a:t>
            </a:r>
            <a:r>
              <a:rPr lang="en" u="sng">
                <a:solidFill>
                  <a:srgbClr val="980000"/>
                </a:solidFill>
              </a:rPr>
              <a:t>management is blind</a:t>
            </a:r>
            <a:r>
              <a:rPr lang="en">
                <a:solidFill>
                  <a:srgbClr val="980000"/>
                </a:solidFill>
              </a:rPr>
              <a:t> to the general state of their equipment.</a:t>
            </a:r>
            <a:endParaRPr>
              <a:solidFill>
                <a:srgbClr val="980000"/>
              </a:solidFill>
            </a:endParaRPr>
          </a:p>
        </p:txBody>
      </p:sp>
      <p:sp>
        <p:nvSpPr>
          <p:cNvPr id="76" name="Google Shape;76;p15"/>
          <p:cNvSpPr txBox="1">
            <a:spLocks noGrp="1"/>
          </p:cNvSpPr>
          <p:nvPr>
            <p:ph type="body" idx="2"/>
          </p:nvPr>
        </p:nvSpPr>
        <p:spPr>
          <a:xfrm>
            <a:off x="2633700" y="2238325"/>
            <a:ext cx="6198600" cy="3416400"/>
          </a:xfrm>
          <a:prstGeom prst="rect">
            <a:avLst/>
          </a:prstGeom>
        </p:spPr>
        <p:txBody>
          <a:bodyPr spcFirstLastPara="1" wrap="square" lIns="91425" tIns="91425" rIns="91425" bIns="91425" anchor="t" anchorCtr="0">
            <a:normAutofit/>
          </a:bodyPr>
          <a:lstStyle/>
          <a:p>
            <a:pPr>
              <a:buAutoNum type="arabicPeriod"/>
            </a:pPr>
            <a:r>
              <a:rPr lang="en"/>
              <a:t>There is no public location to go to see </a:t>
            </a:r>
            <a:r>
              <a:rPr lang="en">
                <a:highlight>
                  <a:srgbClr val="FFFFC8"/>
                </a:highlight>
              </a:rPr>
              <a:t>total production across all factories</a:t>
            </a:r>
            <a:endParaRPr>
              <a:highlight>
                <a:srgbClr val="FFFFC8"/>
              </a:highlight>
            </a:endParaRPr>
          </a:p>
          <a:p>
            <a:pPr>
              <a:buAutoNum type="arabicPeriod"/>
            </a:pPr>
            <a:r>
              <a:rPr lang="en"/>
              <a:t>While you zoom in on each individual piece of equipment, of which there are literally thousands, there </a:t>
            </a:r>
            <a:r>
              <a:rPr lang="en">
                <a:highlight>
                  <a:srgbClr val="FFFFC8"/>
                </a:highlight>
              </a:rPr>
              <a:t>may be some additional capacity</a:t>
            </a:r>
            <a:r>
              <a:rPr lang="en"/>
              <a:t> on each, but there is no way to know how much overall additional capacity may exist at a </a:t>
            </a:r>
            <a:r>
              <a:rPr lang="en">
                <a:highlight>
                  <a:srgbClr val="FFFFC8"/>
                </a:highlight>
              </a:rPr>
              <a:t>factory or regional level</a:t>
            </a:r>
            <a:endParaRPr>
              <a:highlight>
                <a:srgbClr val="FFFFC8"/>
              </a:highlight>
            </a:endParaRPr>
          </a:p>
          <a:p>
            <a:pPr>
              <a:buAutoNum type="arabicPeriod"/>
            </a:pPr>
            <a:r>
              <a:rPr lang="en"/>
              <a:t>Each piece of equipment is </a:t>
            </a:r>
            <a:r>
              <a:rPr lang="en">
                <a:highlight>
                  <a:srgbClr val="FFFFC8"/>
                </a:highlight>
              </a:rPr>
              <a:t>slowly losing its ability to produce widgets, but nobody is tracking how long it will be until widget production goes to zero</a:t>
            </a:r>
            <a:endParaRPr>
              <a:highlight>
                <a:srgbClr val="FFFFC8"/>
              </a:highlight>
            </a:endParaRPr>
          </a:p>
          <a:p>
            <a:pPr>
              <a:buAutoNum type="arabicPeriod"/>
            </a:pPr>
            <a:r>
              <a:rPr lang="en"/>
              <a:t>Some equipment is already shut down(!); it is </a:t>
            </a:r>
            <a:r>
              <a:rPr lang="en">
                <a:highlight>
                  <a:srgbClr val="FFFFC8"/>
                </a:highlight>
              </a:rPr>
              <a:t>unclear how many are shutdown and why</a:t>
            </a:r>
            <a:r>
              <a:rPr lang="en"/>
              <a:t> </a:t>
            </a:r>
            <a:endParaRPr/>
          </a:p>
          <a:p>
            <a:pPr>
              <a:buAutoNum type="arabicPeriod"/>
            </a:pPr>
            <a:r>
              <a:rPr lang="en"/>
              <a:t>We are considering investment in upgrading equipment, but we cannot really tell what are the common trends</a:t>
            </a:r>
            <a:endParaRPr/>
          </a:p>
          <a:p>
            <a:pPr>
              <a:buAutoNum type="arabicPeriod"/>
            </a:pPr>
            <a:r>
              <a:rPr lang="en"/>
              <a:t>Existing activity is reactive, and not in a preventive/proactive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10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Effect transition="in" filter="fade">
                                      <p:cBhvr>
                                        <p:cTn id="12" dur="1000"/>
                                        <p:tgtEl>
                                          <p:spTgt spid="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Effect transition="in" filter="fade">
                                      <p:cBhvr>
                                        <p:cTn id="17" dur="1000"/>
                                        <p:tgtEl>
                                          <p:spTgt spid="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xEl>
                                              <p:pRg st="3" end="3"/>
                                            </p:txEl>
                                          </p:spTgt>
                                        </p:tgtEl>
                                        <p:attrNameLst>
                                          <p:attrName>style.visibility</p:attrName>
                                        </p:attrNameLst>
                                      </p:cBhvr>
                                      <p:to>
                                        <p:strVal val="visible"/>
                                      </p:to>
                                    </p:set>
                                    <p:animEffect transition="in" filter="fade">
                                      <p:cBhvr>
                                        <p:cTn id="22" dur="1000"/>
                                        <p:tgtEl>
                                          <p:spTgt spid="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xEl>
                                              <p:pRg st="4" end="4"/>
                                            </p:txEl>
                                          </p:spTgt>
                                        </p:tgtEl>
                                        <p:attrNameLst>
                                          <p:attrName>style.visibility</p:attrName>
                                        </p:attrNameLst>
                                      </p:cBhvr>
                                      <p:to>
                                        <p:strVal val="visible"/>
                                      </p:to>
                                    </p:set>
                                    <p:animEffect transition="in" filter="fade">
                                      <p:cBhvr>
                                        <p:cTn id="27" dur="1000"/>
                                        <p:tgtEl>
                                          <p:spTgt spid="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xEl>
                                              <p:pRg st="5" end="5"/>
                                            </p:txEl>
                                          </p:spTgt>
                                        </p:tgtEl>
                                        <p:attrNameLst>
                                          <p:attrName>style.visibility</p:attrName>
                                        </p:attrNameLst>
                                      </p:cBhvr>
                                      <p:to>
                                        <p:strVal val="visible"/>
                                      </p:to>
                                    </p:set>
                                    <p:animEffect transition="in" filter="fade">
                                      <p:cBhvr>
                                        <p:cTn id="32" dur="1000"/>
                                        <p:tgtEl>
                                          <p:spTgt spid="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1226075"/>
            <a:ext cx="8520600" cy="572700"/>
          </a:xfrm>
          <a:prstGeom prst="rect">
            <a:avLst/>
          </a:prstGeom>
        </p:spPr>
        <p:txBody>
          <a:bodyPr spcFirstLastPara="1" wrap="square" lIns="91425" tIns="91425" rIns="91425" bIns="91425" anchor="t" anchorCtr="0">
            <a:normAutofit fontScale="90000"/>
          </a:bodyPr>
          <a:lstStyle/>
          <a:p>
            <a:r>
              <a:rPr lang="en"/>
              <a:t>C. Key Dashboard Characteristics</a:t>
            </a:r>
            <a:endParaRPr/>
          </a:p>
        </p:txBody>
      </p:sp>
      <p:sp>
        <p:nvSpPr>
          <p:cNvPr id="83" name="Google Shape;83;p16"/>
          <p:cNvSpPr txBox="1">
            <a:spLocks noGrp="1"/>
          </p:cNvSpPr>
          <p:nvPr>
            <p:ph type="body" idx="1"/>
          </p:nvPr>
        </p:nvSpPr>
        <p:spPr>
          <a:xfrm>
            <a:off x="311700" y="1857325"/>
            <a:ext cx="8520600" cy="3663300"/>
          </a:xfrm>
          <a:prstGeom prst="rect">
            <a:avLst/>
          </a:prstGeom>
        </p:spPr>
        <p:txBody>
          <a:bodyPr spcFirstLastPara="1" wrap="square" lIns="91425" tIns="91425" rIns="91425" bIns="91425" anchor="t" anchorCtr="0">
            <a:normAutofit/>
          </a:bodyPr>
          <a:lstStyle/>
          <a:p>
            <a:pPr>
              <a:buAutoNum type="arabicPeriod"/>
            </a:pPr>
            <a:r>
              <a:rPr lang="en"/>
              <a:t>Contains critical DER &amp; </a:t>
            </a:r>
            <a:r>
              <a:rPr lang="en">
                <a:highlight>
                  <a:srgbClr val="FFFFC8"/>
                </a:highlight>
              </a:rPr>
              <a:t>grid metrics and benchmarks focused on hosting capacity.</a:t>
            </a:r>
            <a:endParaRPr>
              <a:highlight>
                <a:srgbClr val="FFFFC8"/>
              </a:highlight>
            </a:endParaRPr>
          </a:p>
          <a:p>
            <a:pPr>
              <a:buAutoNum type="arabicPeriod"/>
            </a:pPr>
            <a:r>
              <a:rPr lang="en">
                <a:highlight>
                  <a:srgbClr val="FFFFC8"/>
                </a:highlight>
              </a:rPr>
              <a:t>Does not require login</a:t>
            </a:r>
            <a:r>
              <a:rPr lang="en"/>
              <a:t>, allowing for ease of access for all types of stakeholders.</a:t>
            </a:r>
            <a:endParaRPr/>
          </a:p>
          <a:p>
            <a:pPr>
              <a:buAutoNum type="arabicPeriod"/>
            </a:pPr>
            <a:r>
              <a:rPr lang="en"/>
              <a:t>Provides </a:t>
            </a:r>
            <a:r>
              <a:rPr lang="en">
                <a:highlight>
                  <a:srgbClr val="FFFFC8"/>
                </a:highlight>
              </a:rPr>
              <a:t>"snapshots" of metrics recorded on exact dates</a:t>
            </a:r>
            <a:r>
              <a:rPr lang="en"/>
              <a:t> with same interval between dates, thus allowing for tracking over time.</a:t>
            </a:r>
            <a:endParaRPr/>
          </a:p>
          <a:p>
            <a:pPr>
              <a:buAutoNum type="arabicPeriod"/>
            </a:pPr>
            <a:r>
              <a:rPr lang="en"/>
              <a:t>By ensuring </a:t>
            </a:r>
            <a:r>
              <a:rPr lang="en">
                <a:highlight>
                  <a:srgbClr val="FFFFC8"/>
                </a:highlight>
              </a:rPr>
              <a:t>detailed feeder/substation level data is downloadable</a:t>
            </a:r>
            <a:r>
              <a:rPr lang="en"/>
              <a:t> from each utility's hosting capacity map</a:t>
            </a:r>
            <a:endParaRPr/>
          </a:p>
          <a:p>
            <a:pPr lvl="1">
              <a:buAutoNum type="alphaLcPeriod"/>
            </a:pPr>
            <a:r>
              <a:rPr lang="en"/>
              <a:t>Values can be independently verified by 3rd parties, and</a:t>
            </a:r>
            <a:endParaRPr/>
          </a:p>
          <a:p>
            <a:pPr lvl="1">
              <a:buAutoNum type="alphaLcPeriod"/>
            </a:pPr>
            <a:r>
              <a:rPr lang="en"/>
              <a:t>Advanced numerical analysis can be performed by stakeholders.</a:t>
            </a:r>
            <a:endParaRPr/>
          </a:p>
          <a:p>
            <a:pPr lvl="1">
              <a:buAutoNum type="alphaLcPeriod"/>
            </a:pPr>
            <a:r>
              <a:rPr lang="en"/>
              <a:t>(Note that this only shows current information, not trending over time, </a:t>
            </a:r>
            <a:br>
              <a:rPr lang="en"/>
            </a:br>
            <a:r>
              <a:rPr lang="en"/>
              <a:t>hence the need for snapshot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1000"/>
                                        <p:tgtEl>
                                          <p:spTgt spid="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xEl>
                                              <p:pRg st="3" end="3"/>
                                            </p:txEl>
                                          </p:spTgt>
                                        </p:tgtEl>
                                        <p:attrNameLst>
                                          <p:attrName>style.visibility</p:attrName>
                                        </p:attrNameLst>
                                      </p:cBhvr>
                                      <p:to>
                                        <p:strVal val="visible"/>
                                      </p:to>
                                    </p:set>
                                    <p:animEffect transition="in" filter="fade">
                                      <p:cBhvr>
                                        <p:cTn id="22" dur="1000"/>
                                        <p:tgtEl>
                                          <p:spTgt spid="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xEl>
                                              <p:pRg st="4" end="4"/>
                                            </p:txEl>
                                          </p:spTgt>
                                        </p:tgtEl>
                                        <p:attrNameLst>
                                          <p:attrName>style.visibility</p:attrName>
                                        </p:attrNameLst>
                                      </p:cBhvr>
                                      <p:to>
                                        <p:strVal val="visible"/>
                                      </p:to>
                                    </p:set>
                                    <p:animEffect transition="in" filter="fade">
                                      <p:cBhvr>
                                        <p:cTn id="27" dur="1000"/>
                                        <p:tgtEl>
                                          <p:spTgt spid="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xEl>
                                              <p:pRg st="5" end="5"/>
                                            </p:txEl>
                                          </p:spTgt>
                                        </p:tgtEl>
                                        <p:attrNameLst>
                                          <p:attrName>style.visibility</p:attrName>
                                        </p:attrNameLst>
                                      </p:cBhvr>
                                      <p:to>
                                        <p:strVal val="visible"/>
                                      </p:to>
                                    </p:set>
                                    <p:animEffect transition="in" filter="fade">
                                      <p:cBhvr>
                                        <p:cTn id="32" dur="1000"/>
                                        <p:tgtEl>
                                          <p:spTgt spid="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xEl>
                                              <p:pRg st="6" end="6"/>
                                            </p:txEl>
                                          </p:spTgt>
                                        </p:tgtEl>
                                        <p:attrNameLst>
                                          <p:attrName>style.visibility</p:attrName>
                                        </p:attrNameLst>
                                      </p:cBhvr>
                                      <p:to>
                                        <p:strVal val="visible"/>
                                      </p:to>
                                    </p:set>
                                    <p:animEffect transition="in" filter="fade">
                                      <p:cBhvr>
                                        <p:cTn id="37" dur="1000"/>
                                        <p:tgtEl>
                                          <p:spTgt spid="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90" name="Google Shape;90;p17"/>
          <p:cNvSpPr txBox="1">
            <a:spLocks noGrp="1"/>
          </p:cNvSpPr>
          <p:nvPr>
            <p:ph type="body" idx="1"/>
          </p:nvPr>
        </p:nvSpPr>
        <p:spPr>
          <a:xfrm>
            <a:off x="311700" y="2532225"/>
            <a:ext cx="8520600" cy="2894100"/>
          </a:xfrm>
          <a:prstGeom prst="rect">
            <a:avLst/>
          </a:prstGeom>
        </p:spPr>
        <p:txBody>
          <a:bodyPr spcFirstLastPara="1" wrap="square" lIns="91425" tIns="91425" rIns="91425" bIns="91425" anchor="t" anchorCtr="0">
            <a:normAutofit/>
          </a:bodyPr>
          <a:lstStyle/>
          <a:p>
            <a:pPr marL="0" indent="0">
              <a:spcBef>
                <a:spcPts val="1800"/>
              </a:spcBef>
              <a:buClr>
                <a:schemeClr val="dk1"/>
              </a:buClr>
              <a:buSzPts val="1100"/>
              <a:buNone/>
            </a:pPr>
            <a:r>
              <a:rPr lang="en" sz="2200" i="1">
                <a:solidFill>
                  <a:srgbClr val="6AA84F"/>
                </a:solidFill>
              </a:rPr>
              <a:t>Introduction, Narrative, Definitions</a:t>
            </a:r>
            <a:endParaRPr sz="2200" i="1">
              <a:solidFill>
                <a:srgbClr val="6AA84F"/>
              </a:solidFill>
            </a:endParaRPr>
          </a:p>
          <a:p>
            <a:pPr indent="-336550">
              <a:spcBef>
                <a:spcPts val="600"/>
              </a:spcBef>
              <a:buClr>
                <a:schemeClr val="dk1"/>
              </a:buClr>
              <a:buSzPts val="1700"/>
            </a:pPr>
            <a:r>
              <a:rPr lang="en" sz="1700">
                <a:solidFill>
                  <a:schemeClr val="dk1"/>
                </a:solidFill>
              </a:rPr>
              <a:t>[</a:t>
            </a:r>
            <a:r>
              <a:rPr lang="en" sz="1700">
                <a:solidFill>
                  <a:srgbClr val="3D85C6"/>
                </a:solidFill>
              </a:rPr>
              <a:t>Mathematical definition of penetration ratio</a:t>
            </a:r>
            <a:r>
              <a:rPr lang="en" sz="1700">
                <a:solidFill>
                  <a:schemeClr val="dk1"/>
                </a:solidFill>
              </a:rPr>
              <a:t>]</a:t>
            </a:r>
            <a:endParaRPr sz="1700">
              <a:solidFill>
                <a:schemeClr val="dk1"/>
              </a:solidFill>
            </a:endParaRPr>
          </a:p>
          <a:p>
            <a:pPr indent="-336550">
              <a:buClr>
                <a:schemeClr val="dk1"/>
              </a:buClr>
              <a:buSzPts val="1700"/>
            </a:pPr>
            <a:r>
              <a:rPr lang="en" sz="1700">
                <a:solidFill>
                  <a:schemeClr val="dk1"/>
                </a:solidFill>
              </a:rPr>
              <a:t>[</a:t>
            </a:r>
            <a:r>
              <a:rPr lang="en" sz="1700">
                <a:solidFill>
                  <a:srgbClr val="3D85C6"/>
                </a:solidFill>
              </a:rPr>
              <a:t>Simple/clear definition of "hosting capacity" &amp; links to same for how it is calculated</a:t>
            </a:r>
            <a:r>
              <a:rPr lang="en" sz="1700">
                <a:solidFill>
                  <a:schemeClr val="dk1"/>
                </a:solidFill>
              </a:rPr>
              <a:t>]</a:t>
            </a:r>
            <a:endParaRPr sz="1700">
              <a:solidFill>
                <a:schemeClr val="dk1"/>
              </a:solidFill>
            </a:endParaRPr>
          </a:p>
          <a:p>
            <a:pPr indent="-336550">
              <a:buClr>
                <a:schemeClr val="dk1"/>
              </a:buClr>
              <a:buSzPts val="1700"/>
            </a:pPr>
            <a:r>
              <a:rPr lang="en" sz="1700">
                <a:solidFill>
                  <a:schemeClr val="dk1"/>
                </a:solidFill>
              </a:rPr>
              <a:t>[</a:t>
            </a:r>
            <a:r>
              <a:rPr lang="en" sz="1700">
                <a:solidFill>
                  <a:srgbClr val="3D85C6"/>
                </a:solidFill>
              </a:rPr>
              <a:t>Simple/clear definition of what it means to have a "closed" feeder or substation</a:t>
            </a:r>
            <a:r>
              <a:rPr lang="en" sz="1700">
                <a:solidFill>
                  <a:schemeClr val="dk1"/>
                </a:solidFill>
              </a:rPr>
              <a:t>]</a:t>
            </a:r>
            <a:endParaRPr sz="1700">
              <a:solidFill>
                <a:schemeClr val="dk1"/>
              </a:solidFill>
            </a:endParaRPr>
          </a:p>
          <a:p>
            <a:pPr indent="-336550">
              <a:buClr>
                <a:schemeClr val="dk1"/>
              </a:buClr>
              <a:buSzPts val="1700"/>
            </a:pPr>
            <a:r>
              <a:rPr lang="en" sz="1700">
                <a:solidFill>
                  <a:schemeClr val="dk1"/>
                </a:solidFill>
              </a:rPr>
              <a:t>[</a:t>
            </a:r>
            <a:r>
              <a:rPr lang="en" sz="1700">
                <a:solidFill>
                  <a:srgbClr val="3D85C6"/>
                </a:solidFill>
              </a:rPr>
              <a:t>Link to definition of of standard deviation</a:t>
            </a:r>
            <a:r>
              <a:rPr lang="en" sz="1700">
                <a:solidFill>
                  <a:schemeClr val="dk1"/>
                </a:solidFill>
              </a:rPr>
              <a:t>]</a:t>
            </a:r>
            <a:endParaRPr sz="1700">
              <a:solidFill>
                <a:schemeClr val="dk1"/>
              </a:solidFill>
            </a:endParaRPr>
          </a:p>
          <a:p>
            <a:pPr indent="-336550">
              <a:buClr>
                <a:schemeClr val="dk1"/>
              </a:buClr>
              <a:buSzPts val="1700"/>
            </a:pPr>
            <a:r>
              <a:rPr lang="en" sz="1700">
                <a:solidFill>
                  <a:schemeClr val="dk1"/>
                </a:solidFill>
              </a:rPr>
              <a:t>[</a:t>
            </a:r>
            <a:r>
              <a:rPr lang="en" sz="1700">
                <a:solidFill>
                  <a:srgbClr val="3D85C6"/>
                </a:solidFill>
              </a:rPr>
              <a:t>etc.</a:t>
            </a:r>
            <a:r>
              <a:rPr lang="en" sz="1700">
                <a:solidFill>
                  <a:schemeClr val="dk1"/>
                </a:solidFill>
              </a:rPr>
              <a:t>]</a:t>
            </a:r>
            <a:endParaRPr sz="2400"/>
          </a:p>
        </p:txBody>
      </p:sp>
      <p:sp>
        <p:nvSpPr>
          <p:cNvPr id="91" name="Google Shape;91;p17"/>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10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1000"/>
                                        <p:tgtEl>
                                          <p:spTgt spid="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98" name="Google Shape;98;p18"/>
          <p:cNvSpPr txBox="1">
            <a:spLocks noGrp="1"/>
          </p:cNvSpPr>
          <p:nvPr>
            <p:ph type="body" idx="1"/>
          </p:nvPr>
        </p:nvSpPr>
        <p:spPr>
          <a:xfrm>
            <a:off x="311700" y="2303625"/>
            <a:ext cx="2599800" cy="3146100"/>
          </a:xfrm>
          <a:prstGeom prst="rect">
            <a:avLst/>
          </a:prstGeom>
        </p:spPr>
        <p:txBody>
          <a:bodyPr spcFirstLastPara="1" wrap="square" lIns="91425" tIns="91425" rIns="91425" bIns="91425" anchor="t" anchorCtr="0">
            <a:noAutofit/>
          </a:bodyPr>
          <a:lstStyle/>
          <a:p>
            <a:pPr marL="0" indent="0">
              <a:lnSpc>
                <a:spcPct val="95000"/>
              </a:lnSpc>
              <a:spcBef>
                <a:spcPts val="1800"/>
              </a:spcBef>
              <a:buClr>
                <a:schemeClr val="dk1"/>
              </a:buClr>
              <a:buSzPts val="1018"/>
              <a:buNone/>
            </a:pPr>
            <a:r>
              <a:rPr lang="en" sz="1779" i="1">
                <a:solidFill>
                  <a:srgbClr val="6AA84F"/>
                </a:solidFill>
              </a:rPr>
              <a:t>Summarized, Quarterly, Snapshot Data</a:t>
            </a:r>
            <a:endParaRPr sz="1779" i="1">
              <a:solidFill>
                <a:srgbClr val="6AA84F"/>
              </a:solidFill>
            </a:endParaRPr>
          </a:p>
          <a:p>
            <a:pPr marL="0" indent="0">
              <a:lnSpc>
                <a:spcPct val="95000"/>
              </a:lnSpc>
              <a:spcBef>
                <a:spcPts val="600"/>
              </a:spcBef>
              <a:buSzPts val="1018"/>
              <a:buNone/>
            </a:pPr>
            <a:r>
              <a:rPr lang="en" sz="1317" b="1">
                <a:solidFill>
                  <a:schemeClr val="dk1"/>
                </a:solidFill>
              </a:rPr>
              <a:t>DER State of the Grid as of </a:t>
            </a:r>
            <a:br>
              <a:rPr lang="en" sz="1317" b="1">
                <a:solidFill>
                  <a:schemeClr val="dk1"/>
                </a:solidFill>
              </a:rPr>
            </a:br>
            <a:r>
              <a:rPr lang="en" sz="1317" b="1">
                <a:solidFill>
                  <a:schemeClr val="dk1"/>
                </a:solidFill>
              </a:rPr>
              <a:t>1 October 2021</a:t>
            </a:r>
            <a:endParaRPr sz="1317" b="1">
              <a:solidFill>
                <a:schemeClr val="dk1"/>
              </a:solidFill>
            </a:endParaRPr>
          </a:p>
          <a:p>
            <a:pPr marL="0" indent="0">
              <a:lnSpc>
                <a:spcPct val="95000"/>
              </a:lnSpc>
              <a:buClr>
                <a:schemeClr val="dk1"/>
              </a:buClr>
              <a:buSzPts val="1018"/>
              <a:buNone/>
            </a:pPr>
            <a:endParaRPr sz="1317" b="1">
              <a:solidFill>
                <a:schemeClr val="dk1"/>
              </a:solidFill>
            </a:endParaRPr>
          </a:p>
          <a:p>
            <a:pPr marL="0" indent="0">
              <a:lnSpc>
                <a:spcPct val="95000"/>
              </a:lnSpc>
              <a:buSzPts val="1018"/>
              <a:buNone/>
            </a:pPr>
            <a:r>
              <a:rPr lang="en" sz="1317">
                <a:solidFill>
                  <a:srgbClr val="3D85C6"/>
                </a:solidFill>
              </a:rPr>
              <a:t>(a new table is produced based on data as of the first day of every quarter)</a:t>
            </a:r>
            <a:endParaRPr sz="1317">
              <a:solidFill>
                <a:srgbClr val="3D85C6"/>
              </a:solidFill>
            </a:endParaRPr>
          </a:p>
          <a:p>
            <a:pPr marL="0" indent="0">
              <a:lnSpc>
                <a:spcPct val="95000"/>
              </a:lnSpc>
              <a:buSzPts val="1018"/>
              <a:buNone/>
            </a:pPr>
            <a:endParaRPr sz="1317">
              <a:solidFill>
                <a:srgbClr val="3D85C6"/>
              </a:solidFill>
            </a:endParaRPr>
          </a:p>
          <a:p>
            <a:pPr marL="0" indent="0">
              <a:lnSpc>
                <a:spcPct val="95000"/>
              </a:lnSpc>
              <a:buSzPts val="1018"/>
              <a:buNone/>
            </a:pPr>
            <a:r>
              <a:rPr lang="en" sz="1317">
                <a:solidFill>
                  <a:srgbClr val="3D85C6"/>
                </a:solidFill>
              </a:rPr>
              <a:t>(Note this is not real data)</a:t>
            </a:r>
            <a:endParaRPr sz="1317">
              <a:solidFill>
                <a:srgbClr val="3D85C6"/>
              </a:solidFill>
            </a:endParaRPr>
          </a:p>
          <a:p>
            <a:pPr marL="0" indent="0">
              <a:lnSpc>
                <a:spcPct val="95000"/>
              </a:lnSpc>
              <a:buSzPts val="1018"/>
              <a:buNone/>
            </a:pPr>
            <a:endParaRPr sz="1317">
              <a:solidFill>
                <a:srgbClr val="3D85C6"/>
              </a:solidFill>
            </a:endParaRPr>
          </a:p>
          <a:p>
            <a:pPr marL="0" indent="0">
              <a:lnSpc>
                <a:spcPct val="95000"/>
              </a:lnSpc>
              <a:buSzPts val="1018"/>
              <a:buNone/>
            </a:pPr>
            <a:r>
              <a:rPr lang="en" sz="1317">
                <a:solidFill>
                  <a:srgbClr val="3D85C6"/>
                </a:solidFill>
              </a:rPr>
              <a:t>(Continue table with other metrics as listed on the next pages)</a:t>
            </a:r>
            <a:endParaRPr sz="1317">
              <a:solidFill>
                <a:srgbClr val="3D85C6"/>
              </a:solidFill>
            </a:endParaRPr>
          </a:p>
        </p:txBody>
      </p:sp>
      <p:sp>
        <p:nvSpPr>
          <p:cNvPr id="99" name="Google Shape;99;p18"/>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pic>
        <p:nvPicPr>
          <p:cNvPr id="101" name="Google Shape;101;p18"/>
          <p:cNvPicPr preferRelativeResize="0"/>
          <p:nvPr/>
        </p:nvPicPr>
        <p:blipFill>
          <a:blip r:embed="rId3">
            <a:alphaModFix/>
          </a:blip>
          <a:stretch>
            <a:fillRect/>
          </a:stretch>
        </p:blipFill>
        <p:spPr>
          <a:xfrm>
            <a:off x="3063900" y="2439825"/>
            <a:ext cx="4867924" cy="3090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10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xEl>
                                              <p:pRg st="3" end="3"/>
                                            </p:txEl>
                                          </p:spTgt>
                                        </p:tgtEl>
                                        <p:attrNameLst>
                                          <p:attrName>style.visibility</p:attrName>
                                        </p:attrNameLst>
                                      </p:cBhvr>
                                      <p:to>
                                        <p:strVal val="visible"/>
                                      </p:to>
                                    </p:set>
                                    <p:animEffect transition="in" filter="fade">
                                      <p:cBhvr>
                                        <p:cTn id="17" dur="1000"/>
                                        <p:tgtEl>
                                          <p:spTgt spid="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fade">
                                      <p:cBhvr>
                                        <p:cTn id="22" dur="10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xEl>
                                              <p:pRg st="7" end="7"/>
                                            </p:txEl>
                                          </p:spTgt>
                                        </p:tgtEl>
                                        <p:attrNameLst>
                                          <p:attrName>style.visibility</p:attrName>
                                        </p:attrNameLst>
                                      </p:cBhvr>
                                      <p:to>
                                        <p:strVal val="visible"/>
                                      </p:to>
                                    </p:set>
                                    <p:animEffect transition="in" filter="fade">
                                      <p:cBhvr>
                                        <p:cTn id="27" dur="1000"/>
                                        <p:tgtEl>
                                          <p:spTgt spid="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107" name="Google Shape;107;p19"/>
          <p:cNvSpPr txBox="1">
            <a:spLocks noGrp="1"/>
          </p:cNvSpPr>
          <p:nvPr>
            <p:ph type="body" idx="1"/>
          </p:nvPr>
        </p:nvSpPr>
        <p:spPr>
          <a:xfrm>
            <a:off x="311700" y="2681725"/>
            <a:ext cx="3411600" cy="2744700"/>
          </a:xfrm>
          <a:prstGeom prst="rect">
            <a:avLst/>
          </a:prstGeom>
        </p:spPr>
        <p:txBody>
          <a:bodyPr spcFirstLastPara="1" wrap="square" lIns="91425" tIns="91425" rIns="91425" bIns="91425" anchor="t" anchorCtr="0">
            <a:normAutofit fontScale="77500" lnSpcReduction="20000"/>
          </a:bodyPr>
          <a:lstStyle/>
          <a:p>
            <a:pPr marL="0" indent="0">
              <a:buNone/>
            </a:pPr>
            <a:r>
              <a:rPr lang="en" sz="2400" b="1"/>
              <a:t>Feeder Data</a:t>
            </a:r>
            <a:endParaRPr sz="2400" b="1"/>
          </a:p>
          <a:p>
            <a:pPr indent="-335280">
              <a:buSzPct val="100000"/>
            </a:pPr>
            <a:r>
              <a:rPr lang="en" sz="2400"/>
              <a:t>Quantity of feeders</a:t>
            </a:r>
            <a:endParaRPr sz="2400"/>
          </a:p>
          <a:p>
            <a:pPr indent="-335280">
              <a:buSzPct val="100000"/>
            </a:pPr>
            <a:r>
              <a:rPr lang="en" sz="2400"/>
              <a:t>Average penetration ratio &amp; SD</a:t>
            </a:r>
            <a:endParaRPr sz="2400"/>
          </a:p>
          <a:p>
            <a:pPr indent="-335280">
              <a:buSzPct val="100000"/>
            </a:pPr>
            <a:r>
              <a:rPr lang="en" sz="2400"/>
              <a:t>Average hosting capacity &amp; SD</a:t>
            </a:r>
            <a:endParaRPr sz="2400"/>
          </a:p>
          <a:p>
            <a:pPr indent="-335280">
              <a:buSzPct val="100000"/>
            </a:pPr>
            <a:r>
              <a:rPr lang="en" sz="2400"/>
              <a:t>Percentage of feeders with PR &gt; 90%</a:t>
            </a:r>
            <a:endParaRPr sz="2400"/>
          </a:p>
          <a:p>
            <a:pPr indent="-335280">
              <a:buSzPct val="100000"/>
            </a:pPr>
            <a:r>
              <a:rPr lang="en" sz="2400"/>
              <a:t>Quantity of feeders with special "closed" to DER conditions</a:t>
            </a:r>
            <a:endParaRPr sz="2400"/>
          </a:p>
        </p:txBody>
      </p:sp>
      <p:sp>
        <p:nvSpPr>
          <p:cNvPr id="108" name="Google Shape;108;p19"/>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sp>
        <p:nvSpPr>
          <p:cNvPr id="109" name="Google Shape;109;p19"/>
          <p:cNvSpPr txBox="1">
            <a:spLocks noGrp="1"/>
          </p:cNvSpPr>
          <p:nvPr>
            <p:ph type="body" idx="2"/>
          </p:nvPr>
        </p:nvSpPr>
        <p:spPr>
          <a:xfrm>
            <a:off x="4070400" y="2681425"/>
            <a:ext cx="3411600" cy="2744700"/>
          </a:xfrm>
          <a:prstGeom prst="rect">
            <a:avLst/>
          </a:prstGeom>
        </p:spPr>
        <p:txBody>
          <a:bodyPr spcFirstLastPara="1" wrap="square" lIns="91425" tIns="91425" rIns="91425" bIns="91425" anchor="t" anchorCtr="0">
            <a:normAutofit fontScale="70000" lnSpcReduction="20000"/>
          </a:bodyPr>
          <a:lstStyle/>
          <a:p>
            <a:pPr marL="0" indent="0">
              <a:buNone/>
            </a:pPr>
            <a:r>
              <a:rPr lang="en" sz="2400" b="1"/>
              <a:t>Substation Data</a:t>
            </a:r>
            <a:endParaRPr sz="2400" b="1"/>
          </a:p>
          <a:p>
            <a:pPr indent="-335280">
              <a:buSzPct val="100000"/>
            </a:pPr>
            <a:r>
              <a:rPr lang="en" sz="2400"/>
              <a:t>Quantity of substations</a:t>
            </a:r>
            <a:endParaRPr sz="2400"/>
          </a:p>
          <a:p>
            <a:pPr indent="-335280">
              <a:buSzPct val="100000"/>
            </a:pPr>
            <a:r>
              <a:rPr lang="en" sz="2400"/>
              <a:t>Average penetration ratio &amp; SD</a:t>
            </a:r>
            <a:endParaRPr sz="2400"/>
          </a:p>
          <a:p>
            <a:pPr indent="-335280">
              <a:buSzPct val="100000"/>
            </a:pPr>
            <a:r>
              <a:rPr lang="en" sz="2400"/>
              <a:t>Average hosting capacity &amp; SD</a:t>
            </a:r>
            <a:endParaRPr sz="2400"/>
          </a:p>
          <a:p>
            <a:pPr indent="-335280">
              <a:buSzPct val="100000"/>
            </a:pPr>
            <a:r>
              <a:rPr lang="en" sz="2400"/>
              <a:t>Percentage of substations with PR &gt; 90%</a:t>
            </a:r>
            <a:endParaRPr sz="2400"/>
          </a:p>
          <a:p>
            <a:pPr indent="-335280">
              <a:buSzPct val="100000"/>
            </a:pPr>
            <a:r>
              <a:rPr lang="en" sz="2400"/>
              <a:t>Quantity of substations with special "closed" to DER conditions</a:t>
            </a:r>
            <a:endParaRPr sz="2400"/>
          </a:p>
        </p:txBody>
      </p:sp>
      <p:sp>
        <p:nvSpPr>
          <p:cNvPr id="111" name="Google Shape;111;p19"/>
          <p:cNvSpPr txBox="1"/>
          <p:nvPr/>
        </p:nvSpPr>
        <p:spPr>
          <a:xfrm>
            <a:off x="339225" y="2303650"/>
            <a:ext cx="8416800" cy="400200"/>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 sz="1400" kern="0">
                <a:solidFill>
                  <a:srgbClr val="000000"/>
                </a:solidFill>
                <a:highlight>
                  <a:srgbClr val="FFFFC8"/>
                </a:highlight>
                <a:latin typeface="Calibri"/>
                <a:ea typeface="Calibri"/>
                <a:cs typeface="Calibri"/>
                <a:sym typeface="Calibri"/>
              </a:rPr>
              <a:t>See discussion and notes regarding each value calculation, etc, in the </a:t>
            </a:r>
            <a:r>
              <a:rPr lang="en" sz="1400" u="sng" kern="0">
                <a:solidFill>
                  <a:srgbClr val="0097A7"/>
                </a:solidFill>
                <a:highlight>
                  <a:srgbClr val="FFFFC8"/>
                </a:highlight>
                <a:latin typeface="Calibri"/>
                <a:ea typeface="Calibri"/>
                <a:cs typeface="Calibri"/>
                <a:sym typeface="Calibri"/>
                <a:hlinkClick r:id="rId3"/>
              </a:rPr>
              <a:t>master whitepaper</a:t>
            </a:r>
            <a:r>
              <a:rPr lang="en" sz="1400" kern="0">
                <a:solidFill>
                  <a:srgbClr val="000000"/>
                </a:solidFill>
                <a:highlight>
                  <a:srgbClr val="FFFFC8"/>
                </a:highlight>
                <a:latin typeface="Calibri"/>
                <a:ea typeface="Calibri"/>
                <a:cs typeface="Calibri"/>
                <a:sym typeface="Calibri"/>
              </a:rPr>
              <a:t> or on the JU website.</a:t>
            </a:r>
            <a:endParaRPr sz="1400" kern="0">
              <a:solidFill>
                <a:srgbClr val="000000"/>
              </a:solidFill>
              <a:highlight>
                <a:srgbClr val="FFFFC8"/>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0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000"/>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1000"/>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1000"/>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xEl>
                                              <p:pRg st="5" end="5"/>
                                            </p:txEl>
                                          </p:spTgt>
                                        </p:tgtEl>
                                        <p:attrNameLst>
                                          <p:attrName>style.visibility</p:attrName>
                                        </p:attrNameLst>
                                      </p:cBhvr>
                                      <p:to>
                                        <p:strVal val="visible"/>
                                      </p:to>
                                    </p:set>
                                    <p:animEffect transition="in" filter="fade">
                                      <p:cBhvr>
                                        <p:cTn id="32" dur="1000"/>
                                        <p:tgtEl>
                                          <p:spTgt spid="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fade">
                                      <p:cBhvr>
                                        <p:cTn id="37" dur="1000"/>
                                        <p:tgtEl>
                                          <p:spTgt spid="10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xEl>
                                              <p:pRg st="1" end="1"/>
                                            </p:txEl>
                                          </p:spTgt>
                                        </p:tgtEl>
                                        <p:attrNameLst>
                                          <p:attrName>style.visibility</p:attrName>
                                        </p:attrNameLst>
                                      </p:cBhvr>
                                      <p:to>
                                        <p:strVal val="visible"/>
                                      </p:to>
                                    </p:set>
                                    <p:animEffect transition="in" filter="fade">
                                      <p:cBhvr>
                                        <p:cTn id="42" dur="1000"/>
                                        <p:tgtEl>
                                          <p:spTgt spid="10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9">
                                            <p:txEl>
                                              <p:pRg st="2" end="2"/>
                                            </p:txEl>
                                          </p:spTgt>
                                        </p:tgtEl>
                                        <p:attrNameLst>
                                          <p:attrName>style.visibility</p:attrName>
                                        </p:attrNameLst>
                                      </p:cBhvr>
                                      <p:to>
                                        <p:strVal val="visible"/>
                                      </p:to>
                                    </p:set>
                                    <p:animEffect transition="in" filter="fade">
                                      <p:cBhvr>
                                        <p:cTn id="47" dur="1000"/>
                                        <p:tgtEl>
                                          <p:spTgt spid="10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9">
                                            <p:txEl>
                                              <p:pRg st="3" end="3"/>
                                            </p:txEl>
                                          </p:spTgt>
                                        </p:tgtEl>
                                        <p:attrNameLst>
                                          <p:attrName>style.visibility</p:attrName>
                                        </p:attrNameLst>
                                      </p:cBhvr>
                                      <p:to>
                                        <p:strVal val="visible"/>
                                      </p:to>
                                    </p:set>
                                    <p:animEffect transition="in" filter="fade">
                                      <p:cBhvr>
                                        <p:cTn id="52" dur="1000"/>
                                        <p:tgtEl>
                                          <p:spTgt spid="10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9">
                                            <p:txEl>
                                              <p:pRg st="4" end="4"/>
                                            </p:txEl>
                                          </p:spTgt>
                                        </p:tgtEl>
                                        <p:attrNameLst>
                                          <p:attrName>style.visibility</p:attrName>
                                        </p:attrNameLst>
                                      </p:cBhvr>
                                      <p:to>
                                        <p:strVal val="visible"/>
                                      </p:to>
                                    </p:set>
                                    <p:animEffect transition="in" filter="fade">
                                      <p:cBhvr>
                                        <p:cTn id="57" dur="1000"/>
                                        <p:tgtEl>
                                          <p:spTgt spid="10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9">
                                            <p:txEl>
                                              <p:pRg st="5" end="5"/>
                                            </p:txEl>
                                          </p:spTgt>
                                        </p:tgtEl>
                                        <p:attrNameLst>
                                          <p:attrName>style.visibility</p:attrName>
                                        </p:attrNameLst>
                                      </p:cBhvr>
                                      <p:to>
                                        <p:strVal val="visible"/>
                                      </p:to>
                                    </p:set>
                                    <p:animEffect transition="in" filter="fade">
                                      <p:cBhvr>
                                        <p:cTn id="62" dur="1000"/>
                                        <p:tgtEl>
                                          <p:spTgt spid="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117" name="Google Shape;117;p20"/>
          <p:cNvSpPr txBox="1">
            <a:spLocks noGrp="1"/>
          </p:cNvSpPr>
          <p:nvPr>
            <p:ph type="body" idx="1"/>
          </p:nvPr>
        </p:nvSpPr>
        <p:spPr>
          <a:xfrm>
            <a:off x="311700" y="2643975"/>
            <a:ext cx="2644500" cy="2782500"/>
          </a:xfrm>
          <a:prstGeom prst="rect">
            <a:avLst/>
          </a:prstGeom>
        </p:spPr>
        <p:txBody>
          <a:bodyPr spcFirstLastPara="1" wrap="square" lIns="91425" tIns="91425" rIns="91425" bIns="91425" anchor="t" anchorCtr="0">
            <a:normAutofit fontScale="55000" lnSpcReduction="20000"/>
          </a:bodyPr>
          <a:lstStyle/>
          <a:p>
            <a:pPr marL="0" indent="0">
              <a:buNone/>
            </a:pPr>
            <a:r>
              <a:rPr lang="en" sz="2400" b="1"/>
              <a:t>Aggregate</a:t>
            </a:r>
            <a:endParaRPr sz="2400" b="1"/>
          </a:p>
          <a:p>
            <a:pPr indent="-312420">
              <a:buSzPct val="100000"/>
            </a:pPr>
            <a:r>
              <a:rPr lang="en" sz="2400"/>
              <a:t>Total Hosting Capacity Avail</a:t>
            </a:r>
            <a:endParaRPr sz="2400"/>
          </a:p>
          <a:p>
            <a:pPr indent="-312420">
              <a:buSzPct val="100000"/>
            </a:pPr>
            <a:r>
              <a:rPr lang="en" sz="2400"/>
              <a:t>Total Solar Connected</a:t>
            </a:r>
            <a:endParaRPr sz="2400"/>
          </a:p>
          <a:p>
            <a:pPr marL="0" indent="0">
              <a:buNone/>
            </a:pPr>
            <a:r>
              <a:rPr lang="en" sz="2400" b="1"/>
              <a:t>Solar by Bucket</a:t>
            </a:r>
            <a:endParaRPr sz="2400" b="1"/>
          </a:p>
          <a:p>
            <a:pPr indent="-312420">
              <a:buSzPct val="100000"/>
            </a:pPr>
            <a:r>
              <a:rPr lang="en" sz="2400"/>
              <a:t>0kW to 50kW</a:t>
            </a:r>
            <a:endParaRPr sz="2400"/>
          </a:p>
          <a:p>
            <a:pPr indent="-312420">
              <a:buSzPct val="100000"/>
            </a:pPr>
            <a:r>
              <a:rPr lang="en" sz="2400"/>
              <a:t>&gt;50kW to 5MW</a:t>
            </a:r>
            <a:endParaRPr sz="2400"/>
          </a:p>
          <a:p>
            <a:pPr indent="-312420">
              <a:buSzPct val="100000"/>
            </a:pPr>
            <a:r>
              <a:rPr lang="en" sz="2400"/>
              <a:t>&gt;5MW to 10MW</a:t>
            </a:r>
            <a:endParaRPr sz="2400"/>
          </a:p>
          <a:p>
            <a:pPr indent="-312420">
              <a:buSzPct val="100000"/>
            </a:pPr>
            <a:r>
              <a:rPr lang="en" sz="2400"/>
              <a:t>&gt;10 MW</a:t>
            </a:r>
            <a:endParaRPr sz="2400"/>
          </a:p>
          <a:p>
            <a:pPr marL="0" indent="0">
              <a:buNone/>
            </a:pPr>
            <a:r>
              <a:rPr lang="en" sz="2400" b="1"/>
              <a:t>Non-Solar</a:t>
            </a:r>
            <a:endParaRPr sz="2400" b="1"/>
          </a:p>
          <a:p>
            <a:pPr indent="-312420">
              <a:buSzPct val="100000"/>
            </a:pPr>
            <a:r>
              <a:rPr lang="en" sz="2400"/>
              <a:t>Total Non-Solar</a:t>
            </a:r>
            <a:endParaRPr sz="2400"/>
          </a:p>
          <a:p>
            <a:pPr indent="-312420">
              <a:buSzPct val="100000"/>
            </a:pPr>
            <a:r>
              <a:rPr lang="en" sz="2400"/>
              <a:t>ESS, Wind, Etc</a:t>
            </a:r>
            <a:endParaRPr sz="2400"/>
          </a:p>
          <a:p>
            <a:pPr marL="0" indent="0">
              <a:buNone/>
            </a:pPr>
            <a:endParaRPr sz="2400"/>
          </a:p>
        </p:txBody>
      </p:sp>
      <p:sp>
        <p:nvSpPr>
          <p:cNvPr id="118" name="Google Shape;118;p20"/>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sp>
        <p:nvSpPr>
          <p:cNvPr id="119" name="Google Shape;119;p20"/>
          <p:cNvSpPr txBox="1">
            <a:spLocks noGrp="1"/>
          </p:cNvSpPr>
          <p:nvPr>
            <p:ph type="body" idx="2"/>
          </p:nvPr>
        </p:nvSpPr>
        <p:spPr>
          <a:xfrm>
            <a:off x="3072425" y="2703850"/>
            <a:ext cx="3657000" cy="2722500"/>
          </a:xfrm>
          <a:prstGeom prst="rect">
            <a:avLst/>
          </a:prstGeom>
        </p:spPr>
        <p:txBody>
          <a:bodyPr spcFirstLastPara="1" wrap="square" lIns="91425" tIns="91425" rIns="91425" bIns="91425" anchor="t" anchorCtr="0">
            <a:normAutofit fontScale="55000" lnSpcReduction="20000"/>
          </a:bodyPr>
          <a:lstStyle/>
          <a:p>
            <a:pPr marL="0" indent="0">
              <a:buNone/>
            </a:pPr>
            <a:r>
              <a:rPr lang="en" sz="2400">
                <a:solidFill>
                  <a:srgbClr val="999999"/>
                </a:solidFill>
              </a:rPr>
              <a:t>Note: This is one of other related but separate data to possibly include on the dashboard.  See whitepaper for more info.</a:t>
            </a:r>
            <a:br>
              <a:rPr lang="en" sz="2400">
                <a:solidFill>
                  <a:srgbClr val="999999"/>
                </a:solidFill>
              </a:rPr>
            </a:br>
            <a:endParaRPr sz="2400">
              <a:solidFill>
                <a:srgbClr val="999999"/>
              </a:solidFill>
            </a:endParaRPr>
          </a:p>
          <a:p>
            <a:pPr marL="0" indent="0">
              <a:buClr>
                <a:schemeClr val="dk1"/>
              </a:buClr>
              <a:buSzPct val="45833"/>
              <a:buNone/>
            </a:pPr>
            <a:r>
              <a:rPr lang="en" sz="2400">
                <a:solidFill>
                  <a:srgbClr val="999999"/>
                </a:solidFill>
              </a:rPr>
              <a:t>IA &amp; CESIR Fail Data</a:t>
            </a:r>
            <a:endParaRPr sz="2400">
              <a:solidFill>
                <a:srgbClr val="999999"/>
              </a:solidFill>
            </a:endParaRPr>
          </a:p>
          <a:p>
            <a:pPr marL="0" indent="0">
              <a:buClr>
                <a:schemeClr val="dk1"/>
              </a:buClr>
              <a:buSzPct val="45833"/>
              <a:buNone/>
            </a:pPr>
            <a:r>
              <a:rPr lang="en" sz="2400">
                <a:solidFill>
                  <a:srgbClr val="999999"/>
                </a:solidFill>
              </a:rPr>
              <a:t>Solar or Solar+ESS</a:t>
            </a:r>
            <a:endParaRPr sz="2400">
              <a:solidFill>
                <a:srgbClr val="999999"/>
              </a:solidFill>
            </a:endParaRPr>
          </a:p>
          <a:p>
            <a:pPr indent="-312420">
              <a:buClr>
                <a:srgbClr val="999999"/>
              </a:buClr>
              <a:buSzPct val="100000"/>
            </a:pPr>
            <a:r>
              <a:rPr lang="en" sz="2400">
                <a:solidFill>
                  <a:srgbClr val="999999"/>
                </a:solidFill>
              </a:rPr>
              <a:t>Quantity of new applications in quarter</a:t>
            </a:r>
            <a:endParaRPr sz="2400">
              <a:solidFill>
                <a:srgbClr val="999999"/>
              </a:solidFill>
            </a:endParaRPr>
          </a:p>
          <a:p>
            <a:pPr indent="-312420">
              <a:buClr>
                <a:srgbClr val="999999"/>
              </a:buClr>
              <a:buSzPct val="100000"/>
            </a:pPr>
            <a:r>
              <a:rPr lang="en" sz="2400">
                <a:solidFill>
                  <a:srgbClr val="999999"/>
                </a:solidFill>
              </a:rPr>
              <a:t>Quantity of CESIR complete in quarter</a:t>
            </a:r>
            <a:endParaRPr sz="2400">
              <a:solidFill>
                <a:srgbClr val="999999"/>
              </a:solidFill>
            </a:endParaRPr>
          </a:p>
          <a:p>
            <a:pPr indent="-312420">
              <a:buClr>
                <a:srgbClr val="999999"/>
              </a:buClr>
              <a:buSzPct val="100000"/>
            </a:pPr>
            <a:r>
              <a:rPr lang="en" sz="2400">
                <a:solidFill>
                  <a:srgbClr val="999999"/>
                </a:solidFill>
              </a:rPr>
              <a:t>CESIR Analysis Failure Percentage for each</a:t>
            </a:r>
            <a:endParaRPr sz="2400">
              <a:solidFill>
                <a:srgbClr val="999999"/>
              </a:solidFill>
            </a:endParaRPr>
          </a:p>
          <a:p>
            <a:pPr marL="0" indent="0">
              <a:buClr>
                <a:schemeClr val="dk1"/>
              </a:buClr>
              <a:buSzPct val="45833"/>
              <a:buNone/>
            </a:pPr>
            <a:r>
              <a:rPr lang="en" sz="2400">
                <a:solidFill>
                  <a:srgbClr val="999999"/>
                </a:solidFill>
              </a:rPr>
              <a:t>Select app data for other</a:t>
            </a:r>
            <a:endParaRPr sz="2400">
              <a:solidFill>
                <a:srgbClr val="999999"/>
              </a:solidFill>
            </a:endParaRPr>
          </a:p>
          <a:p>
            <a:pPr indent="-312420">
              <a:buClr>
                <a:srgbClr val="999999"/>
              </a:buClr>
              <a:buSzPct val="100000"/>
            </a:pPr>
            <a:r>
              <a:rPr lang="en" sz="2400">
                <a:solidFill>
                  <a:srgbClr val="999999"/>
                </a:solidFill>
              </a:rPr>
              <a:t>ESS only</a:t>
            </a:r>
            <a:endParaRPr sz="2400">
              <a:solidFill>
                <a:srgbClr val="999999"/>
              </a:solidFill>
            </a:endParaRPr>
          </a:p>
          <a:p>
            <a:pPr indent="-312420">
              <a:buClr>
                <a:srgbClr val="999999"/>
              </a:buClr>
              <a:buSzPct val="100000"/>
            </a:pPr>
            <a:r>
              <a:rPr lang="en" sz="2400">
                <a:solidFill>
                  <a:srgbClr val="999999"/>
                </a:solidFill>
              </a:rPr>
              <a:t>Wind</a:t>
            </a:r>
            <a:endParaRPr sz="2400">
              <a:solidFill>
                <a:srgbClr val="999999"/>
              </a:solidFill>
            </a:endParaRPr>
          </a:p>
          <a:p>
            <a:pPr indent="-312420">
              <a:buClr>
                <a:srgbClr val="999999"/>
              </a:buClr>
              <a:buSzPct val="100000"/>
            </a:pPr>
            <a:r>
              <a:rPr lang="en" sz="2400">
                <a:solidFill>
                  <a:srgbClr val="999999"/>
                </a:solidFill>
              </a:rPr>
              <a:t>etc.</a:t>
            </a:r>
            <a:endParaRPr sz="2400">
              <a:solidFill>
                <a:srgbClr val="999999"/>
              </a:solidFill>
            </a:endParaRPr>
          </a:p>
        </p:txBody>
      </p:sp>
      <p:sp>
        <p:nvSpPr>
          <p:cNvPr id="121" name="Google Shape;121;p20"/>
          <p:cNvSpPr txBox="1"/>
          <p:nvPr/>
        </p:nvSpPr>
        <p:spPr>
          <a:xfrm>
            <a:off x="339225" y="2303650"/>
            <a:ext cx="8416800" cy="400200"/>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 sz="1400" kern="0">
                <a:solidFill>
                  <a:srgbClr val="000000"/>
                </a:solidFill>
                <a:highlight>
                  <a:srgbClr val="FFFFC8"/>
                </a:highlight>
                <a:latin typeface="Calibri"/>
                <a:ea typeface="Calibri"/>
                <a:cs typeface="Calibri"/>
                <a:sym typeface="Calibri"/>
              </a:rPr>
              <a:t>See discussion and notes regarding each value calculation, etc, in the </a:t>
            </a:r>
            <a:r>
              <a:rPr lang="en" sz="1400" u="sng" kern="0">
                <a:solidFill>
                  <a:srgbClr val="0097A7"/>
                </a:solidFill>
                <a:highlight>
                  <a:srgbClr val="FFFFC8"/>
                </a:highlight>
                <a:latin typeface="Calibri"/>
                <a:ea typeface="Calibri"/>
                <a:cs typeface="Calibri"/>
                <a:sym typeface="Calibri"/>
                <a:hlinkClick r:id="rId3"/>
              </a:rPr>
              <a:t>master whitepaper</a:t>
            </a:r>
            <a:r>
              <a:rPr lang="en" sz="1400" kern="0">
                <a:solidFill>
                  <a:srgbClr val="000000"/>
                </a:solidFill>
                <a:highlight>
                  <a:srgbClr val="FFFFC8"/>
                </a:highlight>
                <a:latin typeface="Calibri"/>
                <a:ea typeface="Calibri"/>
                <a:cs typeface="Calibri"/>
                <a:sym typeface="Calibri"/>
              </a:rPr>
              <a:t> or on the JU website.</a:t>
            </a:r>
            <a:endParaRPr sz="1400" kern="0">
              <a:solidFill>
                <a:srgbClr val="000000"/>
              </a:solidFill>
              <a:highlight>
                <a:srgbClr val="FFFFC8"/>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000"/>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000"/>
                                        <p:tgtEl>
                                          <p:spTgt spid="1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Effect transition="in" filter="fade">
                                      <p:cBhvr>
                                        <p:cTn id="32" dur="1000"/>
                                        <p:tgtEl>
                                          <p:spTgt spid="1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
                                            <p:txEl>
                                              <p:pRg st="6" end="6"/>
                                            </p:txEl>
                                          </p:spTgt>
                                        </p:tgtEl>
                                        <p:attrNameLst>
                                          <p:attrName>style.visibility</p:attrName>
                                        </p:attrNameLst>
                                      </p:cBhvr>
                                      <p:to>
                                        <p:strVal val="visible"/>
                                      </p:to>
                                    </p:set>
                                    <p:animEffect transition="in" filter="fade">
                                      <p:cBhvr>
                                        <p:cTn id="37" dur="1000"/>
                                        <p:tgtEl>
                                          <p:spTgt spid="1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
                                            <p:txEl>
                                              <p:pRg st="7" end="7"/>
                                            </p:txEl>
                                          </p:spTgt>
                                        </p:tgtEl>
                                        <p:attrNameLst>
                                          <p:attrName>style.visibility</p:attrName>
                                        </p:attrNameLst>
                                      </p:cBhvr>
                                      <p:to>
                                        <p:strVal val="visible"/>
                                      </p:to>
                                    </p:set>
                                    <p:animEffect transition="in" filter="fade">
                                      <p:cBhvr>
                                        <p:cTn id="42" dur="1000"/>
                                        <p:tgtEl>
                                          <p:spTgt spid="1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7">
                                            <p:txEl>
                                              <p:pRg st="8" end="8"/>
                                            </p:txEl>
                                          </p:spTgt>
                                        </p:tgtEl>
                                        <p:attrNameLst>
                                          <p:attrName>style.visibility</p:attrName>
                                        </p:attrNameLst>
                                      </p:cBhvr>
                                      <p:to>
                                        <p:strVal val="visible"/>
                                      </p:to>
                                    </p:set>
                                    <p:animEffect transition="in" filter="fade">
                                      <p:cBhvr>
                                        <p:cTn id="47" dur="1000"/>
                                        <p:tgtEl>
                                          <p:spTgt spid="1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
                                            <p:txEl>
                                              <p:pRg st="9" end="9"/>
                                            </p:txEl>
                                          </p:spTgt>
                                        </p:tgtEl>
                                        <p:attrNameLst>
                                          <p:attrName>style.visibility</p:attrName>
                                        </p:attrNameLst>
                                      </p:cBhvr>
                                      <p:to>
                                        <p:strVal val="visible"/>
                                      </p:to>
                                    </p:set>
                                    <p:animEffect transition="in" filter="fade">
                                      <p:cBhvr>
                                        <p:cTn id="52" dur="1000"/>
                                        <p:tgtEl>
                                          <p:spTgt spid="11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7">
                                            <p:txEl>
                                              <p:pRg st="10" end="10"/>
                                            </p:txEl>
                                          </p:spTgt>
                                        </p:tgtEl>
                                        <p:attrNameLst>
                                          <p:attrName>style.visibility</p:attrName>
                                        </p:attrNameLst>
                                      </p:cBhvr>
                                      <p:to>
                                        <p:strVal val="visible"/>
                                      </p:to>
                                    </p:set>
                                    <p:animEffect transition="in" filter="fade">
                                      <p:cBhvr>
                                        <p:cTn id="57" dur="1000"/>
                                        <p:tgtEl>
                                          <p:spTgt spid="11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127" name="Google Shape;127;p21"/>
          <p:cNvSpPr txBox="1">
            <a:spLocks noGrp="1"/>
          </p:cNvSpPr>
          <p:nvPr>
            <p:ph type="body" idx="1"/>
          </p:nvPr>
        </p:nvSpPr>
        <p:spPr>
          <a:xfrm>
            <a:off x="311700" y="2532225"/>
            <a:ext cx="8520600" cy="2894100"/>
          </a:xfrm>
          <a:prstGeom prst="rect">
            <a:avLst/>
          </a:prstGeom>
        </p:spPr>
        <p:txBody>
          <a:bodyPr spcFirstLastPara="1" wrap="square" lIns="91425" tIns="91425" rIns="91425" bIns="91425" anchor="t" anchorCtr="0">
            <a:normAutofit/>
          </a:bodyPr>
          <a:lstStyle/>
          <a:p>
            <a:pPr marL="0" indent="0">
              <a:spcBef>
                <a:spcPts val="1800"/>
              </a:spcBef>
              <a:buClr>
                <a:schemeClr val="dk1"/>
              </a:buClr>
              <a:buSzPts val="1100"/>
              <a:buNone/>
            </a:pPr>
            <a:r>
              <a:rPr lang="en" sz="2100" i="1">
                <a:solidFill>
                  <a:srgbClr val="6AA84F"/>
                </a:solidFill>
              </a:rPr>
              <a:t>Utility/Region Narrative (if submitted)</a:t>
            </a:r>
            <a:endParaRPr sz="2100" i="1">
              <a:solidFill>
                <a:srgbClr val="6AA84F"/>
              </a:solidFill>
            </a:endParaRPr>
          </a:p>
          <a:p>
            <a:pPr marL="0" indent="0">
              <a:spcBef>
                <a:spcPts val="600"/>
              </a:spcBef>
              <a:buClr>
                <a:schemeClr val="dk1"/>
              </a:buClr>
              <a:buSzPts val="1100"/>
              <a:buNone/>
            </a:pPr>
            <a:r>
              <a:rPr lang="en" sz="1600" b="1" u="sng">
                <a:solidFill>
                  <a:schemeClr val="dk1"/>
                </a:solidFill>
              </a:rPr>
              <a:t>Utility / Region 1 Notes &amp; Commentary</a:t>
            </a:r>
            <a:endParaRPr sz="1600" b="1" u="sng">
              <a:solidFill>
                <a:schemeClr val="dk1"/>
              </a:solidFill>
            </a:endParaRPr>
          </a:p>
          <a:p>
            <a:pPr marL="0" indent="0">
              <a:buClr>
                <a:schemeClr val="dk1"/>
              </a:buClr>
              <a:buSzPts val="1100"/>
              <a:buNone/>
            </a:pPr>
            <a:r>
              <a:rPr lang="en" sz="1600">
                <a:solidFill>
                  <a:srgbClr val="3D85C6"/>
                </a:solidFill>
              </a:rPr>
              <a:t>(If submitted, utility would provide the latest commentary to help describe any key metrics, reasons for closed substations, or anything else that would provide meaningful insight to their data.)</a:t>
            </a:r>
            <a:endParaRPr sz="1600">
              <a:solidFill>
                <a:srgbClr val="3D85C6"/>
              </a:solidFill>
            </a:endParaRPr>
          </a:p>
          <a:p>
            <a:pPr marL="0" indent="0">
              <a:buClr>
                <a:schemeClr val="dk1"/>
              </a:buClr>
              <a:buSzPts val="1100"/>
              <a:buNone/>
            </a:pPr>
            <a:endParaRPr sz="1600">
              <a:solidFill>
                <a:schemeClr val="dk1"/>
              </a:solidFill>
            </a:endParaRPr>
          </a:p>
          <a:p>
            <a:pPr marL="0" indent="0">
              <a:buClr>
                <a:schemeClr val="dk1"/>
              </a:buClr>
              <a:buSzPts val="1100"/>
              <a:buNone/>
            </a:pPr>
            <a:r>
              <a:rPr lang="en" sz="1600" b="1" u="sng">
                <a:solidFill>
                  <a:schemeClr val="dk1"/>
                </a:solidFill>
              </a:rPr>
              <a:t>Utility / Region # Notes &amp; Commentary</a:t>
            </a:r>
            <a:endParaRPr sz="1600" b="1" u="sng">
              <a:solidFill>
                <a:schemeClr val="dk1"/>
              </a:solidFill>
            </a:endParaRPr>
          </a:p>
          <a:p>
            <a:pPr marL="0" indent="0">
              <a:buNone/>
            </a:pPr>
            <a:r>
              <a:rPr lang="en" sz="1600">
                <a:solidFill>
                  <a:srgbClr val="3D85C6"/>
                </a:solidFill>
              </a:rPr>
              <a:t>(same)</a:t>
            </a:r>
            <a:endParaRPr sz="2700" i="1">
              <a:solidFill>
                <a:srgbClr val="6AA84F"/>
              </a:solidFill>
            </a:endParaRPr>
          </a:p>
        </p:txBody>
      </p:sp>
      <p:sp>
        <p:nvSpPr>
          <p:cNvPr id="128" name="Google Shape;128;p21"/>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0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0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4" end="4"/>
                                            </p:txEl>
                                          </p:spTgt>
                                        </p:tgtEl>
                                        <p:attrNameLst>
                                          <p:attrName>style.visibility</p:attrName>
                                        </p:attrNameLst>
                                      </p:cBhvr>
                                      <p:to>
                                        <p:strVal val="visible"/>
                                      </p:to>
                                    </p:set>
                                    <p:animEffect transition="in" filter="fade">
                                      <p:cBhvr>
                                        <p:cTn id="22" dur="1000"/>
                                        <p:tgtEl>
                                          <p:spTgt spid="1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5" end="5"/>
                                            </p:txEl>
                                          </p:spTgt>
                                        </p:tgtEl>
                                        <p:attrNameLst>
                                          <p:attrName>style.visibility</p:attrName>
                                        </p:attrNameLst>
                                      </p:cBhvr>
                                      <p:to>
                                        <p:strVal val="visible"/>
                                      </p:to>
                                    </p:set>
                                    <p:animEffect transition="in" filter="fade">
                                      <p:cBhvr>
                                        <p:cTn id="27" dur="1000"/>
                                        <p:tgtEl>
                                          <p:spTgt spid="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1226075"/>
            <a:ext cx="8520600" cy="572700"/>
          </a:xfrm>
          <a:prstGeom prst="rect">
            <a:avLst/>
          </a:prstGeom>
          <a:solidFill>
            <a:srgbClr val="F3F3F3"/>
          </a:solidFill>
        </p:spPr>
        <p:txBody>
          <a:bodyPr spcFirstLastPara="1" wrap="square" lIns="91425" tIns="91425" rIns="91425" bIns="91425" anchor="t" anchorCtr="0">
            <a:normAutofit fontScale="90000"/>
          </a:bodyPr>
          <a:lstStyle/>
          <a:p>
            <a:r>
              <a:rPr lang="en"/>
              <a:t>D. Sample "State of DER Dashboard" Website</a:t>
            </a:r>
            <a:endParaRPr/>
          </a:p>
        </p:txBody>
      </p:sp>
      <p:sp>
        <p:nvSpPr>
          <p:cNvPr id="135" name="Google Shape;135;p22"/>
          <p:cNvSpPr txBox="1">
            <a:spLocks noGrp="1"/>
          </p:cNvSpPr>
          <p:nvPr>
            <p:ph type="body" idx="1"/>
          </p:nvPr>
        </p:nvSpPr>
        <p:spPr>
          <a:xfrm>
            <a:off x="311700" y="2303625"/>
            <a:ext cx="8520600" cy="2894100"/>
          </a:xfrm>
          <a:prstGeom prst="rect">
            <a:avLst/>
          </a:prstGeom>
        </p:spPr>
        <p:txBody>
          <a:bodyPr spcFirstLastPara="1" wrap="square" lIns="91425" tIns="91425" rIns="91425" bIns="91425" anchor="t" anchorCtr="0">
            <a:normAutofit lnSpcReduction="10000"/>
          </a:bodyPr>
          <a:lstStyle/>
          <a:p>
            <a:pPr marL="0" indent="0">
              <a:spcBef>
                <a:spcPts val="1800"/>
              </a:spcBef>
              <a:buNone/>
            </a:pPr>
            <a:r>
              <a:rPr lang="en" sz="1600" i="1">
                <a:solidFill>
                  <a:srgbClr val="6AA84F"/>
                </a:solidFill>
              </a:rPr>
              <a:t>Detailed Data (available from queue &amp; HCM's)</a:t>
            </a:r>
            <a:endParaRPr sz="1600" i="1">
              <a:solidFill>
                <a:srgbClr val="6AA84F"/>
              </a:solidFill>
            </a:endParaRPr>
          </a:p>
          <a:p>
            <a:pPr marL="0" indent="0">
              <a:spcBef>
                <a:spcPts val="600"/>
              </a:spcBef>
              <a:buNone/>
            </a:pPr>
            <a:r>
              <a:rPr lang="en" sz="1100">
                <a:solidFill>
                  <a:schemeClr val="dk1"/>
                </a:solidFill>
              </a:rPr>
              <a:t>Please proceed to the hosting capacity map (HCM) for each utility to download complete feeder or substation data.  Much of this data can be used to reproduce various metrics above using spreadsheet analytical methods.  Links to each utility HCM can be found here:</a:t>
            </a:r>
            <a:endParaRPr sz="1100">
              <a:solidFill>
                <a:schemeClr val="dk1"/>
              </a:solidFill>
            </a:endParaRPr>
          </a:p>
          <a:p>
            <a:pPr marL="0" indent="0">
              <a:buNone/>
            </a:pPr>
            <a:r>
              <a:rPr lang="en" sz="1100" u="sng">
                <a:solidFill>
                  <a:srgbClr val="1155CC"/>
                </a:solidFill>
                <a:hlinkClick r:id="rId3">
                  <a:extLst>
                    <a:ext uri="{A12FA001-AC4F-418D-AE19-62706E023703}">
                      <ahyp:hlinkClr xmlns:ahyp="http://schemas.microsoft.com/office/drawing/2018/hyperlinkcolor" val="tx"/>
                    </a:ext>
                  </a:extLst>
                </a:hlinkClick>
              </a:rPr>
              <a:t>https://www3.dps.ny.gov/W/PSCWeb.nsf/All/6143542BD0775DEC85257FF10056479C?OpenDocument</a:t>
            </a:r>
            <a:r>
              <a:rPr lang="en" sz="1100">
                <a:solidFill>
                  <a:schemeClr val="dk1"/>
                </a:solidFill>
              </a:rPr>
              <a:t> </a:t>
            </a:r>
            <a:endParaRPr sz="1100">
              <a:solidFill>
                <a:schemeClr val="dk1"/>
              </a:solidFill>
            </a:endParaRPr>
          </a:p>
          <a:p>
            <a:pPr marL="0" indent="0">
              <a:buNone/>
            </a:pPr>
            <a:endParaRPr sz="1100">
              <a:solidFill>
                <a:schemeClr val="dk1"/>
              </a:solidFill>
            </a:endParaRPr>
          </a:p>
          <a:p>
            <a:pPr marL="0" indent="0">
              <a:buNone/>
            </a:pPr>
            <a:r>
              <a:rPr lang="en" sz="1100">
                <a:solidFill>
                  <a:schemeClr val="dk1"/>
                </a:solidFill>
              </a:rPr>
              <a:t>Additionally, master interconnection queue data can be downloaded from the DPS website here:</a:t>
            </a:r>
            <a:endParaRPr sz="1100">
              <a:solidFill>
                <a:schemeClr val="dk1"/>
              </a:solidFill>
            </a:endParaRPr>
          </a:p>
          <a:p>
            <a:pPr marL="0" indent="0">
              <a:buNone/>
            </a:pPr>
            <a:r>
              <a:rPr lang="en" sz="1100" u="sng">
                <a:solidFill>
                  <a:srgbClr val="1155CC"/>
                </a:solidFill>
                <a:hlinkClick r:id="rId4">
                  <a:extLst>
                    <a:ext uri="{A12FA001-AC4F-418D-AE19-62706E023703}">
                      <ahyp:hlinkClr xmlns:ahyp="http://schemas.microsoft.com/office/drawing/2018/hyperlinkcolor" val="tx"/>
                    </a:ext>
                  </a:extLst>
                </a:hlinkClick>
              </a:rPr>
              <a:t>https://www3.dps.ny.gov/W/PSCWeb.nsf/All/286D2C179E9A5A8385257FBF003F1F7E?OpenDocument</a:t>
            </a:r>
            <a:r>
              <a:rPr lang="en" sz="1100">
                <a:solidFill>
                  <a:schemeClr val="dk1"/>
                </a:solidFill>
              </a:rPr>
              <a:t> </a:t>
            </a:r>
            <a:endParaRPr sz="1100">
              <a:solidFill>
                <a:schemeClr val="dk1"/>
              </a:solidFill>
            </a:endParaRPr>
          </a:p>
          <a:p>
            <a:pPr marL="0" indent="0">
              <a:buNone/>
            </a:pPr>
            <a:endParaRPr sz="1100">
              <a:solidFill>
                <a:schemeClr val="dk1"/>
              </a:solidFill>
            </a:endParaRPr>
          </a:p>
          <a:p>
            <a:pPr marL="0" indent="0">
              <a:buNone/>
            </a:pPr>
            <a:r>
              <a:rPr lang="en" sz="1100">
                <a:solidFill>
                  <a:srgbClr val="3D85C6"/>
                </a:solidFill>
              </a:rPr>
              <a:t>(Ideally all of the feeder and substation data can be reproduced by downloading the full dataset from each utility's hosting capacity map.  Beyond averages and standard devion, developers and others can produce advanced population analysis.  Ex.)</a:t>
            </a:r>
            <a:endParaRPr sz="1100">
              <a:solidFill>
                <a:srgbClr val="3D85C6"/>
              </a:solidFill>
            </a:endParaRPr>
          </a:p>
          <a:p>
            <a:pPr marL="0" indent="0">
              <a:buNone/>
            </a:pPr>
            <a:endParaRPr sz="1100">
              <a:solidFill>
                <a:srgbClr val="3D85C6"/>
              </a:solidFill>
            </a:endParaRPr>
          </a:p>
          <a:p>
            <a:pPr marL="0" indent="0">
              <a:buNone/>
            </a:pPr>
            <a:r>
              <a:rPr lang="en" sz="1100">
                <a:solidFill>
                  <a:srgbClr val="3D85C6"/>
                </a:solidFill>
              </a:rPr>
              <a:t>(Note that just providing access to this data is not the same as the snapshot summarized data.  Among other reasons, this data will only provide information based on the last HCM refresh, and does not show trending over time.)</a:t>
            </a:r>
            <a:endParaRPr sz="1100">
              <a:solidFill>
                <a:schemeClr val="dk1"/>
              </a:solidFill>
            </a:endParaRPr>
          </a:p>
        </p:txBody>
      </p:sp>
      <p:sp>
        <p:nvSpPr>
          <p:cNvPr id="136" name="Google Shape;136;p22"/>
          <p:cNvSpPr txBox="1"/>
          <p:nvPr/>
        </p:nvSpPr>
        <p:spPr>
          <a:xfrm>
            <a:off x="311800" y="1764225"/>
            <a:ext cx="8520600" cy="523200"/>
          </a:xfrm>
          <a:prstGeom prst="rect">
            <a:avLst/>
          </a:prstGeom>
          <a:solidFill>
            <a:srgbClr val="F3F3F3"/>
          </a:solidFill>
          <a:ln>
            <a:noFill/>
          </a:ln>
        </p:spPr>
        <p:txBody>
          <a:bodyPr spcFirstLastPara="1" wrap="square" lIns="91425" tIns="91425" rIns="91425" bIns="91425" anchor="t" anchorCtr="0">
            <a:spAutoFit/>
          </a:bodyPr>
          <a:lstStyle/>
          <a:p>
            <a:pPr defTabSz="914400">
              <a:buClr>
                <a:srgbClr val="000000"/>
              </a:buClr>
            </a:pPr>
            <a:r>
              <a:rPr lang="en" sz="1100" kern="0">
                <a:solidFill>
                  <a:srgbClr val="000000"/>
                </a:solidFill>
                <a:latin typeface="Arial"/>
                <a:cs typeface="Arial"/>
                <a:sym typeface="Arial"/>
              </a:rPr>
              <a:t>Following is a sample webpage, hosted at a central location (ex the JU or DPS website), with the following data.   </a:t>
            </a:r>
            <a:endParaRPr sz="1100" kern="0">
              <a:solidFill>
                <a:srgbClr val="000000"/>
              </a:solidFill>
              <a:latin typeface="Arial"/>
              <a:cs typeface="Arial"/>
              <a:sym typeface="Arial"/>
            </a:endParaRPr>
          </a:p>
          <a:p>
            <a:pPr defTabSz="914400">
              <a:buClr>
                <a:srgbClr val="000000"/>
              </a:buClr>
            </a:pPr>
            <a:r>
              <a:rPr lang="en" sz="1100" kern="0">
                <a:solidFill>
                  <a:srgbClr val="3D85C6"/>
                </a:solidFill>
                <a:latin typeface="Arial"/>
                <a:cs typeface="Arial"/>
                <a:sym typeface="Arial"/>
              </a:rPr>
              <a:t>Note that blue text below is explanation text and would not be on the actual webpage.</a:t>
            </a:r>
            <a:endParaRPr sz="1100" kern="0">
              <a:solidFill>
                <a:srgbClr val="3D85C6"/>
              </a:solidFill>
              <a:latin typeface="Arial"/>
              <a:cs typeface="Arial"/>
              <a:sym typeface="Arial"/>
            </a:endParaRPr>
          </a:p>
        </p:txBody>
      </p:sp>
      <p:pic>
        <p:nvPicPr>
          <p:cNvPr id="137" name="Google Shape;137;p22"/>
          <p:cNvPicPr preferRelativeResize="0"/>
          <p:nvPr/>
        </p:nvPicPr>
        <p:blipFill rotWithShape="1">
          <a:blip r:embed="rId5">
            <a:alphaModFix/>
          </a:blip>
          <a:srcRect b="50893"/>
          <a:stretch/>
        </p:blipFill>
        <p:spPr>
          <a:xfrm>
            <a:off x="721401" y="5213926"/>
            <a:ext cx="1832455" cy="498225"/>
          </a:xfrm>
          <a:prstGeom prst="rect">
            <a:avLst/>
          </a:prstGeom>
          <a:noFill/>
          <a:ln>
            <a:noFill/>
          </a:ln>
        </p:spPr>
      </p:pic>
      <p:pic>
        <p:nvPicPr>
          <p:cNvPr id="138" name="Google Shape;138;p22"/>
          <p:cNvPicPr preferRelativeResize="0"/>
          <p:nvPr/>
        </p:nvPicPr>
        <p:blipFill rotWithShape="1">
          <a:blip r:embed="rId5">
            <a:alphaModFix/>
          </a:blip>
          <a:srcRect t="48108"/>
          <a:stretch/>
        </p:blipFill>
        <p:spPr>
          <a:xfrm>
            <a:off x="2640105" y="5213926"/>
            <a:ext cx="1716108" cy="49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1000"/>
                                        <p:tgtEl>
                                          <p:spTgt spid="1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animEffect transition="in" filter="fade">
                                      <p:cBhvr>
                                        <p:cTn id="27" dur="1000"/>
                                        <p:tgtEl>
                                          <p:spTgt spid="1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7" end="7"/>
                                            </p:txEl>
                                          </p:spTgt>
                                        </p:tgtEl>
                                        <p:attrNameLst>
                                          <p:attrName>style.visibility</p:attrName>
                                        </p:attrNameLst>
                                      </p:cBhvr>
                                      <p:to>
                                        <p:strVal val="visible"/>
                                      </p:to>
                                    </p:set>
                                    <p:animEffect transition="in" filter="fade">
                                      <p:cBhvr>
                                        <p:cTn id="32" dur="1000"/>
                                        <p:tgtEl>
                                          <p:spTgt spid="13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9" end="9"/>
                                            </p:txEl>
                                          </p:spTgt>
                                        </p:tgtEl>
                                        <p:attrNameLst>
                                          <p:attrName>style.visibility</p:attrName>
                                        </p:attrNameLst>
                                      </p:cBhvr>
                                      <p:to>
                                        <p:strVal val="visible"/>
                                      </p:to>
                                    </p:set>
                                    <p:animEffect transition="in" filter="fade">
                                      <p:cBhvr>
                                        <p:cTn id="37" dur="1000"/>
                                        <p:tgtEl>
                                          <p:spTgt spid="1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1226075"/>
            <a:ext cx="8520600" cy="572700"/>
          </a:xfrm>
          <a:prstGeom prst="rect">
            <a:avLst/>
          </a:prstGeom>
        </p:spPr>
        <p:txBody>
          <a:bodyPr spcFirstLastPara="1" wrap="square" lIns="91425" tIns="91425" rIns="91425" bIns="91425" anchor="t" anchorCtr="0">
            <a:normAutofit fontScale="90000"/>
          </a:bodyPr>
          <a:lstStyle/>
          <a:p>
            <a:r>
              <a:rPr lang="en"/>
              <a:t>E. Additional Information Available on Whitepaper</a:t>
            </a:r>
            <a:endParaRPr/>
          </a:p>
        </p:txBody>
      </p:sp>
      <p:sp>
        <p:nvSpPr>
          <p:cNvPr id="145" name="Google Shape;145;p23"/>
          <p:cNvSpPr txBox="1">
            <a:spLocks noGrp="1"/>
          </p:cNvSpPr>
          <p:nvPr>
            <p:ph type="body" idx="1"/>
          </p:nvPr>
        </p:nvSpPr>
        <p:spPr>
          <a:xfrm>
            <a:off x="311700" y="1857325"/>
            <a:ext cx="8520600" cy="3663300"/>
          </a:xfrm>
          <a:prstGeom prst="rect">
            <a:avLst/>
          </a:prstGeom>
        </p:spPr>
        <p:txBody>
          <a:bodyPr spcFirstLastPara="1" wrap="square" lIns="91425" tIns="91425" rIns="91425" bIns="91425" anchor="t" anchorCtr="0">
            <a:normAutofit/>
          </a:bodyPr>
          <a:lstStyle/>
          <a:p>
            <a:pPr marL="0" indent="0">
              <a:buNone/>
            </a:pPr>
            <a:r>
              <a:rPr lang="en" sz="1979"/>
              <a:t>More information on the below topics is available on the source whitepaper &amp; more information </a:t>
            </a:r>
            <a:r>
              <a:rPr lang="en" sz="1979" u="sng">
                <a:solidFill>
                  <a:schemeClr val="accent5"/>
                </a:solidFill>
                <a:hlinkClick r:id="rId3">
                  <a:extLst>
                    <a:ext uri="{A12FA001-AC4F-418D-AE19-62706E023703}">
                      <ahyp:hlinkClr xmlns:ahyp="http://schemas.microsoft.com/office/drawing/2018/hyperlinkcolor" val="tx"/>
                    </a:ext>
                  </a:extLst>
                </a:hlinkClick>
              </a:rPr>
              <a:t>here</a:t>
            </a:r>
            <a:r>
              <a:rPr lang="en" sz="1979"/>
              <a:t> or on JU </a:t>
            </a:r>
            <a:r>
              <a:rPr lang="en" sz="1979" u="sng">
                <a:solidFill>
                  <a:schemeClr val="accent5"/>
                </a:solidFill>
                <a:hlinkClick r:id="rId4">
                  <a:extLst>
                    <a:ext uri="{A12FA001-AC4F-418D-AE19-62706E023703}">
                      <ahyp:hlinkClr xmlns:ahyp="http://schemas.microsoft.com/office/drawing/2018/hyperlinkcolor" val="tx"/>
                    </a:ext>
                  </a:extLst>
                </a:hlinkClick>
              </a:rPr>
              <a:t>HCWG website</a:t>
            </a:r>
            <a:r>
              <a:rPr lang="en" sz="1979"/>
              <a:t>.</a:t>
            </a:r>
            <a:r>
              <a:rPr lang="en"/>
              <a:t> </a:t>
            </a:r>
            <a:endParaRPr/>
          </a:p>
          <a:p>
            <a:pPr>
              <a:spcBef>
                <a:spcPts val="1200"/>
              </a:spcBef>
              <a:buAutoNum type="arabicPeriod"/>
            </a:pPr>
            <a:r>
              <a:rPr lang="en"/>
              <a:t>Additional "use case" information</a:t>
            </a:r>
            <a:endParaRPr/>
          </a:p>
          <a:p>
            <a:pPr>
              <a:buAutoNum type="arabicPeriod"/>
            </a:pPr>
            <a:r>
              <a:rPr lang="en"/>
              <a:t>Comparison of this initiative with the NYSERDA IEDR initiative, and why they should be pursued separately.</a:t>
            </a:r>
            <a:endParaRPr/>
          </a:p>
          <a:p>
            <a:pPr>
              <a:buAutoNum type="arabicPeriod"/>
            </a:pPr>
            <a:r>
              <a:rPr lang="en"/>
              <a:t>Discussion about why it may be good to incorporate CESIR Analysis Fail Data, and other items, that are not directly derived from hosting capacity map data.</a:t>
            </a:r>
            <a:endParaRPr>
              <a:highlight>
                <a:srgbClr val="FFFFC8"/>
              </a:highlight>
            </a:endParaRPr>
          </a:p>
          <a:p>
            <a:pPr>
              <a:buAutoNum type="arabicPeriod"/>
            </a:pPr>
            <a:r>
              <a:rPr lang="en">
                <a:highlight>
                  <a:schemeClr val="lt1"/>
                </a:highlight>
              </a:rPr>
              <a:t>Reference information on existing/currently "Closed Substations".</a:t>
            </a:r>
            <a:endParaRPr>
              <a:highlight>
                <a:schemeClr val="lt1"/>
              </a:highlight>
            </a:endParaRPr>
          </a:p>
          <a:p>
            <a:pPr>
              <a:buAutoNum type="arabicPeriod"/>
            </a:pPr>
            <a:r>
              <a:rPr lang="en">
                <a:highlight>
                  <a:schemeClr val="lt1"/>
                </a:highlight>
              </a:rPr>
              <a:t>Sample/Reference analysis following a download of National Grid substation information.</a:t>
            </a:r>
            <a:endParaRPr>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0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0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0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1000"/>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1000"/>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10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1226075"/>
            <a:ext cx="8520600" cy="572700"/>
          </a:xfrm>
          <a:prstGeom prst="rect">
            <a:avLst/>
          </a:prstGeom>
        </p:spPr>
        <p:txBody>
          <a:bodyPr spcFirstLastPara="1" wrap="square" lIns="91425" tIns="91425" rIns="91425" bIns="91425" anchor="t" anchorCtr="0">
            <a:normAutofit fontScale="90000"/>
          </a:bodyPr>
          <a:lstStyle/>
          <a:p>
            <a:r>
              <a:rPr lang="en"/>
              <a:t>F. Implementation &amp; Requested "Next Steps"</a:t>
            </a:r>
            <a:endParaRPr/>
          </a:p>
        </p:txBody>
      </p:sp>
      <p:sp>
        <p:nvSpPr>
          <p:cNvPr id="152" name="Google Shape;152;p24"/>
          <p:cNvSpPr txBox="1">
            <a:spLocks noGrp="1"/>
          </p:cNvSpPr>
          <p:nvPr>
            <p:ph type="body" idx="1"/>
          </p:nvPr>
        </p:nvSpPr>
        <p:spPr>
          <a:xfrm>
            <a:off x="311700" y="1857325"/>
            <a:ext cx="8520600" cy="3663300"/>
          </a:xfrm>
          <a:prstGeom prst="rect">
            <a:avLst/>
          </a:prstGeom>
        </p:spPr>
        <p:txBody>
          <a:bodyPr spcFirstLastPara="1" wrap="square" lIns="91425" tIns="91425" rIns="91425" bIns="91425" anchor="t" anchorCtr="0">
            <a:normAutofit fontScale="92500"/>
          </a:bodyPr>
          <a:lstStyle/>
          <a:p>
            <a:pPr>
              <a:buAutoNum type="arabicPeriod"/>
            </a:pPr>
            <a:r>
              <a:rPr lang="en" b="1"/>
              <a:t>Start date</a:t>
            </a:r>
            <a:r>
              <a:rPr lang="en"/>
              <a:t> - Industry requests a 1 November 2021 launching of the website, using 1 October 2021 data.</a:t>
            </a:r>
            <a:endParaRPr/>
          </a:p>
          <a:p>
            <a:pPr>
              <a:buAutoNum type="arabicPeriod"/>
            </a:pPr>
            <a:r>
              <a:rPr lang="en" b="1"/>
              <a:t>Focus Group</a:t>
            </a:r>
            <a:r>
              <a:rPr lang="en"/>
              <a:t> - Start a focus group as soon as possible that meets every other week to make decisions and track progress.</a:t>
            </a:r>
            <a:endParaRPr/>
          </a:p>
          <a:p>
            <a:pPr>
              <a:buAutoNum type="arabicPeriod"/>
            </a:pPr>
            <a:r>
              <a:rPr lang="en" b="1"/>
              <a:t>Hosting location</a:t>
            </a:r>
            <a:r>
              <a:rPr lang="en"/>
              <a:t> - What is the preferred location to host the dashboard?  Note that queue data is already published on the DPS website.  What entity will take responsibility for (a) collection, (b) webmaster services.</a:t>
            </a:r>
            <a:endParaRPr/>
          </a:p>
          <a:p>
            <a:pPr>
              <a:buAutoNum type="arabicPeriod"/>
            </a:pPr>
            <a:r>
              <a:rPr lang="en" b="1"/>
              <a:t>Frequency </a:t>
            </a:r>
            <a:r>
              <a:rPr lang="en"/>
              <a:t>- Industry believes quarterly is the appropriate frequency for this information.</a:t>
            </a:r>
            <a:endParaRPr/>
          </a:p>
          <a:p>
            <a:pPr>
              <a:buAutoNum type="arabicPeriod"/>
            </a:pPr>
            <a:r>
              <a:rPr lang="en" b="1"/>
              <a:t>Metrics review</a:t>
            </a:r>
            <a:r>
              <a:rPr lang="en"/>
              <a:t> - Detailed discussion about each of the individual metrics, how they would be calculated, and which will be in this initial launch, vs rolled out at future dates.</a:t>
            </a:r>
            <a:endParaRPr/>
          </a:p>
          <a:p>
            <a:pPr>
              <a:buAutoNum type="arabicPeriod"/>
            </a:pPr>
            <a:r>
              <a:rPr lang="en"/>
              <a:t>etc.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0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10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10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1000"/>
                                        <p:tgtEl>
                                          <p:spTgt spid="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Meeting Goals</a:t>
            </a:r>
          </a:p>
        </p:txBody>
      </p:sp>
      <p:sp>
        <p:nvSpPr>
          <p:cNvPr id="5" name="Content Placeholder 2">
            <a:extLst>
              <a:ext uri="{FF2B5EF4-FFF2-40B4-BE49-F238E27FC236}">
                <a16:creationId xmlns:a16="http://schemas.microsoft.com/office/drawing/2014/main" id="{F435A13A-1637-4323-B52E-3471F900267F}"/>
              </a:ext>
            </a:extLst>
          </p:cNvPr>
          <p:cNvSpPr txBox="1">
            <a:spLocks/>
          </p:cNvSpPr>
          <p:nvPr/>
        </p:nvSpPr>
        <p:spPr>
          <a:xfrm>
            <a:off x="484094" y="1004358"/>
            <a:ext cx="8218843"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100" dirty="0">
                <a:cs typeface="Arial" panose="020B0604020202020204" pitchFamily="34" charset="0"/>
              </a:rPr>
              <a:t>Recap recent activities to advance stakeholder interests.</a:t>
            </a:r>
          </a:p>
          <a:p>
            <a:pPr>
              <a:buFont typeface="Wingdings" panose="05000000000000000000" pitchFamily="2" charset="2"/>
              <a:buChar char="§"/>
            </a:pPr>
            <a:endParaRPr lang="en-US" sz="2100" dirty="0">
              <a:cs typeface="Arial" panose="020B0604020202020204" pitchFamily="34" charset="0"/>
            </a:endParaRPr>
          </a:p>
          <a:p>
            <a:pPr>
              <a:buFont typeface="Wingdings" panose="05000000000000000000" pitchFamily="2" charset="2"/>
              <a:buChar char="§"/>
            </a:pPr>
            <a:r>
              <a:rPr lang="en-US" sz="2100" dirty="0">
                <a:cs typeface="Arial" panose="020B0604020202020204" pitchFamily="34" charset="0"/>
              </a:rPr>
              <a:t>Provide energy storage stakeholders an opportunity to discuss their priorities for a hosting capacity map for energy storage.</a:t>
            </a:r>
          </a:p>
          <a:p>
            <a:pPr>
              <a:buFont typeface="Wingdings" panose="05000000000000000000" pitchFamily="2" charset="2"/>
              <a:buChar char="§"/>
            </a:pPr>
            <a:endParaRPr lang="en-US" sz="2100" dirty="0">
              <a:cs typeface="Arial" panose="020B0604020202020204" pitchFamily="34" charset="0"/>
            </a:endParaRPr>
          </a:p>
          <a:p>
            <a:pPr>
              <a:buFont typeface="Wingdings" panose="05000000000000000000" pitchFamily="2" charset="2"/>
              <a:buChar char="§"/>
            </a:pPr>
            <a:r>
              <a:rPr lang="en-US" sz="2100" dirty="0">
                <a:cs typeface="Arial" panose="020B0604020202020204" pitchFamily="34" charset="0"/>
              </a:rPr>
              <a:t>Begin to discuss the initial JU roadmap for releasing hosting capacity maps for energy storage.</a:t>
            </a:r>
          </a:p>
          <a:p>
            <a:pPr>
              <a:buFont typeface="Wingdings" panose="05000000000000000000" pitchFamily="2" charset="2"/>
              <a:buChar char="§"/>
            </a:pPr>
            <a:endParaRPr lang="en-US" sz="2100" dirty="0">
              <a:cs typeface="Arial" panose="020B0604020202020204" pitchFamily="34" charset="0"/>
            </a:endParaRPr>
          </a:p>
          <a:p>
            <a:pPr>
              <a:buFont typeface="Wingdings" panose="05000000000000000000" pitchFamily="2" charset="2"/>
              <a:buChar char="§"/>
            </a:pPr>
            <a:r>
              <a:rPr lang="en-US" sz="2100" dirty="0">
                <a:cs typeface="Arial" panose="020B0604020202020204" pitchFamily="34" charset="0"/>
              </a:rPr>
              <a:t>Solicit feedback on additional data items and functionality to consider as part of the JU roadmap.</a:t>
            </a:r>
          </a:p>
          <a:p>
            <a:pPr marL="457200" lvl="1" indent="0">
              <a:buNone/>
            </a:pPr>
            <a:endParaRPr lang="en-US" sz="1800" dirty="0">
              <a:solidFill>
                <a:srgbClr val="FF0000"/>
              </a:solidFill>
            </a:endParaRPr>
          </a:p>
          <a:p>
            <a:pPr marL="457200" lvl="1" indent="0">
              <a:buNone/>
            </a:pPr>
            <a:endParaRPr lang="en-US" sz="1800" dirty="0"/>
          </a:p>
        </p:txBody>
      </p:sp>
    </p:spTree>
    <p:extLst>
      <p:ext uri="{BB962C8B-B14F-4D97-AF65-F5344CB8AC3E}">
        <p14:creationId xmlns:p14="http://schemas.microsoft.com/office/powerpoint/2010/main" val="2104877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2A07-394B-4CE3-8D4C-28D53083954E}"/>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68251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FBA4-613D-4F7B-942D-C0109C1EA1D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668064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19763"/>
            <a:ext cx="8218842" cy="411901"/>
          </a:xfrm>
        </p:spPr>
        <p:txBody>
          <a:bodyPr/>
          <a:lstStyle/>
          <a:p>
            <a:r>
              <a:rPr lang="en-US" sz="2400" b="0" dirty="0">
                <a:solidFill>
                  <a:srgbClr val="002060"/>
                </a:solidFill>
              </a:rPr>
              <a:t>Longer-term Items Requiring Further Discussion</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373466" cy="4863042"/>
          </a:xfrm>
        </p:spPr>
        <p:txBody>
          <a:bodyPr>
            <a:normAutofit/>
          </a:bodyPr>
          <a:lstStyle/>
          <a:p>
            <a:pPr>
              <a:spcAft>
                <a:spcPts val="1200"/>
              </a:spcAft>
              <a:buFont typeface="Wingdings" panose="05000000000000000000" pitchFamily="2" charset="2"/>
              <a:buChar char="§"/>
            </a:pPr>
            <a:r>
              <a:rPr lang="en-US" sz="2000" dirty="0"/>
              <a:t>The following items are viewed as longer-term items to continue considering in the context of the broader hosting capacity roadmap:</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for Energy Storage</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for Hybrid Solar + Storage</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Upstream Substation/Bank-Level Constraints </a:t>
            </a:r>
            <a:r>
              <a:rPr lang="en-US" sz="1800" b="1" dirty="0">
                <a:solidFill>
                  <a:srgbClr val="0070C0"/>
                </a:solidFill>
              </a:rPr>
              <a:t>(Progress made in Stage 3.1)</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Forecasted Hosting Capacity</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Circuit Equipment Ratings</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 Data Validation Efforts </a:t>
            </a:r>
            <a:r>
              <a:rPr lang="en-US" sz="1800" b="1" dirty="0">
                <a:solidFill>
                  <a:srgbClr val="0070C0"/>
                </a:solidFill>
              </a:rPr>
              <a:t>(Progress made in Stage 3.1)</a:t>
            </a:r>
            <a:endParaRPr lang="en-US" sz="1800" dirty="0">
              <a:solidFill>
                <a:srgbClr val="0070C0"/>
              </a:solidFill>
            </a:endParaRPr>
          </a:p>
          <a:p>
            <a:pPr marL="457200" lvl="1" indent="-288925" defTabSz="457200" fontAlgn="b">
              <a:lnSpc>
                <a:spcPct val="110000"/>
              </a:lnSpc>
              <a:spcBef>
                <a:spcPts val="100"/>
              </a:spcBef>
              <a:spcAft>
                <a:spcPts val="100"/>
              </a:spcAft>
              <a:buClr>
                <a:srgbClr val="00538B"/>
              </a:buClr>
            </a:pPr>
            <a:r>
              <a:rPr lang="en-US" sz="1800" dirty="0">
                <a:solidFill>
                  <a:prstClr val="black"/>
                </a:solidFill>
              </a:rPr>
              <a:t>Dynamic Hosting Capacity</a:t>
            </a:r>
          </a:p>
          <a:p>
            <a:pPr marL="342900" lvl="1" indent="-174625" defTabSz="457200" fontAlgn="b">
              <a:lnSpc>
                <a:spcPct val="110000"/>
              </a:lnSpc>
              <a:spcBef>
                <a:spcPts val="100"/>
              </a:spcBef>
              <a:spcAft>
                <a:spcPts val="100"/>
              </a:spcAft>
              <a:buClr>
                <a:srgbClr val="00538B"/>
              </a:buClr>
              <a:buFont typeface="Wingdings" charset="2"/>
              <a:buChar char="§"/>
            </a:pPr>
            <a:endParaRPr lang="en-US" sz="1800" dirty="0">
              <a:solidFill>
                <a:prstClr val="black"/>
              </a:solidFill>
              <a:latin typeface="Arial"/>
            </a:endParaRPr>
          </a:p>
        </p:txBody>
      </p:sp>
    </p:spTree>
    <p:extLst>
      <p:ext uri="{BB962C8B-B14F-4D97-AF65-F5344CB8AC3E}">
        <p14:creationId xmlns:p14="http://schemas.microsoft.com/office/powerpoint/2010/main" val="89599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3.X Survey Prioritization (1/2)</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p:txBody>
          <a:bodyPr>
            <a:normAutofit/>
          </a:bodyPr>
          <a:lstStyle/>
          <a:p>
            <a:pPr marL="169863" lvl="0"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Stakeholders were asked to rate the level of importance of each of the following proposed enhancements to your business, using a five-point scale where 1 is “not at all important,” and 5 is “very important.”</a:t>
            </a:r>
          </a:p>
        </p:txBody>
      </p:sp>
      <p:sp>
        <p:nvSpPr>
          <p:cNvPr id="12" name="Arrow: Right 11">
            <a:extLst>
              <a:ext uri="{FF2B5EF4-FFF2-40B4-BE49-F238E27FC236}">
                <a16:creationId xmlns:a16="http://schemas.microsoft.com/office/drawing/2014/main" id="{04A9E045-9E55-4E8C-8B3B-0ACD2C15D60E}"/>
              </a:ext>
            </a:extLst>
          </p:cNvPr>
          <p:cNvSpPr/>
          <p:nvPr/>
        </p:nvSpPr>
        <p:spPr>
          <a:xfrm rot="16200000">
            <a:off x="7060335" y="2169342"/>
            <a:ext cx="1090825" cy="932360"/>
          </a:xfrm>
          <a:prstGeom prst="rightArrow">
            <a:avLst/>
          </a:prstGeom>
          <a:solidFill>
            <a:srgbClr val="00B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3" name="Arrow: Right 12">
            <a:extLst>
              <a:ext uri="{FF2B5EF4-FFF2-40B4-BE49-F238E27FC236}">
                <a16:creationId xmlns:a16="http://schemas.microsoft.com/office/drawing/2014/main" id="{CE7E048A-57EB-4C58-9C90-BFC915204105}"/>
              </a:ext>
            </a:extLst>
          </p:cNvPr>
          <p:cNvSpPr/>
          <p:nvPr/>
        </p:nvSpPr>
        <p:spPr>
          <a:xfrm rot="5400000">
            <a:off x="7028383" y="4472007"/>
            <a:ext cx="1154725" cy="932358"/>
          </a:xfrm>
          <a:prstGeom prst="rightArrow">
            <a:avLst/>
          </a:prstGeom>
          <a:solidFill>
            <a:srgbClr val="E10859"/>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1E36D0E9-DB64-4CBD-8BCF-577A0736D86C}"/>
              </a:ext>
            </a:extLst>
          </p:cNvPr>
          <p:cNvSpPr/>
          <p:nvPr/>
        </p:nvSpPr>
        <p:spPr>
          <a:xfrm>
            <a:off x="7568380" y="2247612"/>
            <a:ext cx="1803414" cy="646331"/>
          </a:xfrm>
          <a:prstGeom prst="rect">
            <a:avLst/>
          </a:prstGeom>
          <a:noFill/>
        </p:spPr>
        <p:txBody>
          <a:bodyPr wrap="square" lIns="91440" tIns="45720" rIns="91440" bIns="45720">
            <a:spAutoFit/>
          </a:bodyPr>
          <a:lstStyle/>
          <a:p>
            <a:pPr algn="ctr" defTabSz="548640"/>
            <a:r>
              <a:rPr lang="en-US" sz="1200" b="1" dirty="0">
                <a:ln w="0"/>
                <a:solidFill>
                  <a:srgbClr val="00B050"/>
                </a:solidFill>
                <a:latin typeface="Arial" panose="020B0604020202020204"/>
              </a:rPr>
              <a:t>Very </a:t>
            </a:r>
          </a:p>
          <a:p>
            <a:pPr algn="ctr" defTabSz="548640"/>
            <a:r>
              <a:rPr lang="en-US" sz="1200" b="1" dirty="0">
                <a:ln w="0"/>
                <a:solidFill>
                  <a:srgbClr val="00B050"/>
                </a:solidFill>
                <a:latin typeface="Arial" panose="020B0604020202020204"/>
              </a:rPr>
              <a:t>Important</a:t>
            </a:r>
          </a:p>
          <a:p>
            <a:pPr algn="ctr" defTabSz="548640"/>
            <a:r>
              <a:rPr lang="en-US" sz="1200" b="1" dirty="0">
                <a:ln w="0"/>
                <a:solidFill>
                  <a:srgbClr val="00B050"/>
                </a:solidFill>
                <a:latin typeface="Arial" panose="020B0604020202020204"/>
              </a:rPr>
              <a:t>(4.5 - 5.0)</a:t>
            </a:r>
          </a:p>
        </p:txBody>
      </p:sp>
      <p:sp>
        <p:nvSpPr>
          <p:cNvPr id="15" name="Rectangle 14">
            <a:extLst>
              <a:ext uri="{FF2B5EF4-FFF2-40B4-BE49-F238E27FC236}">
                <a16:creationId xmlns:a16="http://schemas.microsoft.com/office/drawing/2014/main" id="{9B7E0461-17F5-4826-8287-8AB409E1D350}"/>
              </a:ext>
            </a:extLst>
          </p:cNvPr>
          <p:cNvSpPr/>
          <p:nvPr/>
        </p:nvSpPr>
        <p:spPr>
          <a:xfrm>
            <a:off x="7772305" y="4426415"/>
            <a:ext cx="1509714" cy="646331"/>
          </a:xfrm>
          <a:prstGeom prst="rect">
            <a:avLst/>
          </a:prstGeom>
          <a:noFill/>
        </p:spPr>
        <p:txBody>
          <a:bodyPr wrap="square" lIns="91440" tIns="45720" rIns="91440" bIns="45720">
            <a:spAutoFit/>
          </a:bodyPr>
          <a:lstStyle/>
          <a:p>
            <a:pPr algn="ctr" defTabSz="548640"/>
            <a:r>
              <a:rPr lang="en-US" sz="1200" b="1" dirty="0">
                <a:ln w="0"/>
                <a:solidFill>
                  <a:srgbClr val="E10859"/>
                </a:solidFill>
                <a:latin typeface="Arial" panose="020B0604020202020204"/>
              </a:rPr>
              <a:t>Not Very </a:t>
            </a:r>
          </a:p>
          <a:p>
            <a:pPr algn="ctr" defTabSz="548640"/>
            <a:r>
              <a:rPr lang="en-US" sz="1200" b="1" dirty="0">
                <a:ln w="0"/>
                <a:solidFill>
                  <a:srgbClr val="E10859"/>
                </a:solidFill>
                <a:latin typeface="Arial" panose="020B0604020202020204"/>
              </a:rPr>
              <a:t>Important</a:t>
            </a:r>
          </a:p>
          <a:p>
            <a:pPr algn="ctr" defTabSz="548640"/>
            <a:r>
              <a:rPr lang="en-US" sz="1200" b="1" dirty="0">
                <a:ln w="0"/>
                <a:solidFill>
                  <a:srgbClr val="E10859"/>
                </a:solidFill>
                <a:latin typeface="Arial" panose="020B0604020202020204"/>
              </a:rPr>
              <a:t>(1.0 – 2.0)</a:t>
            </a:r>
            <a:endParaRPr lang="en-US" sz="1400" b="1" dirty="0">
              <a:ln w="0"/>
              <a:solidFill>
                <a:srgbClr val="E10859"/>
              </a:solidFill>
              <a:latin typeface="Arial" panose="020B0604020202020204"/>
            </a:endParaRPr>
          </a:p>
        </p:txBody>
      </p:sp>
      <p:sp>
        <p:nvSpPr>
          <p:cNvPr id="16" name="Rectangle 15">
            <a:extLst>
              <a:ext uri="{FF2B5EF4-FFF2-40B4-BE49-F238E27FC236}">
                <a16:creationId xmlns:a16="http://schemas.microsoft.com/office/drawing/2014/main" id="{8173F585-6814-42A6-8ADE-6E83A65AD76D}"/>
              </a:ext>
            </a:extLst>
          </p:cNvPr>
          <p:cNvSpPr/>
          <p:nvPr/>
        </p:nvSpPr>
        <p:spPr>
          <a:xfrm>
            <a:off x="7367822" y="3657672"/>
            <a:ext cx="475845" cy="738663"/>
          </a:xfrm>
          <a:prstGeom prst="rect">
            <a:avLst/>
          </a:prstGeom>
          <a:solidFill>
            <a:srgbClr val="F6A94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6D5C99F-EA93-4B44-BED3-74826FA587C9}"/>
              </a:ext>
            </a:extLst>
          </p:cNvPr>
          <p:cNvSpPr/>
          <p:nvPr/>
        </p:nvSpPr>
        <p:spPr>
          <a:xfrm>
            <a:off x="7843667" y="3672317"/>
            <a:ext cx="1366991" cy="646331"/>
          </a:xfrm>
          <a:prstGeom prst="rect">
            <a:avLst/>
          </a:prstGeom>
          <a:noFill/>
        </p:spPr>
        <p:txBody>
          <a:bodyPr wrap="square" lIns="91440" tIns="45720" rIns="91440" bIns="45720">
            <a:spAutoFit/>
          </a:bodyPr>
          <a:lstStyle/>
          <a:p>
            <a:pPr algn="ctr" defTabSz="548640"/>
            <a:r>
              <a:rPr lang="en-US" sz="1200" b="1" dirty="0">
                <a:ln w="0"/>
                <a:solidFill>
                  <a:srgbClr val="F6A941"/>
                </a:solidFill>
                <a:latin typeface="Arial" panose="020B0604020202020204"/>
              </a:rPr>
              <a:t>Somewhat </a:t>
            </a:r>
          </a:p>
          <a:p>
            <a:pPr algn="ctr" defTabSz="548640"/>
            <a:r>
              <a:rPr lang="en-US" sz="1200" b="1" dirty="0">
                <a:ln w="0"/>
                <a:solidFill>
                  <a:srgbClr val="F6A941"/>
                </a:solidFill>
                <a:latin typeface="Arial" panose="020B0604020202020204"/>
              </a:rPr>
              <a:t>Important</a:t>
            </a:r>
          </a:p>
          <a:p>
            <a:pPr algn="ctr" defTabSz="548640"/>
            <a:r>
              <a:rPr lang="en-US" sz="1200" b="1" dirty="0">
                <a:ln w="0"/>
                <a:solidFill>
                  <a:srgbClr val="F6A941"/>
                </a:solidFill>
                <a:latin typeface="Arial" panose="020B0604020202020204"/>
              </a:rPr>
              <a:t>(3.0 – 3.9)</a:t>
            </a:r>
          </a:p>
        </p:txBody>
      </p:sp>
      <p:sp>
        <p:nvSpPr>
          <p:cNvPr id="18" name="Rectangle 17">
            <a:extLst>
              <a:ext uri="{FF2B5EF4-FFF2-40B4-BE49-F238E27FC236}">
                <a16:creationId xmlns:a16="http://schemas.microsoft.com/office/drawing/2014/main" id="{938C3120-9448-4CCE-B9EE-41143A7AAD21}"/>
              </a:ext>
            </a:extLst>
          </p:cNvPr>
          <p:cNvSpPr/>
          <p:nvPr/>
        </p:nvSpPr>
        <p:spPr>
          <a:xfrm>
            <a:off x="7367822" y="3176140"/>
            <a:ext cx="475845" cy="490715"/>
          </a:xfrm>
          <a:prstGeom prst="rect">
            <a:avLst/>
          </a:prstGeom>
          <a:solidFill>
            <a:srgbClr val="92D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22786BE1-3E8D-42BD-96DF-5C51EDC20946}"/>
              </a:ext>
            </a:extLst>
          </p:cNvPr>
          <p:cNvSpPr/>
          <p:nvPr/>
        </p:nvSpPr>
        <p:spPr>
          <a:xfrm>
            <a:off x="7843667" y="3111657"/>
            <a:ext cx="1366991" cy="461665"/>
          </a:xfrm>
          <a:prstGeom prst="rect">
            <a:avLst/>
          </a:prstGeom>
          <a:noFill/>
        </p:spPr>
        <p:txBody>
          <a:bodyPr wrap="square" lIns="91440" tIns="45720" rIns="91440" bIns="45720">
            <a:spAutoFit/>
          </a:bodyPr>
          <a:lstStyle/>
          <a:p>
            <a:pPr algn="ctr" defTabSz="548640"/>
            <a:r>
              <a:rPr lang="en-US" sz="1200" b="1" dirty="0">
                <a:ln w="0"/>
                <a:solidFill>
                  <a:srgbClr val="92D050"/>
                </a:solidFill>
                <a:latin typeface="Arial" panose="020B0604020202020204"/>
              </a:rPr>
              <a:t>Important</a:t>
            </a:r>
          </a:p>
          <a:p>
            <a:pPr algn="ctr" defTabSz="548640"/>
            <a:r>
              <a:rPr lang="en-US" sz="1200" b="1" dirty="0">
                <a:ln w="0"/>
                <a:solidFill>
                  <a:srgbClr val="92D050"/>
                </a:solidFill>
                <a:latin typeface="Arial" panose="020B0604020202020204"/>
              </a:rPr>
              <a:t>(4.0 - 4.4)</a:t>
            </a:r>
          </a:p>
        </p:txBody>
      </p:sp>
      <p:sp>
        <p:nvSpPr>
          <p:cNvPr id="20" name="Content Placeholder 2">
            <a:extLst>
              <a:ext uri="{FF2B5EF4-FFF2-40B4-BE49-F238E27FC236}">
                <a16:creationId xmlns:a16="http://schemas.microsoft.com/office/drawing/2014/main" id="{9B98C5B8-D175-4F12-9EDA-22435E9833DC}"/>
              </a:ext>
            </a:extLst>
          </p:cNvPr>
          <p:cNvSpPr txBox="1">
            <a:spLocks/>
          </p:cNvSpPr>
          <p:nvPr/>
        </p:nvSpPr>
        <p:spPr>
          <a:xfrm>
            <a:off x="484095" y="1994958"/>
            <a:ext cx="6024457"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Very Important 4.5 - 5 </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Additional Map functionality (e.g. downloadability/filterability, API) – </a:t>
            </a:r>
            <a:r>
              <a:rPr lang="en-US" sz="1400" b="1" dirty="0">
                <a:solidFill>
                  <a:srgbClr val="0070C0"/>
                </a:solidFill>
              </a:rPr>
              <a:t>Progress made in Stage 3.1</a:t>
            </a:r>
            <a:endParaRPr lang="en-US" sz="2400" b="1" dirty="0">
              <a:solidFill>
                <a:srgbClr val="0070C0"/>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Analysis for Energy Storage</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Hybrid Solar + Storage</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Upstream Substation/Bank-Level Constraints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Forecasted Hosting Capacity</a:t>
            </a:r>
          </a:p>
          <a:p>
            <a:pPr marL="342900" lvl="1" indent="-174625" defTabSz="457200" fontAlgn="b">
              <a:lnSpc>
                <a:spcPct val="110000"/>
              </a:lnSpc>
              <a:spcBef>
                <a:spcPts val="100"/>
              </a:spcBef>
              <a:spcAft>
                <a:spcPts val="100"/>
              </a:spcAft>
              <a:buClr>
                <a:srgbClr val="00538B"/>
              </a:buClr>
              <a:buFont typeface="Wingdings" charset="2"/>
              <a:buChar char="§"/>
            </a:pPr>
            <a:endParaRPr lang="en-US" sz="1400" dirty="0">
              <a:solidFill>
                <a:prstClr val="black"/>
              </a:solidFill>
            </a:endParaRPr>
          </a:p>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Important 4.0 – 4.4</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Increased Analysis Refresh Rate</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Circuit Equipment Ratings</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 Data Validation Efforts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Dynamic Hosting Capacity</a:t>
            </a:r>
          </a:p>
        </p:txBody>
      </p:sp>
      <p:sp>
        <p:nvSpPr>
          <p:cNvPr id="4" name="Rectangle 3">
            <a:extLst>
              <a:ext uri="{FF2B5EF4-FFF2-40B4-BE49-F238E27FC236}">
                <a16:creationId xmlns:a16="http://schemas.microsoft.com/office/drawing/2014/main" id="{F95C6B53-3813-4774-AD5D-65E9A2C75891}"/>
              </a:ext>
            </a:extLst>
          </p:cNvPr>
          <p:cNvSpPr/>
          <p:nvPr/>
        </p:nvSpPr>
        <p:spPr>
          <a:xfrm>
            <a:off x="575353" y="2373330"/>
            <a:ext cx="6024457" cy="7383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E1617F3-5652-485C-A288-5A5AB44513C4}"/>
              </a:ext>
            </a:extLst>
          </p:cNvPr>
          <p:cNvSpPr/>
          <p:nvPr/>
        </p:nvSpPr>
        <p:spPr>
          <a:xfrm>
            <a:off x="575353" y="4582541"/>
            <a:ext cx="2930487" cy="2773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3926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3.X Survey Prioritization (2/2)</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1286779"/>
          </a:xfrm>
        </p:spPr>
        <p:txBody>
          <a:bodyPr>
            <a:normAutofit/>
          </a:bodyPr>
          <a:lstStyle/>
          <a:p>
            <a:pPr marL="169863" lvl="0"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Stakeholders were asked to rate the level of importance of each of the following proposed enhancements to your business, using a five-point scale where 1 is “not at all important,” and 5 is “very important.”</a:t>
            </a:r>
          </a:p>
        </p:txBody>
      </p:sp>
      <p:sp>
        <p:nvSpPr>
          <p:cNvPr id="5" name="TextBox 4">
            <a:extLst>
              <a:ext uri="{FF2B5EF4-FFF2-40B4-BE49-F238E27FC236}">
                <a16:creationId xmlns:a16="http://schemas.microsoft.com/office/drawing/2014/main" id="{107BBF31-BA63-4CAF-8B34-C9CA3D5D6494}"/>
              </a:ext>
            </a:extLst>
          </p:cNvPr>
          <p:cNvSpPr txBox="1"/>
          <p:nvPr/>
        </p:nvSpPr>
        <p:spPr>
          <a:xfrm>
            <a:off x="3077110" y="5530476"/>
            <a:ext cx="3847672" cy="646331"/>
          </a:xfrm>
          <a:prstGeom prst="rect">
            <a:avLst/>
          </a:prstGeom>
          <a:noFill/>
        </p:spPr>
        <p:txBody>
          <a:bodyPr wrap="square" rtlCol="0">
            <a:spAutoFit/>
          </a:bodyPr>
          <a:lstStyle/>
          <a:p>
            <a:r>
              <a:rPr lang="en-US" sz="1200" dirty="0">
                <a:solidFill>
                  <a:prstClr val="black"/>
                </a:solidFill>
                <a:latin typeface="Arial"/>
              </a:rPr>
              <a:t>*Survey did not include EV stakeholders</a:t>
            </a:r>
          </a:p>
          <a:p>
            <a:endParaRPr lang="en-US" sz="1200" dirty="0">
              <a:solidFill>
                <a:prstClr val="black"/>
              </a:solidFill>
              <a:latin typeface="Arial"/>
            </a:endParaRPr>
          </a:p>
          <a:p>
            <a:r>
              <a:rPr lang="en-US" sz="1200" dirty="0">
                <a:solidFill>
                  <a:prstClr val="black"/>
                </a:solidFill>
                <a:latin typeface="Arial"/>
              </a:rPr>
              <a:t>**Survey did not include CHP advocates</a:t>
            </a:r>
            <a:endParaRPr lang="en-US" dirty="0"/>
          </a:p>
        </p:txBody>
      </p:sp>
      <p:sp>
        <p:nvSpPr>
          <p:cNvPr id="20" name="Content Placeholder 2">
            <a:extLst>
              <a:ext uri="{FF2B5EF4-FFF2-40B4-BE49-F238E27FC236}">
                <a16:creationId xmlns:a16="http://schemas.microsoft.com/office/drawing/2014/main" id="{7C20B030-5D34-4DB0-9FFC-87EFBAAA0893}"/>
              </a:ext>
            </a:extLst>
          </p:cNvPr>
          <p:cNvSpPr txBox="1">
            <a:spLocks/>
          </p:cNvSpPr>
          <p:nvPr/>
        </p:nvSpPr>
        <p:spPr>
          <a:xfrm>
            <a:off x="484095" y="2000690"/>
            <a:ext cx="5986614" cy="3135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Mid 3.0 – 3.9</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Better Communication of Available Reference Materials and</a:t>
            </a:r>
            <a:br>
              <a:rPr lang="en-US" sz="1400" dirty="0">
                <a:solidFill>
                  <a:prstClr val="black"/>
                </a:solidFill>
              </a:rPr>
            </a:br>
            <a:r>
              <a:rPr lang="en-US" sz="1400" dirty="0">
                <a:solidFill>
                  <a:prstClr val="black"/>
                </a:solidFill>
              </a:rPr>
              <a:t>Supporting Documentation – </a:t>
            </a:r>
            <a:r>
              <a:rPr lang="en-US" sz="1400" b="1" dirty="0">
                <a:solidFill>
                  <a:srgbClr val="0070C0"/>
                </a:solidFill>
              </a:rPr>
              <a:t>Progress made in Stage 3.1</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Time-Varying Hosting Capacity (increased temporal granularity)</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Analysis Criteria Violation Transparency</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EPRI DRIVE Utility Inputs, Analyses Used, and Study Parameters Transparency – </a:t>
            </a:r>
            <a:r>
              <a:rPr lang="en-US" sz="1400" b="1" dirty="0">
                <a:solidFill>
                  <a:srgbClr val="0070C0"/>
                </a:solidFill>
              </a:rPr>
              <a:t>Progress made in Stage 3.1</a:t>
            </a:r>
          </a:p>
          <a:p>
            <a:pPr marL="342900" lvl="1" indent="-174625" defTabSz="457200" fontAlgn="b">
              <a:lnSpc>
                <a:spcPct val="110000"/>
              </a:lnSpc>
              <a:spcBef>
                <a:spcPts val="100"/>
              </a:spcBef>
              <a:spcAft>
                <a:spcPts val="100"/>
              </a:spcAft>
              <a:buClr>
                <a:srgbClr val="00538B"/>
              </a:buClr>
              <a:buFont typeface="Wingdings" charset="2"/>
              <a:buChar char="§"/>
            </a:pPr>
            <a:endParaRPr lang="en-US" sz="1400" dirty="0">
              <a:solidFill>
                <a:prstClr val="black"/>
              </a:solidFill>
            </a:endParaRPr>
          </a:p>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Low 1.0 – 2.9</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Electric Vehicles*  				</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Combined Heat &amp; Power**</a:t>
            </a:r>
            <a:endParaRPr lang="en-US" dirty="0"/>
          </a:p>
        </p:txBody>
      </p:sp>
      <p:sp>
        <p:nvSpPr>
          <p:cNvPr id="21" name="Arrow: Right 20">
            <a:extLst>
              <a:ext uri="{FF2B5EF4-FFF2-40B4-BE49-F238E27FC236}">
                <a16:creationId xmlns:a16="http://schemas.microsoft.com/office/drawing/2014/main" id="{AE201CF7-BEC4-42FA-BCA9-B1AB5672B2E1}"/>
              </a:ext>
            </a:extLst>
          </p:cNvPr>
          <p:cNvSpPr/>
          <p:nvPr/>
        </p:nvSpPr>
        <p:spPr>
          <a:xfrm rot="16200000">
            <a:off x="6960844" y="2164547"/>
            <a:ext cx="1090825" cy="932360"/>
          </a:xfrm>
          <a:prstGeom prst="rightArrow">
            <a:avLst/>
          </a:prstGeom>
          <a:solidFill>
            <a:srgbClr val="00B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C66D4925-1882-4A73-9113-A3F3A1902401}"/>
              </a:ext>
            </a:extLst>
          </p:cNvPr>
          <p:cNvSpPr/>
          <p:nvPr/>
        </p:nvSpPr>
        <p:spPr>
          <a:xfrm rot="5400000">
            <a:off x="6928892" y="4467212"/>
            <a:ext cx="1154725" cy="932358"/>
          </a:xfrm>
          <a:prstGeom prst="rightArrow">
            <a:avLst/>
          </a:prstGeom>
          <a:solidFill>
            <a:srgbClr val="E10859"/>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8A7F3233-5F17-44CA-B7A8-F86A7224C8A3}"/>
              </a:ext>
            </a:extLst>
          </p:cNvPr>
          <p:cNvSpPr/>
          <p:nvPr/>
        </p:nvSpPr>
        <p:spPr>
          <a:xfrm>
            <a:off x="7468889" y="2242817"/>
            <a:ext cx="1803414" cy="646331"/>
          </a:xfrm>
          <a:prstGeom prst="rect">
            <a:avLst/>
          </a:prstGeom>
          <a:noFill/>
        </p:spPr>
        <p:txBody>
          <a:bodyPr wrap="square" lIns="91440" tIns="45720" rIns="91440" bIns="45720">
            <a:spAutoFit/>
          </a:bodyPr>
          <a:lstStyle/>
          <a:p>
            <a:pPr algn="ctr" defTabSz="548640"/>
            <a:r>
              <a:rPr lang="en-US" sz="1200" b="1" dirty="0">
                <a:ln w="0"/>
                <a:solidFill>
                  <a:srgbClr val="00B050"/>
                </a:solidFill>
                <a:latin typeface="Arial" panose="020B0604020202020204"/>
              </a:rPr>
              <a:t>Very </a:t>
            </a:r>
          </a:p>
          <a:p>
            <a:pPr algn="ctr" defTabSz="548640"/>
            <a:r>
              <a:rPr lang="en-US" sz="1200" b="1" dirty="0">
                <a:ln w="0"/>
                <a:solidFill>
                  <a:srgbClr val="00B050"/>
                </a:solidFill>
                <a:latin typeface="Arial" panose="020B0604020202020204"/>
              </a:rPr>
              <a:t>Important</a:t>
            </a:r>
          </a:p>
          <a:p>
            <a:pPr algn="ctr" defTabSz="548640"/>
            <a:r>
              <a:rPr lang="en-US" sz="1200" b="1" dirty="0">
                <a:ln w="0"/>
                <a:solidFill>
                  <a:srgbClr val="00B050"/>
                </a:solidFill>
                <a:latin typeface="Arial" panose="020B0604020202020204"/>
              </a:rPr>
              <a:t>(4.5 - 5.0)</a:t>
            </a:r>
          </a:p>
        </p:txBody>
      </p:sp>
      <p:sp>
        <p:nvSpPr>
          <p:cNvPr id="24" name="Rectangle 23">
            <a:extLst>
              <a:ext uri="{FF2B5EF4-FFF2-40B4-BE49-F238E27FC236}">
                <a16:creationId xmlns:a16="http://schemas.microsoft.com/office/drawing/2014/main" id="{F2855751-4E1E-4C34-B489-C979C230C988}"/>
              </a:ext>
            </a:extLst>
          </p:cNvPr>
          <p:cNvSpPr/>
          <p:nvPr/>
        </p:nvSpPr>
        <p:spPr>
          <a:xfrm>
            <a:off x="7672814" y="4421620"/>
            <a:ext cx="1509714" cy="646331"/>
          </a:xfrm>
          <a:prstGeom prst="rect">
            <a:avLst/>
          </a:prstGeom>
          <a:noFill/>
        </p:spPr>
        <p:txBody>
          <a:bodyPr wrap="square" lIns="91440" tIns="45720" rIns="91440" bIns="45720">
            <a:spAutoFit/>
          </a:bodyPr>
          <a:lstStyle/>
          <a:p>
            <a:pPr algn="ctr" defTabSz="548640"/>
            <a:r>
              <a:rPr lang="en-US" sz="1200" b="1" dirty="0">
                <a:ln w="0"/>
                <a:solidFill>
                  <a:srgbClr val="E10859"/>
                </a:solidFill>
                <a:latin typeface="Arial" panose="020B0604020202020204"/>
              </a:rPr>
              <a:t>Not Very </a:t>
            </a:r>
          </a:p>
          <a:p>
            <a:pPr algn="ctr" defTabSz="548640"/>
            <a:r>
              <a:rPr lang="en-US" sz="1200" b="1" dirty="0">
                <a:ln w="0"/>
                <a:solidFill>
                  <a:srgbClr val="E10859"/>
                </a:solidFill>
                <a:latin typeface="Arial" panose="020B0604020202020204"/>
              </a:rPr>
              <a:t>Important</a:t>
            </a:r>
          </a:p>
          <a:p>
            <a:pPr algn="ctr" defTabSz="548640"/>
            <a:r>
              <a:rPr lang="en-US" sz="1200" b="1" dirty="0">
                <a:ln w="0"/>
                <a:solidFill>
                  <a:srgbClr val="E10859"/>
                </a:solidFill>
                <a:latin typeface="Arial" panose="020B0604020202020204"/>
              </a:rPr>
              <a:t>(1.0 – 2.0)</a:t>
            </a:r>
            <a:endParaRPr lang="en-US" sz="1400" b="1" dirty="0">
              <a:ln w="0"/>
              <a:solidFill>
                <a:srgbClr val="E10859"/>
              </a:solidFill>
              <a:latin typeface="Arial" panose="020B0604020202020204"/>
            </a:endParaRPr>
          </a:p>
        </p:txBody>
      </p:sp>
      <p:sp>
        <p:nvSpPr>
          <p:cNvPr id="25" name="Rectangle 24">
            <a:extLst>
              <a:ext uri="{FF2B5EF4-FFF2-40B4-BE49-F238E27FC236}">
                <a16:creationId xmlns:a16="http://schemas.microsoft.com/office/drawing/2014/main" id="{FADDB629-056D-4405-A997-909D7FE6F6BE}"/>
              </a:ext>
            </a:extLst>
          </p:cNvPr>
          <p:cNvSpPr/>
          <p:nvPr/>
        </p:nvSpPr>
        <p:spPr>
          <a:xfrm>
            <a:off x="7268331" y="3652877"/>
            <a:ext cx="475845" cy="738663"/>
          </a:xfrm>
          <a:prstGeom prst="rect">
            <a:avLst/>
          </a:prstGeom>
          <a:solidFill>
            <a:srgbClr val="F6A94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D2DE70C-BF7F-4A84-A21F-733C5F1A7E0B}"/>
              </a:ext>
            </a:extLst>
          </p:cNvPr>
          <p:cNvSpPr/>
          <p:nvPr/>
        </p:nvSpPr>
        <p:spPr>
          <a:xfrm>
            <a:off x="7744176" y="3667522"/>
            <a:ext cx="1366991" cy="646331"/>
          </a:xfrm>
          <a:prstGeom prst="rect">
            <a:avLst/>
          </a:prstGeom>
          <a:noFill/>
        </p:spPr>
        <p:txBody>
          <a:bodyPr wrap="square" lIns="91440" tIns="45720" rIns="91440" bIns="45720">
            <a:spAutoFit/>
          </a:bodyPr>
          <a:lstStyle/>
          <a:p>
            <a:pPr algn="ctr" defTabSz="548640"/>
            <a:r>
              <a:rPr lang="en-US" sz="1200" b="1" dirty="0">
                <a:ln w="0"/>
                <a:solidFill>
                  <a:srgbClr val="F6A941"/>
                </a:solidFill>
                <a:latin typeface="Arial" panose="020B0604020202020204"/>
              </a:rPr>
              <a:t>Somewhat </a:t>
            </a:r>
          </a:p>
          <a:p>
            <a:pPr algn="ctr" defTabSz="548640"/>
            <a:r>
              <a:rPr lang="en-US" sz="1200" b="1" dirty="0">
                <a:ln w="0"/>
                <a:solidFill>
                  <a:srgbClr val="F6A941"/>
                </a:solidFill>
                <a:latin typeface="Arial" panose="020B0604020202020204"/>
              </a:rPr>
              <a:t>Important</a:t>
            </a:r>
          </a:p>
          <a:p>
            <a:pPr algn="ctr" defTabSz="548640"/>
            <a:r>
              <a:rPr lang="en-US" sz="1200" b="1" dirty="0">
                <a:ln w="0"/>
                <a:solidFill>
                  <a:srgbClr val="F6A941"/>
                </a:solidFill>
                <a:latin typeface="Arial" panose="020B0604020202020204"/>
              </a:rPr>
              <a:t>(3.0 – 3.9)</a:t>
            </a:r>
          </a:p>
        </p:txBody>
      </p:sp>
      <p:sp>
        <p:nvSpPr>
          <p:cNvPr id="27" name="Rectangle 26">
            <a:extLst>
              <a:ext uri="{FF2B5EF4-FFF2-40B4-BE49-F238E27FC236}">
                <a16:creationId xmlns:a16="http://schemas.microsoft.com/office/drawing/2014/main" id="{29D89315-BA49-44F1-8609-D9BDA31BA466}"/>
              </a:ext>
            </a:extLst>
          </p:cNvPr>
          <p:cNvSpPr/>
          <p:nvPr/>
        </p:nvSpPr>
        <p:spPr>
          <a:xfrm>
            <a:off x="7268331" y="3171345"/>
            <a:ext cx="475845" cy="490715"/>
          </a:xfrm>
          <a:prstGeom prst="rect">
            <a:avLst/>
          </a:prstGeom>
          <a:solidFill>
            <a:srgbClr val="92D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3A781FEB-9031-4131-B408-513CBE18DE4F}"/>
              </a:ext>
            </a:extLst>
          </p:cNvPr>
          <p:cNvSpPr/>
          <p:nvPr/>
        </p:nvSpPr>
        <p:spPr>
          <a:xfrm>
            <a:off x="7744176" y="3106862"/>
            <a:ext cx="1366991" cy="461665"/>
          </a:xfrm>
          <a:prstGeom prst="rect">
            <a:avLst/>
          </a:prstGeom>
          <a:noFill/>
        </p:spPr>
        <p:txBody>
          <a:bodyPr wrap="square" lIns="91440" tIns="45720" rIns="91440" bIns="45720">
            <a:spAutoFit/>
          </a:bodyPr>
          <a:lstStyle/>
          <a:p>
            <a:pPr algn="ctr" defTabSz="548640"/>
            <a:r>
              <a:rPr lang="en-US" sz="1200" b="1" dirty="0">
                <a:ln w="0"/>
                <a:solidFill>
                  <a:srgbClr val="92D050"/>
                </a:solidFill>
                <a:latin typeface="Arial" panose="020B0604020202020204"/>
              </a:rPr>
              <a:t>Important</a:t>
            </a:r>
          </a:p>
          <a:p>
            <a:pPr algn="ctr" defTabSz="548640"/>
            <a:r>
              <a:rPr lang="en-US" sz="1200" b="1" dirty="0">
                <a:ln w="0"/>
                <a:solidFill>
                  <a:srgbClr val="92D050"/>
                </a:solidFill>
                <a:latin typeface="Arial" panose="020B0604020202020204"/>
              </a:rPr>
              <a:t>(4.0 - 4.4)</a:t>
            </a:r>
          </a:p>
        </p:txBody>
      </p:sp>
    </p:spTree>
    <p:extLst>
      <p:ext uri="{BB962C8B-B14F-4D97-AF65-F5344CB8AC3E}">
        <p14:creationId xmlns:p14="http://schemas.microsoft.com/office/powerpoint/2010/main" val="4104250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ACE1-708B-464C-BBF2-4F6A0D8D6B4F}"/>
              </a:ext>
            </a:extLst>
          </p:cNvPr>
          <p:cNvSpPr>
            <a:spLocks noGrp="1"/>
          </p:cNvSpPr>
          <p:nvPr>
            <p:ph type="title"/>
          </p:nvPr>
        </p:nvSpPr>
        <p:spPr/>
        <p:txBody>
          <a:bodyPr/>
          <a:lstStyle/>
          <a:p>
            <a:r>
              <a:rPr lang="en-US" dirty="0"/>
              <a:t>Meeting Notes</a:t>
            </a:r>
          </a:p>
        </p:txBody>
      </p:sp>
    </p:spTree>
    <p:extLst>
      <p:ext uri="{BB962C8B-B14F-4D97-AF65-F5344CB8AC3E}">
        <p14:creationId xmlns:p14="http://schemas.microsoft.com/office/powerpoint/2010/main" val="134217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dirty="0">
                <a:solidFill>
                  <a:srgbClr val="002060"/>
                </a:solidFill>
              </a:rPr>
              <a:t>May 2021 Stakeholder Webinar Overview</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05489161"/>
              </p:ext>
            </p:extLst>
          </p:nvPr>
        </p:nvGraphicFramePr>
        <p:xfrm>
          <a:off x="484096" y="953990"/>
          <a:ext cx="8221755" cy="2877849"/>
        </p:xfrm>
        <a:graphic>
          <a:graphicData uri="http://schemas.openxmlformats.org/drawingml/2006/table">
            <a:tbl>
              <a:tblPr firstRow="1" bandRow="1">
                <a:tableStyleId>{5C22544A-7EE6-4342-B048-85BDC9FD1C3A}</a:tableStyleId>
              </a:tblPr>
              <a:tblGrid>
                <a:gridCol w="1612123">
                  <a:extLst>
                    <a:ext uri="{9D8B030D-6E8A-4147-A177-3AD203B41FA5}">
                      <a16:colId xmlns:a16="http://schemas.microsoft.com/office/drawing/2014/main" val="20000"/>
                    </a:ext>
                  </a:extLst>
                </a:gridCol>
                <a:gridCol w="3268995">
                  <a:extLst>
                    <a:ext uri="{9D8B030D-6E8A-4147-A177-3AD203B41FA5}">
                      <a16:colId xmlns:a16="http://schemas.microsoft.com/office/drawing/2014/main" val="20001"/>
                    </a:ext>
                  </a:extLst>
                </a:gridCol>
                <a:gridCol w="3340637">
                  <a:extLst>
                    <a:ext uri="{9D8B030D-6E8A-4147-A177-3AD203B41FA5}">
                      <a16:colId xmlns:a16="http://schemas.microsoft.com/office/drawing/2014/main" val="20002"/>
                    </a:ext>
                  </a:extLst>
                </a:gridCol>
              </a:tblGrid>
              <a:tr h="307083">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2542569">
                <a:tc>
                  <a:txBody>
                    <a:bodyPr/>
                    <a:lstStyle/>
                    <a:p>
                      <a:pPr lvl="0"/>
                      <a:r>
                        <a:rPr lang="en-US" sz="1600" dirty="0"/>
                        <a:t>Available Reference Materials</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Stakeholders requested confirmation if there was a single location where certain policies or updates are captured. </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rPr>
                        <a:t>The JU confirmed the existing “Reference Materials” slide deck is where this information is captured. The JU will update the current version with the latest policy announcements and updates, such as the REST URL functionality and analysis refresh rate changes.</a:t>
                      </a:r>
                      <a:endParaRPr lang="en-US" sz="1400" kern="1200" dirty="0">
                        <a:solidFill>
                          <a:srgbClr val="212121"/>
                        </a:solidFill>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7465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dirty="0">
                <a:solidFill>
                  <a:srgbClr val="002060"/>
                </a:solidFill>
              </a:rPr>
              <a:t>May 2021 Stakeholder Webinar Overview</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049372344"/>
              </p:ext>
            </p:extLst>
          </p:nvPr>
        </p:nvGraphicFramePr>
        <p:xfrm>
          <a:off x="484096" y="953990"/>
          <a:ext cx="8221755" cy="4705933"/>
        </p:xfrm>
        <a:graphic>
          <a:graphicData uri="http://schemas.openxmlformats.org/drawingml/2006/table">
            <a:tbl>
              <a:tblPr firstRow="1" bandRow="1">
                <a:tableStyleId>{5C22544A-7EE6-4342-B048-85BDC9FD1C3A}</a:tableStyleId>
              </a:tblPr>
              <a:tblGrid>
                <a:gridCol w="1612123">
                  <a:extLst>
                    <a:ext uri="{9D8B030D-6E8A-4147-A177-3AD203B41FA5}">
                      <a16:colId xmlns:a16="http://schemas.microsoft.com/office/drawing/2014/main" val="20000"/>
                    </a:ext>
                  </a:extLst>
                </a:gridCol>
                <a:gridCol w="2897812">
                  <a:extLst>
                    <a:ext uri="{9D8B030D-6E8A-4147-A177-3AD203B41FA5}">
                      <a16:colId xmlns:a16="http://schemas.microsoft.com/office/drawing/2014/main" val="20001"/>
                    </a:ext>
                  </a:extLst>
                </a:gridCol>
                <a:gridCol w="3711820">
                  <a:extLst>
                    <a:ext uri="{9D8B030D-6E8A-4147-A177-3AD203B41FA5}">
                      <a16:colId xmlns:a16="http://schemas.microsoft.com/office/drawing/2014/main" val="20002"/>
                    </a:ext>
                  </a:extLst>
                </a:gridCol>
              </a:tblGrid>
              <a:tr h="307083">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2542569">
                <a:tc>
                  <a:txBody>
                    <a:bodyPr/>
                    <a:lstStyle/>
                    <a:p>
                      <a:pPr lvl="0"/>
                      <a:r>
                        <a:rPr lang="en-US" sz="1600" dirty="0"/>
                        <a:t>ESRI Map Environment</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Stakeholders raised the question if the JU are aware of any inconsistencies, between utilities, in the available system data and the ability to export that data.</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rPr>
                        <a:t>The JU confirmed that each utility is providing the same feeder and substation-level data within the maps. Any differences between utilities in available data was a known, limited issue, as a result of map updates and has since been resolved. The JU are aware that the ESRI map environment has limitations with exportability, e.g., 1000 lines of data. The JU will review if that can be resolved within the ESRI map environment or if they can make that data more accessible by other means.</a:t>
                      </a:r>
                      <a:endParaRPr lang="en-US" sz="1400" kern="1200" dirty="0">
                        <a:solidFill>
                          <a:srgbClr val="212121"/>
                        </a:solidFill>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594623">
                <a:tc>
                  <a:txBody>
                    <a:bodyPr/>
                    <a:lstStyle/>
                    <a:p>
                      <a:pPr lvl="0"/>
                      <a:r>
                        <a:rPr lang="en-US" sz="1600" dirty="0"/>
                        <a:t>REST URL Access</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Stakeholders requested clarification on when the REST URL functionality would be common to each utility, and that the JU note specific dates when referencing timelines for new functionality.</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The JU confirmed that each utility will provide REST URL access by June 1. The JU will be more mindful of messaging when certain functionality is available when referencing specific dates.</a:t>
                      </a:r>
                      <a:endParaRPr kumimoji="0" lang="en-US" sz="1400" b="0" i="0" u="none" strike="noStrike" kern="1200" cap="none" spc="0" normalizeH="0" baseline="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315401269"/>
                  </a:ext>
                </a:extLst>
              </a:tr>
            </a:tbl>
          </a:graphicData>
        </a:graphic>
      </p:graphicFrame>
    </p:spTree>
    <p:extLst>
      <p:ext uri="{BB962C8B-B14F-4D97-AF65-F5344CB8AC3E}">
        <p14:creationId xmlns:p14="http://schemas.microsoft.com/office/powerpoint/2010/main" val="2131356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dirty="0">
                <a:solidFill>
                  <a:srgbClr val="002060"/>
                </a:solidFill>
              </a:rPr>
              <a:t>May 2021 Stakeholder Webinar Overview</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945775712"/>
              </p:ext>
            </p:extLst>
          </p:nvPr>
        </p:nvGraphicFramePr>
        <p:xfrm>
          <a:off x="484096" y="953990"/>
          <a:ext cx="8221755" cy="4844478"/>
        </p:xfrm>
        <a:graphic>
          <a:graphicData uri="http://schemas.openxmlformats.org/drawingml/2006/table">
            <a:tbl>
              <a:tblPr firstRow="1" bandRow="1">
                <a:tableStyleId>{5C22544A-7EE6-4342-B048-85BDC9FD1C3A}</a:tableStyleId>
              </a:tblPr>
              <a:tblGrid>
                <a:gridCol w="1612123">
                  <a:extLst>
                    <a:ext uri="{9D8B030D-6E8A-4147-A177-3AD203B41FA5}">
                      <a16:colId xmlns:a16="http://schemas.microsoft.com/office/drawing/2014/main" val="20000"/>
                    </a:ext>
                  </a:extLst>
                </a:gridCol>
                <a:gridCol w="3268995">
                  <a:extLst>
                    <a:ext uri="{9D8B030D-6E8A-4147-A177-3AD203B41FA5}">
                      <a16:colId xmlns:a16="http://schemas.microsoft.com/office/drawing/2014/main" val="20001"/>
                    </a:ext>
                  </a:extLst>
                </a:gridCol>
                <a:gridCol w="3340637">
                  <a:extLst>
                    <a:ext uri="{9D8B030D-6E8A-4147-A177-3AD203B41FA5}">
                      <a16:colId xmlns:a16="http://schemas.microsoft.com/office/drawing/2014/main" val="20002"/>
                    </a:ext>
                  </a:extLst>
                </a:gridCol>
              </a:tblGrid>
              <a:tr h="316288">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2254599">
                <a:tc>
                  <a:txBody>
                    <a:bodyPr/>
                    <a:lstStyle/>
                    <a:p>
                      <a:pPr lvl="0"/>
                      <a:r>
                        <a:rPr lang="en-US" sz="1600" dirty="0"/>
                        <a:t>Energy Storage Hosting Capacity Roadmap</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Stakeholders requested that any future meetings, focused on the energy storage roadmap, be held sooner rather than later. Stakeholders expressed their interest in providing input to JU roadmap as part of that process.</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rPr>
                        <a:t>The JU currently are planning to hold another stakeholder meeting, later this year in the Fall. The JU will review if this meeting should be moved up to the July/August timeframe, or if a separate additional stakeholder meeting focused on this topic is warranted.</a:t>
                      </a:r>
                      <a:endParaRPr lang="en-US" sz="1400" kern="1200" dirty="0">
                        <a:solidFill>
                          <a:srgbClr val="212121"/>
                        </a:solidFill>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254599">
                <a:tc>
                  <a:txBody>
                    <a:bodyPr/>
                    <a:lstStyle/>
                    <a:p>
                      <a:pPr lvl="0"/>
                      <a:r>
                        <a:rPr lang="en-US" sz="1600" dirty="0"/>
                        <a:t>State of DER Dashboard</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Stakeholders requested the JU review their presentation on a potential “Dashboard” to include as part of the hosting capacity maps. Stakeholders requested a sub-group focused on this effort be set up to meet the requested November 2021 timeline.</a:t>
                      </a:r>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400" kern="1200" dirty="0">
                          <a:solidFill>
                            <a:srgbClr val="212121"/>
                          </a:solidFill>
                          <a:latin typeface="+mn-lt"/>
                          <a:ea typeface="Times New Roman" panose="02020603050405020304" pitchFamily="18" charset="0"/>
                          <a:cs typeface="Times New Roman" panose="02020603050405020304" pitchFamily="18" charset="0"/>
                        </a:rPr>
                        <a:t>The JU will </a:t>
                      </a:r>
                      <a:r>
                        <a:rPr lang="en-US" sz="1400" kern="1200">
                          <a:solidFill>
                            <a:srgbClr val="212121"/>
                          </a:solidFill>
                          <a:latin typeface="+mn-lt"/>
                          <a:ea typeface="Times New Roman" panose="02020603050405020304" pitchFamily="18" charset="0"/>
                          <a:cs typeface="Times New Roman" panose="02020603050405020304" pitchFamily="18" charset="0"/>
                        </a:rPr>
                        <a:t>review stakeholders’ </a:t>
                      </a:r>
                      <a:r>
                        <a:rPr lang="en-US" sz="1400" kern="1200" dirty="0">
                          <a:solidFill>
                            <a:srgbClr val="212121"/>
                          </a:solidFill>
                          <a:latin typeface="+mn-lt"/>
                          <a:ea typeface="Times New Roman" panose="02020603050405020304" pitchFamily="18" charset="0"/>
                          <a:cs typeface="Times New Roman" panose="02020603050405020304" pitchFamily="18" charset="0"/>
                        </a:rPr>
                        <a:t>request for the proposed dashboard and will follow-up with the lead stakeholders on this effort. As part of that determination, the JU will review the need for a sub-group or if this request can be addressed via the existing process/forum.</a:t>
                      </a:r>
                    </a:p>
                  </a:txBody>
                  <a:tcPr/>
                </a:tc>
                <a:extLst>
                  <a:ext uri="{0D108BD9-81ED-4DB2-BD59-A6C34878D82A}">
                    <a16:rowId xmlns:a16="http://schemas.microsoft.com/office/drawing/2014/main" val="2198091538"/>
                  </a:ext>
                </a:extLst>
              </a:tr>
            </a:tbl>
          </a:graphicData>
        </a:graphic>
      </p:graphicFrame>
    </p:spTree>
    <p:extLst>
      <p:ext uri="{BB962C8B-B14F-4D97-AF65-F5344CB8AC3E}">
        <p14:creationId xmlns:p14="http://schemas.microsoft.com/office/powerpoint/2010/main" val="423942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A8102E-35FC-428E-8377-9E8143C59A16}"/>
              </a:ext>
            </a:extLst>
          </p:cNvPr>
          <p:cNvPicPr>
            <a:picLocks noChangeAspect="1"/>
          </p:cNvPicPr>
          <p:nvPr/>
        </p:nvPicPr>
        <p:blipFill>
          <a:blip r:embed="rId3"/>
          <a:stretch>
            <a:fillRect/>
          </a:stretch>
        </p:blipFill>
        <p:spPr>
          <a:xfrm>
            <a:off x="3185700" y="2004741"/>
            <a:ext cx="3767759" cy="2851625"/>
          </a:xfrm>
          <a:prstGeom prst="rect">
            <a:avLst/>
          </a:prstGeom>
          <a:ln>
            <a:solidFill>
              <a:schemeClr val="accent5">
                <a:lumMod val="50000"/>
              </a:schemeClr>
            </a:solidFill>
          </a:ln>
        </p:spPr>
      </p:pic>
      <p:pic>
        <p:nvPicPr>
          <p:cNvPr id="10" name="Picture 9">
            <a:extLst>
              <a:ext uri="{FF2B5EF4-FFF2-40B4-BE49-F238E27FC236}">
                <a16:creationId xmlns:a16="http://schemas.microsoft.com/office/drawing/2014/main" id="{7CF112D4-B60C-44EB-B873-5437988BB4CA}"/>
              </a:ext>
            </a:extLst>
          </p:cNvPr>
          <p:cNvPicPr>
            <a:picLocks noChangeAspect="1"/>
          </p:cNvPicPr>
          <p:nvPr/>
        </p:nvPicPr>
        <p:blipFill>
          <a:blip r:embed="rId4"/>
          <a:stretch>
            <a:fillRect/>
          </a:stretch>
        </p:blipFill>
        <p:spPr>
          <a:xfrm>
            <a:off x="2898774" y="2309055"/>
            <a:ext cx="3884332" cy="2743553"/>
          </a:xfrm>
          <a:prstGeom prst="rect">
            <a:avLst/>
          </a:prstGeom>
          <a:ln>
            <a:solidFill>
              <a:schemeClr val="accent5">
                <a:lumMod val="50000"/>
              </a:schemeClr>
            </a:solidFill>
          </a:ln>
        </p:spPr>
      </p:pic>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Hosting Capacity User Reference Materials</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4" y="1045960"/>
            <a:ext cx="7785699" cy="796941"/>
          </a:xfrm>
          <a:solidFill>
            <a:schemeClr val="bg2"/>
          </a:solidFill>
          <a:ln>
            <a:solidFill>
              <a:schemeClr val="accent5">
                <a:lumMod val="50000"/>
              </a:schemeClr>
            </a:solidFill>
          </a:ln>
        </p:spPr>
        <p:txBody>
          <a:bodyPr>
            <a:normAutofit/>
          </a:bodyPr>
          <a:lstStyle/>
          <a:p>
            <a:pPr marL="0" indent="0">
              <a:lnSpc>
                <a:spcPct val="107000"/>
              </a:lnSpc>
              <a:spcBef>
                <a:spcPts val="0"/>
              </a:spcBef>
              <a:buNone/>
            </a:pPr>
            <a:r>
              <a:rPr lang="en-US" sz="1800" dirty="0"/>
              <a:t>Reminder that more information on the analysis criteria, assumptions, FAQs and relevant background </a:t>
            </a:r>
            <a:r>
              <a:rPr lang="en-US" sz="1800" dirty="0">
                <a:hlinkClick r:id="rId5"/>
              </a:rPr>
              <a:t>can be found here</a:t>
            </a:r>
            <a:r>
              <a:rPr lang="en-US" sz="1800" dirty="0"/>
              <a:t>.</a:t>
            </a:r>
          </a:p>
          <a:p>
            <a:pPr marL="0" indent="0">
              <a:lnSpc>
                <a:spcPct val="107000"/>
              </a:lnSpc>
              <a:spcBef>
                <a:spcPts val="0"/>
              </a:spcBef>
              <a:buNone/>
            </a:pPr>
            <a:endParaRPr lang="en-US" sz="1800" dirty="0"/>
          </a:p>
        </p:txBody>
      </p:sp>
      <p:pic>
        <p:nvPicPr>
          <p:cNvPr id="8" name="Picture 7">
            <a:extLst>
              <a:ext uri="{FF2B5EF4-FFF2-40B4-BE49-F238E27FC236}">
                <a16:creationId xmlns:a16="http://schemas.microsoft.com/office/drawing/2014/main" id="{05B619A2-E7F5-4C63-9804-8CDA9B435376}"/>
              </a:ext>
            </a:extLst>
          </p:cNvPr>
          <p:cNvPicPr>
            <a:picLocks noChangeAspect="1"/>
          </p:cNvPicPr>
          <p:nvPr/>
        </p:nvPicPr>
        <p:blipFill>
          <a:blip r:embed="rId6"/>
          <a:stretch>
            <a:fillRect/>
          </a:stretch>
        </p:blipFill>
        <p:spPr>
          <a:xfrm>
            <a:off x="2264139" y="2586928"/>
            <a:ext cx="4171969" cy="2563147"/>
          </a:xfrm>
          <a:prstGeom prst="rect">
            <a:avLst/>
          </a:prstGeom>
          <a:ln>
            <a:solidFill>
              <a:schemeClr val="accent5">
                <a:lumMod val="50000"/>
              </a:schemeClr>
            </a:solidFill>
          </a:ln>
        </p:spPr>
      </p:pic>
      <p:pic>
        <p:nvPicPr>
          <p:cNvPr id="22" name="Picture 21">
            <a:extLst>
              <a:ext uri="{FF2B5EF4-FFF2-40B4-BE49-F238E27FC236}">
                <a16:creationId xmlns:a16="http://schemas.microsoft.com/office/drawing/2014/main" id="{4D5D1936-1DA9-4C00-A66E-0AC4A95FC7CA}"/>
              </a:ext>
            </a:extLst>
          </p:cNvPr>
          <p:cNvPicPr>
            <a:picLocks noChangeAspect="1"/>
          </p:cNvPicPr>
          <p:nvPr/>
        </p:nvPicPr>
        <p:blipFill>
          <a:blip r:embed="rId7"/>
          <a:stretch>
            <a:fillRect/>
          </a:stretch>
        </p:blipFill>
        <p:spPr>
          <a:xfrm>
            <a:off x="1890203" y="3017553"/>
            <a:ext cx="4082677" cy="2794487"/>
          </a:xfrm>
          <a:prstGeom prst="rect">
            <a:avLst/>
          </a:prstGeom>
          <a:ln>
            <a:solidFill>
              <a:schemeClr val="accent5">
                <a:lumMod val="50000"/>
              </a:schemeClr>
            </a:solidFill>
          </a:ln>
        </p:spPr>
      </p:pic>
      <p:sp>
        <p:nvSpPr>
          <p:cNvPr id="24" name="TextBox 23">
            <a:extLst>
              <a:ext uri="{FF2B5EF4-FFF2-40B4-BE49-F238E27FC236}">
                <a16:creationId xmlns:a16="http://schemas.microsoft.com/office/drawing/2014/main" id="{2F7BB93E-C47D-4DA8-ABB1-F1C42F1E9EB9}"/>
              </a:ext>
            </a:extLst>
          </p:cNvPr>
          <p:cNvSpPr txBox="1"/>
          <p:nvPr/>
        </p:nvSpPr>
        <p:spPr>
          <a:xfrm>
            <a:off x="1890203" y="5812040"/>
            <a:ext cx="7382279" cy="307777"/>
          </a:xfrm>
          <a:prstGeom prst="rect">
            <a:avLst/>
          </a:prstGeom>
          <a:noFill/>
        </p:spPr>
        <p:txBody>
          <a:bodyPr wrap="square">
            <a:spAutoFit/>
          </a:bodyPr>
          <a:lstStyle/>
          <a:p>
            <a:r>
              <a:rPr lang="en-US" sz="1400" dirty="0">
                <a:hlinkClick r:id="rId8"/>
              </a:rPr>
              <a:t>Source: https://jointutilitiesofny.org/utility-specific-pages/hosting-capacity</a:t>
            </a:r>
            <a:r>
              <a:rPr lang="en-US" sz="1400" dirty="0"/>
              <a:t> </a:t>
            </a:r>
          </a:p>
        </p:txBody>
      </p:sp>
    </p:spTree>
    <p:extLst>
      <p:ext uri="{BB962C8B-B14F-4D97-AF65-F5344CB8AC3E}">
        <p14:creationId xmlns:p14="http://schemas.microsoft.com/office/powerpoint/2010/main" val="345924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 DRIVE Criteria and Settings Assumptions	</a:t>
            </a:r>
          </a:p>
        </p:txBody>
      </p:sp>
      <p:graphicFrame>
        <p:nvGraphicFramePr>
          <p:cNvPr id="6" name="Table 5">
            <a:extLst>
              <a:ext uri="{FF2B5EF4-FFF2-40B4-BE49-F238E27FC236}">
                <a16:creationId xmlns:a16="http://schemas.microsoft.com/office/drawing/2014/main" id="{FF7CAC2C-3E4D-4E7F-A617-891B1531DAA9}"/>
              </a:ext>
            </a:extLst>
          </p:cNvPr>
          <p:cNvGraphicFramePr>
            <a:graphicFrameLocks noGrp="1"/>
          </p:cNvGraphicFramePr>
          <p:nvPr/>
        </p:nvGraphicFramePr>
        <p:xfrm>
          <a:off x="484095" y="838206"/>
          <a:ext cx="8290822" cy="4230133"/>
        </p:xfrm>
        <a:graphic>
          <a:graphicData uri="http://schemas.openxmlformats.org/drawingml/2006/table">
            <a:tbl>
              <a:tblPr firstRow="1" firstCol="1" bandRow="1">
                <a:tableStyleId>{5C22544A-7EE6-4342-B048-85BDC9FD1C3A}</a:tableStyleId>
              </a:tblPr>
              <a:tblGrid>
                <a:gridCol w="989498">
                  <a:extLst>
                    <a:ext uri="{9D8B030D-6E8A-4147-A177-3AD203B41FA5}">
                      <a16:colId xmlns:a16="http://schemas.microsoft.com/office/drawing/2014/main" val="3855943544"/>
                    </a:ext>
                  </a:extLst>
                </a:gridCol>
                <a:gridCol w="1828800">
                  <a:extLst>
                    <a:ext uri="{9D8B030D-6E8A-4147-A177-3AD203B41FA5}">
                      <a16:colId xmlns:a16="http://schemas.microsoft.com/office/drawing/2014/main" val="1799371548"/>
                    </a:ext>
                  </a:extLst>
                </a:gridCol>
                <a:gridCol w="666322">
                  <a:extLst>
                    <a:ext uri="{9D8B030D-6E8A-4147-A177-3AD203B41FA5}">
                      <a16:colId xmlns:a16="http://schemas.microsoft.com/office/drawing/2014/main" val="3523105649"/>
                    </a:ext>
                  </a:extLst>
                </a:gridCol>
                <a:gridCol w="666322">
                  <a:extLst>
                    <a:ext uri="{9D8B030D-6E8A-4147-A177-3AD203B41FA5}">
                      <a16:colId xmlns:a16="http://schemas.microsoft.com/office/drawing/2014/main" val="420082334"/>
                    </a:ext>
                  </a:extLst>
                </a:gridCol>
                <a:gridCol w="731520">
                  <a:extLst>
                    <a:ext uri="{9D8B030D-6E8A-4147-A177-3AD203B41FA5}">
                      <a16:colId xmlns:a16="http://schemas.microsoft.com/office/drawing/2014/main" val="1426855993"/>
                    </a:ext>
                  </a:extLst>
                </a:gridCol>
                <a:gridCol w="679555">
                  <a:extLst>
                    <a:ext uri="{9D8B030D-6E8A-4147-A177-3AD203B41FA5}">
                      <a16:colId xmlns:a16="http://schemas.microsoft.com/office/drawing/2014/main" val="3619024217"/>
                    </a:ext>
                  </a:extLst>
                </a:gridCol>
                <a:gridCol w="890209">
                  <a:extLst>
                    <a:ext uri="{9D8B030D-6E8A-4147-A177-3AD203B41FA5}">
                      <a16:colId xmlns:a16="http://schemas.microsoft.com/office/drawing/2014/main" val="3078889193"/>
                    </a:ext>
                  </a:extLst>
                </a:gridCol>
                <a:gridCol w="1838596">
                  <a:extLst>
                    <a:ext uri="{9D8B030D-6E8A-4147-A177-3AD203B41FA5}">
                      <a16:colId xmlns:a16="http://schemas.microsoft.com/office/drawing/2014/main" val="1330734714"/>
                    </a:ext>
                  </a:extLst>
                </a:gridCol>
              </a:tblGrid>
              <a:tr h="601021">
                <a:tc gridSpan="8">
                  <a:txBody>
                    <a:bodyPr/>
                    <a:lstStyle/>
                    <a:p>
                      <a:pPr marL="0" marR="0" algn="ctr">
                        <a:lnSpc>
                          <a:spcPct val="105000"/>
                        </a:lnSpc>
                        <a:spcBef>
                          <a:spcPts val="0"/>
                        </a:spcBef>
                        <a:spcAft>
                          <a:spcPts val="0"/>
                        </a:spcAft>
                      </a:pPr>
                      <a:r>
                        <a:rPr lang="en-US" sz="1600" dirty="0">
                          <a:effectLst/>
                        </a:rPr>
                        <a:t>DRIVE Tool Settings by Utility with Recommended EPRI Threshold Settings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4635932"/>
                  </a:ext>
                </a:extLst>
              </a:tr>
              <a:tr h="601021">
                <a:tc>
                  <a:txBody>
                    <a:bodyPr/>
                    <a:lstStyle/>
                    <a:p>
                      <a:pPr marL="0" marR="0" algn="ctr">
                        <a:lnSpc>
                          <a:spcPct val="105000"/>
                        </a:lnSpc>
                        <a:spcBef>
                          <a:spcPts val="0"/>
                        </a:spcBef>
                        <a:spcAft>
                          <a:spcPts val="0"/>
                        </a:spcAft>
                        <a:tabLst>
                          <a:tab pos="1389380" algn="r"/>
                        </a:tabLst>
                      </a:pPr>
                      <a:r>
                        <a:rPr lang="en-US" sz="1400" kern="12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400" b="1" kern="1200" dirty="0">
                          <a:effectLst/>
                        </a:rPr>
                        <a:t>Criteria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Central Hudson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Con Edison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National Grid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NYSEG &amp; RG&amp;E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Orange and Rockland</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dirty="0">
                          <a:effectLst/>
                        </a:rPr>
                        <a:t>Hosting Capacity Threshold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6649326"/>
                  </a:ext>
                </a:extLst>
              </a:tr>
              <a:tr h="349836">
                <a:tc rowSpan="4">
                  <a:txBody>
                    <a:bodyPr/>
                    <a:lstStyle/>
                    <a:p>
                      <a:pPr marL="71755" marR="71755" algn="ctr">
                        <a:lnSpc>
                          <a:spcPct val="105000"/>
                        </a:lnSpc>
                        <a:spcBef>
                          <a:spcPts val="0"/>
                        </a:spcBef>
                        <a:spcAft>
                          <a:spcPts val="0"/>
                        </a:spcAft>
                      </a:pPr>
                      <a:r>
                        <a:rPr lang="en-US" sz="1400" b="1" kern="1200" dirty="0">
                          <a:solidFill>
                            <a:schemeClr val="lt1"/>
                          </a:solidFill>
                          <a:effectLst/>
                          <a:latin typeface="+mn-lt"/>
                          <a:ea typeface="+mn-ea"/>
                          <a:cs typeface="+mn-cs"/>
                        </a:rPr>
                        <a:t>Voltage</a:t>
                      </a:r>
                    </a:p>
                  </a:txBody>
                  <a:tcPr marL="68580" marR="68580" marT="9525" marB="0" anchor="ctr"/>
                </a:tc>
                <a:tc>
                  <a:txBody>
                    <a:bodyPr/>
                    <a:lstStyle/>
                    <a:p>
                      <a:pPr marL="0" marR="0">
                        <a:lnSpc>
                          <a:spcPct val="105000"/>
                        </a:lnSpc>
                        <a:spcBef>
                          <a:spcPts val="0"/>
                        </a:spcBef>
                        <a:spcAft>
                          <a:spcPts val="0"/>
                        </a:spcAft>
                      </a:pPr>
                      <a:r>
                        <a:rPr lang="en-US" sz="1200" kern="1200" dirty="0">
                          <a:effectLst/>
                        </a:rPr>
                        <a:t>Primary Over-Voltage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1.05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1381519"/>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Under-Voltage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0.95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3092887"/>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3% voltage 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8045187"/>
                  </a:ext>
                </a:extLst>
              </a:tr>
              <a:tr h="470259">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Regulator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50% of bandwidth at regulators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85122692"/>
                  </a:ext>
                </a:extLst>
              </a:tr>
              <a:tr h="419619">
                <a:tc rowSpan="2">
                  <a:txBody>
                    <a:bodyPr/>
                    <a:lstStyle/>
                    <a:p>
                      <a:pPr marL="71755" marR="71755" algn="ctr">
                        <a:lnSpc>
                          <a:spcPct val="105000"/>
                        </a:lnSpc>
                        <a:spcBef>
                          <a:spcPts val="0"/>
                        </a:spcBef>
                        <a:spcAft>
                          <a:spcPts val="0"/>
                        </a:spcAft>
                      </a:pPr>
                      <a:r>
                        <a:rPr lang="en-US" sz="1400" kern="1200" dirty="0">
                          <a:effectLst/>
                        </a:rPr>
                        <a:t>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5000"/>
                        </a:lnSpc>
                        <a:spcBef>
                          <a:spcPts val="0"/>
                        </a:spcBef>
                        <a:spcAft>
                          <a:spcPts val="0"/>
                        </a:spcAft>
                      </a:pPr>
                      <a:r>
                        <a:rPr lang="en-US" sz="1200" kern="1200" dirty="0">
                          <a:effectLst/>
                        </a:rPr>
                        <a:t>Thermal for Charging (Demand)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100% normal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531944"/>
                  </a:ext>
                </a:extLst>
              </a:tr>
              <a:tr h="51059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Thermal for Discharging (Generation)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100% normal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2194777"/>
                  </a:ext>
                </a:extLst>
              </a:tr>
              <a:tr h="578109">
                <a:tc>
                  <a:txBody>
                    <a:bodyPr/>
                    <a:lstStyle/>
                    <a:p>
                      <a:pPr algn="ctr"/>
                      <a:r>
                        <a:rPr lang="en-US" sz="1400" b="1" kern="1200" dirty="0">
                          <a:solidFill>
                            <a:schemeClr val="lt1"/>
                          </a:solidFill>
                          <a:effectLst/>
                          <a:latin typeface="+mn-lt"/>
                          <a:ea typeface="+mn-ea"/>
                          <a:cs typeface="+mn-cs"/>
                        </a:rPr>
                        <a:t>Protection</a:t>
                      </a:r>
                    </a:p>
                  </a:txBody>
                  <a:tcPr anchor="ctr"/>
                </a:tc>
                <a:tc>
                  <a:txBody>
                    <a:bodyPr/>
                    <a:lstStyle/>
                    <a:p>
                      <a:pPr marL="0" marR="0">
                        <a:lnSpc>
                          <a:spcPct val="105000"/>
                        </a:lnSpc>
                        <a:spcBef>
                          <a:spcPts val="0"/>
                        </a:spcBef>
                        <a:spcAft>
                          <a:spcPts val="0"/>
                        </a:spcAft>
                      </a:pPr>
                      <a:r>
                        <a:rPr lang="en-US" sz="1200" kern="1200" dirty="0">
                          <a:effectLst/>
                        </a:rPr>
                        <a:t>Unintentional Islanding*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67% minimum 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3404367"/>
                  </a:ext>
                </a:extLst>
              </a:tr>
            </a:tbl>
          </a:graphicData>
        </a:graphic>
      </p:graphicFrame>
      <p:sp>
        <p:nvSpPr>
          <p:cNvPr id="7" name="Rectangle 1">
            <a:extLst>
              <a:ext uri="{FF2B5EF4-FFF2-40B4-BE49-F238E27FC236}">
                <a16:creationId xmlns:a16="http://schemas.microsoft.com/office/drawing/2014/main" id="{F002CDD3-3AB0-4579-9C0F-AA87A9D06D84}"/>
              </a:ext>
            </a:extLst>
          </p:cNvPr>
          <p:cNvSpPr>
            <a:spLocks noChangeArrowheads="1"/>
          </p:cNvSpPr>
          <p:nvPr/>
        </p:nvSpPr>
        <p:spPr bwMode="auto">
          <a:xfrm>
            <a:off x="1309688" y="128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F01E9F93-D739-4AC5-9CC7-8B4934D152A8}"/>
              </a:ext>
            </a:extLst>
          </p:cNvPr>
          <p:cNvSpPr>
            <a:spLocks noChangeArrowheads="1"/>
          </p:cNvSpPr>
          <p:nvPr/>
        </p:nvSpPr>
        <p:spPr bwMode="auto">
          <a:xfrm>
            <a:off x="502146" y="5141133"/>
            <a:ext cx="813970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1"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be evaluated in DRIVE at the feeder head only, but not to be included in the results affecting the heat mapping.  The minimum hosting capacity as determined by the unintentional islanding criteria is to be added as a separate item in the data pop-up. The 67% minimum loading threshold is t</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be used as a proxy for the Sandia screens.</a:t>
            </a:r>
            <a:endParaRPr kumimoji="0" lang="en-US" altLang="en-US" sz="2400" b="0" i="1" u="none" strike="noStrike" cap="none" normalizeH="0" baseline="0" dirty="0">
              <a:ln>
                <a:noFill/>
              </a:ln>
              <a:solidFill>
                <a:schemeClr val="tx1"/>
              </a:solidFill>
              <a:effectLst/>
              <a:latin typeface="Arial" panose="020B0604020202020204" pitchFamily="34" charset="0"/>
            </a:endParaRPr>
          </a:p>
        </p:txBody>
      </p:sp>
      <p:sp>
        <p:nvSpPr>
          <p:cNvPr id="10" name="Text Placeholder 1">
            <a:extLst>
              <a:ext uri="{FF2B5EF4-FFF2-40B4-BE49-F238E27FC236}">
                <a16:creationId xmlns:a16="http://schemas.microsoft.com/office/drawing/2014/main" id="{9306C4C2-57F0-4BDD-8832-74A6437A4847}"/>
              </a:ext>
            </a:extLst>
          </p:cNvPr>
          <p:cNvSpPr txBox="1">
            <a:spLocks/>
          </p:cNvSpPr>
          <p:nvPr/>
        </p:nvSpPr>
        <p:spPr>
          <a:xfrm>
            <a:off x="481013" y="106363"/>
            <a:ext cx="8221662" cy="1984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cap="all" dirty="0">
                <a:solidFill>
                  <a:schemeClr val="tx2"/>
                </a:solidFill>
                <a:latin typeface="Calibri" pitchFamily="34" charset="0"/>
              </a:rPr>
              <a:t>JU Hosting Capacity – Stage 3.0</a:t>
            </a:r>
          </a:p>
          <a:p>
            <a:endParaRPr lang="en-US" dirty="0"/>
          </a:p>
        </p:txBody>
      </p:sp>
    </p:spTree>
    <p:extLst>
      <p:ext uri="{BB962C8B-B14F-4D97-AF65-F5344CB8AC3E}">
        <p14:creationId xmlns:p14="http://schemas.microsoft.com/office/powerpoint/2010/main" val="370818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21924-C5D0-4B4C-B047-EF095507558C}"/>
              </a:ext>
            </a:extLst>
          </p:cNvPr>
          <p:cNvSpPr>
            <a:spLocks noGrp="1"/>
          </p:cNvSpPr>
          <p:nvPr>
            <p:ph type="title"/>
          </p:nvPr>
        </p:nvSpPr>
        <p:spPr/>
        <p:txBody>
          <a:bodyPr/>
          <a:lstStyle/>
          <a:p>
            <a:r>
              <a:rPr lang="en-US" dirty="0"/>
              <a:t>Accessing the Attribute Table</a:t>
            </a:r>
          </a:p>
        </p:txBody>
      </p:sp>
      <p:sp>
        <p:nvSpPr>
          <p:cNvPr id="7" name="Text Placeholder 1">
            <a:extLst>
              <a:ext uri="{FF2B5EF4-FFF2-40B4-BE49-F238E27FC236}">
                <a16:creationId xmlns:a16="http://schemas.microsoft.com/office/drawing/2014/main" id="{CA770A39-B3DE-4F5F-A67D-BB2D7842BE4C}"/>
              </a:ext>
            </a:extLst>
          </p:cNvPr>
          <p:cNvSpPr>
            <a:spLocks noGrp="1"/>
          </p:cNvSpPr>
          <p:nvPr>
            <p:ph type="body" sz="quarter" idx="13"/>
          </p:nvPr>
        </p:nvSpPr>
        <p:spPr>
          <a:xfrm>
            <a:off x="481013" y="106363"/>
            <a:ext cx="8221662" cy="198437"/>
          </a:xfrm>
        </p:spPr>
        <p:txBody>
          <a:bodyPr>
            <a:normAutofit fontScale="62500" lnSpcReduction="20000"/>
          </a:bodyPr>
          <a:lstStyle/>
          <a:p>
            <a:r>
              <a:rPr lang="en-US" dirty="0"/>
              <a:t>JU Hosting Capacity – Stage 3.0</a:t>
            </a:r>
          </a:p>
        </p:txBody>
      </p:sp>
      <p:pic>
        <p:nvPicPr>
          <p:cNvPr id="6" name="Picture 5">
            <a:extLst>
              <a:ext uri="{FF2B5EF4-FFF2-40B4-BE49-F238E27FC236}">
                <a16:creationId xmlns:a16="http://schemas.microsoft.com/office/drawing/2014/main" id="{B4C8D050-C243-4B7B-9DEA-9399668B55B3}"/>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71550" y="936018"/>
            <a:ext cx="7452360" cy="4836072"/>
          </a:xfrm>
          <a:prstGeom prst="rect">
            <a:avLst/>
          </a:prstGeom>
          <a:noFill/>
          <a:ln>
            <a:noFill/>
          </a:ln>
        </p:spPr>
      </p:pic>
      <p:sp>
        <p:nvSpPr>
          <p:cNvPr id="3" name="TextBox 2">
            <a:extLst>
              <a:ext uri="{FF2B5EF4-FFF2-40B4-BE49-F238E27FC236}">
                <a16:creationId xmlns:a16="http://schemas.microsoft.com/office/drawing/2014/main" id="{401A5546-3EEB-42C5-9BC9-88E6D08390E4}"/>
              </a:ext>
            </a:extLst>
          </p:cNvPr>
          <p:cNvSpPr txBox="1"/>
          <p:nvPr/>
        </p:nvSpPr>
        <p:spPr>
          <a:xfrm>
            <a:off x="3246120" y="3188970"/>
            <a:ext cx="1840230" cy="923330"/>
          </a:xfrm>
          <a:prstGeom prst="rect">
            <a:avLst/>
          </a:prstGeom>
          <a:solidFill>
            <a:schemeClr val="bg1"/>
          </a:solidFill>
          <a:ln w="19050">
            <a:solidFill>
              <a:srgbClr val="C00000"/>
            </a:solidFill>
            <a:prstDash val="sysDash"/>
          </a:ln>
        </p:spPr>
        <p:txBody>
          <a:bodyPr wrap="square" rtlCol="0">
            <a:spAutoFit/>
          </a:bodyPr>
          <a:lstStyle/>
          <a:p>
            <a:r>
              <a:rPr lang="en-US" dirty="0"/>
              <a:t>Click on the tab to bring up the attribute table</a:t>
            </a:r>
          </a:p>
        </p:txBody>
      </p:sp>
      <p:sp>
        <p:nvSpPr>
          <p:cNvPr id="5" name="Oval 4">
            <a:extLst>
              <a:ext uri="{FF2B5EF4-FFF2-40B4-BE49-F238E27FC236}">
                <a16:creationId xmlns:a16="http://schemas.microsoft.com/office/drawing/2014/main" id="{53C72228-7517-407F-B077-DFD04DE7BFF4}"/>
              </a:ext>
            </a:extLst>
          </p:cNvPr>
          <p:cNvSpPr/>
          <p:nvPr/>
        </p:nvSpPr>
        <p:spPr>
          <a:xfrm>
            <a:off x="5406390" y="5612130"/>
            <a:ext cx="571500" cy="3469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77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24DD3-5552-4CB0-B047-45192B0454D4}"/>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4095" y="1131569"/>
            <a:ext cx="8260714" cy="4130357"/>
          </a:xfrm>
          <a:prstGeom prst="rect">
            <a:avLst/>
          </a:prstGeom>
          <a:noFill/>
          <a:ln>
            <a:noFill/>
          </a:ln>
        </p:spPr>
      </p:pic>
      <p:sp>
        <p:nvSpPr>
          <p:cNvPr id="17" name="Trapezoid 16">
            <a:extLst>
              <a:ext uri="{FF2B5EF4-FFF2-40B4-BE49-F238E27FC236}">
                <a16:creationId xmlns:a16="http://schemas.microsoft.com/office/drawing/2014/main" id="{9DD6EB96-4D0C-496E-AC12-A7ECA21F7DD8}"/>
              </a:ext>
            </a:extLst>
          </p:cNvPr>
          <p:cNvSpPr/>
          <p:nvPr/>
        </p:nvSpPr>
        <p:spPr>
          <a:xfrm rot="16200000">
            <a:off x="731215" y="3866025"/>
            <a:ext cx="2659758" cy="1424705"/>
          </a:xfrm>
          <a:prstGeom prst="trapezoid">
            <a:avLst>
              <a:gd name="adj" fmla="val 54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E21924-C5D0-4B4C-B047-EF095507558C}"/>
              </a:ext>
            </a:extLst>
          </p:cNvPr>
          <p:cNvSpPr>
            <a:spLocks noGrp="1"/>
          </p:cNvSpPr>
          <p:nvPr>
            <p:ph type="title"/>
          </p:nvPr>
        </p:nvSpPr>
        <p:spPr/>
        <p:txBody>
          <a:bodyPr/>
          <a:lstStyle/>
          <a:p>
            <a:r>
              <a:rPr lang="en-US" dirty="0"/>
              <a:t>Downloading Data</a:t>
            </a:r>
          </a:p>
        </p:txBody>
      </p:sp>
      <p:sp>
        <p:nvSpPr>
          <p:cNvPr id="7" name="Text Placeholder 1">
            <a:extLst>
              <a:ext uri="{FF2B5EF4-FFF2-40B4-BE49-F238E27FC236}">
                <a16:creationId xmlns:a16="http://schemas.microsoft.com/office/drawing/2014/main" id="{CA770A39-B3DE-4F5F-A67D-BB2D7842BE4C}"/>
              </a:ext>
            </a:extLst>
          </p:cNvPr>
          <p:cNvSpPr>
            <a:spLocks noGrp="1"/>
          </p:cNvSpPr>
          <p:nvPr>
            <p:ph type="body" sz="quarter" idx="13"/>
          </p:nvPr>
        </p:nvSpPr>
        <p:spPr>
          <a:xfrm>
            <a:off x="481013" y="106363"/>
            <a:ext cx="8221662" cy="198437"/>
          </a:xfrm>
        </p:spPr>
        <p:txBody>
          <a:bodyPr>
            <a:normAutofit fontScale="62500" lnSpcReduction="20000"/>
          </a:bodyPr>
          <a:lstStyle/>
          <a:p>
            <a:r>
              <a:rPr lang="en-US" dirty="0"/>
              <a:t>JU Hosting Capacity – Stage 3.0</a:t>
            </a:r>
          </a:p>
        </p:txBody>
      </p:sp>
      <p:sp>
        <p:nvSpPr>
          <p:cNvPr id="8" name="TextBox 7">
            <a:extLst>
              <a:ext uri="{FF2B5EF4-FFF2-40B4-BE49-F238E27FC236}">
                <a16:creationId xmlns:a16="http://schemas.microsoft.com/office/drawing/2014/main" id="{EE44583E-7A73-4930-B483-099665ED7C90}"/>
              </a:ext>
            </a:extLst>
          </p:cNvPr>
          <p:cNvSpPr txBox="1"/>
          <p:nvPr/>
        </p:nvSpPr>
        <p:spPr>
          <a:xfrm>
            <a:off x="2926080" y="2181977"/>
            <a:ext cx="1840230" cy="646331"/>
          </a:xfrm>
          <a:prstGeom prst="rect">
            <a:avLst/>
          </a:prstGeom>
          <a:solidFill>
            <a:schemeClr val="bg1"/>
          </a:solidFill>
          <a:ln w="19050">
            <a:solidFill>
              <a:srgbClr val="C00000"/>
            </a:solidFill>
            <a:prstDash val="sysDash"/>
          </a:ln>
        </p:spPr>
        <p:txBody>
          <a:bodyPr wrap="square" rtlCol="0">
            <a:spAutoFit/>
          </a:bodyPr>
          <a:lstStyle/>
          <a:p>
            <a:r>
              <a:rPr lang="en-US" dirty="0"/>
              <a:t>Go to options: Export All to CSV</a:t>
            </a:r>
          </a:p>
        </p:txBody>
      </p:sp>
      <p:sp>
        <p:nvSpPr>
          <p:cNvPr id="3" name="Rectangle 2">
            <a:extLst>
              <a:ext uri="{FF2B5EF4-FFF2-40B4-BE49-F238E27FC236}">
                <a16:creationId xmlns:a16="http://schemas.microsoft.com/office/drawing/2014/main" id="{F203C4B1-51AF-47C2-9A5D-3A71847AC1A5}"/>
              </a:ext>
            </a:extLst>
          </p:cNvPr>
          <p:cNvSpPr/>
          <p:nvPr/>
        </p:nvSpPr>
        <p:spPr>
          <a:xfrm>
            <a:off x="484095" y="4029693"/>
            <a:ext cx="864645" cy="12322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D9D11-979A-4DE5-84C5-E8FD242707C2}"/>
              </a:ext>
            </a:extLst>
          </p:cNvPr>
          <p:cNvCxnSpPr>
            <a:cxnSpLocks/>
          </p:cNvCxnSpPr>
          <p:nvPr/>
        </p:nvCxnSpPr>
        <p:spPr>
          <a:xfrm flipV="1">
            <a:off x="1348740" y="3248498"/>
            <a:ext cx="1362187" cy="7811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633A3E-7154-4426-BF67-9636925BAEBF}"/>
              </a:ext>
            </a:extLst>
          </p:cNvPr>
          <p:cNvCxnSpPr/>
          <p:nvPr/>
        </p:nvCxnSpPr>
        <p:spPr>
          <a:xfrm flipH="1">
            <a:off x="902970" y="2828308"/>
            <a:ext cx="2023110" cy="141222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B0B4CB2-EA09-4C6C-9BA0-1FF940DA685A}"/>
              </a:ext>
            </a:extLst>
          </p:cNvPr>
          <p:cNvSpPr/>
          <p:nvPr/>
        </p:nvSpPr>
        <p:spPr>
          <a:xfrm>
            <a:off x="2710929" y="3248498"/>
            <a:ext cx="3659628" cy="2477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50C40E-E968-4C2A-92C8-FC2D2ACF189B}"/>
              </a:ext>
            </a:extLst>
          </p:cNvPr>
          <p:cNvPicPr>
            <a:picLocks noChangeAspect="1"/>
          </p:cNvPicPr>
          <p:nvPr/>
        </p:nvPicPr>
        <p:blipFill>
          <a:blip r:embed="rId4"/>
          <a:stretch>
            <a:fillRect/>
          </a:stretch>
        </p:blipFill>
        <p:spPr>
          <a:xfrm>
            <a:off x="2710928" y="3281858"/>
            <a:ext cx="3659628" cy="2444573"/>
          </a:xfrm>
          <a:prstGeom prst="rect">
            <a:avLst/>
          </a:prstGeom>
          <a:ln w="19050">
            <a:solidFill>
              <a:srgbClr val="C00000"/>
            </a:solidFill>
            <a:prstDash val="sysDash"/>
          </a:ln>
        </p:spPr>
      </p:pic>
      <p:cxnSp>
        <p:nvCxnSpPr>
          <p:cNvPr id="11" name="Straight Connector 10">
            <a:extLst>
              <a:ext uri="{FF2B5EF4-FFF2-40B4-BE49-F238E27FC236}">
                <a16:creationId xmlns:a16="http://schemas.microsoft.com/office/drawing/2014/main" id="{9A874201-7F91-441E-AFE9-452E33633440}"/>
              </a:ext>
            </a:extLst>
          </p:cNvPr>
          <p:cNvCxnSpPr>
            <a:cxnSpLocks/>
          </p:cNvCxnSpPr>
          <p:nvPr/>
        </p:nvCxnSpPr>
        <p:spPr>
          <a:xfrm>
            <a:off x="1348740" y="5261927"/>
            <a:ext cx="1362187" cy="4645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27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72596-9408-4759-93D1-0E74EC98BE76}"/>
              </a:ext>
            </a:extLst>
          </p:cNvPr>
          <p:cNvSpPr>
            <a:spLocks noGrp="1"/>
          </p:cNvSpPr>
          <p:nvPr>
            <p:ph type="title"/>
          </p:nvPr>
        </p:nvSpPr>
        <p:spPr/>
        <p:txBody>
          <a:bodyPr/>
          <a:lstStyle/>
          <a:p>
            <a:r>
              <a:rPr lang="en-US" dirty="0"/>
              <a:t>Online Reference Materials</a:t>
            </a:r>
          </a:p>
        </p:txBody>
      </p:sp>
      <p:sp>
        <p:nvSpPr>
          <p:cNvPr id="7" name="Content Placeholder 2">
            <a:extLst>
              <a:ext uri="{FF2B5EF4-FFF2-40B4-BE49-F238E27FC236}">
                <a16:creationId xmlns:a16="http://schemas.microsoft.com/office/drawing/2014/main" id="{EB788532-4870-4D2E-94F6-FA69749E24CA}"/>
              </a:ext>
            </a:extLst>
          </p:cNvPr>
          <p:cNvSpPr txBox="1">
            <a:spLocks/>
          </p:cNvSpPr>
          <p:nvPr/>
        </p:nvSpPr>
        <p:spPr>
          <a:xfrm>
            <a:off x="457199" y="936624"/>
            <a:ext cx="8229600" cy="47834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Previous stakeholder engagement presentation slides and information on upcoming engagement sessions can be found at:</a:t>
            </a:r>
          </a:p>
          <a:p>
            <a:pPr marL="457200" lvl="1" indent="0">
              <a:buNone/>
            </a:pPr>
            <a:r>
              <a:rPr lang="en-US" dirty="0"/>
              <a:t> </a:t>
            </a:r>
            <a:r>
              <a:rPr lang="en-US" sz="1900" dirty="0">
                <a:hlinkClick r:id="rId2"/>
              </a:rPr>
              <a:t>https://jointutilitiesofny.org/joint-utilities-of-new-york-engagement-groups/</a:t>
            </a:r>
            <a:endParaRPr lang="en-US" sz="1900" dirty="0"/>
          </a:p>
          <a:p>
            <a:endParaRPr lang="en-US" dirty="0"/>
          </a:p>
          <a:p>
            <a:r>
              <a:rPr lang="en-US" dirty="0"/>
              <a:t>Links to each utility’s hosting capacity displays and common JU reference materials, such as descriptions of the analysis methodology and assumptions, as well as a tutorial of the Stage 3.0 displays, can be found at: </a:t>
            </a:r>
          </a:p>
          <a:p>
            <a:pPr marL="457200" lvl="1" indent="0">
              <a:buNone/>
            </a:pPr>
            <a:r>
              <a:rPr lang="en-US" sz="1900" dirty="0">
                <a:hlinkClick r:id="rId3"/>
              </a:rPr>
              <a:t>https://jointutilitiesofny.org/utility-specific-pages/hosting-capacity/</a:t>
            </a:r>
            <a:endParaRPr lang="en-US" sz="1900" dirty="0"/>
          </a:p>
          <a:p>
            <a:pPr marL="457200" lvl="1" indent="0">
              <a:buNone/>
            </a:pPr>
            <a:endParaRPr lang="en-US" dirty="0"/>
          </a:p>
          <a:p>
            <a:r>
              <a:rPr lang="en-US" sz="2100" dirty="0"/>
              <a:t>A user demo and tutorial of the Stage 3.0 Maps can be found here: </a:t>
            </a:r>
          </a:p>
          <a:p>
            <a:pPr lvl="1"/>
            <a:r>
              <a:rPr lang="en-US" sz="2100" dirty="0">
                <a:hlinkClick r:id="rId3"/>
              </a:rPr>
              <a:t>https://jointutilitiesofny.org/utility-specific-pages/hosting-capacity/</a:t>
            </a:r>
            <a:endParaRPr lang="en-US" b="1" u="sng" dirty="0">
              <a:solidFill>
                <a:srgbClr val="00B0F0"/>
              </a:solidFill>
            </a:endParaRPr>
          </a:p>
          <a:p>
            <a:endParaRPr lang="en-US" sz="2200" b="1" u="sng" dirty="0">
              <a:highlight>
                <a:srgbClr val="FFFF00"/>
              </a:highlight>
            </a:endParaRPr>
          </a:p>
          <a:p>
            <a:r>
              <a:rPr lang="en-US" sz="2100" dirty="0"/>
              <a:t>More information on the ERPI DRIVE tool can be found as part of a multi-part video series here: </a:t>
            </a:r>
            <a:r>
              <a:rPr lang="en-US" sz="1900" dirty="0">
                <a:hlinkClick r:id="rId4"/>
              </a:rPr>
              <a:t>https://www.youtube.com/channel/UC4J6uTXtCGLkuNK8Xn_BQhA</a:t>
            </a:r>
            <a:endParaRPr lang="en-US" sz="1900" dirty="0"/>
          </a:p>
          <a:p>
            <a:endParaRPr lang="en-US" sz="1500" b="1" u="sng" dirty="0">
              <a:solidFill>
                <a:srgbClr val="00B0F0"/>
              </a:solidFill>
            </a:endParaRPr>
          </a:p>
          <a:p>
            <a:r>
              <a:rPr lang="en-US" sz="2100" dirty="0"/>
              <a:t>The original white paper EPRI wrote on hosting capacity in New York State can be found here: </a:t>
            </a:r>
            <a:r>
              <a:rPr lang="en-US" sz="1900" u="sng" dirty="0">
                <a:hlinkClick r:id="rId5"/>
              </a:rPr>
              <a:t>https://www.epri.com/#/pages/product/000000003002008848/?lang=en-US</a:t>
            </a:r>
            <a:endParaRPr lang="en-US" sz="1900" b="1" u="sng" dirty="0">
              <a:solidFill>
                <a:srgbClr val="00B0F0"/>
              </a:solidFill>
            </a:endParaRPr>
          </a:p>
          <a:p>
            <a:pPr marL="457200" lvl="1" indent="0">
              <a:buNone/>
            </a:pPr>
            <a:endParaRPr lang="en-US" dirty="0"/>
          </a:p>
          <a:p>
            <a:pPr marL="0" indent="0" algn="ctr">
              <a:buNone/>
            </a:pPr>
            <a:r>
              <a:rPr lang="en-US" i="1" dirty="0"/>
              <a:t>For additional information and questions, please email </a:t>
            </a:r>
            <a:r>
              <a:rPr lang="en-US" b="1" i="1" dirty="0">
                <a:hlinkClick r:id="rId6"/>
              </a:rPr>
              <a:t>info@jointutilitiesofny.org</a:t>
            </a:r>
            <a:endParaRPr lang="en-US" dirty="0"/>
          </a:p>
          <a:p>
            <a:pPr marL="457200" lvl="1" inden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1">
            <a:extLst>
              <a:ext uri="{FF2B5EF4-FFF2-40B4-BE49-F238E27FC236}">
                <a16:creationId xmlns:a16="http://schemas.microsoft.com/office/drawing/2014/main" id="{251F428E-DEE4-4659-8AD9-6A4E43850FC0}"/>
              </a:ext>
            </a:extLst>
          </p:cNvPr>
          <p:cNvSpPr>
            <a:spLocks noGrp="1"/>
          </p:cNvSpPr>
          <p:nvPr>
            <p:ph type="body" sz="quarter" idx="13"/>
          </p:nvPr>
        </p:nvSpPr>
        <p:spPr>
          <a:xfrm>
            <a:off x="481013" y="106363"/>
            <a:ext cx="8221662" cy="198437"/>
          </a:xfrm>
        </p:spPr>
        <p:txBody>
          <a:bodyPr>
            <a:normAutofit fontScale="62500" lnSpcReduction="20000"/>
          </a:bodyPr>
          <a:lstStyle/>
          <a:p>
            <a:r>
              <a:rPr lang="en-US" dirty="0"/>
              <a:t>JU Hosting Capacity – Stage 3.0</a:t>
            </a:r>
          </a:p>
        </p:txBody>
      </p:sp>
    </p:spTree>
    <p:extLst>
      <p:ext uri="{BB962C8B-B14F-4D97-AF65-F5344CB8AC3E}">
        <p14:creationId xmlns:p14="http://schemas.microsoft.com/office/powerpoint/2010/main" val="96777273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7.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9 PowerPoint Theme">
  <a:themeElements>
    <a:clrScheme name="Custom 15">
      <a:dk1>
        <a:srgbClr val="000000"/>
      </a:dk1>
      <a:lt1>
        <a:srgbClr val="FFFFFF"/>
      </a:lt1>
      <a:dk2>
        <a:srgbClr val="929292"/>
      </a:dk2>
      <a:lt2>
        <a:srgbClr val="003399"/>
      </a:lt2>
      <a:accent1>
        <a:srgbClr val="00A4DE"/>
      </a:accent1>
      <a:accent2>
        <a:srgbClr val="2D872D"/>
      </a:accent2>
      <a:accent3>
        <a:srgbClr val="FB9705"/>
      </a:accent3>
      <a:accent4>
        <a:srgbClr val="0070C0"/>
      </a:accent4>
      <a:accent5>
        <a:srgbClr val="C54343"/>
      </a:accent5>
      <a:accent6>
        <a:srgbClr val="2EBBB8"/>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solidFill>
              <a:schemeClr val="tx1">
                <a:lumMod val="75000"/>
                <a:lumOff val="25000"/>
              </a:schemeClr>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PowerPoint Template-Widescreen_v1.2.potx" id="{861F4EBA-C74A-49E6-B893-D698F5596480}" vid="{FF75CD3A-CCE8-425E-BF08-E5BD8A5AC167}"/>
    </a:ext>
  </a:ext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pitchFamily="35" charset="0"/>
            <a:ea typeface="ヒラギノ角ゴ ProN W3" pitchFamily="35" charset="-128"/>
            <a:cs typeface="ヒラギノ角ゴ ProN W3" pitchFamily="35" charset="-128"/>
            <a:sym typeface="Gill Sans" pitchFamily="3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pitchFamily="35" charset="0"/>
            <a:ea typeface="ヒラギノ角ゴ ProN W3" pitchFamily="35" charset="-128"/>
            <a:cs typeface="ヒラギノ角ゴ ProN W3" pitchFamily="35" charset="-128"/>
            <a:sym typeface="Gill Sans" pitchFamily="35"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2DBCC8A5E7ED47A7D5CBE7407F1D48" ma:contentTypeVersion="11" ma:contentTypeDescription="Create a new document." ma:contentTypeScope="" ma:versionID="1141ca856aa59dd1bb99655d6bcd08a9">
  <xsd:schema xmlns:xsd="http://www.w3.org/2001/XMLSchema" xmlns:xs="http://www.w3.org/2001/XMLSchema" xmlns:p="http://schemas.microsoft.com/office/2006/metadata/properties" xmlns:ns3="fdc81ec3-f4f6-4609-b50f-04d22d16fef5" xmlns:ns4="c442bec3-5de2-4848-8046-1525657b99f6" targetNamespace="http://schemas.microsoft.com/office/2006/metadata/properties" ma:root="true" ma:fieldsID="5e3550d2e9c7699257b09fd49d8fc4c4" ns3:_="" ns4:_="">
    <xsd:import namespace="fdc81ec3-f4f6-4609-b50f-04d22d16fef5"/>
    <xsd:import namespace="c442bec3-5de2-4848-8046-1525657b99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81ec3-f4f6-4609-b50f-04d22d16fe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2bec3-5de2-4848-8046-1525657b99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DAF0A-40E9-4D6B-9A11-10F90D2B6AAE}">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c442bec3-5de2-4848-8046-1525657b99f6"/>
    <ds:schemaRef ds:uri="fdc81ec3-f4f6-4609-b50f-04d22d16fef5"/>
    <ds:schemaRef ds:uri="http://www.w3.org/XML/1998/namespace"/>
    <ds:schemaRef ds:uri="http://purl.org/dc/terms/"/>
  </ds:schemaRefs>
</ds:datastoreItem>
</file>

<file path=customXml/itemProps2.xml><?xml version="1.0" encoding="utf-8"?>
<ds:datastoreItem xmlns:ds="http://schemas.openxmlformats.org/officeDocument/2006/customXml" ds:itemID="{9585BE07-3FD1-416E-B285-A0BCD51CE8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81ec3-f4f6-4609-b50f-04d22d16fef5"/>
    <ds:schemaRef ds:uri="c442bec3-5de2-4848-8046-1525657b9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AB6F67-2586-41F3-9E2A-03E7B7391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Blank Template Standard BLUE</Template>
  <TotalTime>28292</TotalTime>
  <Words>4630</Words>
  <Application>Microsoft Office PowerPoint</Application>
  <PresentationFormat>On-screen Show (4:3)</PresentationFormat>
  <Paragraphs>539</Paragraphs>
  <Slides>48</Slides>
  <Notes>31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48</vt:i4>
      </vt:variant>
    </vt:vector>
  </HeadingPairs>
  <TitlesOfParts>
    <vt:vector size="60" baseType="lpstr">
      <vt:lpstr>Arial</vt:lpstr>
      <vt:lpstr>Calibri</vt:lpstr>
      <vt:lpstr>Calibri Light</vt:lpstr>
      <vt:lpstr>Century Gothic</vt:lpstr>
      <vt:lpstr>Gill Sans</vt:lpstr>
      <vt:lpstr>Symbol</vt:lpstr>
      <vt:lpstr>Wingdings</vt:lpstr>
      <vt:lpstr>Custom Design</vt:lpstr>
      <vt:lpstr>3_Custom Design</vt:lpstr>
      <vt:lpstr>2019 PowerPoint Theme</vt:lpstr>
      <vt:lpstr>Title &amp; Subtitle</vt:lpstr>
      <vt:lpstr>Simple Light</vt:lpstr>
      <vt:lpstr>Hosting Capacity Stakeholder Webinar</vt:lpstr>
      <vt:lpstr>Engagement Group Ground Rules*</vt:lpstr>
      <vt:lpstr>Agenda</vt:lpstr>
      <vt:lpstr>Meeting Goals</vt:lpstr>
      <vt:lpstr>Hosting Capacity User Reference Materials</vt:lpstr>
      <vt:lpstr>JU DRIVE Criteria and Settings Assumptions </vt:lpstr>
      <vt:lpstr>Accessing the Attribute Table</vt:lpstr>
      <vt:lpstr>Downloading Data</vt:lpstr>
      <vt:lpstr>Online Reference Materials</vt:lpstr>
      <vt:lpstr>Recent Activities</vt:lpstr>
      <vt:lpstr>Near-to-Medium Term Priorities</vt:lpstr>
      <vt:lpstr>Recent Activities</vt:lpstr>
      <vt:lpstr>Example Notes</vt:lpstr>
      <vt:lpstr>Identifying Currently Encumbered Substations / Assets</vt:lpstr>
      <vt:lpstr>REST URL Access</vt:lpstr>
      <vt:lpstr>Increasing Analysis Refresh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Hosting Capacity Maps</vt:lpstr>
      <vt:lpstr>EPRI DRIVE Tool</vt:lpstr>
      <vt:lpstr>Draft Storage Hosting Capacity Roadmap Priorities</vt:lpstr>
      <vt:lpstr>"State of DER Dashboard" Industry Initiative</vt:lpstr>
      <vt:lpstr>A. Industry Position Summary</vt:lpstr>
      <vt:lpstr>B. Analogy: The current state of affairs is like a business without metrics</vt:lpstr>
      <vt:lpstr>C. Key Dashboard Characteristics</vt:lpstr>
      <vt:lpstr>D. Sample "State of DER Dashboard" Website</vt:lpstr>
      <vt:lpstr>D. Sample "State of DER Dashboard" Website</vt:lpstr>
      <vt:lpstr>D. Sample "State of DER Dashboard" Website</vt:lpstr>
      <vt:lpstr>D. Sample "State of DER Dashboard" Website</vt:lpstr>
      <vt:lpstr>D. Sample "State of DER Dashboard" Website</vt:lpstr>
      <vt:lpstr>D. Sample "State of DER Dashboard" Website</vt:lpstr>
      <vt:lpstr>E. Additional Information Available on Whitepaper</vt:lpstr>
      <vt:lpstr>F. Implementation &amp; Requested "Next Steps"</vt:lpstr>
      <vt:lpstr>Q&amp;A</vt:lpstr>
      <vt:lpstr>Appendix</vt:lpstr>
      <vt:lpstr>Longer-term Items Requiring Further Discussion</vt:lpstr>
      <vt:lpstr>Stage 3.X Survey Prioritization (1/2)</vt:lpstr>
      <vt:lpstr>Stage 3.X Survey Prioritization (2/2)</vt:lpstr>
      <vt:lpstr>Meeting Notes</vt:lpstr>
      <vt:lpstr>May 2021 Stakeholder Webinar Overview</vt:lpstr>
      <vt:lpstr>May 2021 Stakeholder Webinar Overview</vt:lpstr>
      <vt:lpstr>May 2021 Stakeholder Webinar Overview</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dc:title>
  <dc:creator>Succar, Samir</dc:creator>
  <cp:keywords/>
  <dc:description/>
  <cp:lastModifiedBy>JU</cp:lastModifiedBy>
  <cp:revision>441</cp:revision>
  <dcterms:created xsi:type="dcterms:W3CDTF">2016-12-11T13:56:19Z</dcterms:created>
  <dcterms:modified xsi:type="dcterms:W3CDTF">2021-06-28T15:17:27Z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0x0101002B2DBCC8A5E7ED47A7D5CBE7407F1D48</vt:lpwstr>
  </property>
  <property fmtid="{D5CDD505-2E9C-101B-9397-08002B2CF9AE}" pid="3" name="Asset Topic">
    <vt:lpwstr>605;#Brand|956747bd-03d6-42fa-b21d-d67864e1ab84</vt:lpwstr>
  </property>
  <property fmtid="{D5CDD505-2E9C-101B-9397-08002B2CF9AE}" pid="4" name="Asset_x0020_Type">
    <vt:lpwstr/>
  </property>
  <property fmtid="{D5CDD505-2E9C-101B-9397-08002B2CF9AE}" pid="5" name="Display Page">
    <vt:lpwstr/>
  </property>
  <property fmtid="{D5CDD505-2E9C-101B-9397-08002B2CF9AE}" pid="6" name="Asset Type">
    <vt:lpwstr/>
  </property>
  <property fmtid="{D5CDD505-2E9C-101B-9397-08002B2CF9AE}" pid="7" name="_NewReviewCycle">
    <vt:lpwstr/>
  </property>
</Properties>
</file>