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74" r:id="rId2"/>
    <p:sldId id="375" r:id="rId3"/>
    <p:sldId id="376" r:id="rId4"/>
    <p:sldId id="371" r:id="rId5"/>
    <p:sldId id="377" r:id="rId6"/>
    <p:sldId id="37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userDrawn="1">
          <p15:clr>
            <a:srgbClr val="A4A3A4"/>
          </p15:clr>
        </p15:guide>
        <p15:guide id="5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9" autoAdjust="0"/>
    <p:restoredTop sz="96835" autoAdjust="0"/>
  </p:normalViewPr>
  <p:slideViewPr>
    <p:cSldViewPr snapToGrid="0" snapToObjects="1" showGuides="1">
      <p:cViewPr>
        <p:scale>
          <a:sx n="61" d="100"/>
          <a:sy n="61" d="100"/>
        </p:scale>
        <p:origin x="-677" y="-19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97" d="100"/>
          <a:sy n="97" d="100"/>
        </p:scale>
        <p:origin x="1408" y="-5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FA76-F1A0-8544-8BD2-9C4957884D25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23DA0-D6DA-5241-BF39-BFD0E027B4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971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C24FA-E6CD-0E44-AD8A-FC9DE03C27C2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3A98-A3EB-F44A-BB95-0A8C89379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0000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077"/>
            <a:ext cx="8229600" cy="4690086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 b="0" i="0">
                <a:latin typeface="Brown" charset="0"/>
                <a:ea typeface="Brown" charset="0"/>
                <a:cs typeface="Brown" charset="0"/>
              </a:defRPr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b="0" i="0">
                <a:latin typeface="Brown" charset="0"/>
                <a:ea typeface="Brown" charset="0"/>
                <a:cs typeface="Brown" charset="0"/>
              </a:defRPr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100" b="0" i="0">
                <a:latin typeface="Brown" charset="0"/>
                <a:ea typeface="Brown" charset="0"/>
                <a:cs typeface="Brown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b="0" i="0">
                <a:latin typeface="Brown" charset="0"/>
                <a:ea typeface="Brown" charset="0"/>
                <a:cs typeface="Brown" charset="0"/>
              </a:defRPr>
            </a:lvl4pPr>
            <a:lvl5pPr marL="15430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b="0" i="0">
                <a:latin typeface="Brown" charset="0"/>
                <a:ea typeface="Brown" charset="0"/>
                <a:cs typeface="Brown" charset="0"/>
              </a:defRPr>
            </a:lvl5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0374" y="410305"/>
            <a:ext cx="82264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/>
              <a:t>Meeting Agenda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312145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1619"/>
            <a:ext cx="8229600" cy="4494545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100"/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4pPr>
            <a:lvl5pPr marL="15430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4235"/>
            <a:ext cx="8229600" cy="539636"/>
          </a:xfrm>
        </p:spPr>
        <p:txBody>
          <a:bodyPr tIns="0" anchor="t" anchorCtr="0">
            <a:noAutofit/>
          </a:bodyPr>
          <a:lstStyle>
            <a:lvl1pPr algn="l">
              <a:defRPr sz="2700" b="1"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57201" y="981921"/>
            <a:ext cx="8229600" cy="659466"/>
          </a:xfrm>
        </p:spPr>
        <p:txBody>
          <a:bodyPr t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i="1" baseline="0"/>
            </a:lvl1pPr>
            <a:lvl2pPr marL="342900" indent="0">
              <a:buNone/>
              <a:defRPr sz="1800" i="1"/>
            </a:lvl2pPr>
            <a:lvl3pPr>
              <a:defRPr sz="1800" i="1"/>
            </a:lvl3pPr>
            <a:lvl4pPr>
              <a:defRPr sz="1800" i="1"/>
            </a:lvl4pPr>
            <a:lvl5pPr>
              <a:defRPr sz="1800" i="1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sentence explaining the main point of this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9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7768"/>
            <a:ext cx="4038600" cy="4376831"/>
          </a:xfrm>
        </p:spPr>
        <p:txBody>
          <a:bodyPr tIns="0"/>
          <a:lstStyle>
            <a:lvl1pPr marL="257175" indent="-257175">
              <a:buFont typeface="Wingdings" charset="2"/>
              <a:buChar char="§"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7768"/>
            <a:ext cx="4038600" cy="4376831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4235"/>
            <a:ext cx="8229600" cy="539636"/>
          </a:xfrm>
        </p:spPr>
        <p:txBody>
          <a:bodyPr tIns="0" anchor="t" anchorCtr="0">
            <a:noAutofit/>
          </a:bodyPr>
          <a:lstStyle>
            <a:lvl1pPr algn="l">
              <a:defRPr sz="2700" b="1"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57201" y="981921"/>
            <a:ext cx="8229600" cy="659466"/>
          </a:xfrm>
        </p:spPr>
        <p:txBody>
          <a:bodyPr t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i="1" baseline="0"/>
            </a:lvl1pPr>
            <a:lvl2pPr marL="342900" indent="0">
              <a:buNone/>
              <a:defRPr sz="1800" i="1"/>
            </a:lvl2pPr>
            <a:lvl3pPr>
              <a:defRPr sz="1800" i="1"/>
            </a:lvl3pPr>
            <a:lvl4pPr>
              <a:defRPr sz="1800" i="1"/>
            </a:lvl4pPr>
            <a:lvl5pPr>
              <a:defRPr sz="1800" i="1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sentence explaining the main point of this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8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Top,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1489" y="1797691"/>
            <a:ext cx="8215312" cy="3311616"/>
          </a:xfrm>
        </p:spPr>
        <p:txBody>
          <a:bodyPr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Insert photo or chart here</a:t>
            </a:r>
            <a:endParaRPr lang="en-US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57201" y="981921"/>
            <a:ext cx="8229600" cy="659466"/>
          </a:xfrm>
        </p:spPr>
        <p:txBody>
          <a:bodyPr t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i="1" baseline="0"/>
            </a:lvl1pPr>
            <a:lvl2pPr marL="342900" indent="0">
              <a:buNone/>
              <a:defRPr sz="1800" i="1"/>
            </a:lvl2pPr>
            <a:lvl3pPr>
              <a:defRPr sz="1800" i="1"/>
            </a:lvl3pPr>
            <a:lvl4pPr>
              <a:defRPr sz="1800" i="1"/>
            </a:lvl4pPr>
            <a:lvl5pPr>
              <a:defRPr sz="1800" i="1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sentence explaining the main point of this slide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411404"/>
            <a:ext cx="8229600" cy="575284"/>
          </a:xfrm>
        </p:spPr>
        <p:txBody>
          <a:bodyPr tIns="0" anchor="t" anchorCtr="0">
            <a:noAutofit/>
          </a:bodyPr>
          <a:lstStyle>
            <a:lvl1pPr>
              <a:defRPr sz="2700" baseline="0"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1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778153"/>
            <a:ext cx="3008313" cy="4358106"/>
          </a:xfrm>
        </p:spPr>
        <p:txBody>
          <a:bodyPr tIns="0" anchor="t" anchorCtr="0"/>
          <a:lstStyle>
            <a:lvl1pPr marL="257175" indent="-257175" algn="l">
              <a:buFont typeface="Wingdings" charset="2"/>
              <a:buChar char="§"/>
              <a:defRPr sz="1800" b="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778155"/>
            <a:ext cx="5111750" cy="4358107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Insert photo or chart here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57201" y="981921"/>
            <a:ext cx="8229600" cy="659466"/>
          </a:xfrm>
        </p:spPr>
        <p:txBody>
          <a:bodyPr t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i="1" baseline="0"/>
            </a:lvl1pPr>
            <a:lvl2pPr marL="342900" indent="0">
              <a:buNone/>
              <a:defRPr sz="1800" i="1"/>
            </a:lvl2pPr>
            <a:lvl3pPr>
              <a:defRPr sz="1800" i="1"/>
            </a:lvl3pPr>
            <a:lvl4pPr>
              <a:defRPr sz="1800" i="1"/>
            </a:lvl4pPr>
            <a:lvl5pPr>
              <a:defRPr sz="1800" i="1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sentence explaining the main point of this slide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9341"/>
            <a:ext cx="8229600" cy="531392"/>
          </a:xfrm>
        </p:spPr>
        <p:txBody>
          <a:bodyPr tIns="0">
            <a:noAutofit/>
          </a:bodyPr>
          <a:lstStyle>
            <a:lvl1pPr marL="0" indent="0">
              <a:buNone/>
              <a:defRPr sz="2700" b="1"/>
            </a:lvl1pPr>
          </a:lstStyle>
          <a:p>
            <a:pPr lvl="0"/>
            <a:r>
              <a:rPr lang="en-US" dirty="0" smtClean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258748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18" y="1370857"/>
            <a:ext cx="8229600" cy="3671793"/>
          </a:xfrm>
        </p:spPr>
        <p:txBody>
          <a:bodyPr/>
          <a:lstStyle>
            <a:lvl1pPr>
              <a:defRPr sz="1059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41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72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57" r:id="rId4"/>
    <p:sldLayoutId id="2147483656" r:id="rId5"/>
    <p:sldLayoutId id="214748366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3429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marR="0" indent="-257175" algn="l" defTabSz="3429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marR="0" indent="-214313" algn="l" defTabSz="3429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marR="0" indent="-171450" algn="l" defTabSz="3429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marR="0" indent="-171450" algn="l" defTabSz="3429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marR="0" indent="-171450" algn="l" defTabSz="3429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2743199" y="0"/>
            <a:ext cx="6400801" cy="6858000"/>
          </a:xfrm>
          <a:prstGeom prst="rect">
            <a:avLst/>
          </a:prstGeom>
          <a:effectLst/>
        </p:spPr>
      </p:pic>
      <p:sp>
        <p:nvSpPr>
          <p:cNvPr id="13" name="Rectangle 12"/>
          <p:cNvSpPr/>
          <p:nvPr/>
        </p:nvSpPr>
        <p:spPr>
          <a:xfrm>
            <a:off x="2531165" y="5191540"/>
            <a:ext cx="6612835" cy="10077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320116"/>
            <a:ext cx="9144000" cy="750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/>
            <a:r>
              <a:rPr lang="en-US" sz="3600" b="1" dirty="0" smtClean="0">
                <a:latin typeface="+mj-lt"/>
                <a:ea typeface="Brown" charset="0"/>
                <a:cs typeface="Brown" charset="0"/>
              </a:rPr>
              <a:t>NWA Suitability: </a:t>
            </a:r>
            <a:r>
              <a:rPr lang="en-US" sz="3600" b="1" dirty="0" smtClean="0">
                <a:latin typeface="+mj-lt"/>
                <a:ea typeface="Brown" charset="0"/>
                <a:cs typeface="Brown" charset="0"/>
              </a:rPr>
              <a:t>Resiliency </a:t>
            </a:r>
            <a:r>
              <a:rPr lang="en-US" sz="3600" b="1" dirty="0" smtClean="0">
                <a:latin typeface="+mj-lt"/>
                <a:ea typeface="Brown" charset="0"/>
                <a:cs typeface="Brown" charset="0"/>
              </a:rPr>
              <a:t>&amp; Microgrids</a:t>
            </a:r>
            <a:endParaRPr lang="en-US" sz="3600" b="1" dirty="0">
              <a:latin typeface="+mj-lt"/>
              <a:ea typeface="Brown" charset="0"/>
              <a:cs typeface="Brow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58" y="116057"/>
            <a:ext cx="2326707" cy="1029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445" y="6125126"/>
            <a:ext cx="243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For Discussion Purposes:</a:t>
            </a:r>
          </a:p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NY Joint Utilities Distribution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System Planning Engagement Group</a:t>
            </a:r>
          </a:p>
        </p:txBody>
      </p:sp>
    </p:spTree>
    <p:extLst>
      <p:ext uri="{BB962C8B-B14F-4D97-AF65-F5344CB8AC3E}">
        <p14:creationId xmlns:p14="http://schemas.microsoft.com/office/powerpoint/2010/main" val="1711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45772"/>
            <a:ext cx="9144000" cy="4890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729" y="132735"/>
            <a:ext cx="8952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rPr>
              <a:t>HYBRID ELECTRIC BUILDINGS</a:t>
            </a:r>
            <a:r>
              <a:rPr lang="en-US" sz="2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rPr>
              <a:t>TM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rPr>
              <a:t> AS VIRTUAL POWER PLANTS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 Light" charset="0"/>
                <a:cs typeface="Brown Light" charset="0"/>
              </a:rPr>
              <a:t>BATTERIES &amp; DG CLUSTERED IN STRATEGIC URBAN LOCATIONS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 Light" charset="0"/>
                <a:cs typeface="Brown Light" charset="0"/>
              </a:rPr>
              <a:t>FOR LOAD RELIEF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ea typeface="Brown Light" charset="0"/>
              <a:cs typeface="Brown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0155" y="1076632"/>
            <a:ext cx="8273845" cy="1032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75553" y="6501968"/>
            <a:ext cx="5851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For Discussion Purposes: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NY Joint Utilities Distribution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System Planning Engagement Group</a:t>
            </a:r>
          </a:p>
        </p:txBody>
      </p:sp>
    </p:spTree>
    <p:extLst>
      <p:ext uri="{BB962C8B-B14F-4D97-AF65-F5344CB8AC3E}">
        <p14:creationId xmlns:p14="http://schemas.microsoft.com/office/powerpoint/2010/main" val="13065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729" y="132735"/>
            <a:ext cx="8952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Brown" charset="0"/>
                <a:cs typeface="Brown" charset="0"/>
              </a:rPr>
              <a:t>EXTEND HYBRID ELECTRIC BUILDINGS TO MICROGRID</a:t>
            </a:r>
          </a:p>
          <a:p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Brown Light" charset="0"/>
                <a:cs typeface="Brown Light" charset="0"/>
              </a:rPr>
              <a:t>LOAD RELIEF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Brown Light" charset="0"/>
                <a:cs typeface="Brown Light" charset="0"/>
              </a:rPr>
              <a:t>FOR THE UTILITY 99% OF THE TIME – ISLANDED 1%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Brown Light" charset="0"/>
                <a:cs typeface="Brown Light" charset="0"/>
              </a:rPr>
              <a:t>FOR RESILIENCY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Brown Light" charset="0"/>
              <a:cs typeface="Brown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0155" y="1076632"/>
            <a:ext cx="8273845" cy="1032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45772"/>
            <a:ext cx="9144000" cy="4888655"/>
          </a:xfrm>
        </p:spPr>
      </p:pic>
      <p:sp>
        <p:nvSpPr>
          <p:cNvPr id="8" name="TextBox 7"/>
          <p:cNvSpPr txBox="1"/>
          <p:nvPr/>
        </p:nvSpPr>
        <p:spPr>
          <a:xfrm>
            <a:off x="1575553" y="6501968"/>
            <a:ext cx="5851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For Discussion Purposes: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NY Joint Utilities Distribution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System Planning Engagement Group</a:t>
            </a:r>
          </a:p>
        </p:txBody>
      </p:sp>
    </p:spTree>
    <p:extLst>
      <p:ext uri="{BB962C8B-B14F-4D97-AF65-F5344CB8AC3E}">
        <p14:creationId xmlns:p14="http://schemas.microsoft.com/office/powerpoint/2010/main" val="101880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9256" y="2835428"/>
            <a:ext cx="2595995" cy="372818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1729" y="132735"/>
            <a:ext cx="8952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rPr>
              <a:t>BATTERY STORAGE – MULTIPLE USES AND USERS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 Light" charset="0"/>
                <a:cs typeface="Brown Light" charset="0"/>
              </a:rPr>
              <a:t>APPLICABILITY FROM LOAD RELIEF TO RELIABILITY/RESILIENCY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Brown Light" charset="0"/>
              <a:cs typeface="Brown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0155" y="1076632"/>
            <a:ext cx="8273845" cy="1032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5562" y="3820868"/>
            <a:ext cx="1785321" cy="29370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1956" y="3435001"/>
            <a:ext cx="2570595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 smtClean="0">
                <a:solidFill>
                  <a:schemeClr val="bg1"/>
                </a:solidFill>
                <a:ea typeface="Brown" charset="0"/>
                <a:cs typeface="Brown" charset="0"/>
              </a:rPr>
              <a:t>Demand Management</a:t>
            </a:r>
          </a:p>
          <a:p>
            <a:pPr algn="ctr">
              <a:spcAft>
                <a:spcPts val="900"/>
              </a:spcAft>
            </a:pPr>
            <a:r>
              <a:rPr lang="en-US" sz="1400" dirty="0" smtClean="0">
                <a:solidFill>
                  <a:schemeClr val="bg1"/>
                </a:solidFill>
                <a:ea typeface="Brown" charset="0"/>
                <a:cs typeface="Brown" charset="0"/>
              </a:rPr>
              <a:t>Energy Cost Reduction</a:t>
            </a:r>
          </a:p>
          <a:p>
            <a:pPr algn="ctr">
              <a:spcAft>
                <a:spcPts val="900"/>
              </a:spcAft>
            </a:pPr>
            <a:r>
              <a:rPr lang="en-US" sz="1400" dirty="0" smtClean="0">
                <a:solidFill>
                  <a:schemeClr val="bg1"/>
                </a:solidFill>
                <a:ea typeface="Brown" charset="0"/>
                <a:cs typeface="Brown" charset="0"/>
              </a:rPr>
              <a:t>GHG Reduction</a:t>
            </a:r>
          </a:p>
          <a:p>
            <a:pPr algn="ctr">
              <a:spcAft>
                <a:spcPts val="900"/>
              </a:spcAft>
            </a:pPr>
            <a:r>
              <a:rPr lang="en-US" sz="1400" dirty="0" smtClean="0">
                <a:solidFill>
                  <a:schemeClr val="bg1"/>
                </a:solidFill>
                <a:ea typeface="Brown" charset="0"/>
                <a:cs typeface="Brown" charset="0"/>
              </a:rPr>
              <a:t>Energy Islanding/</a:t>
            </a:r>
          </a:p>
          <a:p>
            <a:pPr algn="ctr">
              <a:spcAft>
                <a:spcPts val="900"/>
              </a:spcAft>
            </a:pPr>
            <a:r>
              <a:rPr lang="en-US" sz="1400" dirty="0" smtClean="0">
                <a:solidFill>
                  <a:schemeClr val="bg1"/>
                </a:solidFill>
                <a:ea typeface="Brown" charset="0"/>
                <a:cs typeface="Brown" charset="0"/>
              </a:rPr>
              <a:t>Critical Loads</a:t>
            </a:r>
          </a:p>
          <a:p>
            <a:pPr algn="ctr">
              <a:spcAft>
                <a:spcPts val="900"/>
              </a:spcAft>
            </a:pPr>
            <a:r>
              <a:rPr lang="en-US" sz="1400" dirty="0" smtClean="0">
                <a:solidFill>
                  <a:schemeClr val="bg1"/>
                </a:solidFill>
                <a:ea typeface="Brown" charset="0"/>
                <a:cs typeface="Brown" charset="0"/>
              </a:rPr>
              <a:t>Demand Response Revenue Generation</a:t>
            </a:r>
          </a:p>
          <a:p>
            <a:pPr algn="ctr">
              <a:spcAft>
                <a:spcPts val="900"/>
              </a:spcAft>
            </a:pPr>
            <a:r>
              <a:rPr lang="en-US" sz="1400" dirty="0" smtClean="0">
                <a:solidFill>
                  <a:schemeClr val="bg1"/>
                </a:solidFill>
                <a:ea typeface="Brown" charset="0"/>
                <a:cs typeface="Brown" charset="0"/>
              </a:rPr>
              <a:t>Solar Integration</a:t>
            </a:r>
          </a:p>
          <a:p>
            <a:pPr algn="ctr">
              <a:spcAft>
                <a:spcPts val="900"/>
              </a:spcAft>
            </a:pPr>
            <a:r>
              <a:rPr lang="en-US" sz="1400" dirty="0" smtClean="0">
                <a:solidFill>
                  <a:schemeClr val="bg1"/>
                </a:solidFill>
                <a:ea typeface="Brown" charset="0"/>
                <a:cs typeface="Brown" charset="0"/>
              </a:rPr>
              <a:t>EV Charging Integration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8875" y="1260908"/>
            <a:ext cx="1058695" cy="947294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3472115" y="2797143"/>
            <a:ext cx="2092213" cy="1086752"/>
            <a:chOff x="3352800" y="2706256"/>
            <a:chExt cx="2092213" cy="108675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2800" y="2706256"/>
              <a:ext cx="2092213" cy="1086752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705322" y="2983255"/>
              <a:ext cx="15487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Brown" charset="0"/>
                  <a:cs typeface="Brown" charset="0"/>
                </a:rPr>
                <a:t>AMS</a:t>
              </a:r>
            </a:p>
            <a:p>
              <a:pPr algn="ctr"/>
              <a:r>
                <a:rPr lang="en-US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Brown" charset="0"/>
                  <a:cs typeface="Brown" charset="0"/>
                </a:rPr>
                <a:t>ARMADA</a:t>
              </a:r>
            </a:p>
            <a:p>
              <a:pPr algn="ctr"/>
              <a:r>
                <a:rPr lang="en-US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Brown" charset="0"/>
                  <a:cs typeface="Brown" charset="0"/>
                </a:rPr>
                <a:t>SOFTWARE</a:t>
              </a:r>
              <a:endPara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6825" y="2964666"/>
            <a:ext cx="232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a typeface="Brown" charset="0"/>
                <a:cs typeface="Brown" charset="0"/>
              </a:rPr>
              <a:t>GRID EDGE SERVICES</a:t>
            </a:r>
            <a:endParaRPr lang="en-US" sz="1400" b="1" dirty="0">
              <a:solidFill>
                <a:schemeClr val="bg1"/>
              </a:solidFill>
              <a:ea typeface="Brown" charset="0"/>
              <a:cs typeface="Brow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850" y="2189820"/>
            <a:ext cx="248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rPr>
              <a:t>LARGE POWER USERS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Brown" charset="0"/>
              <a:cs typeface="Brown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66197" y="3498472"/>
            <a:ext cx="2166083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b="1" dirty="0" smtClean="0">
                <a:solidFill>
                  <a:schemeClr val="bg1"/>
                </a:solidFill>
                <a:cs typeface="Brown-Light"/>
              </a:rPr>
              <a:t>Demand Management</a:t>
            </a:r>
          </a:p>
          <a:p>
            <a:pPr algn="ctr">
              <a:spcAft>
                <a:spcPts val="900"/>
              </a:spcAft>
            </a:pPr>
            <a:r>
              <a:rPr lang="en-US" sz="1400" b="1" dirty="0" smtClean="0">
                <a:solidFill>
                  <a:schemeClr val="bg1"/>
                </a:solidFill>
                <a:cs typeface="Brown-Light"/>
              </a:rPr>
              <a:t>Energy Cost Reduction</a:t>
            </a:r>
          </a:p>
          <a:p>
            <a:pPr algn="ctr">
              <a:spcAft>
                <a:spcPts val="900"/>
              </a:spcAft>
            </a:pPr>
            <a:r>
              <a:rPr lang="en-US" sz="1400" b="1" dirty="0" smtClean="0">
                <a:solidFill>
                  <a:schemeClr val="bg1"/>
                </a:solidFill>
                <a:cs typeface="Brown-Light"/>
              </a:rPr>
              <a:t>GHG Reduction</a:t>
            </a:r>
          </a:p>
          <a:p>
            <a:pPr algn="ctr">
              <a:spcAft>
                <a:spcPts val="900"/>
              </a:spcAft>
            </a:pPr>
            <a:r>
              <a:rPr lang="en-US" sz="1400" b="1" dirty="0" smtClean="0">
                <a:solidFill>
                  <a:schemeClr val="bg1"/>
                </a:solidFill>
                <a:cs typeface="Brown-Light"/>
              </a:rPr>
              <a:t>Energy Islanding/</a:t>
            </a:r>
          </a:p>
          <a:p>
            <a:pPr algn="ctr">
              <a:spcAft>
                <a:spcPts val="900"/>
              </a:spcAft>
            </a:pPr>
            <a:r>
              <a:rPr lang="en-US" sz="1400" b="1" dirty="0" smtClean="0">
                <a:solidFill>
                  <a:schemeClr val="bg1"/>
                </a:solidFill>
                <a:cs typeface="Brown-Light"/>
              </a:rPr>
              <a:t>Critical Loads</a:t>
            </a:r>
          </a:p>
          <a:p>
            <a:pPr algn="ctr">
              <a:spcAft>
                <a:spcPts val="900"/>
              </a:spcAft>
            </a:pPr>
            <a:r>
              <a:rPr lang="en-US" sz="1400" b="1" dirty="0" smtClean="0">
                <a:solidFill>
                  <a:schemeClr val="bg1"/>
                </a:solidFill>
                <a:cs typeface="Brown-Light"/>
              </a:rPr>
              <a:t>Demand Response Revenue Generation</a:t>
            </a:r>
          </a:p>
          <a:p>
            <a:pPr algn="ctr">
              <a:spcAft>
                <a:spcPts val="900"/>
              </a:spcAft>
            </a:pPr>
            <a:r>
              <a:rPr lang="en-US" sz="1400" b="1" dirty="0" smtClean="0">
                <a:solidFill>
                  <a:schemeClr val="bg1"/>
                </a:solidFill>
                <a:cs typeface="Brown-Light"/>
              </a:rPr>
              <a:t>Solar Integration</a:t>
            </a:r>
          </a:p>
          <a:p>
            <a:pPr algn="ctr">
              <a:spcAft>
                <a:spcPts val="900"/>
              </a:spcAft>
            </a:pPr>
            <a:r>
              <a:rPr lang="en-US" sz="1400" b="1" dirty="0" smtClean="0">
                <a:solidFill>
                  <a:schemeClr val="bg1"/>
                </a:solidFill>
                <a:cs typeface="Brown-Light"/>
              </a:rPr>
              <a:t>EV Charging Integration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440797" y="3354878"/>
            <a:ext cx="2216883" cy="2093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88810" y="3000429"/>
            <a:ext cx="232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a typeface="Brown" charset="0"/>
                <a:cs typeface="Brown" charset="0"/>
              </a:rPr>
              <a:t>DISTRIBUTION SERVICES</a:t>
            </a:r>
            <a:endParaRPr lang="en-US" sz="1400" b="1" dirty="0">
              <a:solidFill>
                <a:schemeClr val="bg1"/>
              </a:solidFill>
              <a:ea typeface="Brown" charset="0"/>
              <a:cs typeface="Brown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0583" y="2189820"/>
            <a:ext cx="292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rPr>
              <a:t>UTILITIES / GRID OPERATORS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Brown" charset="0"/>
              <a:cs typeface="Brown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91729" y="3327516"/>
            <a:ext cx="267352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6249638" y="2835428"/>
            <a:ext cx="2595995" cy="372818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262338" y="3435001"/>
            <a:ext cx="257059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 smtClean="0">
                <a:solidFill>
                  <a:schemeClr val="bg1"/>
                </a:solidFill>
                <a:ea typeface="Brown" charset="0"/>
                <a:cs typeface="Brown" charset="0"/>
              </a:rPr>
              <a:t>Firm, Dispatchable Capacity</a:t>
            </a:r>
          </a:p>
          <a:p>
            <a:pPr algn="ctr">
              <a:spcAft>
                <a:spcPts val="900"/>
              </a:spcAft>
            </a:pPr>
            <a:r>
              <a:rPr lang="en-US" sz="1400" dirty="0" smtClean="0">
                <a:solidFill>
                  <a:schemeClr val="bg1"/>
                </a:solidFill>
                <a:ea typeface="Brown" charset="0"/>
                <a:cs typeface="Brown" charset="0"/>
              </a:rPr>
              <a:t>Dynamic Load Management</a:t>
            </a:r>
          </a:p>
          <a:p>
            <a:pPr algn="ctr">
              <a:spcAft>
                <a:spcPts val="900"/>
              </a:spcAft>
            </a:pPr>
            <a:r>
              <a:rPr lang="en-US" sz="1400" dirty="0" smtClean="0">
                <a:solidFill>
                  <a:schemeClr val="bg1"/>
                </a:solidFill>
                <a:ea typeface="Brown" charset="0"/>
                <a:cs typeface="Brown" charset="0"/>
              </a:rPr>
              <a:t>Volt/VAR Optimization</a:t>
            </a:r>
          </a:p>
          <a:p>
            <a:pPr algn="ctr">
              <a:spcAft>
                <a:spcPts val="900"/>
              </a:spcAft>
            </a:pPr>
            <a:r>
              <a:rPr lang="en-US" sz="1400" dirty="0" smtClean="0">
                <a:solidFill>
                  <a:schemeClr val="bg1"/>
                </a:solidFill>
                <a:ea typeface="Brown" charset="0"/>
                <a:cs typeface="Brown" charset="0"/>
              </a:rPr>
              <a:t>Conservation Voltage Reduction (CVR)</a:t>
            </a:r>
          </a:p>
          <a:p>
            <a:pPr algn="ctr">
              <a:spcAft>
                <a:spcPts val="300"/>
              </a:spcAft>
            </a:pPr>
            <a:r>
              <a:rPr lang="en-US" sz="1400" dirty="0" smtClean="0">
                <a:solidFill>
                  <a:schemeClr val="bg1"/>
                </a:solidFill>
                <a:ea typeface="Brown" charset="0"/>
                <a:cs typeface="Brown" charset="0"/>
              </a:rPr>
              <a:t>Reliability/Resiliency</a:t>
            </a:r>
          </a:p>
          <a:p>
            <a:pPr algn="ctr">
              <a:spcAft>
                <a:spcPts val="300"/>
              </a:spcAft>
            </a:pPr>
            <a:r>
              <a:rPr lang="en-US" sz="1400" dirty="0" smtClean="0">
                <a:solidFill>
                  <a:schemeClr val="bg1"/>
                </a:solidFill>
                <a:ea typeface="Brown" charset="0"/>
                <a:cs typeface="Brown" charset="0"/>
              </a:rPr>
              <a:t>Wholesale Energy Market Products:</a:t>
            </a:r>
          </a:p>
          <a:p>
            <a:pPr algn="ctr">
              <a:spcAft>
                <a:spcPts val="300"/>
              </a:spcAft>
            </a:pPr>
            <a:r>
              <a:rPr lang="en-US" sz="1400" dirty="0" smtClean="0">
                <a:solidFill>
                  <a:schemeClr val="bg1"/>
                </a:solidFill>
                <a:ea typeface="Brown" charset="0"/>
                <a:cs typeface="Brown" charset="0"/>
              </a:rPr>
              <a:t>-Day Ahead</a:t>
            </a:r>
          </a:p>
          <a:p>
            <a:pPr algn="ctr">
              <a:spcAft>
                <a:spcPts val="300"/>
              </a:spcAft>
            </a:pPr>
            <a:r>
              <a:rPr lang="en-US" sz="1400" dirty="0">
                <a:solidFill>
                  <a:schemeClr val="bg1"/>
                </a:solidFill>
                <a:ea typeface="Brown" charset="0"/>
                <a:cs typeface="Brown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ea typeface="Brown" charset="0"/>
                <a:cs typeface="Brown" charset="0"/>
              </a:rPr>
              <a:t>Real-Time</a:t>
            </a:r>
            <a:endParaRPr lang="en-US" sz="1400" dirty="0">
              <a:solidFill>
                <a:schemeClr val="bg1"/>
              </a:solidFill>
              <a:ea typeface="Brown" charset="0"/>
              <a:cs typeface="Brown" charset="0"/>
            </a:endParaRPr>
          </a:p>
          <a:p>
            <a:pPr algn="ctr">
              <a:spcAft>
                <a:spcPts val="300"/>
              </a:spcAft>
            </a:pPr>
            <a:r>
              <a:rPr lang="en-US" sz="1400" dirty="0" smtClean="0">
                <a:solidFill>
                  <a:schemeClr val="bg1"/>
                </a:solidFill>
                <a:ea typeface="Brown" charset="0"/>
                <a:cs typeface="Brown" charset="0"/>
              </a:rPr>
              <a:t>-Frequency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87207" y="2964666"/>
            <a:ext cx="232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a typeface="Brown" charset="0"/>
                <a:cs typeface="Brown" charset="0"/>
              </a:rPr>
              <a:t>DISTRIBUTION SERVICES</a:t>
            </a:r>
            <a:endParaRPr lang="en-US" sz="1400" b="1" dirty="0">
              <a:solidFill>
                <a:schemeClr val="bg1"/>
              </a:solidFill>
              <a:ea typeface="Brown" charset="0"/>
              <a:cs typeface="Brown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6172111" y="3327516"/>
            <a:ext cx="267352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28954" y="2213838"/>
            <a:ext cx="297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rPr>
              <a:t>DISTRIBUTED RESOURCE AGGREGATOR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Brown" charset="0"/>
              <a:cs typeface="Brown" charset="0"/>
            </a:endParaRPr>
          </a:p>
        </p:txBody>
      </p:sp>
      <p:sp>
        <p:nvSpPr>
          <p:cNvPr id="56" name="Bent-Up Arrow 55"/>
          <p:cNvSpPr/>
          <p:nvPr/>
        </p:nvSpPr>
        <p:spPr>
          <a:xfrm rot="10800000">
            <a:off x="1357743" y="1472825"/>
            <a:ext cx="2522951" cy="680910"/>
          </a:xfrm>
          <a:prstGeom prst="bentUpArrow">
            <a:avLst>
              <a:gd name="adj1" fmla="val 50000"/>
              <a:gd name="adj2" fmla="val 25000"/>
              <a:gd name="adj3" fmla="val 25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Bent-Up Arrow 56"/>
          <p:cNvSpPr/>
          <p:nvPr/>
        </p:nvSpPr>
        <p:spPr>
          <a:xfrm rot="10800000" flipH="1">
            <a:off x="5252771" y="1478859"/>
            <a:ext cx="2522951" cy="680910"/>
          </a:xfrm>
          <a:prstGeom prst="bentUpArrow">
            <a:avLst>
              <a:gd name="adj1" fmla="val 50000"/>
              <a:gd name="adj2" fmla="val 25000"/>
              <a:gd name="adj3" fmla="val 25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75553" y="6556398"/>
            <a:ext cx="5851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For Discussion Purposes: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NY Joint Utilities Distribution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System Planning Engagement Group</a:t>
            </a:r>
          </a:p>
        </p:txBody>
      </p:sp>
    </p:spTree>
    <p:extLst>
      <p:ext uri="{BB962C8B-B14F-4D97-AF65-F5344CB8AC3E}">
        <p14:creationId xmlns:p14="http://schemas.microsoft.com/office/powerpoint/2010/main" val="19835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rapezoid 121"/>
          <p:cNvSpPr/>
          <p:nvPr/>
        </p:nvSpPr>
        <p:spPr>
          <a:xfrm rot="15284707">
            <a:off x="3238852" y="1674539"/>
            <a:ext cx="1296697" cy="5743408"/>
          </a:xfrm>
          <a:prstGeom prst="trapezoid">
            <a:avLst>
              <a:gd name="adj" fmla="val 46466"/>
            </a:avLst>
          </a:prstGeom>
          <a:solidFill>
            <a:schemeClr val="tx2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506756" y="3013378"/>
            <a:ext cx="1535432" cy="15354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6926" y="3923266"/>
            <a:ext cx="195509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a typeface="Brown" charset="0"/>
                <a:cs typeface="Brown" charset="0"/>
              </a:rPr>
              <a:t>AMS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06825" y="1518643"/>
            <a:ext cx="1099932" cy="109993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Brown" charset="0"/>
              <a:cs typeface="Brown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717396" y="1532779"/>
            <a:ext cx="1099932" cy="109993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ea typeface="Brown" charset="0"/>
              <a:cs typeface="Brown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42188" y="1532779"/>
            <a:ext cx="1099932" cy="109993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ea typeface="Brown" charset="0"/>
              <a:cs typeface="Brow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225" y="1837774"/>
            <a:ext cx="795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rPr>
              <a:t>DBL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ea typeface="Brown" charset="0"/>
              <a:cs typeface="Brow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7239" y="1851909"/>
            <a:ext cx="1000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rPr>
              <a:t>ENGIE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ea typeface="Brown" charset="0"/>
              <a:cs typeface="Brow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3110" y="1851910"/>
            <a:ext cx="11180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rPr>
              <a:t>Other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ea typeface="Brown" charset="0"/>
              <a:cs typeface="Brow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2" y="238010"/>
            <a:ext cx="7158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rPr>
              <a:t>THIRD PARTY PROJECT FINANCE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ea typeface="Brown" charset="0"/>
              <a:cs typeface="Brown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25757" y="251126"/>
            <a:ext cx="4492487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25757" y="879500"/>
            <a:ext cx="4492487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4"/>
          </p:cNvCxnSpPr>
          <p:nvPr/>
        </p:nvCxnSpPr>
        <p:spPr>
          <a:xfrm>
            <a:off x="956791" y="2618574"/>
            <a:ext cx="807130" cy="582523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4"/>
            <a:endCxn id="5" idx="7"/>
          </p:cNvCxnSpPr>
          <p:nvPr/>
        </p:nvCxnSpPr>
        <p:spPr>
          <a:xfrm flipH="1">
            <a:off x="2817329" y="2632710"/>
            <a:ext cx="774825" cy="605527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4"/>
            <a:endCxn id="5" idx="0"/>
          </p:cNvCxnSpPr>
          <p:nvPr/>
        </p:nvCxnSpPr>
        <p:spPr>
          <a:xfrm>
            <a:off x="2267362" y="2632710"/>
            <a:ext cx="7110" cy="38066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47860" y="1029156"/>
            <a:ext cx="245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 Light" charset="0"/>
                <a:cs typeface="Brown Light" charset="0"/>
              </a:rPr>
              <a:t>VENTURE INVESTORS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Brown Light" charset="0"/>
              <a:cs typeface="Brown Light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585252" y="1851909"/>
            <a:ext cx="0" cy="3757721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46041" y="6150863"/>
            <a:ext cx="225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 Light" charset="0"/>
                <a:cs typeface="Brown Light" charset="0"/>
              </a:rPr>
              <a:t>PROJECT ENTITIES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Brown Light" charset="0"/>
              <a:cs typeface="Brown Light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965" y="3259980"/>
            <a:ext cx="914992" cy="806600"/>
          </a:xfrm>
          <a:prstGeom prst="rect">
            <a:avLst/>
          </a:prstGeom>
          <a:noFill/>
        </p:spPr>
      </p:pic>
      <p:grpSp>
        <p:nvGrpSpPr>
          <p:cNvPr id="49" name="Group 48"/>
          <p:cNvGrpSpPr/>
          <p:nvPr/>
        </p:nvGrpSpPr>
        <p:grpSpPr>
          <a:xfrm>
            <a:off x="3299855" y="4952375"/>
            <a:ext cx="1215601" cy="914400"/>
            <a:chOff x="381464" y="5183302"/>
            <a:chExt cx="1215601" cy="914400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532065" y="5183302"/>
              <a:ext cx="914401" cy="9144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Brown" charset="0"/>
                  <a:cs typeface="Brown" charset="0"/>
                </a:rPr>
                <a:t> 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1464" y="5440447"/>
              <a:ext cx="1215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Brown" charset="0"/>
                  <a:cs typeface="Brown" charset="0"/>
                </a:rPr>
                <a:t>LLC4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186703" y="5165383"/>
            <a:ext cx="1215601" cy="914400"/>
            <a:chOff x="381464" y="5183302"/>
            <a:chExt cx="1215601" cy="914400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532065" y="5183302"/>
              <a:ext cx="914401" cy="9144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Brown" charset="0"/>
                  <a:cs typeface="Brown" charset="0"/>
                </a:rPr>
                <a:t> 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1464" y="5440447"/>
              <a:ext cx="1215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Brown" charset="0"/>
                  <a:cs typeface="Brown" charset="0"/>
                </a:rPr>
                <a:t>LLC2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243279" y="5159387"/>
            <a:ext cx="1215601" cy="914400"/>
            <a:chOff x="381464" y="5183302"/>
            <a:chExt cx="1215601" cy="914400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32065" y="5183302"/>
              <a:ext cx="914401" cy="9144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Brown" charset="0"/>
                  <a:cs typeface="Brown" charset="0"/>
                </a:rPr>
                <a:t> 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1464" y="5440447"/>
              <a:ext cx="1215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Brown" charset="0"/>
                  <a:cs typeface="Brown" charset="0"/>
                </a:rPr>
                <a:t>LLC3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endParaRPr>
            </a:p>
          </p:txBody>
        </p:sp>
      </p:grpSp>
      <p:sp>
        <p:nvSpPr>
          <p:cNvPr id="57" name="Oval 56"/>
          <p:cNvSpPr>
            <a:spLocks noChangeAspect="1"/>
          </p:cNvSpPr>
          <p:nvPr/>
        </p:nvSpPr>
        <p:spPr>
          <a:xfrm>
            <a:off x="280728" y="4952837"/>
            <a:ext cx="914401" cy="9144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rPr>
              <a:t>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Brown" charset="0"/>
              <a:cs typeface="Brown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0127" y="5209982"/>
            <a:ext cx="1215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ea typeface="Brown" charset="0"/>
                <a:cs typeface="Brown" charset="0"/>
              </a:rPr>
              <a:t>LLC1</a:t>
            </a:r>
            <a:endParaRPr lang="en-US" sz="2000" dirty="0">
              <a:solidFill>
                <a:schemeClr val="tx2"/>
              </a:solidFill>
              <a:ea typeface="Brown" charset="0"/>
              <a:cs typeface="Brown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1763922" y="4459537"/>
            <a:ext cx="285060" cy="71184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4" idx="0"/>
          </p:cNvCxnSpPr>
          <p:nvPr/>
        </p:nvCxnSpPr>
        <p:spPr>
          <a:xfrm>
            <a:off x="2566530" y="4468171"/>
            <a:ext cx="284551" cy="69121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7" idx="0"/>
          </p:cNvCxnSpPr>
          <p:nvPr/>
        </p:nvCxnSpPr>
        <p:spPr>
          <a:xfrm flipH="1">
            <a:off x="737929" y="4274310"/>
            <a:ext cx="974749" cy="678527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47" idx="0"/>
          </p:cNvCxnSpPr>
          <p:nvPr/>
        </p:nvCxnSpPr>
        <p:spPr>
          <a:xfrm>
            <a:off x="2851079" y="4210485"/>
            <a:ext cx="1056578" cy="74189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>
            <a:spLocks noChangeAspect="1"/>
          </p:cNvSpPr>
          <p:nvPr/>
        </p:nvSpPr>
        <p:spPr>
          <a:xfrm>
            <a:off x="5443660" y="1532779"/>
            <a:ext cx="1099932" cy="109993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Brown" charset="0"/>
              <a:cs typeface="Brown" charset="0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7050148" y="1522302"/>
            <a:ext cx="1099932" cy="109993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ea typeface="Brown" charset="0"/>
              <a:cs typeface="Brown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10239" y="1724273"/>
            <a:ext cx="1166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rPr>
              <a:t>Equity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rPr>
              <a:t>Investor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Brown" charset="0"/>
              <a:cs typeface="Brown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016727" y="1733710"/>
            <a:ext cx="1166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rPr>
              <a:t>Debt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rPr>
              <a:t>Investor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Brown" charset="0"/>
              <a:cs typeface="Brown" charset="0"/>
            </a:endParaRPr>
          </a:p>
        </p:txBody>
      </p:sp>
      <p:cxnSp>
        <p:nvCxnSpPr>
          <p:cNvPr id="88" name="Straight Arrow Connector 87"/>
          <p:cNvCxnSpPr>
            <a:stCxn id="84" idx="4"/>
          </p:cNvCxnSpPr>
          <p:nvPr/>
        </p:nvCxnSpPr>
        <p:spPr>
          <a:xfrm>
            <a:off x="5993626" y="2632710"/>
            <a:ext cx="497326" cy="45338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5" idx="4"/>
          </p:cNvCxnSpPr>
          <p:nvPr/>
        </p:nvCxnSpPr>
        <p:spPr>
          <a:xfrm flipH="1">
            <a:off x="7123659" y="2622233"/>
            <a:ext cx="476455" cy="46386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565128" y="1029156"/>
            <a:ext cx="245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 Light" charset="0"/>
                <a:cs typeface="Brown Light" charset="0"/>
              </a:rPr>
              <a:t>PROJECT INVESTORS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Brown Light" charset="0"/>
              <a:cs typeface="Brown Light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7856984" y="4948227"/>
            <a:ext cx="1215601" cy="914400"/>
            <a:chOff x="381464" y="5183302"/>
            <a:chExt cx="1215601" cy="914400"/>
          </a:xfrm>
        </p:grpSpPr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532065" y="5183302"/>
              <a:ext cx="914401" cy="914400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Brown" charset="0"/>
                  <a:cs typeface="Brown" charset="0"/>
                </a:rPr>
                <a:t> 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81464" y="5334465"/>
              <a:ext cx="12156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a typeface="Brown" charset="0"/>
                  <a:cs typeface="Brown" charset="0"/>
                </a:rPr>
                <a:t>Resiliency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a typeface="Brown" charset="0"/>
                  <a:cs typeface="Brown" charset="0"/>
                </a:rPr>
                <a:t>Payments</a:t>
              </a:r>
              <a:endParaRPr lang="en-US" sz="1400" b="1" dirty="0">
                <a:solidFill>
                  <a:schemeClr val="bg1"/>
                </a:solidFill>
                <a:ea typeface="Brown" charset="0"/>
                <a:cs typeface="Brown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743830" y="5161235"/>
            <a:ext cx="1215601" cy="914400"/>
            <a:chOff x="381462" y="5183302"/>
            <a:chExt cx="1215601" cy="914400"/>
          </a:xfrm>
        </p:grpSpPr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532065" y="5183302"/>
              <a:ext cx="914401" cy="9144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Brown" charset="0"/>
                  <a:cs typeface="Brown" charset="0"/>
                </a:rPr>
                <a:t> 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81462" y="5455743"/>
              <a:ext cx="12156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Brown" charset="0"/>
                  <a:cs typeface="Brown" charset="0"/>
                </a:rPr>
                <a:t>Incentives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802459" y="5155239"/>
            <a:ext cx="1215601" cy="914400"/>
            <a:chOff x="383515" y="5183302"/>
            <a:chExt cx="1215601" cy="914400"/>
          </a:xfrm>
        </p:grpSpPr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532065" y="5183302"/>
              <a:ext cx="914401" cy="9144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Brown" charset="0"/>
                  <a:cs typeface="Brown" charset="0"/>
                </a:rPr>
                <a:t> 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83515" y="5350968"/>
              <a:ext cx="12156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Brown" charset="0"/>
                  <a:cs typeface="Brown" charset="0"/>
                </a:rPr>
                <a:t>Site </a:t>
              </a:r>
            </a:p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Brown" charset="0"/>
                  <a:cs typeface="Brown" charset="0"/>
                </a:rPr>
                <a:t>Lease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Brown" charset="0"/>
                <a:cs typeface="Brown" charset="0"/>
              </a:endParaRPr>
            </a:p>
          </p:txBody>
        </p:sp>
      </p:grpSp>
      <p:sp>
        <p:nvSpPr>
          <p:cNvPr id="106" name="Oval 105"/>
          <p:cNvSpPr>
            <a:spLocks noChangeAspect="1"/>
          </p:cNvSpPr>
          <p:nvPr/>
        </p:nvSpPr>
        <p:spPr>
          <a:xfrm>
            <a:off x="4837857" y="4948689"/>
            <a:ext cx="914401" cy="914400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a typeface="Brown" charset="0"/>
                <a:cs typeface="Brown" charset="0"/>
              </a:rPr>
              <a:t> </a:t>
            </a:r>
            <a:endParaRPr lang="en-US" dirty="0">
              <a:solidFill>
                <a:schemeClr val="bg1"/>
              </a:solidFill>
              <a:ea typeface="Brown" charset="0"/>
              <a:cs typeface="Brown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87257" y="5154922"/>
            <a:ext cx="121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a typeface="Brown" charset="0"/>
                <a:cs typeface="Brown" charset="0"/>
              </a:rPr>
              <a:t>Utility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ea typeface="Brown" charset="0"/>
                <a:cs typeface="Brown" charset="0"/>
              </a:rPr>
              <a:t>Contract</a:t>
            </a:r>
            <a:endParaRPr lang="en-US" sz="1400" b="1" dirty="0">
              <a:solidFill>
                <a:schemeClr val="bg1"/>
              </a:solidFill>
              <a:ea typeface="Brown" charset="0"/>
              <a:cs typeface="Brown" charset="0"/>
            </a:endParaRPr>
          </a:p>
        </p:txBody>
      </p:sp>
      <p:cxnSp>
        <p:nvCxnSpPr>
          <p:cNvPr id="108" name="Straight Arrow Connector 107"/>
          <p:cNvCxnSpPr>
            <a:stCxn id="101" idx="0"/>
          </p:cNvCxnSpPr>
          <p:nvPr/>
        </p:nvCxnSpPr>
        <p:spPr>
          <a:xfrm flipV="1">
            <a:off x="6351634" y="4500257"/>
            <a:ext cx="225378" cy="66097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4" idx="0"/>
          </p:cNvCxnSpPr>
          <p:nvPr/>
        </p:nvCxnSpPr>
        <p:spPr>
          <a:xfrm flipH="1" flipV="1">
            <a:off x="7046860" y="4500257"/>
            <a:ext cx="361350" cy="65498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6" idx="0"/>
          </p:cNvCxnSpPr>
          <p:nvPr/>
        </p:nvCxnSpPr>
        <p:spPr>
          <a:xfrm flipV="1">
            <a:off x="5295058" y="4227503"/>
            <a:ext cx="891658" cy="72118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98" idx="0"/>
          </p:cNvCxnSpPr>
          <p:nvPr/>
        </p:nvCxnSpPr>
        <p:spPr>
          <a:xfrm flipH="1" flipV="1">
            <a:off x="7417947" y="4229098"/>
            <a:ext cx="1046839" cy="71912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>
            <a:spLocks noChangeAspect="1"/>
          </p:cNvSpPr>
          <p:nvPr/>
        </p:nvSpPr>
        <p:spPr>
          <a:xfrm>
            <a:off x="6041118" y="3013378"/>
            <a:ext cx="1535432" cy="1535432"/>
          </a:xfrm>
          <a:prstGeom prst="ellipse">
            <a:avLst/>
          </a:prstGeom>
          <a:solidFill>
            <a:schemeClr val="tx2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a typeface="Brown" charset="0"/>
                <a:cs typeface="Brown" charset="0"/>
              </a:rPr>
              <a:t>LLC1</a:t>
            </a:r>
            <a:endParaRPr lang="en-US" sz="2400" b="1" dirty="0">
              <a:ea typeface="Brown" charset="0"/>
              <a:cs typeface="Brown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538577" y="6150863"/>
            <a:ext cx="250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Brown Light" charset="0"/>
                <a:cs typeface="Brown Light" charset="0"/>
              </a:rPr>
              <a:t>PROJECT REVENUES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Brown Light" charset="0"/>
              <a:cs typeface="Brown Light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75553" y="6556398"/>
            <a:ext cx="5851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For Discussion Purposes: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NY Joint Utilities Distribution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System Planning Engagement Group</a:t>
            </a:r>
          </a:p>
        </p:txBody>
      </p:sp>
    </p:spTree>
    <p:extLst>
      <p:ext uri="{BB962C8B-B14F-4D97-AF65-F5344CB8AC3E}">
        <p14:creationId xmlns:p14="http://schemas.microsoft.com/office/powerpoint/2010/main" val="18982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LOCATIONAL VALUE OF RESILIENCY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Load Relief applicability during normal grid operations: </a:t>
            </a:r>
          </a:p>
          <a:p>
            <a:pPr lvl="1"/>
            <a:r>
              <a:rPr lang="en-US" sz="2200" dirty="0"/>
              <a:t>M</a:t>
            </a:r>
            <a:r>
              <a:rPr lang="en-US" sz="2200" dirty="0" smtClean="0"/>
              <a:t>icrogrids </a:t>
            </a:r>
            <a:r>
              <a:rPr lang="en-US" sz="2200" dirty="0"/>
              <a:t>can help utilities defer T&amp;D upgrades and/or </a:t>
            </a:r>
            <a:r>
              <a:rPr lang="en-US" sz="2200" dirty="0" smtClean="0"/>
              <a:t>maintenance</a:t>
            </a:r>
          </a:p>
          <a:p>
            <a:pPr lvl="1"/>
            <a:r>
              <a:rPr lang="en-US" sz="2200" dirty="0" smtClean="0"/>
              <a:t>Microgrids enable increased penetration of DG in general and specifically renewable generation which is </a:t>
            </a:r>
            <a:r>
              <a:rPr lang="en-US" sz="2200" dirty="0" smtClean="0"/>
              <a:t>monetizable</a:t>
            </a:r>
            <a:r>
              <a:rPr lang="en-US" sz="2200" dirty="0" smtClean="0"/>
              <a:t> </a:t>
            </a:r>
            <a:r>
              <a:rPr lang="en-US" sz="2200" dirty="0" smtClean="0"/>
              <a:t>with RECs, SRECs, RGGI, (and FLECs)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Resiliency value during grid disruption &amp; emergency events:</a:t>
            </a:r>
          </a:p>
          <a:p>
            <a:pPr lvl="1"/>
            <a:r>
              <a:rPr lang="en-US" sz="2200" dirty="0" smtClean="0"/>
              <a:t>Microgrids </a:t>
            </a:r>
            <a:r>
              <a:rPr lang="en-US" sz="2200" dirty="0"/>
              <a:t>(assuming recip engine prime mover) can </a:t>
            </a:r>
            <a:r>
              <a:rPr lang="en-US" sz="2200" dirty="0" smtClean="0"/>
              <a:t>provide Ancillary services, including black start to the </a:t>
            </a:r>
            <a:r>
              <a:rPr lang="en-US" sz="2200" dirty="0"/>
              <a:t>broader </a:t>
            </a:r>
            <a:r>
              <a:rPr lang="en-US" sz="2200" dirty="0" smtClean="0"/>
              <a:t>grid</a:t>
            </a:r>
          </a:p>
          <a:p>
            <a:pPr lvl="1"/>
            <a:r>
              <a:rPr lang="en-US" sz="2200" dirty="0" smtClean="0"/>
              <a:t>Help critical customers/facilities stay operational in storm/resiliency events</a:t>
            </a:r>
            <a:endParaRPr lang="sk-SK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627" y="5624085"/>
            <a:ext cx="2326707" cy="1029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38" y="6414884"/>
            <a:ext cx="5851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For Discussion Purposes: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NY Joint Utilities Distribution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System Planning Engagement Group</a:t>
            </a:r>
          </a:p>
        </p:txBody>
      </p:sp>
    </p:spTree>
    <p:extLst>
      <p:ext uri="{BB962C8B-B14F-4D97-AF65-F5344CB8AC3E}">
        <p14:creationId xmlns:p14="http://schemas.microsoft.com/office/powerpoint/2010/main" val="9390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23643</TotalTime>
  <Words>345</Words>
  <Application>Microsoft Office PowerPoint</Application>
  <PresentationFormat>On-screen Show (4:3)</PresentationFormat>
  <Paragraphs>89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LOCATIONAL VALUE OF RESILIENCY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Manal Yamout</dc:creator>
  <cp:lastModifiedBy>Laura Manz</cp:lastModifiedBy>
  <cp:revision>469</cp:revision>
  <cp:lastPrinted>2016-03-09T22:18:15Z</cp:lastPrinted>
  <dcterms:created xsi:type="dcterms:W3CDTF">2015-01-07T18:04:45Z</dcterms:created>
  <dcterms:modified xsi:type="dcterms:W3CDTF">2016-06-16T11:26:02Z</dcterms:modified>
</cp:coreProperties>
</file>