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4" r:id="rId2"/>
    <p:sldId id="381" r:id="rId3"/>
    <p:sldId id="379" r:id="rId4"/>
    <p:sldId id="378" r:id="rId5"/>
    <p:sldId id="38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62" autoAdjust="0"/>
    <p:restoredTop sz="7672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526" y="62"/>
      </p:cViewPr>
      <p:guideLst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7" d="100"/>
          <a:sy n="97" d="100"/>
        </p:scale>
        <p:origin x="1408" y="-5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FA76-F1A0-8544-8BD2-9C4957884D25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23DA0-D6DA-5241-BF39-BFD0E027B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7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24FA-E6CD-0E44-AD8A-FC9DE03C27C2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3A98-A3EB-F44A-BB95-0A8C8937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00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/>
              <a:t>What types of NWA DER procurement processes are most important and valuable to Stakeholders</a:t>
            </a:r>
            <a:r>
              <a:rPr lang="en-US" baseline="0"/>
              <a:t>?</a:t>
            </a:r>
            <a:endParaRPr lang="en-US"/>
          </a:p>
          <a:p>
            <a:pPr marL="285750" indent="-285750">
              <a:buFont typeface="Arial" charset="0"/>
              <a:buChar char="•"/>
            </a:pPr>
            <a:r>
              <a:rPr lang="en-US"/>
              <a:t>What are the most important characteristics of those solicitation and procurement process for non-wires solutions?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What types of standardization in NWA procurement solicitations and contracts would Stakeholders like to see?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What are the key business drivers, from Stakeholders’ perspective, for the types of procurement approaches, standardization, timing and terms?</a:t>
            </a:r>
          </a:p>
          <a:p>
            <a:pPr marL="285750" indent="-285750">
              <a:buFont typeface="Arial" charset="0"/>
              <a:buChar char="•"/>
            </a:pPr>
            <a:r>
              <a:rPr lang="en-US"/>
              <a:t>What are the most significant challenges you see associated with NWA DER procurement as we move forward in the REV process?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5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Laying in staggered maturity for commodity price risk management:</a:t>
            </a:r>
          </a:p>
          <a:p>
            <a:endParaRPr lang="en-US"/>
          </a:p>
          <a:p>
            <a:r>
              <a:rPr lang="en-US"/>
              <a:t>e.g., strategic objective – 80% hedged 1</a:t>
            </a:r>
            <a:r>
              <a:rPr lang="en-US" baseline="0"/>
              <a:t> yr prior, for budget certainty</a:t>
            </a:r>
          </a:p>
          <a:p>
            <a:endParaRPr lang="en-US" baseline="0"/>
          </a:p>
          <a:p>
            <a:r>
              <a:rPr lang="en-US" baseline="0"/>
              <a:t>Quarterly electricity hedge buys – dollar cost averaging: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20% through end of yr 4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40% through end of yr 3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60% through end of yr</a:t>
            </a:r>
            <a:r>
              <a:rPr lang="en-US" baseline="0"/>
              <a:t> 2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80% through end of yr 1</a:t>
            </a:r>
          </a:p>
        </p:txBody>
      </p:sp>
    </p:spTree>
    <p:extLst>
      <p:ext uri="{BB962C8B-B14F-4D97-AF65-F5344CB8AC3E}">
        <p14:creationId xmlns:p14="http://schemas.microsoft.com/office/powerpoint/2010/main" val="58813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077"/>
            <a:ext cx="8229600" cy="4690086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>
                <a:latin typeface="Brown" charset="0"/>
                <a:ea typeface="Brown" charset="0"/>
                <a:cs typeface="Brown" charset="0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 b="0" i="0">
                <a:latin typeface="Brown" charset="0"/>
                <a:ea typeface="Brown" charset="0"/>
                <a:cs typeface="Brown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b="0" i="0">
                <a:latin typeface="Brown" charset="0"/>
                <a:ea typeface="Brown" charset="0"/>
                <a:cs typeface="Brown" charset="0"/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0374" y="410305"/>
            <a:ext cx="822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/>
              <a:t>Meeting Agenda</a:t>
            </a:r>
            <a:endParaRPr lang="en-US" sz="2700" b="1"/>
          </a:p>
        </p:txBody>
      </p:sp>
    </p:spTree>
    <p:extLst>
      <p:ext uri="{BB962C8B-B14F-4D97-AF65-F5344CB8AC3E}">
        <p14:creationId xmlns:p14="http://schemas.microsoft.com/office/powerpoint/2010/main" val="312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619"/>
            <a:ext cx="8229600" cy="449454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/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7768"/>
            <a:ext cx="4038600" cy="4376831"/>
          </a:xfrm>
        </p:spPr>
        <p:txBody>
          <a:bodyPr tIns="0"/>
          <a:lstStyle>
            <a:lvl1pPr marL="257175" indent="-257175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7768"/>
            <a:ext cx="4038600" cy="437683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8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,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1489" y="1797691"/>
            <a:ext cx="8215312" cy="3311616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Insert photo or chart here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11404"/>
            <a:ext cx="8229600" cy="575284"/>
          </a:xfrm>
        </p:spPr>
        <p:txBody>
          <a:bodyPr tIns="0" anchor="t" anchorCtr="0">
            <a:noAutofit/>
          </a:bodyPr>
          <a:lstStyle>
            <a:lvl1pPr>
              <a:defRPr sz="2700"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778153"/>
            <a:ext cx="3008313" cy="4358106"/>
          </a:xfrm>
        </p:spPr>
        <p:txBody>
          <a:bodyPr tIns="0" anchor="t" anchorCtr="0"/>
          <a:lstStyle>
            <a:lvl1pPr marL="257175" indent="-257175" algn="l">
              <a:buFont typeface="Wingdings" charset="2"/>
              <a:buChar char="§"/>
              <a:defRPr sz="1800" b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778155"/>
            <a:ext cx="5111750" cy="435810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Insert photo or chart here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341"/>
            <a:ext cx="8229600" cy="531392"/>
          </a:xfrm>
        </p:spPr>
        <p:txBody>
          <a:bodyPr tIns="0">
            <a:noAutofit/>
          </a:bodyPr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4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1370857"/>
            <a:ext cx="8229600" cy="3671793"/>
          </a:xfrm>
        </p:spPr>
        <p:txBody>
          <a:bodyPr/>
          <a:lstStyle>
            <a:lvl1pPr>
              <a:defRPr sz="105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41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7" r:id="rId4"/>
    <p:sldLayoutId id="2147483656" r:id="rId5"/>
    <p:sldLayoutId id="21474836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marR="0" indent="-257175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marR="0" indent="-214313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ikej@advmicrogrid.com" TargetMode="Externa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idelity.com/viewpoints/bond-ladder-strategy)" TargetMode="Externa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743199" y="0"/>
            <a:ext cx="6400801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2531165" y="5191540"/>
            <a:ext cx="6612835" cy="1007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20116"/>
            <a:ext cx="9144000" cy="750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/>
            <a:r>
              <a:rPr lang="en-US" sz="3200"/>
              <a:t>NWA AND STORAGE PROCUREMENT SUGGESTIONS</a:t>
            </a:r>
            <a:endParaRPr lang="en-US" sz="3200" b="1" dirty="0">
              <a:latin typeface="+mj-lt"/>
              <a:ea typeface="Brown" charset="0"/>
              <a:cs typeface="Brow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58" y="116057"/>
            <a:ext cx="3575398" cy="1582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45" y="6125126"/>
            <a:ext cx="265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 – 6/13/16: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Market Ops.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Engagement Group – DER Procurement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301" y="1301749"/>
            <a:ext cx="24567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/>
              <a:t>Mike Jackson</a:t>
            </a:r>
          </a:p>
          <a:p>
            <a:r>
              <a:rPr lang="en-US" sz="1700"/>
              <a:t>Market Development</a:t>
            </a:r>
          </a:p>
          <a:p>
            <a:r>
              <a:rPr lang="en-US" sz="1700">
                <a:hlinkClick r:id="rId6"/>
              </a:rPr>
              <a:t>mikej@advmicrogrid.com</a:t>
            </a:r>
            <a:endParaRPr lang="en-US" sz="1700"/>
          </a:p>
          <a:p>
            <a:r>
              <a:rPr lang="en-US" sz="1700"/>
              <a:t>508.259.0260</a:t>
            </a:r>
          </a:p>
        </p:txBody>
      </p:sp>
    </p:spTree>
    <p:extLst>
      <p:ext uri="{BB962C8B-B14F-4D97-AF65-F5344CB8AC3E}">
        <p14:creationId xmlns:p14="http://schemas.microsoft.com/office/powerpoint/2010/main" val="1711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CHALLANGES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06" y="1222940"/>
            <a:ext cx="8229600" cy="632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tx1"/>
                </a:solidFill>
              </a:rPr>
              <a:t>#1 - Financeable Revenue Stream(s) for Development:</a:t>
            </a:r>
            <a:endParaRPr lang="en-US" sz="3741" dirty="0">
              <a:solidFill>
                <a:schemeClr val="tx1"/>
              </a:solidFill>
            </a:endParaRPr>
          </a:p>
          <a:p>
            <a:pPr lvl="3"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Long Term</a:t>
            </a:r>
          </a:p>
          <a:p>
            <a:pPr lvl="3">
              <a:buFont typeface="Wingdings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Predictable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23" y="6054389"/>
            <a:ext cx="2326707" cy="102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838" y="6414884"/>
            <a:ext cx="606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NY Joint Utilities Market Ops. Engagement Group – DER Procurement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3418" y="2531782"/>
            <a:ext cx="8229600" cy="367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059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u="sng" dirty="0"/>
              <a:t>Current </a:t>
            </a:r>
            <a:r>
              <a:rPr lang="en-US" sz="2200" u="sng" dirty="0" smtClean="0"/>
              <a:t>Situation – BQDM example</a:t>
            </a:r>
            <a:endParaRPr lang="en-US" sz="2200" u="sng" dirty="0"/>
          </a:p>
          <a:p>
            <a:r>
              <a:rPr lang="en-US" sz="2200" dirty="0"/>
              <a:t>Con Edison’s </a:t>
            </a:r>
            <a:r>
              <a:rPr lang="en-US" sz="2200" dirty="0" smtClean="0"/>
              <a:t>adjustment from 8-12hr resources to </a:t>
            </a:r>
            <a:r>
              <a:rPr lang="en-US" sz="2200" dirty="0"/>
              <a:t>a portfolio of 2-4hr resources </a:t>
            </a:r>
            <a:r>
              <a:rPr lang="en-US" sz="2200"/>
              <a:t>enabled </a:t>
            </a:r>
            <a:r>
              <a:rPr lang="en-US" sz="2200" smtClean="0"/>
              <a:t>broader, more </a:t>
            </a:r>
            <a:r>
              <a:rPr lang="en-US" sz="2200" dirty="0"/>
              <a:t>robust participation </a:t>
            </a:r>
            <a:r>
              <a:rPr lang="en-US" sz="2200"/>
              <a:t>by </a:t>
            </a:r>
            <a:r>
              <a:rPr lang="en-US" sz="2200" smtClean="0"/>
              <a:t>DER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pending auction mechanism is a smart evolution of the initial BQDM </a:t>
            </a:r>
            <a:r>
              <a:rPr lang="en-US" sz="2200"/>
              <a:t>resource </a:t>
            </a:r>
            <a:r>
              <a:rPr lang="en-US" sz="2200" smtClean="0"/>
              <a:t>procurement</a:t>
            </a:r>
            <a:endParaRPr lang="en-US" sz="2200" dirty="0"/>
          </a:p>
          <a:p>
            <a:r>
              <a:rPr lang="sk-SK" sz="2200" dirty="0" err="1" smtClean="0"/>
              <a:t>However</a:t>
            </a:r>
            <a:r>
              <a:rPr lang="sk-SK" sz="2200" dirty="0"/>
              <a:t>, limiting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procurement</a:t>
            </a:r>
            <a:r>
              <a:rPr lang="sk-SK" sz="2200" dirty="0"/>
              <a:t> </a:t>
            </a:r>
            <a:r>
              <a:rPr lang="sk-SK" sz="2200" dirty="0" err="1"/>
              <a:t>horizon</a:t>
            </a:r>
            <a:r>
              <a:rPr lang="sk-SK" sz="2200" dirty="0"/>
              <a:t> to 2017 &amp; 2018 </a:t>
            </a:r>
            <a:r>
              <a:rPr lang="sk-SK" sz="2200" dirty="0" err="1"/>
              <a:t>means</a:t>
            </a:r>
            <a:r>
              <a:rPr lang="sk-SK" sz="2200" dirty="0"/>
              <a:t> </a:t>
            </a:r>
            <a:r>
              <a:rPr lang="sk-SK" sz="2200" dirty="0" err="1" smtClean="0"/>
              <a:t>that</a:t>
            </a:r>
            <a:r>
              <a:rPr lang="sk-SK" sz="2200" dirty="0" smtClean="0"/>
              <a:t> </a:t>
            </a:r>
            <a:r>
              <a:rPr lang="sk-SK" sz="2200" dirty="0" err="1" smtClean="0"/>
              <a:t>storage</a:t>
            </a:r>
            <a:r>
              <a:rPr lang="sk-SK" sz="2200" dirty="0" smtClean="0"/>
              <a:t> and </a:t>
            </a:r>
            <a:r>
              <a:rPr lang="sk-SK" sz="2200" dirty="0" err="1"/>
              <a:t>other</a:t>
            </a:r>
            <a:r>
              <a:rPr lang="sk-SK" sz="2200" dirty="0"/>
              <a:t> </a:t>
            </a:r>
            <a:r>
              <a:rPr lang="sk-SK" sz="2200" dirty="0" err="1"/>
              <a:t>high</a:t>
            </a:r>
            <a:r>
              <a:rPr lang="sk-SK" sz="2200" dirty="0"/>
              <a:t> </a:t>
            </a:r>
            <a:r>
              <a:rPr lang="sk-SK" sz="2200" dirty="0" err="1"/>
              <a:t>capital</a:t>
            </a:r>
            <a:r>
              <a:rPr lang="sk-SK" sz="2200" dirty="0"/>
              <a:t> </a:t>
            </a:r>
            <a:r>
              <a:rPr lang="sk-SK" sz="2200" dirty="0" err="1"/>
              <a:t>cost</a:t>
            </a:r>
            <a:r>
              <a:rPr lang="sk-SK" sz="2200" dirty="0"/>
              <a:t> </a:t>
            </a:r>
            <a:r>
              <a:rPr lang="sk-SK" sz="2200" dirty="0" err="1"/>
              <a:t>DERs</a:t>
            </a:r>
            <a:r>
              <a:rPr lang="sk-SK" sz="2200" dirty="0"/>
              <a:t> are </a:t>
            </a:r>
            <a:r>
              <a:rPr lang="sk-SK" sz="2200" dirty="0" err="1"/>
              <a:t>effectively</a:t>
            </a:r>
            <a:r>
              <a:rPr lang="sk-SK" sz="2200" dirty="0"/>
              <a:t> </a:t>
            </a:r>
            <a:r>
              <a:rPr lang="sk-SK" sz="2200" dirty="0" err="1"/>
              <a:t>out</a:t>
            </a:r>
            <a:r>
              <a:rPr lang="sk-SK" sz="2200" dirty="0"/>
              <a:t> of BQDM </a:t>
            </a:r>
            <a:r>
              <a:rPr lang="sk-SK" sz="2200" dirty="0" err="1"/>
              <a:t>completely</a:t>
            </a:r>
            <a:r>
              <a:rPr lang="sk-SK" sz="2200" dirty="0"/>
              <a:t> </a:t>
            </a:r>
            <a:r>
              <a:rPr lang="sk-SK" sz="2200"/>
              <a:t>or </a:t>
            </a:r>
            <a:r>
              <a:rPr lang="sk-SK" sz="2200" smtClean="0"/>
              <a:t>out at </a:t>
            </a:r>
            <a:r>
              <a:rPr lang="sk-SK" sz="2200" dirty="0"/>
              <a:t>a </a:t>
            </a:r>
            <a:r>
              <a:rPr lang="sk-SK" sz="2200" err="1"/>
              <a:t>meaningful</a:t>
            </a:r>
            <a:r>
              <a:rPr lang="sk-SK" sz="2200"/>
              <a:t> </a:t>
            </a:r>
            <a:r>
              <a:rPr lang="sk-SK" sz="2200" smtClean="0"/>
              <a:t>scale</a:t>
            </a:r>
            <a:endParaRPr lang="sk-SK" sz="2200" dirty="0" smtClean="0"/>
          </a:p>
          <a:p>
            <a:r>
              <a:rPr lang="sk-SK" sz="2200" dirty="0" err="1" smtClean="0"/>
              <a:t>Expanding</a:t>
            </a:r>
            <a:r>
              <a:rPr lang="sk-SK" sz="2200" dirty="0" smtClean="0"/>
              <a:t>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procurement</a:t>
            </a:r>
            <a:r>
              <a:rPr lang="sk-SK" sz="2200" dirty="0"/>
              <a:t> </a:t>
            </a:r>
            <a:r>
              <a:rPr lang="sk-SK" sz="2200" dirty="0" err="1"/>
              <a:t>horizon</a:t>
            </a:r>
            <a:r>
              <a:rPr lang="sk-SK" sz="2200" dirty="0"/>
              <a:t> </a:t>
            </a:r>
            <a:r>
              <a:rPr lang="sk-SK" sz="2200" dirty="0" err="1"/>
              <a:t>is</a:t>
            </a:r>
            <a:r>
              <a:rPr lang="sk-SK" sz="2200" dirty="0"/>
              <a:t>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next</a:t>
            </a:r>
            <a:r>
              <a:rPr lang="sk-SK" sz="2200" dirty="0"/>
              <a:t> </a:t>
            </a:r>
            <a:r>
              <a:rPr lang="sk-SK" sz="2200" dirty="0" err="1"/>
              <a:t>logical</a:t>
            </a:r>
            <a:r>
              <a:rPr lang="sk-SK" sz="2200" dirty="0"/>
              <a:t> </a:t>
            </a:r>
            <a:r>
              <a:rPr lang="sk-SK" sz="2200" dirty="0" err="1" smtClean="0"/>
              <a:t>progression</a:t>
            </a: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0356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</a:t>
            </a:r>
            <a:r>
              <a:rPr lang="sk-SK" sz="2400" u="sng"/>
              <a:t>Maturity Strategy</a:t>
            </a:r>
          </a:p>
          <a:p>
            <a:r>
              <a:rPr lang="sk-SK" sz="2400"/>
              <a:t>Staggered maturity is a foundational principal of financial and commodity portfolio </a:t>
            </a:r>
            <a:r>
              <a:rPr lang="sk-SK" sz="2400" smtClean="0"/>
              <a:t>management</a:t>
            </a:r>
            <a:endParaRPr lang="sk-SK" sz="2200" smtClean="0"/>
          </a:p>
          <a:p>
            <a:pPr lvl="1"/>
            <a:r>
              <a:rPr lang="sk-SK" sz="2200" smtClean="0"/>
              <a:t> For </a:t>
            </a:r>
            <a:r>
              <a:rPr lang="sk-SK" sz="2200"/>
              <a:t>example, Fidelity’s </a:t>
            </a:r>
            <a:r>
              <a:rPr lang="sk-SK" sz="2200" smtClean="0"/>
              <a:t>“bond ladder“ strategy:</a:t>
            </a:r>
            <a:endParaRPr lang="sk-SK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3581"/>
            <a:ext cx="9144000" cy="3808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087" y="6455229"/>
            <a:ext cx="508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smtClean="0">
                <a:hlinkClick r:id="rId5"/>
              </a:rPr>
              <a:t>Source - https</a:t>
            </a:r>
            <a:r>
              <a:rPr lang="en-US" sz="1100" u="sng">
                <a:hlinkClick r:id="rId5"/>
              </a:rPr>
              <a:t>://</a:t>
            </a:r>
            <a:r>
              <a:rPr lang="en-US" sz="1400" u="sng" smtClean="0">
                <a:hlinkClick r:id="rId5"/>
              </a:rPr>
              <a:t>www.fidelity.com/viewpoints/bond-ladder-strategy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</a:t>
            </a:r>
            <a:r>
              <a:rPr lang="sk-SK" sz="2400" u="sng"/>
              <a:t>Maturity Strategy</a:t>
            </a:r>
          </a:p>
          <a:p>
            <a:r>
              <a:rPr lang="sk-SK" sz="2400" smtClean="0"/>
              <a:t>This </a:t>
            </a:r>
            <a:r>
              <a:rPr lang="sk-SK" sz="2400"/>
              <a:t>is also a common practice in our own industry to manage energy commodity price risk </a:t>
            </a:r>
            <a:r>
              <a:rPr lang="sk-SK" sz="2400" smtClean="0"/>
              <a:t>management</a:t>
            </a:r>
          </a:p>
          <a:p>
            <a:r>
              <a:rPr lang="sk-SK" sz="2400" smtClean="0"/>
              <a:t>NWA </a:t>
            </a:r>
            <a:r>
              <a:rPr lang="sk-SK" sz="2400"/>
              <a:t>Portfolio Risk </a:t>
            </a:r>
            <a:r>
              <a:rPr lang="sk-SK" sz="2400" smtClean="0"/>
              <a:t>Management:</a:t>
            </a:r>
            <a:endParaRPr lang="sk-SK" sz="2200"/>
          </a:p>
          <a:p>
            <a:pPr lvl="1"/>
            <a:r>
              <a:rPr lang="sk-SK" sz="2200" smtClean="0"/>
              <a:t>Utilities </a:t>
            </a:r>
            <a:r>
              <a:rPr lang="sk-SK" sz="2200"/>
              <a:t>could apply staggered maturity to NWA portfolio procurements, or even to the BQDM auction, by adding the intermediate- and long-term </a:t>
            </a:r>
            <a:r>
              <a:rPr lang="sk-SK" sz="2200" smtClean="0"/>
              <a:t>dimensions</a:t>
            </a:r>
          </a:p>
          <a:p>
            <a:pPr lvl="1"/>
            <a:r>
              <a:rPr lang="sk-SK" sz="2200" smtClean="0"/>
              <a:t>Utilities </a:t>
            </a:r>
            <a:r>
              <a:rPr lang="sk-SK" sz="2200"/>
              <a:t>could buy a portfolio of NWA solutions layered into a staggered maturity portfolio to manage risk by diversifying technology-type, and contract start dates and </a:t>
            </a:r>
            <a:r>
              <a:rPr lang="sk-SK" sz="2200" smtClean="0"/>
              <a:t>term</a:t>
            </a:r>
          </a:p>
          <a:p>
            <a:pPr lvl="1"/>
            <a:r>
              <a:rPr lang="sk-SK" sz="2200" smtClean="0"/>
              <a:t>Storage </a:t>
            </a:r>
            <a:r>
              <a:rPr lang="sk-SK" sz="2200"/>
              <a:t>plays well at today’s prices in a 10- to 15-year </a:t>
            </a:r>
            <a:r>
              <a:rPr lang="sk-SK" sz="2200" smtClean="0"/>
              <a:t>term</a:t>
            </a:r>
            <a:endParaRPr lang="sk-SK" sz="2400"/>
          </a:p>
        </p:txBody>
      </p:sp>
      <p:sp>
        <p:nvSpPr>
          <p:cNvPr id="6" name="TextBox 5"/>
          <p:cNvSpPr txBox="1"/>
          <p:nvPr/>
        </p:nvSpPr>
        <p:spPr>
          <a:xfrm>
            <a:off x="214838" y="6414884"/>
            <a:ext cx="606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NY Joint Utilities Market Ops. Engagement Group – DER Procurement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23" y="6054389"/>
            <a:ext cx="2326707" cy="10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Maturity Procurement Benefits</a:t>
            </a:r>
            <a:r>
              <a:rPr lang="sk-SK" sz="2400" smtClean="0"/>
              <a:t>:</a:t>
            </a:r>
          </a:p>
          <a:p>
            <a:pPr marL="0" indent="0">
              <a:buNone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Market </a:t>
            </a:r>
            <a:r>
              <a:rPr lang="sk-SK" sz="2400"/>
              <a:t>animation stimulus </a:t>
            </a:r>
            <a:r>
              <a:rPr lang="sk-SK" sz="2400" smtClean="0"/>
              <a:t>for capital-intensive DER to </a:t>
            </a:r>
            <a:r>
              <a:rPr lang="sk-SK" sz="2400"/>
              <a:t>help cross the chasm to a post-REV </a:t>
            </a:r>
            <a:r>
              <a:rPr lang="sk-SK" sz="2400" smtClean="0"/>
              <a:t>world</a:t>
            </a:r>
          </a:p>
          <a:p>
            <a:pPr marL="457200" indent="-457200">
              <a:buFont typeface="+mj-lt"/>
              <a:buAutoNum type="arabicPeriod"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Management </a:t>
            </a:r>
            <a:r>
              <a:rPr lang="sk-SK" sz="2400"/>
              <a:t>of NWA portfolio technology and price </a:t>
            </a:r>
            <a:r>
              <a:rPr lang="sk-SK" sz="2400" smtClean="0"/>
              <a:t>risk</a:t>
            </a:r>
          </a:p>
          <a:p>
            <a:pPr marL="457200" indent="-457200">
              <a:buFont typeface="+mj-lt"/>
              <a:buAutoNum type="arabicPeriod"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Dynamic </a:t>
            </a:r>
            <a:r>
              <a:rPr lang="sk-SK" sz="2400"/>
              <a:t>adaptation well suited to </a:t>
            </a:r>
            <a:r>
              <a:rPr lang="sk-SK" sz="2400" smtClean="0"/>
              <a:t>the accelerating </a:t>
            </a:r>
            <a:r>
              <a:rPr lang="sk-SK" sz="2400"/>
              <a:t>change at the grid-edge (smart grid/IoT</a:t>
            </a:r>
            <a:r>
              <a:rPr lang="sk-SK" sz="2400" smtClean="0"/>
              <a:t>)</a:t>
            </a:r>
            <a:endParaRPr lang="sk-SK" sz="2400"/>
          </a:p>
        </p:txBody>
      </p:sp>
      <p:sp>
        <p:nvSpPr>
          <p:cNvPr id="6" name="TextBox 5"/>
          <p:cNvSpPr txBox="1"/>
          <p:nvPr/>
        </p:nvSpPr>
        <p:spPr>
          <a:xfrm>
            <a:off x="214838" y="6389484"/>
            <a:ext cx="606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NY Joint Utilities Market Ops. Engagement Group – DER Procurement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023" y="6054389"/>
            <a:ext cx="2326707" cy="10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23872</TotalTime>
  <Words>515</Words>
  <Application>Microsoft Office PowerPoint</Application>
  <PresentationFormat>On-screen Show (4:3)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Brown</vt:lpstr>
      <vt:lpstr>Calibri</vt:lpstr>
      <vt:lpstr>Wingdings</vt:lpstr>
      <vt:lpstr>Office Theme</vt:lpstr>
      <vt:lpstr>PowerPoint Presentation</vt:lpstr>
      <vt:lpstr>NWA AND STORAGE PROCUREMENT CHALLANGES</vt:lpstr>
      <vt:lpstr>NWA AND STORAGE PROCUREMENT SUGGESTIONS</vt:lpstr>
      <vt:lpstr>NWA AND STORAGE PROCUREMENT SUGGESTIONS</vt:lpstr>
      <vt:lpstr>NWA AND STORAGE PROCUREMENT SUGGESTIONS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Yamout</dc:creator>
  <cp:lastModifiedBy>Anne Howley</cp:lastModifiedBy>
  <cp:revision>482</cp:revision>
  <cp:lastPrinted>2016-03-09T22:18:15Z</cp:lastPrinted>
  <dcterms:created xsi:type="dcterms:W3CDTF">2015-01-07T18:04:45Z</dcterms:created>
  <dcterms:modified xsi:type="dcterms:W3CDTF">2016-07-13T14:13:52Z</dcterms:modified>
</cp:coreProperties>
</file>