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80" r:id="rId4"/>
    <p:sldId id="283" r:id="rId5"/>
    <p:sldId id="309" r:id="rId6"/>
    <p:sldId id="311" r:id="rId7"/>
    <p:sldId id="297" r:id="rId8"/>
    <p:sldId id="305" r:id="rId9"/>
    <p:sldId id="299" r:id="rId10"/>
    <p:sldId id="303" r:id="rId11"/>
    <p:sldId id="282" r:id="rId12"/>
    <p:sldId id="281" r:id="rId13"/>
    <p:sldId id="313" r:id="rId14"/>
    <p:sldId id="285" r:id="rId15"/>
    <p:sldId id="286" r:id="rId16"/>
    <p:sldId id="301" r:id="rId17"/>
    <p:sldId id="296" r:id="rId18"/>
    <p:sldId id="315" r:id="rId19"/>
    <p:sldId id="289" r:id="rId20"/>
    <p:sldId id="290" r:id="rId21"/>
    <p:sldId id="291" r:id="rId22"/>
    <p:sldId id="292" r:id="rId23"/>
    <p:sldId id="293" r:id="rId24"/>
    <p:sldId id="294"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6" autoAdjust="0"/>
    <p:restoredTop sz="85051" autoAdjust="0"/>
  </p:normalViewPr>
  <p:slideViewPr>
    <p:cSldViewPr snapToGrid="0">
      <p:cViewPr varScale="1">
        <p:scale>
          <a:sx n="48" d="100"/>
          <a:sy n="48" d="100"/>
        </p:scale>
        <p:origin x="1229"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F9605-6AA0-4C1E-8F08-42AB87EBEC89}" type="datetimeFigureOut">
              <a:rPr lang="en-US" smtClean="0"/>
              <a:pPr/>
              <a:t>8/29/2016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8AB36-6DAF-41A9-859D-B85900C09BE2}" type="slidenum">
              <a:rPr lang="en-US" smtClean="0"/>
              <a:pPr/>
              <a:t>‹#›</a:t>
            </a:fld>
            <a:endParaRPr lang="en-US"/>
          </a:p>
        </p:txBody>
      </p:sp>
    </p:spTree>
    <p:extLst>
      <p:ext uri="{BB962C8B-B14F-4D97-AF65-F5344CB8AC3E}">
        <p14:creationId xmlns:p14="http://schemas.microsoft.com/office/powerpoint/2010/main" val="272035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8AB36-6DAF-41A9-859D-B85900C09BE2}" type="slidenum">
              <a:rPr lang="en-US" smtClean="0"/>
              <a:pPr/>
              <a:t>24</a:t>
            </a:fld>
            <a:endParaRPr lang="en-US"/>
          </a:p>
        </p:txBody>
      </p:sp>
    </p:spTree>
    <p:extLst>
      <p:ext uri="{BB962C8B-B14F-4D97-AF65-F5344CB8AC3E}">
        <p14:creationId xmlns:p14="http://schemas.microsoft.com/office/powerpoint/2010/main" val="90811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351C06-6A0F-4747-B152-F50BB51FE0E5}"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23969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51C06-6A0F-4747-B152-F50BB51FE0E5}"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36662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51C06-6A0F-4747-B152-F50BB51FE0E5}"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922929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descr="ChargePoint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8400" y="739019"/>
            <a:ext cx="4267200" cy="1165981"/>
          </a:xfrm>
          <a:prstGeom prst="rect">
            <a:avLst/>
          </a:prstGeom>
        </p:spPr>
      </p:pic>
      <p:sp>
        <p:nvSpPr>
          <p:cNvPr id="2" name="Title 1"/>
          <p:cNvSpPr>
            <a:spLocks noGrp="1"/>
          </p:cNvSpPr>
          <p:nvPr>
            <p:ph type="ctrTitle"/>
          </p:nvPr>
        </p:nvSpPr>
        <p:spPr>
          <a:xfrm>
            <a:off x="1524000" y="2413001"/>
            <a:ext cx="9753600" cy="1142940"/>
          </a:xfrm>
          <a:effectLst>
            <a:outerShdw blurRad="50800" dist="38100" dir="6540000" algn="tl" rotWithShape="0">
              <a:srgbClr val="000000">
                <a:alpha val="15000"/>
              </a:srgbClr>
            </a:outerShdw>
          </a:effectLst>
        </p:spPr>
        <p:txBody>
          <a:bodyPr anchor="b" anchorCtr="0">
            <a:normAutofit/>
          </a:bodyPr>
          <a:lstStyle>
            <a:lvl1pPr algn="l">
              <a:defRPr sz="4533" b="1">
                <a:solidFill>
                  <a:srgbClr val="FF7A1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3746380"/>
            <a:ext cx="8839200" cy="451405"/>
          </a:xfrm>
        </p:spPr>
        <p:txBody>
          <a:bodyPr wrap="square" lIns="0">
            <a:spAutoFit/>
          </a:bodyPr>
          <a:lstStyle>
            <a:lvl1pPr marL="0" indent="0" algn="l">
              <a:buNone/>
              <a:defRPr sz="2933" b="1">
                <a:solidFill>
                  <a:srgbClr val="546E8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1"/>
          </p:nvPr>
        </p:nvSpPr>
        <p:spPr>
          <a:xfrm>
            <a:off x="2438400" y="4304269"/>
            <a:ext cx="8839200" cy="369332"/>
          </a:xfrm>
        </p:spPr>
        <p:txBody>
          <a:bodyPr wrap="square" lIns="0">
            <a:spAutoFit/>
          </a:bodyPr>
          <a:lstStyle>
            <a:lvl1pPr algn="l">
              <a:buNone/>
              <a:defRPr sz="2400">
                <a:solidFill>
                  <a:srgbClr val="546E8F"/>
                </a:solidFill>
              </a:defRPr>
            </a:lvl1pPr>
          </a:lstStyle>
          <a:p>
            <a:pPr lvl="0"/>
            <a:r>
              <a:rPr lang="en-US" smtClean="0"/>
              <a:t>Click to edit Master text styles</a:t>
            </a:r>
          </a:p>
        </p:txBody>
      </p:sp>
      <p:sp>
        <p:nvSpPr>
          <p:cNvPr id="9" name="TextBox 8"/>
          <p:cNvSpPr txBox="1"/>
          <p:nvPr userDrawn="1"/>
        </p:nvSpPr>
        <p:spPr>
          <a:xfrm>
            <a:off x="602790" y="6398859"/>
            <a:ext cx="5311711" cy="276999"/>
          </a:xfrm>
          <a:prstGeom prst="rect">
            <a:avLst/>
          </a:prstGeom>
          <a:noFill/>
        </p:spPr>
        <p:txBody>
          <a:bodyPr wrap="none" lIns="0" rtlCol="0">
            <a:spAutoFit/>
          </a:bodyPr>
          <a:lstStyle/>
          <a:p>
            <a:pPr fontAlgn="base">
              <a:spcBef>
                <a:spcPct val="0"/>
              </a:spcBef>
              <a:spcAft>
                <a:spcPct val="0"/>
              </a:spcAft>
            </a:pPr>
            <a:r>
              <a:rPr lang="en-US" sz="1200" dirty="0">
                <a:solidFill>
                  <a:srgbClr val="4C4C4C"/>
                </a:solidFill>
                <a:cs typeface="Arial" charset="0"/>
              </a:rPr>
              <a:t>© 2016 ChargePoint, Inc. | </a:t>
            </a:r>
            <a:r>
              <a:rPr lang="en-US" sz="1200" b="1" dirty="0">
                <a:solidFill>
                  <a:srgbClr val="4C4C4C"/>
                </a:solidFill>
                <a:cs typeface="Arial" charset="0"/>
              </a:rPr>
              <a:t>Proprietary and Confidential </a:t>
            </a:r>
            <a:r>
              <a:rPr lang="en-US" sz="1200" dirty="0">
                <a:solidFill>
                  <a:srgbClr val="4C4C4C"/>
                </a:solidFill>
                <a:cs typeface="Arial" charset="0"/>
              </a:rPr>
              <a:t>| Do Not Distribute</a:t>
            </a:r>
          </a:p>
        </p:txBody>
      </p:sp>
    </p:spTree>
    <p:extLst>
      <p:ext uri="{BB962C8B-B14F-4D97-AF65-F5344CB8AC3E}">
        <p14:creationId xmlns:p14="http://schemas.microsoft.com/office/powerpoint/2010/main" val="34102371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Customer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06601"/>
            <a:ext cx="9753600" cy="1142940"/>
          </a:xfrm>
          <a:effectLst>
            <a:outerShdw blurRad="50800" dist="38100" dir="6540000" algn="tl" rotWithShape="0">
              <a:srgbClr val="000000">
                <a:alpha val="15000"/>
              </a:srgbClr>
            </a:outerShdw>
          </a:effectLst>
        </p:spPr>
        <p:txBody>
          <a:bodyPr anchor="b" anchorCtr="0">
            <a:normAutofit/>
          </a:bodyPr>
          <a:lstStyle>
            <a:lvl1pPr algn="l">
              <a:defRPr sz="4533" b="1">
                <a:solidFill>
                  <a:srgbClr val="FF7A1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3339980"/>
            <a:ext cx="8839200" cy="451405"/>
          </a:xfrm>
        </p:spPr>
        <p:txBody>
          <a:bodyPr wrap="square" lIns="0">
            <a:spAutoFit/>
          </a:bodyPr>
          <a:lstStyle>
            <a:lvl1pPr marL="0" indent="0" algn="l">
              <a:buNone/>
              <a:defRPr sz="2933" b="1">
                <a:solidFill>
                  <a:srgbClr val="546E8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1"/>
          </p:nvPr>
        </p:nvSpPr>
        <p:spPr>
          <a:xfrm>
            <a:off x="2438400" y="3936009"/>
            <a:ext cx="8839200" cy="369332"/>
          </a:xfrm>
        </p:spPr>
        <p:txBody>
          <a:bodyPr wrap="square" lIns="0">
            <a:spAutoFit/>
          </a:bodyPr>
          <a:lstStyle>
            <a:lvl1pPr algn="l">
              <a:buNone/>
              <a:defRPr sz="2400">
                <a:solidFill>
                  <a:srgbClr val="546E8F"/>
                </a:solidFill>
              </a:defRPr>
            </a:lvl1pPr>
          </a:lstStyle>
          <a:p>
            <a:pPr lvl="0"/>
            <a:r>
              <a:rPr lang="en-US" smtClean="0"/>
              <a:t>Click to edit Master text styles</a:t>
            </a:r>
          </a:p>
        </p:txBody>
      </p:sp>
      <p:sp>
        <p:nvSpPr>
          <p:cNvPr id="7" name="Text Placeholder 7"/>
          <p:cNvSpPr>
            <a:spLocks noGrp="1"/>
          </p:cNvSpPr>
          <p:nvPr>
            <p:ph type="body" sz="quarter" idx="12" hasCustomPrompt="1"/>
          </p:nvPr>
        </p:nvSpPr>
        <p:spPr>
          <a:xfrm>
            <a:off x="2438400" y="4524178"/>
            <a:ext cx="2032000" cy="369332"/>
          </a:xfrm>
        </p:spPr>
        <p:txBody>
          <a:bodyPr wrap="square" lIns="0">
            <a:spAutoFit/>
          </a:bodyPr>
          <a:lstStyle>
            <a:lvl1pPr algn="l">
              <a:buNone/>
              <a:defRPr sz="2400">
                <a:solidFill>
                  <a:srgbClr val="546E8F"/>
                </a:solidFill>
              </a:defRPr>
            </a:lvl1pPr>
          </a:lstStyle>
          <a:p>
            <a:pPr lvl="0"/>
            <a:r>
              <a:rPr lang="en-US" dirty="0" smtClean="0"/>
              <a:t>Prepared for</a:t>
            </a:r>
          </a:p>
        </p:txBody>
      </p:sp>
      <p:sp>
        <p:nvSpPr>
          <p:cNvPr id="9" name="Picture Placeholder 8"/>
          <p:cNvSpPr>
            <a:spLocks noGrp="1"/>
          </p:cNvSpPr>
          <p:nvPr>
            <p:ph type="pic" sz="quarter" idx="13" hasCustomPrompt="1"/>
          </p:nvPr>
        </p:nvSpPr>
        <p:spPr>
          <a:xfrm>
            <a:off x="4572000" y="4524177"/>
            <a:ext cx="3657600" cy="1371600"/>
          </a:xfrm>
        </p:spPr>
        <p:txBody>
          <a:bodyPr/>
          <a:lstStyle>
            <a:lvl1pPr>
              <a:buClr>
                <a:schemeClr val="accent2"/>
              </a:buClr>
              <a:defRPr sz="2400"/>
            </a:lvl1pPr>
          </a:lstStyle>
          <a:p>
            <a:r>
              <a:rPr lang="en-US" dirty="0" smtClean="0"/>
              <a:t>Logo</a:t>
            </a:r>
            <a:endParaRPr lang="en-US" dirty="0"/>
          </a:p>
        </p:txBody>
      </p:sp>
      <p:pic>
        <p:nvPicPr>
          <p:cNvPr id="11" name="Picture 10" descr="ChargePoint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8400" y="739019"/>
            <a:ext cx="4267200" cy="1165981"/>
          </a:xfrm>
          <a:prstGeom prst="rect">
            <a:avLst/>
          </a:prstGeom>
        </p:spPr>
      </p:pic>
      <p:sp>
        <p:nvSpPr>
          <p:cNvPr id="10" name="TextBox 9"/>
          <p:cNvSpPr txBox="1"/>
          <p:nvPr userDrawn="1"/>
        </p:nvSpPr>
        <p:spPr>
          <a:xfrm>
            <a:off x="602790" y="6398859"/>
            <a:ext cx="5311711" cy="276999"/>
          </a:xfrm>
          <a:prstGeom prst="rect">
            <a:avLst/>
          </a:prstGeom>
          <a:noFill/>
        </p:spPr>
        <p:txBody>
          <a:bodyPr wrap="none" lIns="0" rtlCol="0">
            <a:spAutoFit/>
          </a:bodyPr>
          <a:lstStyle/>
          <a:p>
            <a:pPr fontAlgn="base">
              <a:spcBef>
                <a:spcPct val="0"/>
              </a:spcBef>
              <a:spcAft>
                <a:spcPct val="0"/>
              </a:spcAft>
            </a:pPr>
            <a:r>
              <a:rPr lang="en-US" sz="1200" dirty="0">
                <a:solidFill>
                  <a:srgbClr val="4C4C4C"/>
                </a:solidFill>
                <a:cs typeface="Arial" charset="0"/>
              </a:rPr>
              <a:t>© 2016 ChargePoint, Inc. | </a:t>
            </a:r>
            <a:r>
              <a:rPr lang="en-US" sz="1200" b="1" dirty="0">
                <a:solidFill>
                  <a:srgbClr val="4C4C4C"/>
                </a:solidFill>
                <a:cs typeface="Arial" charset="0"/>
              </a:rPr>
              <a:t>Proprietary and Confidential </a:t>
            </a:r>
            <a:r>
              <a:rPr lang="en-US" sz="1200" dirty="0">
                <a:solidFill>
                  <a:srgbClr val="4C4C4C"/>
                </a:solidFill>
                <a:cs typeface="Arial" charset="0"/>
              </a:rPr>
              <a:t>| Do Not Distribute</a:t>
            </a:r>
          </a:p>
        </p:txBody>
      </p:sp>
    </p:spTree>
    <p:extLst>
      <p:ext uri="{BB962C8B-B14F-4D97-AF65-F5344CB8AC3E}">
        <p14:creationId xmlns:p14="http://schemas.microsoft.com/office/powerpoint/2010/main" val="59508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0800" y="1219202"/>
            <a:ext cx="9550400" cy="615553"/>
          </a:xfrm>
        </p:spPr>
        <p:txBody>
          <a:bodyPr/>
          <a:lstStyle>
            <a:lvl1pPr>
              <a:defRPr sz="4000"/>
            </a:lvl1pPr>
          </a:lstStyle>
          <a:p>
            <a:r>
              <a:rPr lang="en-US" dirty="0" smtClean="0"/>
              <a:t>Enter Agenda</a:t>
            </a:r>
            <a:endParaRPr lang="en-US" dirty="0"/>
          </a:p>
        </p:txBody>
      </p:sp>
      <p:sp>
        <p:nvSpPr>
          <p:cNvPr id="3" name="Slide Number Placeholder 2"/>
          <p:cNvSpPr>
            <a:spLocks noGrp="1"/>
          </p:cNvSpPr>
          <p:nvPr>
            <p:ph type="sldNum" sz="quarter" idx="10"/>
          </p:nvPr>
        </p:nvSpPr>
        <p:spPr/>
        <p:txBody>
          <a:bodyPr/>
          <a:lstStyle/>
          <a:p>
            <a:pPr>
              <a:defRPr/>
            </a:pPr>
            <a:fld id="{F3BCCA5C-75CA-43B8-B936-D2315E2FCCF6}" type="slidenum">
              <a:rPr lang="en-US" smtClean="0">
                <a:solidFill>
                  <a:srgbClr val="323232"/>
                </a:solidFill>
              </a:rPr>
              <a:pPr>
                <a:defRPr/>
              </a:pPr>
              <a:t>‹#›</a:t>
            </a:fld>
            <a:endParaRPr lang="en-US" dirty="0">
              <a:solidFill>
                <a:srgbClr val="323232"/>
              </a:solidFill>
            </a:endParaRPr>
          </a:p>
        </p:txBody>
      </p:sp>
      <p:sp>
        <p:nvSpPr>
          <p:cNvPr id="7" name="Text Placeholder 6"/>
          <p:cNvSpPr>
            <a:spLocks noGrp="1"/>
          </p:cNvSpPr>
          <p:nvPr>
            <p:ph type="body" sz="quarter" idx="11" hasCustomPrompt="1"/>
          </p:nvPr>
        </p:nvSpPr>
        <p:spPr>
          <a:xfrm>
            <a:off x="1320800" y="2057400"/>
            <a:ext cx="9550400" cy="3429000"/>
          </a:xfrm>
        </p:spPr>
        <p:txBody>
          <a:bodyPr/>
          <a:lstStyle>
            <a:lvl1pPr marL="609585" indent="-609585">
              <a:buFont typeface="+mj-lt"/>
              <a:buAutoNum type="arabicPeriod"/>
              <a:tabLst>
                <a:tab pos="9446448" algn="r"/>
              </a:tabLst>
              <a:defRPr sz="2400" baseline="0"/>
            </a:lvl1pPr>
          </a:lstStyle>
          <a:p>
            <a:pPr lvl="0"/>
            <a:r>
              <a:rPr lang="en-US" dirty="0" smtClean="0"/>
              <a:t>Enter Topic 1 &lt;press tab&gt; 	Presenter Name</a:t>
            </a:r>
          </a:p>
          <a:p>
            <a:pPr lvl="0"/>
            <a:r>
              <a:rPr lang="en-US" dirty="0" smtClean="0"/>
              <a:t>Topic 2	Presenter Name</a:t>
            </a:r>
          </a:p>
          <a:p>
            <a:pPr lvl="0"/>
            <a:r>
              <a:rPr lang="en-US" dirty="0" smtClean="0"/>
              <a:t>Topic 3	Presenter Name</a:t>
            </a:r>
          </a:p>
          <a:p>
            <a:pPr lvl="0"/>
            <a:r>
              <a:rPr lang="en-US" dirty="0" smtClean="0"/>
              <a:t>Topic 4	Presenter Name</a:t>
            </a:r>
          </a:p>
          <a:p>
            <a:pPr lvl="0"/>
            <a:r>
              <a:rPr lang="en-US" dirty="0" smtClean="0"/>
              <a:t>Topic 5	Presenter Name</a:t>
            </a:r>
          </a:p>
        </p:txBody>
      </p:sp>
    </p:spTree>
    <p:extLst>
      <p:ext uri="{BB962C8B-B14F-4D97-AF65-F5344CB8AC3E}">
        <p14:creationId xmlns:p14="http://schemas.microsoft.com/office/powerpoint/2010/main" val="291132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FB65967-37EE-4D55-82F8-A6494FD55C33}"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2097162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1" y="3225800"/>
            <a:ext cx="10107084" cy="600075"/>
          </a:xfrm>
          <a:effectLst>
            <a:outerShdw blurRad="50800" dist="38100" dir="6600000" algn="tl" rotWithShape="0">
              <a:srgbClr val="000000">
                <a:alpha val="25000"/>
              </a:srgbClr>
            </a:outerShdw>
          </a:effectLst>
        </p:spPr>
        <p:txBody>
          <a:bodyPr anchor="t">
            <a:normAutofit/>
          </a:bodyPr>
          <a:lstStyle>
            <a:lvl1pPr algn="l">
              <a:defRPr sz="4267"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133600" y="4140201"/>
            <a:ext cx="9192683" cy="890587"/>
          </a:xfrm>
        </p:spPr>
        <p:txBody>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pic>
        <p:nvPicPr>
          <p:cNvPr id="7" name="Picture 6" descr="ChargePoint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8400" y="739019"/>
            <a:ext cx="4267200" cy="1165981"/>
          </a:xfrm>
          <a:prstGeom prst="rect">
            <a:avLst/>
          </a:prstGeom>
        </p:spPr>
      </p:pic>
      <p:sp>
        <p:nvSpPr>
          <p:cNvPr id="8" name="Slide Number Placeholder 5"/>
          <p:cNvSpPr>
            <a:spLocks noGrp="1"/>
          </p:cNvSpPr>
          <p:nvPr>
            <p:ph type="sldNum" sz="quarter" idx="4"/>
          </p:nvPr>
        </p:nvSpPr>
        <p:spPr>
          <a:xfrm>
            <a:off x="10261600" y="6375401"/>
            <a:ext cx="1422400" cy="301756"/>
          </a:xfrm>
          <a:prstGeom prst="rect">
            <a:avLst/>
          </a:prstGeom>
        </p:spPr>
        <p:txBody>
          <a:bodyPr vert="horz" wrap="square" lIns="91440" tIns="45720" rIns="91440" bIns="45720" numCol="1" anchor="ctr" anchorCtr="0" compatLnSpc="1">
            <a:prstTxWarp prst="textNoShape">
              <a:avLst/>
            </a:prstTxWarp>
          </a:bodyPr>
          <a:lstStyle>
            <a:lvl1pPr algn="r">
              <a:defRPr sz="1200" b="0">
                <a:solidFill>
                  <a:schemeClr val="tx1"/>
                </a:solidFill>
                <a:latin typeface="Arial" pitchFamily="34" charset="0"/>
                <a:cs typeface="Arial" pitchFamily="34" charset="0"/>
              </a:defRPr>
            </a:lvl1pPr>
          </a:lstStyle>
          <a:p>
            <a:pPr>
              <a:defRPr/>
            </a:pPr>
            <a:fld id="{F3BCCA5C-75CA-43B8-B936-D2315E2FCCF6}" type="slidenum">
              <a:rPr lang="en-US" smtClean="0">
                <a:solidFill>
                  <a:srgbClr val="323232"/>
                </a:solidFill>
              </a:rPr>
              <a:pPr>
                <a:defRPr/>
              </a:pPr>
              <a:t>‹#›</a:t>
            </a:fld>
            <a:endParaRPr lang="en-US" dirty="0">
              <a:solidFill>
                <a:srgbClr val="323232"/>
              </a:solidFill>
            </a:endParaRPr>
          </a:p>
        </p:txBody>
      </p:sp>
      <p:sp>
        <p:nvSpPr>
          <p:cNvPr id="10" name="TextBox 9"/>
          <p:cNvSpPr txBox="1"/>
          <p:nvPr userDrawn="1"/>
        </p:nvSpPr>
        <p:spPr>
          <a:xfrm>
            <a:off x="602790" y="6398859"/>
            <a:ext cx="5311711" cy="276999"/>
          </a:xfrm>
          <a:prstGeom prst="rect">
            <a:avLst/>
          </a:prstGeom>
          <a:noFill/>
        </p:spPr>
        <p:txBody>
          <a:bodyPr wrap="none" lIns="0" rtlCol="0">
            <a:spAutoFit/>
          </a:bodyPr>
          <a:lstStyle/>
          <a:p>
            <a:pPr fontAlgn="base">
              <a:spcBef>
                <a:spcPct val="0"/>
              </a:spcBef>
              <a:spcAft>
                <a:spcPct val="0"/>
              </a:spcAft>
            </a:pPr>
            <a:r>
              <a:rPr lang="en-US" sz="1200" dirty="0">
                <a:solidFill>
                  <a:srgbClr val="4C4C4C"/>
                </a:solidFill>
                <a:cs typeface="Arial" charset="0"/>
              </a:rPr>
              <a:t>© 2016 ChargePoint, Inc. | </a:t>
            </a:r>
            <a:r>
              <a:rPr lang="en-US" sz="1200" b="1" dirty="0">
                <a:solidFill>
                  <a:srgbClr val="4C4C4C"/>
                </a:solidFill>
                <a:cs typeface="Arial" charset="0"/>
              </a:rPr>
              <a:t>Proprietary and Confidential </a:t>
            </a:r>
            <a:r>
              <a:rPr lang="en-US" sz="1200" dirty="0">
                <a:solidFill>
                  <a:srgbClr val="4C4C4C"/>
                </a:solidFill>
                <a:cs typeface="Arial" charset="0"/>
              </a:rPr>
              <a:t>| Do Not Distribute</a:t>
            </a:r>
          </a:p>
        </p:txBody>
      </p:sp>
    </p:spTree>
    <p:extLst>
      <p:ext uri="{BB962C8B-B14F-4D97-AF65-F5344CB8AC3E}">
        <p14:creationId xmlns:p14="http://schemas.microsoft.com/office/powerpoint/2010/main" val="3112705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498600"/>
            <a:ext cx="5384800" cy="4648200"/>
          </a:xfrm>
        </p:spPr>
        <p:txBody>
          <a:bodyPr>
            <a:normAutofit/>
          </a:bodyPr>
          <a:lstStyle>
            <a:lvl1pPr marL="309026" indent="-309026">
              <a:defRPr sz="2400"/>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98600"/>
            <a:ext cx="5384800" cy="4648200"/>
          </a:xfrm>
        </p:spPr>
        <p:txBody>
          <a:bodyPr>
            <a:normAutofit/>
          </a:bodyPr>
          <a:lstStyle>
            <a:lvl1pPr marL="309026" indent="-309026">
              <a:defRPr sz="2400"/>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8ED28C-7841-4326-941B-DBAC7B9085EE}"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652487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498600"/>
            <a:ext cx="5386917" cy="457200"/>
          </a:xfrm>
        </p:spPr>
        <p:txBody>
          <a:bodyPr>
            <a:normAutofit/>
          </a:bodyPr>
          <a:lstStyle>
            <a:lvl1pPr marL="0" indent="0">
              <a:buNone/>
              <a:defRPr sz="2667" b="1">
                <a:solidFill>
                  <a:srgbClr val="0000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032001"/>
            <a:ext cx="5386917" cy="4038600"/>
          </a:xfrm>
        </p:spPr>
        <p:txBody>
          <a:bodyPr>
            <a:normAutofit/>
          </a:bodyPr>
          <a:lstStyle>
            <a:lvl1pPr marL="309026" indent="-309026">
              <a:defRPr sz="2400"/>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1498600"/>
            <a:ext cx="5389033" cy="457200"/>
          </a:xfrm>
        </p:spPr>
        <p:txBody>
          <a:bodyPr>
            <a:normAutofit/>
          </a:bodyPr>
          <a:lstStyle>
            <a:lvl1pPr marL="0" indent="0">
              <a:buNone/>
              <a:defRPr sz="2667" b="1">
                <a:solidFill>
                  <a:srgbClr val="0000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032001"/>
            <a:ext cx="5389033" cy="4038600"/>
          </a:xfrm>
        </p:spPr>
        <p:txBody>
          <a:bodyPr>
            <a:normAutofit/>
          </a:bodyPr>
          <a:lstStyle>
            <a:lvl1pPr marL="309026" indent="-309026">
              <a:defRPr sz="2400"/>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B09031B3-B895-47CE-984A-90F8950B7240}"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1919721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B0D55CB3-A229-4D37-98DE-0BA6D5C5D1A9}"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12570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51C06-6A0F-4747-B152-F50BB51FE0E5}"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3175016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B0D55CB3-A229-4D37-98DE-0BA6D5C5D1A9}" type="slidenum">
              <a:rPr lang="en-US">
                <a:solidFill>
                  <a:srgbClr val="323232"/>
                </a:solidFill>
              </a:rPr>
              <a:pPr>
                <a:defRPr/>
              </a:pPr>
              <a:t>‹#›</a:t>
            </a:fld>
            <a:endParaRPr lang="en-US">
              <a:solidFill>
                <a:srgbClr val="323232"/>
              </a:solidFill>
            </a:endParaRPr>
          </a:p>
        </p:txBody>
      </p:sp>
      <p:sp>
        <p:nvSpPr>
          <p:cNvPr id="5" name="Picture Placeholder 4"/>
          <p:cNvSpPr>
            <a:spLocks noGrp="1"/>
          </p:cNvSpPr>
          <p:nvPr>
            <p:ph type="pic" sz="quarter" idx="11"/>
          </p:nvPr>
        </p:nvSpPr>
        <p:spPr>
          <a:xfrm>
            <a:off x="609600" y="1371600"/>
            <a:ext cx="10972800" cy="4495800"/>
          </a:xfrm>
        </p:spPr>
        <p:txBody>
          <a:bodyPr/>
          <a:lstStyle>
            <a:lvl1pPr>
              <a:buClr>
                <a:schemeClr val="accent2"/>
              </a:buClr>
              <a:defRPr>
                <a:effectLst>
                  <a:outerShdw blurRad="50800" dist="38100" dir="5400000" algn="t" rotWithShape="0">
                    <a:prstClr val="black">
                      <a:alpha val="40000"/>
                    </a:prstClr>
                  </a:outerShdw>
                </a:effectLst>
              </a:defRPr>
            </a:lvl1pPr>
          </a:lstStyle>
          <a:p>
            <a:r>
              <a:rPr lang="en-US" smtClean="0"/>
              <a:t>Click icon to add picture</a:t>
            </a:r>
            <a:endParaRPr lang="en-US" dirty="0"/>
          </a:p>
        </p:txBody>
      </p:sp>
      <p:sp>
        <p:nvSpPr>
          <p:cNvPr id="7" name="Text Placeholder 6"/>
          <p:cNvSpPr>
            <a:spLocks noGrp="1"/>
          </p:cNvSpPr>
          <p:nvPr>
            <p:ph type="body" sz="quarter" idx="12" hasCustomPrompt="1"/>
          </p:nvPr>
        </p:nvSpPr>
        <p:spPr>
          <a:xfrm>
            <a:off x="609600" y="6019800"/>
            <a:ext cx="10972800" cy="304800"/>
          </a:xfrm>
        </p:spPr>
        <p:txBody>
          <a:bodyPr>
            <a:normAutofit/>
          </a:bodyPr>
          <a:lstStyle>
            <a:lvl1pPr marL="0" indent="0" algn="ctr">
              <a:buNone/>
              <a:defRPr sz="2133" i="1" baseline="0"/>
            </a:lvl1pPr>
          </a:lstStyle>
          <a:p>
            <a:pPr lvl="0"/>
            <a:r>
              <a:rPr lang="en-US" dirty="0" smtClean="0"/>
              <a:t>Optional caption here. Arial 16pt Italic.</a:t>
            </a:r>
            <a:endParaRPr lang="en-US" dirty="0"/>
          </a:p>
        </p:txBody>
      </p:sp>
    </p:spTree>
    <p:extLst>
      <p:ext uri="{BB962C8B-B14F-4D97-AF65-F5344CB8AC3E}">
        <p14:creationId xmlns:p14="http://schemas.microsoft.com/office/powerpoint/2010/main" val="3958683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07DA021-D4B9-46C0-8AA3-657A50959BDF}"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1109668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2514601"/>
            <a:ext cx="9753600" cy="533544"/>
          </a:xfrm>
        </p:spPr>
        <p:txBody>
          <a:bodyPr/>
          <a:lstStyle>
            <a:lvl1pPr algn="ctr">
              <a:defRPr/>
            </a:lvl1pPr>
          </a:lstStyle>
          <a:p>
            <a:r>
              <a:rPr lang="en-US" dirty="0" smtClean="0"/>
              <a:t>Enter closing text</a:t>
            </a:r>
            <a:endParaRPr lang="en-US" dirty="0"/>
          </a:p>
        </p:txBody>
      </p:sp>
      <p:sp>
        <p:nvSpPr>
          <p:cNvPr id="3" name="Slide Number Placeholder 2"/>
          <p:cNvSpPr>
            <a:spLocks noGrp="1"/>
          </p:cNvSpPr>
          <p:nvPr>
            <p:ph type="sldNum" sz="quarter" idx="10"/>
          </p:nvPr>
        </p:nvSpPr>
        <p:spPr/>
        <p:txBody>
          <a:bodyPr/>
          <a:lstStyle/>
          <a:p>
            <a:pPr>
              <a:defRPr/>
            </a:pPr>
            <a:fld id="{F3BCCA5C-75CA-43B8-B936-D2315E2FCCF6}" type="slidenum">
              <a:rPr lang="en-US" smtClean="0">
                <a:solidFill>
                  <a:srgbClr val="323232"/>
                </a:solidFill>
              </a:rPr>
              <a:pPr>
                <a:defRPr/>
              </a:pPr>
              <a:t>‹#›</a:t>
            </a:fld>
            <a:endParaRPr lang="en-US">
              <a:solidFill>
                <a:srgbClr val="323232"/>
              </a:solidFill>
            </a:endParaRPr>
          </a:p>
        </p:txBody>
      </p:sp>
      <p:sp>
        <p:nvSpPr>
          <p:cNvPr id="6" name="Text Placeholder 5"/>
          <p:cNvSpPr>
            <a:spLocks noGrp="1"/>
          </p:cNvSpPr>
          <p:nvPr>
            <p:ph type="body" sz="quarter" idx="11" hasCustomPrompt="1"/>
          </p:nvPr>
        </p:nvSpPr>
        <p:spPr>
          <a:xfrm>
            <a:off x="1219200" y="3276599"/>
            <a:ext cx="9753600" cy="2057400"/>
          </a:xfrm>
        </p:spPr>
        <p:txBody>
          <a:bodyPr/>
          <a:lstStyle>
            <a:lvl1pPr marL="0" indent="0" algn="ctr">
              <a:buNone/>
              <a:defRPr baseline="0"/>
            </a:lvl1pPr>
          </a:lstStyle>
          <a:p>
            <a:pPr lvl="0"/>
            <a:r>
              <a:rPr lang="en-US" dirty="0" smtClean="0"/>
              <a:t>Contact information or other closing notes</a:t>
            </a:r>
            <a:endParaRPr lang="en-US" dirty="0"/>
          </a:p>
        </p:txBody>
      </p:sp>
    </p:spTree>
    <p:extLst>
      <p:ext uri="{BB962C8B-B14F-4D97-AF65-F5344CB8AC3E}">
        <p14:creationId xmlns:p14="http://schemas.microsoft.com/office/powerpoint/2010/main" val="517397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004A345-F67F-4E73-9300-A56209E3BF6B}"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379647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15313" y="609602"/>
            <a:ext cx="1067087" cy="5105399"/>
          </a:xfrm>
        </p:spPr>
        <p:txBody>
          <a:bodyPr vert="eaVert" ancho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143001"/>
            <a:ext cx="9042400"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9C81B0F-ADCA-4486-AB4D-E821AEE3F808}"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1177658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16" name="Content Placeholder 2"/>
          <p:cNvSpPr>
            <a:spLocks noGrp="1"/>
          </p:cNvSpPr>
          <p:nvPr>
            <p:ph idx="10"/>
          </p:nvPr>
        </p:nvSpPr>
        <p:spPr>
          <a:xfrm>
            <a:off x="464469" y="1830877"/>
            <a:ext cx="11309436" cy="4309359"/>
          </a:xfrm>
          <a:prstGeom prst="rect">
            <a:avLst/>
          </a:prstGeom>
        </p:spPr>
        <p:txBody>
          <a:bodyPr lIns="87408" tIns="43705" rIns="87408" bIns="43705"/>
          <a:lstStyle>
            <a:lvl1pPr marL="327774" indent="-327774">
              <a:buSzPct val="100000"/>
              <a:buFontTx/>
              <a:buBlip>
                <a:blip r:embed="rId3"/>
              </a:buBlip>
              <a:defRPr sz="1900" b="0">
                <a:solidFill>
                  <a:srgbClr val="001D68"/>
                </a:solidFill>
                <a:latin typeface="Calibri"/>
                <a:cs typeface="Calibri"/>
              </a:defRPr>
            </a:lvl1pPr>
            <a:lvl2pPr marL="710174" indent="-273144">
              <a:buFont typeface="Arial"/>
              <a:buChar char="•"/>
              <a:defRPr sz="1700">
                <a:solidFill>
                  <a:srgbClr val="001D68"/>
                </a:solidFill>
                <a:latin typeface="Calibri"/>
                <a:cs typeface="Calibri"/>
              </a:defRPr>
            </a:lvl2pPr>
            <a:lvl3pPr>
              <a:defRPr sz="1500">
                <a:solidFill>
                  <a:srgbClr val="001D68"/>
                </a:solidFill>
                <a:latin typeface="Calibri"/>
                <a:cs typeface="Calibri"/>
              </a:defRPr>
            </a:lvl3pPr>
            <a:lvl4pPr marL="1529607" indent="-218513">
              <a:buFont typeface="Arial"/>
              <a:buChar char="•"/>
              <a:defRPr sz="1300">
                <a:solidFill>
                  <a:srgbClr val="001D68"/>
                </a:solidFill>
                <a:latin typeface="Calibri"/>
                <a:cs typeface="Calibri"/>
              </a:defRPr>
            </a:lvl4pPr>
            <a:lvl5pPr marL="1966637" indent="-218513">
              <a:buFont typeface="Arial"/>
              <a:buChar char="•"/>
              <a:defRPr sz="1100">
                <a:solidFill>
                  <a:srgbClr val="001D68"/>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ctrTitle"/>
          </p:nvPr>
        </p:nvSpPr>
        <p:spPr>
          <a:xfrm>
            <a:off x="947745" y="778097"/>
            <a:ext cx="10218057" cy="414296"/>
          </a:xfrm>
          <a:prstGeom prst="rect">
            <a:avLst/>
          </a:prstGeom>
        </p:spPr>
        <p:txBody>
          <a:bodyPr lIns="0" tIns="0" rIns="0" bIns="0" anchor="ctr" anchorCtr="0">
            <a:spAutoFit/>
          </a:bodyPr>
          <a:lstStyle>
            <a:lvl1pPr algn="l">
              <a:defRPr sz="2700" b="1">
                <a:solidFill>
                  <a:schemeClr val="bg1"/>
                </a:solidFill>
                <a:latin typeface="Calibri"/>
                <a:cs typeface="Calibri"/>
              </a:defRPr>
            </a:lvl1pPr>
          </a:lstStyle>
          <a:p>
            <a:r>
              <a:rPr lang="en-US" dirty="0" smtClean="0"/>
              <a:t>Click to edit Master title style</a:t>
            </a:r>
            <a:endParaRPr lang="en-US" dirty="0"/>
          </a:p>
        </p:txBody>
      </p:sp>
      <p:sp>
        <p:nvSpPr>
          <p:cNvPr id="11" name="Date Placeholder 1"/>
          <p:cNvSpPr>
            <a:spLocks noGrp="1"/>
          </p:cNvSpPr>
          <p:nvPr>
            <p:ph type="dt" sz="half" idx="2"/>
          </p:nvPr>
        </p:nvSpPr>
        <p:spPr>
          <a:xfrm>
            <a:off x="904323" y="6488807"/>
            <a:ext cx="2846413" cy="363820"/>
          </a:xfrm>
          <a:prstGeom prst="rect">
            <a:avLst/>
          </a:prstGeom>
        </p:spPr>
        <p:txBody>
          <a:bodyPr vert="horz" lIns="87408" tIns="43705" rIns="87408" bIns="43705" rtlCol="0" anchor="ctr"/>
          <a:lstStyle>
            <a:lvl1pPr algn="l">
              <a:defRPr sz="900">
                <a:solidFill>
                  <a:schemeClr val="tx1">
                    <a:tint val="75000"/>
                  </a:schemeClr>
                </a:solidFill>
                <a:latin typeface="Calibri"/>
                <a:cs typeface="Calibri"/>
              </a:defRPr>
            </a:lvl1pPr>
          </a:lstStyle>
          <a:p>
            <a:pPr fontAlgn="base">
              <a:spcBef>
                <a:spcPct val="0"/>
              </a:spcBef>
              <a:spcAft>
                <a:spcPct val="0"/>
              </a:spcAft>
            </a:pPr>
            <a:fld id="{2E287035-03E4-4EC7-8EF3-8EF277CB73C3}" type="datetime1">
              <a:rPr lang="en-US" smtClean="0">
                <a:solidFill>
                  <a:srgbClr val="323232">
                    <a:tint val="75000"/>
                  </a:srgbClr>
                </a:solidFill>
              </a:rPr>
              <a:pPr fontAlgn="base">
                <a:spcBef>
                  <a:spcPct val="0"/>
                </a:spcBef>
                <a:spcAft>
                  <a:spcPct val="0"/>
                </a:spcAft>
              </a:pPr>
              <a:t>8/29/2016</a:t>
            </a:fld>
            <a:endParaRPr lang="en-US" dirty="0">
              <a:solidFill>
                <a:srgbClr val="323232">
                  <a:tint val="75000"/>
                </a:srgbClr>
              </a:solidFill>
            </a:endParaRPr>
          </a:p>
        </p:txBody>
      </p:sp>
      <p:sp>
        <p:nvSpPr>
          <p:cNvPr id="13" name="Footer Placeholder 4"/>
          <p:cNvSpPr>
            <a:spLocks noGrp="1"/>
          </p:cNvSpPr>
          <p:nvPr>
            <p:ph type="ftr" sz="quarter" idx="3"/>
          </p:nvPr>
        </p:nvSpPr>
        <p:spPr>
          <a:xfrm>
            <a:off x="1670422" y="6466567"/>
            <a:ext cx="8615865" cy="415216"/>
          </a:xfrm>
          <a:prstGeom prst="rect">
            <a:avLst/>
          </a:prstGeom>
        </p:spPr>
        <p:txBody>
          <a:bodyPr vert="horz" lIns="87408" tIns="43705" rIns="87408" bIns="43705" rtlCol="0" anchor="ctr"/>
          <a:lstStyle>
            <a:lvl1pPr algn="ctr">
              <a:defRPr sz="900">
                <a:solidFill>
                  <a:schemeClr val="tx1">
                    <a:tint val="75000"/>
                  </a:schemeClr>
                </a:solidFill>
                <a:latin typeface="Calibri"/>
                <a:cs typeface="Calibri"/>
              </a:defRPr>
            </a:lvl1pPr>
          </a:lstStyle>
          <a:p>
            <a:pPr fontAlgn="base">
              <a:spcBef>
                <a:spcPct val="0"/>
              </a:spcBef>
              <a:spcAft>
                <a:spcPct val="0"/>
              </a:spcAft>
            </a:pPr>
            <a:r>
              <a:rPr lang="en-US" dirty="0" smtClean="0">
                <a:solidFill>
                  <a:srgbClr val="323232">
                    <a:tint val="75000"/>
                  </a:srgbClr>
                </a:solidFill>
              </a:rPr>
              <a:t>New PowerPoint Template</a:t>
            </a:r>
            <a:endParaRPr lang="en-US" dirty="0">
              <a:solidFill>
                <a:srgbClr val="323232">
                  <a:tint val="75000"/>
                </a:srgbClr>
              </a:solidFill>
            </a:endParaRPr>
          </a:p>
        </p:txBody>
      </p:sp>
      <p:sp>
        <p:nvSpPr>
          <p:cNvPr id="15" name="Slide Number Placeholder 2"/>
          <p:cNvSpPr txBox="1">
            <a:spLocks/>
          </p:cNvSpPr>
          <p:nvPr userDrawn="1"/>
        </p:nvSpPr>
        <p:spPr>
          <a:xfrm>
            <a:off x="-75390" y="6488807"/>
            <a:ext cx="818444" cy="363820"/>
          </a:xfrm>
          <a:prstGeom prst="rect">
            <a:avLst/>
          </a:prstGeom>
        </p:spPr>
        <p:txBody>
          <a:bodyPr vert="horz" lIns="87408" tIns="43705" rIns="87408" bIns="43705" rtlCol="0" anchor="ctr"/>
          <a:lstStyle>
            <a:defPPr>
              <a:defRPr lang="en-US"/>
            </a:defPPr>
            <a:lvl1pPr marL="0" algn="r" defTabSz="914400" rtl="0" eaLnBrk="1" latinLnBrk="0" hangingPunct="1">
              <a:defRPr sz="900" kern="1200">
                <a:solidFill>
                  <a:schemeClr val="tx1">
                    <a:tint val="75000"/>
                  </a:schemeClr>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47BDADEE-4CC0-FD44-BCEF-5F4A89BE54B7}" type="slidenum">
              <a:rPr lang="en-US" sz="900" smtClean="0">
                <a:solidFill>
                  <a:srgbClr val="323232">
                    <a:tint val="75000"/>
                  </a:srgbClr>
                </a:solidFill>
              </a:rPr>
              <a:pPr fontAlgn="base">
                <a:spcBef>
                  <a:spcPct val="0"/>
                </a:spcBef>
                <a:spcAft>
                  <a:spcPct val="0"/>
                </a:spcAft>
              </a:pPr>
              <a:t>‹#›</a:t>
            </a:fld>
            <a:endParaRPr lang="en-US" sz="900" dirty="0">
              <a:solidFill>
                <a:srgbClr val="323232">
                  <a:tint val="75000"/>
                </a:srgbClr>
              </a:solidFill>
            </a:endParaRPr>
          </a:p>
        </p:txBody>
      </p:sp>
    </p:spTree>
    <p:custDataLst>
      <p:tags r:id="rId1"/>
    </p:custDataLst>
    <p:extLst>
      <p:ext uri="{BB962C8B-B14F-4D97-AF65-F5344CB8AC3E}">
        <p14:creationId xmlns:p14="http://schemas.microsoft.com/office/powerpoint/2010/main" val="221259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51C06-6A0F-4747-B152-F50BB51FE0E5}"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262268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351C06-6A0F-4747-B152-F50BB51FE0E5}"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349415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351C06-6A0F-4747-B152-F50BB51FE0E5}" type="datetimeFigureOut">
              <a:rPr lang="en-US" smtClean="0"/>
              <a:pPr/>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407942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51C06-6A0F-4747-B152-F50BB51FE0E5}" type="datetimeFigureOut">
              <a:rPr lang="en-US" smtClean="0"/>
              <a:pPr/>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318717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51C06-6A0F-4747-B152-F50BB51FE0E5}" type="datetimeFigureOut">
              <a:rPr lang="en-US" smtClean="0"/>
              <a:pPr/>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378935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51C06-6A0F-4747-B152-F50BB51FE0E5}"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224353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51C06-6A0F-4747-B152-F50BB51FE0E5}"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111D0-609F-4191-A45F-4EBD037C4E1B}" type="slidenum">
              <a:rPr lang="en-US" smtClean="0"/>
              <a:pPr/>
              <a:t>‹#›</a:t>
            </a:fld>
            <a:endParaRPr lang="en-US"/>
          </a:p>
        </p:txBody>
      </p:sp>
    </p:spTree>
    <p:extLst>
      <p:ext uri="{BB962C8B-B14F-4D97-AF65-F5344CB8AC3E}">
        <p14:creationId xmlns:p14="http://schemas.microsoft.com/office/powerpoint/2010/main" val="414870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51C06-6A0F-4747-B152-F50BB51FE0E5}" type="datetimeFigureOut">
              <a:rPr lang="en-US" smtClean="0"/>
              <a:pPr/>
              <a:t>8/29/2016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111D0-609F-4191-A45F-4EBD037C4E1B}" type="slidenum">
              <a:rPr lang="en-US" smtClean="0"/>
              <a:pPr/>
              <a:t>‹#›</a:t>
            </a:fld>
            <a:endParaRPr lang="en-US"/>
          </a:p>
        </p:txBody>
      </p:sp>
    </p:spTree>
    <p:extLst>
      <p:ext uri="{BB962C8B-B14F-4D97-AF65-F5344CB8AC3E}">
        <p14:creationId xmlns:p14="http://schemas.microsoft.com/office/powerpoint/2010/main" val="369960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ChargePoint_logo.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69777" y="221088"/>
            <a:ext cx="2444391" cy="667912"/>
          </a:xfrm>
          <a:prstGeom prst="rect">
            <a:avLst/>
          </a:prstGeom>
        </p:spPr>
      </p:pic>
      <p:sp>
        <p:nvSpPr>
          <p:cNvPr id="1026" name="Title Placeholder 1"/>
          <p:cNvSpPr>
            <a:spLocks noGrp="1"/>
          </p:cNvSpPr>
          <p:nvPr>
            <p:ph type="title"/>
          </p:nvPr>
        </p:nvSpPr>
        <p:spPr bwMode="auto">
          <a:xfrm>
            <a:off x="609600" y="737513"/>
            <a:ext cx="10972800" cy="53348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609600" y="1473200"/>
            <a:ext cx="10972800" cy="48006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10261600" y="6375401"/>
            <a:ext cx="1422400" cy="301756"/>
          </a:xfrm>
          <a:prstGeom prst="rect">
            <a:avLst/>
          </a:prstGeom>
        </p:spPr>
        <p:txBody>
          <a:bodyPr vert="horz" wrap="square" lIns="91440" tIns="45720" rIns="91440" bIns="45720" numCol="1" anchor="ctr" anchorCtr="0" compatLnSpc="1">
            <a:prstTxWarp prst="textNoShape">
              <a:avLst/>
            </a:prstTxWarp>
          </a:bodyPr>
          <a:lstStyle>
            <a:lvl1pPr algn="r">
              <a:defRPr sz="1200" b="0">
                <a:solidFill>
                  <a:schemeClr val="tx1"/>
                </a:solidFill>
                <a:latin typeface="Arial" pitchFamily="34" charset="0"/>
                <a:cs typeface="Arial" pitchFamily="34" charset="0"/>
              </a:defRPr>
            </a:lvl1pPr>
          </a:lstStyle>
          <a:p>
            <a:pPr fontAlgn="base">
              <a:spcBef>
                <a:spcPct val="0"/>
              </a:spcBef>
              <a:spcAft>
                <a:spcPct val="0"/>
              </a:spcAft>
              <a:defRPr/>
            </a:pPr>
            <a:fld id="{F3BCCA5C-75CA-43B8-B936-D2315E2FCCF6}" type="slidenum">
              <a:rPr lang="en-US" smtClean="0">
                <a:solidFill>
                  <a:srgbClr val="323232"/>
                </a:solidFill>
              </a:rPr>
              <a:pPr fontAlgn="base">
                <a:spcBef>
                  <a:spcPct val="0"/>
                </a:spcBef>
                <a:spcAft>
                  <a:spcPct val="0"/>
                </a:spcAft>
                <a:defRPr/>
              </a:pPr>
              <a:t>‹#›</a:t>
            </a:fld>
            <a:endParaRPr lang="en-US" dirty="0">
              <a:solidFill>
                <a:srgbClr val="323232"/>
              </a:solidFill>
            </a:endParaRPr>
          </a:p>
        </p:txBody>
      </p:sp>
      <p:sp>
        <p:nvSpPr>
          <p:cNvPr id="3" name="TextBox 2"/>
          <p:cNvSpPr txBox="1"/>
          <p:nvPr/>
        </p:nvSpPr>
        <p:spPr>
          <a:xfrm>
            <a:off x="602790" y="6398859"/>
            <a:ext cx="5311711" cy="276999"/>
          </a:xfrm>
          <a:prstGeom prst="rect">
            <a:avLst/>
          </a:prstGeom>
          <a:noFill/>
        </p:spPr>
        <p:txBody>
          <a:bodyPr wrap="none" lIns="0" rtlCol="0">
            <a:spAutoFit/>
          </a:bodyPr>
          <a:lstStyle/>
          <a:p>
            <a:pPr fontAlgn="base">
              <a:spcBef>
                <a:spcPct val="0"/>
              </a:spcBef>
              <a:spcAft>
                <a:spcPct val="0"/>
              </a:spcAft>
            </a:pPr>
            <a:r>
              <a:rPr lang="en-US" sz="1200" dirty="0">
                <a:solidFill>
                  <a:srgbClr val="4C4C4C"/>
                </a:solidFill>
                <a:cs typeface="Arial" charset="0"/>
              </a:rPr>
              <a:t>© 2016 ChargePoint, Inc. | </a:t>
            </a:r>
            <a:r>
              <a:rPr lang="en-US" sz="1200" b="1" dirty="0">
                <a:solidFill>
                  <a:srgbClr val="4C4C4C"/>
                </a:solidFill>
                <a:cs typeface="Arial" charset="0"/>
              </a:rPr>
              <a:t>Proprietary and Confidential </a:t>
            </a:r>
            <a:r>
              <a:rPr lang="en-US" sz="1200" dirty="0">
                <a:solidFill>
                  <a:srgbClr val="4C4C4C"/>
                </a:solidFill>
                <a:cs typeface="Arial" charset="0"/>
              </a:rPr>
              <a:t>| Do Not Distribute</a:t>
            </a:r>
          </a:p>
        </p:txBody>
      </p:sp>
    </p:spTree>
    <p:extLst>
      <p:ext uri="{BB962C8B-B14F-4D97-AF65-F5344CB8AC3E}">
        <p14:creationId xmlns:p14="http://schemas.microsoft.com/office/powerpoint/2010/main" val="262811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1" fontAlgn="base" hangingPunct="1">
        <a:spcBef>
          <a:spcPct val="0"/>
        </a:spcBef>
        <a:spcAft>
          <a:spcPct val="0"/>
        </a:spcAft>
        <a:defRPr sz="3467" b="1" kern="1200">
          <a:solidFill>
            <a:srgbClr val="FF7A14"/>
          </a:solidFill>
          <a:latin typeface="+mj-lt"/>
          <a:ea typeface="ＭＳ Ｐゴシック" charset="-128"/>
          <a:cs typeface="ＭＳ Ｐゴシック" pitchFamily="-111" charset="-128"/>
        </a:defRPr>
      </a:lvl1pPr>
      <a:lvl2pPr algn="l" rtl="0" eaLnBrk="1" fontAlgn="base" hangingPunct="1">
        <a:spcBef>
          <a:spcPct val="0"/>
        </a:spcBef>
        <a:spcAft>
          <a:spcPct val="0"/>
        </a:spcAft>
        <a:defRPr sz="4267">
          <a:solidFill>
            <a:srgbClr val="00A94F"/>
          </a:solidFill>
          <a:latin typeface="Arial" charset="0"/>
          <a:ea typeface="ＭＳ Ｐゴシック" charset="-128"/>
          <a:cs typeface="ＭＳ Ｐゴシック" pitchFamily="-111" charset="-128"/>
        </a:defRPr>
      </a:lvl2pPr>
      <a:lvl3pPr algn="l" rtl="0" eaLnBrk="1" fontAlgn="base" hangingPunct="1">
        <a:spcBef>
          <a:spcPct val="0"/>
        </a:spcBef>
        <a:spcAft>
          <a:spcPct val="0"/>
        </a:spcAft>
        <a:defRPr sz="4267">
          <a:solidFill>
            <a:srgbClr val="00A94F"/>
          </a:solidFill>
          <a:latin typeface="Arial" charset="0"/>
          <a:ea typeface="ＭＳ Ｐゴシック" charset="-128"/>
          <a:cs typeface="ＭＳ Ｐゴシック" pitchFamily="-111" charset="-128"/>
        </a:defRPr>
      </a:lvl3pPr>
      <a:lvl4pPr algn="l" rtl="0" eaLnBrk="1" fontAlgn="base" hangingPunct="1">
        <a:spcBef>
          <a:spcPct val="0"/>
        </a:spcBef>
        <a:spcAft>
          <a:spcPct val="0"/>
        </a:spcAft>
        <a:defRPr sz="4267">
          <a:solidFill>
            <a:srgbClr val="00A94F"/>
          </a:solidFill>
          <a:latin typeface="Arial" charset="0"/>
          <a:ea typeface="ＭＳ Ｐゴシック" charset="-128"/>
          <a:cs typeface="ＭＳ Ｐゴシック" pitchFamily="-111" charset="-128"/>
        </a:defRPr>
      </a:lvl4pPr>
      <a:lvl5pPr algn="l" rtl="0" eaLnBrk="1" fontAlgn="base" hangingPunct="1">
        <a:spcBef>
          <a:spcPct val="0"/>
        </a:spcBef>
        <a:spcAft>
          <a:spcPct val="0"/>
        </a:spcAft>
        <a:defRPr sz="4267">
          <a:solidFill>
            <a:srgbClr val="00A94F"/>
          </a:solidFill>
          <a:latin typeface="Arial" charset="0"/>
          <a:ea typeface="ＭＳ Ｐゴシック" charset="-128"/>
          <a:cs typeface="ＭＳ Ｐゴシック" pitchFamily="-111" charset="-128"/>
        </a:defRPr>
      </a:lvl5pPr>
      <a:lvl6pPr marL="609585" algn="l" rtl="0" eaLnBrk="1" fontAlgn="base" hangingPunct="1">
        <a:spcBef>
          <a:spcPct val="0"/>
        </a:spcBef>
        <a:spcAft>
          <a:spcPct val="0"/>
        </a:spcAft>
        <a:defRPr sz="4267">
          <a:solidFill>
            <a:srgbClr val="00A94F"/>
          </a:solidFill>
          <a:latin typeface="Arial" charset="0"/>
        </a:defRPr>
      </a:lvl6pPr>
      <a:lvl7pPr marL="1219170" algn="l" rtl="0" eaLnBrk="1" fontAlgn="base" hangingPunct="1">
        <a:spcBef>
          <a:spcPct val="0"/>
        </a:spcBef>
        <a:spcAft>
          <a:spcPct val="0"/>
        </a:spcAft>
        <a:defRPr sz="4267">
          <a:solidFill>
            <a:srgbClr val="00A94F"/>
          </a:solidFill>
          <a:latin typeface="Arial" charset="0"/>
        </a:defRPr>
      </a:lvl7pPr>
      <a:lvl8pPr marL="1828754" algn="l" rtl="0" eaLnBrk="1" fontAlgn="base" hangingPunct="1">
        <a:spcBef>
          <a:spcPct val="0"/>
        </a:spcBef>
        <a:spcAft>
          <a:spcPct val="0"/>
        </a:spcAft>
        <a:defRPr sz="4267">
          <a:solidFill>
            <a:srgbClr val="00A94F"/>
          </a:solidFill>
          <a:latin typeface="Arial" charset="0"/>
        </a:defRPr>
      </a:lvl8pPr>
      <a:lvl9pPr marL="2438339" algn="l" rtl="0" eaLnBrk="1" fontAlgn="base" hangingPunct="1">
        <a:spcBef>
          <a:spcPct val="0"/>
        </a:spcBef>
        <a:spcAft>
          <a:spcPct val="0"/>
        </a:spcAft>
        <a:defRPr sz="4267">
          <a:solidFill>
            <a:srgbClr val="00A94F"/>
          </a:solidFill>
          <a:latin typeface="Arial" charset="0"/>
        </a:defRPr>
      </a:lvl9pPr>
    </p:titleStyle>
    <p:bodyStyle>
      <a:lvl1pPr marL="385224" indent="-385224" algn="l" rtl="0" eaLnBrk="1" fontAlgn="base" hangingPunct="1">
        <a:spcBef>
          <a:spcPts val="800"/>
        </a:spcBef>
        <a:spcAft>
          <a:spcPts val="267"/>
        </a:spcAft>
        <a:buClr>
          <a:schemeClr val="accent2"/>
        </a:buClr>
        <a:buSzPct val="100000"/>
        <a:buFont typeface="Arial Bold"/>
        <a:buChar char="+"/>
        <a:defRPr sz="2667" kern="1200">
          <a:solidFill>
            <a:schemeClr val="tx1"/>
          </a:solidFill>
          <a:latin typeface="+mn-lt"/>
          <a:ea typeface="Arial" pitchFamily="-111" charset="0"/>
          <a:cs typeface="Arial" pitchFamily="34" charset="0"/>
        </a:defRPr>
      </a:lvl1pPr>
      <a:lvl2pPr marL="757748" indent="-296326" algn="l" rtl="0" eaLnBrk="1" fontAlgn="base" hangingPunct="1">
        <a:spcBef>
          <a:spcPts val="400"/>
        </a:spcBef>
        <a:spcAft>
          <a:spcPts val="267"/>
        </a:spcAft>
        <a:buClr>
          <a:schemeClr val="accent2"/>
        </a:buClr>
        <a:buFont typeface="Lucida Grande"/>
        <a:buChar char="•"/>
        <a:defRPr sz="2400" kern="1200">
          <a:solidFill>
            <a:schemeClr val="tx1"/>
          </a:solidFill>
          <a:latin typeface="+mn-lt"/>
          <a:ea typeface="Arial" pitchFamily="-111" charset="0"/>
          <a:cs typeface="Arial" charset="0"/>
        </a:defRPr>
      </a:lvl2pPr>
      <a:lvl3pPr marL="1142971" indent="-311143" algn="l" rtl="0" eaLnBrk="1" fontAlgn="base" hangingPunct="1">
        <a:spcBef>
          <a:spcPts val="533"/>
        </a:spcBef>
        <a:spcAft>
          <a:spcPts val="267"/>
        </a:spcAft>
        <a:buClr>
          <a:schemeClr val="accent2"/>
        </a:buClr>
        <a:buFont typeface="Lucida Grande"/>
        <a:buChar char="−"/>
        <a:defRPr sz="2133" kern="1200">
          <a:solidFill>
            <a:schemeClr val="tx1"/>
          </a:solidFill>
          <a:latin typeface="+mn-lt"/>
          <a:ea typeface="Arial" pitchFamily="-111" charset="0"/>
          <a:cs typeface="Arial" charset="0"/>
        </a:defRPr>
      </a:lvl3pPr>
      <a:lvl4pPr marL="1441415" indent="-298443" algn="l" rtl="0" eaLnBrk="1" fontAlgn="base" hangingPunct="1">
        <a:spcBef>
          <a:spcPts val="533"/>
        </a:spcBef>
        <a:spcAft>
          <a:spcPts val="267"/>
        </a:spcAft>
        <a:buClr>
          <a:schemeClr val="accent2"/>
        </a:buClr>
        <a:buSzPct val="100000"/>
        <a:buFont typeface="Courier New" charset="0"/>
        <a:buChar char="o"/>
        <a:defRPr sz="2133" kern="1200">
          <a:solidFill>
            <a:schemeClr val="tx1"/>
          </a:solidFill>
          <a:latin typeface="+mn-lt"/>
          <a:ea typeface="Arial" pitchFamily="-111" charset="0"/>
          <a:cs typeface="Arial" charset="0"/>
        </a:defRPr>
      </a:lvl4pPr>
      <a:lvl5pPr marL="1678475" indent="-237061" algn="l" rtl="0" eaLnBrk="1" fontAlgn="base" hangingPunct="1">
        <a:spcBef>
          <a:spcPts val="533"/>
        </a:spcBef>
        <a:spcAft>
          <a:spcPts val="267"/>
        </a:spcAft>
        <a:buClr>
          <a:schemeClr val="accent2"/>
        </a:buClr>
        <a:buFont typeface="Arial" charset="0"/>
        <a:buChar char="»"/>
        <a:defRPr sz="2133" kern="1200">
          <a:solidFill>
            <a:schemeClr val="tx1"/>
          </a:solidFill>
          <a:latin typeface="+mn-lt"/>
          <a:ea typeface="Arial" pitchFamily="-111" charset="0"/>
          <a:cs typeface="Arial"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26" Type="http://schemas.openxmlformats.org/officeDocument/2006/relationships/image" Target="../media/image34.jpeg"/><Relationship Id="rId39" Type="http://schemas.openxmlformats.org/officeDocument/2006/relationships/image" Target="../media/image47.png"/><Relationship Id="rId3" Type="http://schemas.openxmlformats.org/officeDocument/2006/relationships/image" Target="../media/image11.jpeg"/><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png"/><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gif"/><Relationship Id="rId38" Type="http://schemas.openxmlformats.org/officeDocument/2006/relationships/image" Target="../media/image46.jpeg"/><Relationship Id="rId2" Type="http://schemas.openxmlformats.org/officeDocument/2006/relationships/image" Target="../media/image10.jpeg"/><Relationship Id="rId16" Type="http://schemas.openxmlformats.org/officeDocument/2006/relationships/image" Target="../media/image24.jpeg"/><Relationship Id="rId20" Type="http://schemas.openxmlformats.org/officeDocument/2006/relationships/image" Target="../media/image28.png"/><Relationship Id="rId29" Type="http://schemas.openxmlformats.org/officeDocument/2006/relationships/image" Target="../media/image37.jpeg"/><Relationship Id="rId41" Type="http://schemas.openxmlformats.org/officeDocument/2006/relationships/image" Target="../media/image49.png"/><Relationship Id="rId1" Type="http://schemas.openxmlformats.org/officeDocument/2006/relationships/slideLayout" Target="../slideLayouts/slideLayout15.xml"/><Relationship Id="rId6" Type="http://schemas.openxmlformats.org/officeDocument/2006/relationships/image" Target="../media/image14.jpeg"/><Relationship Id="rId11" Type="http://schemas.openxmlformats.org/officeDocument/2006/relationships/image" Target="../media/image19.gif"/><Relationship Id="rId24" Type="http://schemas.openxmlformats.org/officeDocument/2006/relationships/image" Target="../media/image32.jpeg"/><Relationship Id="rId32" Type="http://schemas.openxmlformats.org/officeDocument/2006/relationships/image" Target="../media/image40.png"/><Relationship Id="rId37" Type="http://schemas.openxmlformats.org/officeDocument/2006/relationships/image" Target="../media/image45.jpeg"/><Relationship Id="rId40" Type="http://schemas.openxmlformats.org/officeDocument/2006/relationships/image" Target="../media/image48.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jpeg"/><Relationship Id="rId10" Type="http://schemas.openxmlformats.org/officeDocument/2006/relationships/image" Target="../media/image18.png"/><Relationship Id="rId19" Type="http://schemas.openxmlformats.org/officeDocument/2006/relationships/image" Target="../media/image27.gif"/><Relationship Id="rId31" Type="http://schemas.openxmlformats.org/officeDocument/2006/relationships/image" Target="../media/image39.png"/><Relationship Id="rId44" Type="http://schemas.openxmlformats.org/officeDocument/2006/relationships/image" Target="../media/image52.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 Id="rId27" Type="http://schemas.openxmlformats.org/officeDocument/2006/relationships/image" Target="../media/image35.jpeg"/><Relationship Id="rId30" Type="http://schemas.openxmlformats.org/officeDocument/2006/relationships/image" Target="../media/image38.png"/><Relationship Id="rId35" Type="http://schemas.openxmlformats.org/officeDocument/2006/relationships/image" Target="../media/image43.jpeg"/><Relationship Id="rId43"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15.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JU Market Ops EG – EVSE Presentation</a:t>
            </a:r>
            <a:endParaRPr lang="en-US" dirty="0"/>
          </a:p>
        </p:txBody>
      </p:sp>
      <p:sp>
        <p:nvSpPr>
          <p:cNvPr id="2" name="Text Placeholder 1"/>
          <p:cNvSpPr>
            <a:spLocks noGrp="1"/>
          </p:cNvSpPr>
          <p:nvPr>
            <p:ph type="body" idx="1"/>
          </p:nvPr>
        </p:nvSpPr>
        <p:spPr/>
        <p:txBody>
          <a:bodyPr/>
          <a:lstStyle/>
          <a:p>
            <a:r>
              <a:rPr lang="en-US" dirty="0" smtClean="0"/>
              <a:t>August 30, 2016</a:t>
            </a:r>
            <a:endParaRPr lang="en-US" dirty="0"/>
          </a:p>
        </p:txBody>
      </p:sp>
      <p:sp>
        <p:nvSpPr>
          <p:cNvPr id="4" name="Slide Number Placeholder 3"/>
          <p:cNvSpPr>
            <a:spLocks noGrp="1"/>
          </p:cNvSpPr>
          <p:nvPr>
            <p:ph type="sldNum" sz="quarter" idx="4"/>
          </p:nvPr>
        </p:nvSpPr>
        <p:spPr>
          <a:prstGeom prst="rect">
            <a:avLst/>
          </a:prstGeom>
        </p:spPr>
        <p:txBody>
          <a:bodyPr/>
          <a:lstStyle/>
          <a:p>
            <a:pPr>
              <a:defRPr/>
            </a:pPr>
            <a:fld id="{BFB65967-37EE-4D55-82F8-A6494FD55C33}" type="slidenum">
              <a:rPr lang="en-US" smtClean="0">
                <a:solidFill>
                  <a:srgbClr val="323232"/>
                </a:solidFill>
              </a:rPr>
              <a:pPr>
                <a:defRPr/>
              </a:pPr>
              <a:t>1</a:t>
            </a:fld>
            <a:endParaRPr lang="en-US">
              <a:solidFill>
                <a:srgbClr val="323232"/>
              </a:solidFill>
            </a:endParaRPr>
          </a:p>
        </p:txBody>
      </p:sp>
    </p:spTree>
    <p:custDataLst>
      <p:tags r:id="rId1"/>
    </p:custDataLst>
    <p:extLst>
      <p:ext uri="{BB962C8B-B14F-4D97-AF65-F5344CB8AC3E}">
        <p14:creationId xmlns:p14="http://schemas.microsoft.com/office/powerpoint/2010/main" val="2904158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513"/>
            <a:ext cx="10972800" cy="738664"/>
          </a:xfrm>
        </p:spPr>
        <p:txBody>
          <a:bodyPr/>
          <a:lstStyle/>
          <a:p>
            <a:r>
              <a:rPr lang="en-US" sz="2400" dirty="0" smtClean="0"/>
              <a:t>White House National Guiding Principles to Promote Electric Vehicles and Charging Infrastructure</a:t>
            </a:r>
            <a:endParaRPr lang="en-US" sz="2400" dirty="0"/>
          </a:p>
        </p:txBody>
      </p:sp>
      <p:sp>
        <p:nvSpPr>
          <p:cNvPr id="3" name="Content Placeholder 2"/>
          <p:cNvSpPr>
            <a:spLocks noGrp="1"/>
          </p:cNvSpPr>
          <p:nvPr>
            <p:ph idx="1"/>
          </p:nvPr>
        </p:nvSpPr>
        <p:spPr>
          <a:xfrm>
            <a:off x="609600" y="1602780"/>
            <a:ext cx="10972800" cy="4800600"/>
          </a:xfrm>
        </p:spPr>
        <p:txBody>
          <a:bodyPr/>
          <a:lstStyle/>
          <a:p>
            <a:pPr marL="0" indent="0">
              <a:buNone/>
            </a:pPr>
            <a:r>
              <a:rPr lang="en-US" sz="1800" dirty="0" smtClean="0"/>
              <a:t>Nearly 50 industry members are signing on to the following </a:t>
            </a:r>
            <a:r>
              <a:rPr lang="en-US" sz="1800" b="1" i="1" dirty="0" smtClean="0"/>
              <a:t>Guiding Principles to Promote Electric Vehicles and Charging Infrastructure</a:t>
            </a:r>
            <a:r>
              <a:rPr lang="en-US" sz="1800" dirty="0" smtClean="0"/>
              <a:t>. This commitment signifies the beginning of a collaboration between the government and industry to increase the deployment of electric vehicle charging infrastructure. </a:t>
            </a:r>
          </a:p>
          <a:p>
            <a:pPr lvl="0"/>
            <a:r>
              <a:rPr lang="en-US" sz="1600" dirty="0" smtClean="0"/>
              <a:t>Drive the market transformation to electric vehicles by making it easy for consumers to charge their vehicles with grid-connected infrastructure that is accessible, affordable, available and reliable, and interconnected with other low carbon transportation options where feasible</a:t>
            </a:r>
          </a:p>
          <a:p>
            <a:pPr lvl="0"/>
            <a:r>
              <a:rPr lang="en-US" sz="1600" dirty="0" smtClean="0"/>
              <a:t>Promote electric vehicle adoption by increasing access to charging infrastructure and supporting the development of plug-in electric vehicles that are as accessible, available, and convenient as gasoline-powered vehicles.</a:t>
            </a:r>
          </a:p>
          <a:p>
            <a:pPr lvl="0"/>
            <a:r>
              <a:rPr lang="en-US" sz="1600" dirty="0" smtClean="0"/>
              <a:t>Promote a robust market for vehicle manufactures, utilities, equipment service providers and support industries that ensures a consistent user experience, customer choice, and allows for a streamlined permitting process.</a:t>
            </a:r>
          </a:p>
          <a:p>
            <a:pPr lvl="0"/>
            <a:r>
              <a:rPr lang="en-US" sz="1600" dirty="0" smtClean="0"/>
              <a:t>Enhance American manufacturing competitiveness, innovation, and the development of advanced technology.  </a:t>
            </a:r>
          </a:p>
          <a:p>
            <a:pPr lvl="0"/>
            <a:r>
              <a:rPr lang="en-US" sz="1600" dirty="0" smtClean="0"/>
              <a:t>Attract and leverage private, State, and Federal investment in electric drive vehicle deployment, infrastructure, research and development, and education and outreach. </a:t>
            </a:r>
          </a:p>
          <a:p>
            <a:pPr lvl="0"/>
            <a:r>
              <a:rPr lang="en-US" sz="1600" dirty="0" smtClean="0"/>
              <a:t>Enable smart charging and vehicle grid integration through solutions such as demand response, and other energy storage and load management strategies.</a:t>
            </a:r>
          </a:p>
          <a:p>
            <a:pPr marL="0" indent="0">
              <a:buNone/>
            </a:pPr>
            <a:r>
              <a:rPr lang="en-US" sz="1600" dirty="0" smtClean="0"/>
              <a:t> </a:t>
            </a:r>
          </a:p>
          <a:p>
            <a:pPr lvl="0"/>
            <a:endParaRPr lang="en-US" sz="1600" dirty="0" smtClean="0"/>
          </a:p>
          <a:p>
            <a:pPr lvl="0"/>
            <a:endParaRPr lang="en-US" sz="2000" dirty="0" smtClean="0"/>
          </a:p>
          <a:p>
            <a:endParaRPr lang="en-US" sz="2000" dirty="0" smtClean="0"/>
          </a:p>
          <a:p>
            <a:endParaRPr lang="en-US" sz="2000"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solidFill>
                  <a:srgbClr val="323232"/>
                </a:solidFill>
              </a:rPr>
              <a:pPr>
                <a:defRPr/>
              </a:pPr>
              <a:t>10</a:t>
            </a:fld>
            <a:endParaRPr lang="en-US">
              <a:solidFill>
                <a:srgbClr val="32323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513"/>
            <a:ext cx="10972800" cy="369332"/>
          </a:xfrm>
        </p:spPr>
        <p:txBody>
          <a:bodyPr/>
          <a:lstStyle/>
          <a:p>
            <a:r>
              <a:rPr lang="en-US" sz="2400" dirty="0" smtClean="0"/>
              <a:t>Industry Coalition for EV Charging Principles</a:t>
            </a:r>
            <a:endParaRPr lang="en-US" sz="2400"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solidFill>
                  <a:srgbClr val="323232"/>
                </a:solidFill>
              </a:rPr>
              <a:pPr>
                <a:defRPr/>
              </a:pPr>
              <a:t>11</a:t>
            </a:fld>
            <a:endParaRPr lang="en-US">
              <a:solidFill>
                <a:srgbClr val="323232"/>
              </a:solidFill>
            </a:endParaRPr>
          </a:p>
        </p:txBody>
      </p:sp>
      <p:pic>
        <p:nvPicPr>
          <p:cNvPr id="7" name="Picture 6"/>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5461470" y="1521331"/>
            <a:ext cx="460169" cy="457200"/>
          </a:xfrm>
          <a:prstGeom prst="rect">
            <a:avLst/>
          </a:prstGeom>
        </p:spPr>
      </p:pic>
      <p:pic>
        <p:nvPicPr>
          <p:cNvPr id="8" name="Picture 7"/>
          <p:cNvPicPr>
            <a:picLocks noChangeAspect="1"/>
          </p:cNvPicPr>
          <p:nvPr/>
        </p:nvPicPr>
        <p:blipFill>
          <a:blip r:embed="rId3">
            <a:grayscl/>
            <a:extLst>
              <a:ext uri="{28A0092B-C50C-407E-A947-70E740481C1C}">
                <a14:useLocalDpi xmlns:a14="http://schemas.microsoft.com/office/drawing/2010/main"/>
              </a:ext>
            </a:extLst>
          </a:blip>
          <a:stretch>
            <a:fillRect/>
          </a:stretch>
        </p:blipFill>
        <p:spPr>
          <a:xfrm>
            <a:off x="7887859" y="2157007"/>
            <a:ext cx="811675" cy="457200"/>
          </a:xfrm>
          <a:prstGeom prst="rect">
            <a:avLst/>
          </a:prstGeom>
        </p:spPr>
      </p:pic>
      <p:pic>
        <p:nvPicPr>
          <p:cNvPr id="9" name="Picture 8"/>
          <p:cNvPicPr>
            <a:picLocks noChangeAspect="1"/>
          </p:cNvPicPr>
          <p:nvPr/>
        </p:nvPicPr>
        <p:blipFill>
          <a:blip r:embed="rId4">
            <a:grayscl/>
            <a:extLst>
              <a:ext uri="{28A0092B-C50C-407E-A947-70E740481C1C}">
                <a14:useLocalDpi xmlns:a14="http://schemas.microsoft.com/office/drawing/2010/main"/>
              </a:ext>
            </a:extLst>
          </a:blip>
          <a:stretch>
            <a:fillRect/>
          </a:stretch>
        </p:blipFill>
        <p:spPr>
          <a:xfrm>
            <a:off x="2494604" y="4963912"/>
            <a:ext cx="1972491" cy="457200"/>
          </a:xfrm>
          <a:prstGeom prst="rect">
            <a:avLst/>
          </a:prstGeom>
        </p:spPr>
      </p:pic>
      <p:pic>
        <p:nvPicPr>
          <p:cNvPr id="10" name="Picture 9"/>
          <p:cNvPicPr>
            <a:picLocks noChangeAspect="1"/>
          </p:cNvPicPr>
          <p:nvPr/>
        </p:nvPicPr>
        <p:blipFill>
          <a:blip r:embed="rId5">
            <a:grayscl/>
            <a:extLst>
              <a:ext uri="{28A0092B-C50C-407E-A947-70E740481C1C}">
                <a14:useLocalDpi xmlns:a14="http://schemas.microsoft.com/office/drawing/2010/main"/>
              </a:ext>
            </a:extLst>
          </a:blip>
          <a:stretch>
            <a:fillRect/>
          </a:stretch>
        </p:blipFill>
        <p:spPr>
          <a:xfrm>
            <a:off x="6339779" y="1521331"/>
            <a:ext cx="457200" cy="457200"/>
          </a:xfrm>
          <a:prstGeom prst="rect">
            <a:avLst/>
          </a:prstGeom>
        </p:spPr>
      </p:pic>
      <p:pic>
        <p:nvPicPr>
          <p:cNvPr id="11" name="Picture 10"/>
          <p:cNvPicPr>
            <a:picLocks noChangeAspect="1"/>
          </p:cNvPicPr>
          <p:nvPr/>
        </p:nvPicPr>
        <p:blipFill>
          <a:blip r:embed="rId6">
            <a:grayscl/>
            <a:extLst>
              <a:ext uri="{28A0092B-C50C-407E-A947-70E740481C1C}">
                <a14:useLocalDpi xmlns:a14="http://schemas.microsoft.com/office/drawing/2010/main"/>
              </a:ext>
            </a:extLst>
          </a:blip>
          <a:stretch>
            <a:fillRect/>
          </a:stretch>
        </p:blipFill>
        <p:spPr>
          <a:xfrm>
            <a:off x="7562688" y="2778160"/>
            <a:ext cx="604762" cy="457200"/>
          </a:xfrm>
          <a:prstGeom prst="rect">
            <a:avLst/>
          </a:prstGeom>
        </p:spPr>
      </p:pic>
      <p:pic>
        <p:nvPicPr>
          <p:cNvPr id="12" name="Picture 11"/>
          <p:cNvPicPr>
            <a:picLocks noChangeAspect="1"/>
          </p:cNvPicPr>
          <p:nvPr/>
        </p:nvPicPr>
        <p:blipFill>
          <a:blip r:embed="rId7">
            <a:grayscl/>
            <a:extLst>
              <a:ext uri="{28A0092B-C50C-407E-A947-70E740481C1C}">
                <a14:useLocalDpi xmlns:a14="http://schemas.microsoft.com/office/drawing/2010/main"/>
              </a:ext>
            </a:extLst>
          </a:blip>
          <a:stretch>
            <a:fillRect/>
          </a:stretch>
        </p:blipFill>
        <p:spPr>
          <a:xfrm>
            <a:off x="4253982" y="2778160"/>
            <a:ext cx="548640" cy="457200"/>
          </a:xfrm>
          <a:prstGeom prst="rect">
            <a:avLst/>
          </a:prstGeom>
        </p:spPr>
      </p:pic>
      <p:pic>
        <p:nvPicPr>
          <p:cNvPr id="13" name="Picture 12"/>
          <p:cNvPicPr>
            <a:picLocks noChangeAspect="1"/>
          </p:cNvPicPr>
          <p:nvPr/>
        </p:nvPicPr>
        <p:blipFill>
          <a:blip r:embed="rId8">
            <a:grayscl/>
            <a:extLst>
              <a:ext uri="{28A0092B-C50C-407E-A947-70E740481C1C}">
                <a14:useLocalDpi xmlns:a14="http://schemas.microsoft.com/office/drawing/2010/main"/>
              </a:ext>
            </a:extLst>
          </a:blip>
          <a:stretch>
            <a:fillRect/>
          </a:stretch>
        </p:blipFill>
        <p:spPr>
          <a:xfrm>
            <a:off x="3811332" y="3416616"/>
            <a:ext cx="1553547" cy="457200"/>
          </a:xfrm>
          <a:prstGeom prst="rect">
            <a:avLst/>
          </a:prstGeom>
        </p:spPr>
      </p:pic>
      <p:pic>
        <p:nvPicPr>
          <p:cNvPr id="14" name="Picture 13"/>
          <p:cNvPicPr>
            <a:picLocks noChangeAspect="1"/>
          </p:cNvPicPr>
          <p:nvPr/>
        </p:nvPicPr>
        <p:blipFill>
          <a:blip r:embed="rId9">
            <a:grayscl/>
            <a:extLst>
              <a:ext uri="{28A0092B-C50C-407E-A947-70E740481C1C}">
                <a14:useLocalDpi xmlns:a14="http://schemas.microsoft.com/office/drawing/2010/main"/>
              </a:ext>
            </a:extLst>
          </a:blip>
          <a:stretch>
            <a:fillRect/>
          </a:stretch>
        </p:blipFill>
        <p:spPr>
          <a:xfrm>
            <a:off x="5869111" y="3416616"/>
            <a:ext cx="1202499" cy="457200"/>
          </a:xfrm>
          <a:prstGeom prst="rect">
            <a:avLst/>
          </a:prstGeom>
        </p:spPr>
      </p:pic>
      <p:pic>
        <p:nvPicPr>
          <p:cNvPr id="15" name="Picture 14"/>
          <p:cNvPicPr>
            <a:picLocks noChangeAspect="1"/>
          </p:cNvPicPr>
          <p:nvPr/>
        </p:nvPicPr>
        <p:blipFill>
          <a:blip r:embed="rId10">
            <a:grayscl/>
            <a:extLst>
              <a:ext uri="{28A0092B-C50C-407E-A947-70E740481C1C}">
                <a14:useLocalDpi xmlns:a14="http://schemas.microsoft.com/office/drawing/2010/main"/>
              </a:ext>
            </a:extLst>
          </a:blip>
          <a:stretch>
            <a:fillRect/>
          </a:stretch>
        </p:blipFill>
        <p:spPr>
          <a:xfrm>
            <a:off x="8925143" y="4211163"/>
            <a:ext cx="827314" cy="457200"/>
          </a:xfrm>
          <a:prstGeom prst="rect">
            <a:avLst/>
          </a:prstGeom>
        </p:spPr>
      </p:pic>
      <p:pic>
        <p:nvPicPr>
          <p:cNvPr id="16" name="Picture 15"/>
          <p:cNvPicPr>
            <a:picLocks noChangeAspect="1"/>
          </p:cNvPicPr>
          <p:nvPr/>
        </p:nvPicPr>
        <p:blipFill>
          <a:blip r:embed="rId11">
            <a:grayscl/>
            <a:extLst>
              <a:ext uri="{28A0092B-C50C-407E-A947-70E740481C1C}">
                <a14:useLocalDpi xmlns:a14="http://schemas.microsoft.com/office/drawing/2010/main"/>
              </a:ext>
            </a:extLst>
          </a:blip>
          <a:stretch>
            <a:fillRect/>
          </a:stretch>
        </p:blipFill>
        <p:spPr>
          <a:xfrm>
            <a:off x="3389373" y="4211163"/>
            <a:ext cx="1426464" cy="457200"/>
          </a:xfrm>
          <a:prstGeom prst="rect">
            <a:avLst/>
          </a:prstGeom>
        </p:spPr>
      </p:pic>
      <p:pic>
        <p:nvPicPr>
          <p:cNvPr id="17" name="Picture 16"/>
          <p:cNvPicPr>
            <a:picLocks noChangeAspect="1"/>
          </p:cNvPicPr>
          <p:nvPr/>
        </p:nvPicPr>
        <p:blipFill>
          <a:blip r:embed="rId12">
            <a:grayscl/>
            <a:extLst>
              <a:ext uri="{28A0092B-C50C-407E-A947-70E740481C1C}">
                <a14:useLocalDpi xmlns:a14="http://schemas.microsoft.com/office/drawing/2010/main"/>
              </a:ext>
            </a:extLst>
          </a:blip>
          <a:stretch>
            <a:fillRect/>
          </a:stretch>
        </p:blipFill>
        <p:spPr>
          <a:xfrm>
            <a:off x="5041617" y="2778160"/>
            <a:ext cx="457200" cy="457200"/>
          </a:xfrm>
          <a:prstGeom prst="rect">
            <a:avLst/>
          </a:prstGeom>
        </p:spPr>
      </p:pic>
      <p:pic>
        <p:nvPicPr>
          <p:cNvPr id="18" name="Picture 17"/>
          <p:cNvPicPr>
            <a:picLocks noChangeAspect="1"/>
          </p:cNvPicPr>
          <p:nvPr/>
        </p:nvPicPr>
        <p:blipFill>
          <a:blip r:embed="rId13">
            <a:grayscl/>
            <a:extLst>
              <a:ext uri="{28A0092B-C50C-407E-A947-70E740481C1C}">
                <a14:useLocalDpi xmlns:a14="http://schemas.microsoft.com/office/drawing/2010/main"/>
              </a:ext>
            </a:extLst>
          </a:blip>
          <a:stretch>
            <a:fillRect/>
          </a:stretch>
        </p:blipFill>
        <p:spPr>
          <a:xfrm>
            <a:off x="6434007" y="2778160"/>
            <a:ext cx="889686" cy="457200"/>
          </a:xfrm>
          <a:prstGeom prst="rect">
            <a:avLst/>
          </a:prstGeom>
        </p:spPr>
      </p:pic>
      <p:pic>
        <p:nvPicPr>
          <p:cNvPr id="19" name="Picture 18"/>
          <p:cNvPicPr>
            <a:picLocks noChangeAspect="1"/>
          </p:cNvPicPr>
          <p:nvPr/>
        </p:nvPicPr>
        <p:blipFill>
          <a:blip r:embed="rId14">
            <a:grayscl/>
            <a:extLst>
              <a:ext uri="{28A0092B-C50C-407E-A947-70E740481C1C}">
                <a14:useLocalDpi xmlns:a14="http://schemas.microsoft.com/office/drawing/2010/main"/>
              </a:ext>
            </a:extLst>
          </a:blip>
          <a:stretch>
            <a:fillRect/>
          </a:stretch>
        </p:blipFill>
        <p:spPr>
          <a:xfrm>
            <a:off x="2163039" y="2778160"/>
            <a:ext cx="1851949" cy="457200"/>
          </a:xfrm>
          <a:prstGeom prst="rect">
            <a:avLst/>
          </a:prstGeom>
        </p:spPr>
      </p:pic>
      <p:pic>
        <p:nvPicPr>
          <p:cNvPr id="20" name="Picture 19"/>
          <p:cNvPicPr>
            <a:picLocks noChangeAspect="1"/>
          </p:cNvPicPr>
          <p:nvPr/>
        </p:nvPicPr>
        <p:blipFill>
          <a:blip r:embed="rId15">
            <a:grayscl/>
            <a:extLst>
              <a:ext uri="{28A0092B-C50C-407E-A947-70E740481C1C}">
                <a14:useLocalDpi xmlns:a14="http://schemas.microsoft.com/office/drawing/2010/main"/>
              </a:ext>
            </a:extLst>
          </a:blip>
          <a:stretch>
            <a:fillRect/>
          </a:stretch>
        </p:blipFill>
        <p:spPr>
          <a:xfrm>
            <a:off x="4486219" y="2157007"/>
            <a:ext cx="1039091" cy="457200"/>
          </a:xfrm>
          <a:prstGeom prst="rect">
            <a:avLst/>
          </a:prstGeom>
        </p:spPr>
      </p:pic>
      <p:pic>
        <p:nvPicPr>
          <p:cNvPr id="21" name="Picture 20"/>
          <p:cNvPicPr>
            <a:picLocks noChangeAspect="1"/>
          </p:cNvPicPr>
          <p:nvPr/>
        </p:nvPicPr>
        <p:blipFill>
          <a:blip r:embed="rId16">
            <a:grayscl/>
            <a:extLst>
              <a:ext uri="{28A0092B-C50C-407E-A947-70E740481C1C}">
                <a14:useLocalDpi xmlns:a14="http://schemas.microsoft.com/office/drawing/2010/main"/>
              </a:ext>
            </a:extLst>
          </a:blip>
          <a:stretch>
            <a:fillRect/>
          </a:stretch>
        </p:blipFill>
        <p:spPr>
          <a:xfrm>
            <a:off x="3452354" y="2157007"/>
            <a:ext cx="523843" cy="457200"/>
          </a:xfrm>
          <a:prstGeom prst="rect">
            <a:avLst/>
          </a:prstGeom>
        </p:spPr>
      </p:pic>
      <p:pic>
        <p:nvPicPr>
          <p:cNvPr id="22" name="Picture 21"/>
          <p:cNvPicPr>
            <a:picLocks noChangeAspect="1"/>
          </p:cNvPicPr>
          <p:nvPr/>
        </p:nvPicPr>
        <p:blipFill>
          <a:blip r:embed="rId17">
            <a:grayscl/>
            <a:extLst>
              <a:ext uri="{28A0092B-C50C-407E-A947-70E740481C1C}">
                <a14:useLocalDpi xmlns:a14="http://schemas.microsoft.com/office/drawing/2010/main"/>
              </a:ext>
            </a:extLst>
          </a:blip>
          <a:stretch>
            <a:fillRect/>
          </a:stretch>
        </p:blipFill>
        <p:spPr>
          <a:xfrm>
            <a:off x="2115169" y="3416616"/>
            <a:ext cx="1191930" cy="457200"/>
          </a:xfrm>
          <a:prstGeom prst="rect">
            <a:avLst/>
          </a:prstGeom>
        </p:spPr>
      </p:pic>
      <p:pic>
        <p:nvPicPr>
          <p:cNvPr id="23" name="Picture 22"/>
          <p:cNvPicPr>
            <a:picLocks noChangeAspect="1"/>
          </p:cNvPicPr>
          <p:nvPr/>
        </p:nvPicPr>
        <p:blipFill>
          <a:blip r:embed="rId18">
            <a:grayscl/>
            <a:extLst>
              <a:ext uri="{28A0092B-C50C-407E-A947-70E740481C1C}">
                <a14:useLocalDpi xmlns:a14="http://schemas.microsoft.com/office/drawing/2010/main"/>
              </a:ext>
            </a:extLst>
          </a:blip>
          <a:stretch>
            <a:fillRect/>
          </a:stretch>
        </p:blipFill>
        <p:spPr>
          <a:xfrm>
            <a:off x="8406445" y="2778160"/>
            <a:ext cx="459036" cy="457200"/>
          </a:xfrm>
          <a:prstGeom prst="rect">
            <a:avLst/>
          </a:prstGeom>
        </p:spPr>
      </p:pic>
      <p:pic>
        <p:nvPicPr>
          <p:cNvPr id="24" name="Picture 23"/>
          <p:cNvPicPr>
            <a:picLocks noChangeAspect="1"/>
          </p:cNvPicPr>
          <p:nvPr/>
        </p:nvPicPr>
        <p:blipFill>
          <a:blip r:embed="rId19">
            <a:grayscl/>
            <a:extLst>
              <a:ext uri="{28A0092B-C50C-407E-A947-70E740481C1C}">
                <a14:useLocalDpi xmlns:a14="http://schemas.microsoft.com/office/drawing/2010/main"/>
              </a:ext>
            </a:extLst>
          </a:blip>
          <a:stretch>
            <a:fillRect/>
          </a:stretch>
        </p:blipFill>
        <p:spPr>
          <a:xfrm>
            <a:off x="7575842" y="3416616"/>
            <a:ext cx="895217" cy="457200"/>
          </a:xfrm>
          <a:prstGeom prst="rect">
            <a:avLst/>
          </a:prstGeom>
        </p:spPr>
      </p:pic>
      <p:pic>
        <p:nvPicPr>
          <p:cNvPr id="25" name="Picture 24"/>
          <p:cNvPicPr>
            <a:picLocks noChangeAspect="1"/>
          </p:cNvPicPr>
          <p:nvPr/>
        </p:nvPicPr>
        <p:blipFill>
          <a:blip r:embed="rId20">
            <a:grayscl/>
            <a:extLst>
              <a:ext uri="{28A0092B-C50C-407E-A947-70E740481C1C}">
                <a14:useLocalDpi xmlns:a14="http://schemas.microsoft.com/office/drawing/2010/main"/>
              </a:ext>
            </a:extLst>
          </a:blip>
          <a:stretch>
            <a:fillRect/>
          </a:stretch>
        </p:blipFill>
        <p:spPr>
          <a:xfrm>
            <a:off x="6035332" y="2157007"/>
            <a:ext cx="1342505" cy="457200"/>
          </a:xfrm>
          <a:prstGeom prst="rect">
            <a:avLst/>
          </a:prstGeom>
        </p:spPr>
      </p:pic>
      <p:pic>
        <p:nvPicPr>
          <p:cNvPr id="26" name="Picture 25"/>
          <p:cNvPicPr>
            <a:picLocks noChangeAspect="1"/>
          </p:cNvPicPr>
          <p:nvPr/>
        </p:nvPicPr>
        <p:blipFill>
          <a:blip r:embed="rId21">
            <a:grayscl/>
            <a:extLst>
              <a:ext uri="{28A0092B-C50C-407E-A947-70E740481C1C}">
                <a14:useLocalDpi xmlns:a14="http://schemas.microsoft.com/office/drawing/2010/main"/>
              </a:ext>
            </a:extLst>
          </a:blip>
          <a:stretch>
            <a:fillRect/>
          </a:stretch>
        </p:blipFill>
        <p:spPr>
          <a:xfrm>
            <a:off x="7927742" y="5645884"/>
            <a:ext cx="722168" cy="457200"/>
          </a:xfrm>
          <a:prstGeom prst="rect">
            <a:avLst/>
          </a:prstGeom>
        </p:spPr>
      </p:pic>
      <p:pic>
        <p:nvPicPr>
          <p:cNvPr id="27" name="Picture 26"/>
          <p:cNvPicPr>
            <a:picLocks noChangeAspect="1"/>
          </p:cNvPicPr>
          <p:nvPr/>
        </p:nvPicPr>
        <p:blipFill>
          <a:blip r:embed="rId22">
            <a:grayscl/>
            <a:extLst>
              <a:ext uri="{28A0092B-C50C-407E-A947-70E740481C1C}">
                <a14:useLocalDpi xmlns:a14="http://schemas.microsoft.com/office/drawing/2010/main"/>
              </a:ext>
            </a:extLst>
          </a:blip>
          <a:stretch>
            <a:fillRect/>
          </a:stretch>
        </p:blipFill>
        <p:spPr>
          <a:xfrm>
            <a:off x="4392489" y="5645884"/>
            <a:ext cx="3053166" cy="457200"/>
          </a:xfrm>
          <a:prstGeom prst="rect">
            <a:avLst/>
          </a:prstGeom>
        </p:spPr>
      </p:pic>
      <p:pic>
        <p:nvPicPr>
          <p:cNvPr id="28" name="Picture 27"/>
          <p:cNvPicPr>
            <a:picLocks noChangeAspect="1"/>
          </p:cNvPicPr>
          <p:nvPr/>
        </p:nvPicPr>
        <p:blipFill>
          <a:blip r:embed="rId23">
            <a:grayscl/>
            <a:extLst>
              <a:ext uri="{28A0092B-C50C-407E-A947-70E740481C1C}">
                <a14:useLocalDpi xmlns:a14="http://schemas.microsoft.com/office/drawing/2010/main"/>
              </a:ext>
            </a:extLst>
          </a:blip>
          <a:stretch>
            <a:fillRect/>
          </a:stretch>
        </p:blipFill>
        <p:spPr>
          <a:xfrm>
            <a:off x="8975290" y="3416616"/>
            <a:ext cx="457200" cy="457200"/>
          </a:xfrm>
          <a:prstGeom prst="rect">
            <a:avLst/>
          </a:prstGeom>
        </p:spPr>
      </p:pic>
      <p:pic>
        <p:nvPicPr>
          <p:cNvPr id="29" name="Picture 28"/>
          <p:cNvPicPr>
            <a:picLocks noChangeAspect="1"/>
          </p:cNvPicPr>
          <p:nvPr/>
        </p:nvPicPr>
        <p:blipFill>
          <a:blip r:embed="rId24">
            <a:grayscl/>
            <a:extLst>
              <a:ext uri="{28A0092B-C50C-407E-A947-70E740481C1C}">
                <a14:useLocalDpi xmlns:a14="http://schemas.microsoft.com/office/drawing/2010/main"/>
              </a:ext>
            </a:extLst>
          </a:blip>
          <a:stretch>
            <a:fillRect/>
          </a:stretch>
        </p:blipFill>
        <p:spPr>
          <a:xfrm>
            <a:off x="7655306" y="4211163"/>
            <a:ext cx="896587" cy="457200"/>
          </a:xfrm>
          <a:prstGeom prst="rect">
            <a:avLst/>
          </a:prstGeom>
        </p:spPr>
      </p:pic>
      <p:pic>
        <p:nvPicPr>
          <p:cNvPr id="30" name="Picture 29"/>
          <p:cNvPicPr>
            <a:picLocks noChangeAspect="1"/>
          </p:cNvPicPr>
          <p:nvPr/>
        </p:nvPicPr>
        <p:blipFill>
          <a:blip r:embed="rId25">
            <a:grayscl/>
            <a:extLst>
              <a:ext uri="{28A0092B-C50C-407E-A947-70E740481C1C}">
                <a14:useLocalDpi xmlns:a14="http://schemas.microsoft.com/office/drawing/2010/main"/>
              </a:ext>
            </a:extLst>
          </a:blip>
          <a:stretch>
            <a:fillRect/>
          </a:stretch>
        </p:blipFill>
        <p:spPr>
          <a:xfrm>
            <a:off x="9209556" y="2157007"/>
            <a:ext cx="1367367" cy="457200"/>
          </a:xfrm>
          <a:prstGeom prst="rect">
            <a:avLst/>
          </a:prstGeom>
        </p:spPr>
      </p:pic>
      <p:pic>
        <p:nvPicPr>
          <p:cNvPr id="31" name="Picture 30"/>
          <p:cNvPicPr>
            <a:picLocks noChangeAspect="1"/>
          </p:cNvPicPr>
          <p:nvPr/>
        </p:nvPicPr>
        <p:blipFill>
          <a:blip r:embed="rId26">
            <a:grayscl/>
            <a:extLst>
              <a:ext uri="{28A0092B-C50C-407E-A947-70E740481C1C}">
                <a14:useLocalDpi xmlns:a14="http://schemas.microsoft.com/office/drawing/2010/main"/>
              </a:ext>
            </a:extLst>
          </a:blip>
          <a:stretch>
            <a:fillRect/>
          </a:stretch>
        </p:blipFill>
        <p:spPr>
          <a:xfrm>
            <a:off x="4471828" y="1521331"/>
            <a:ext cx="571500" cy="457200"/>
          </a:xfrm>
          <a:prstGeom prst="rect">
            <a:avLst/>
          </a:prstGeom>
        </p:spPr>
      </p:pic>
      <p:pic>
        <p:nvPicPr>
          <p:cNvPr id="32" name="Picture 31"/>
          <p:cNvPicPr>
            <a:picLocks noChangeAspect="1"/>
          </p:cNvPicPr>
          <p:nvPr/>
        </p:nvPicPr>
        <p:blipFill>
          <a:blip r:embed="rId27">
            <a:grayscl/>
            <a:extLst>
              <a:ext uri="{28A0092B-C50C-407E-A947-70E740481C1C}">
                <a14:useLocalDpi xmlns:a14="http://schemas.microsoft.com/office/drawing/2010/main"/>
              </a:ext>
            </a:extLst>
          </a:blip>
          <a:stretch>
            <a:fillRect/>
          </a:stretch>
        </p:blipFill>
        <p:spPr>
          <a:xfrm>
            <a:off x="1978355" y="2157007"/>
            <a:ext cx="963976" cy="457200"/>
          </a:xfrm>
          <a:prstGeom prst="rect">
            <a:avLst/>
          </a:prstGeom>
        </p:spPr>
      </p:pic>
      <p:pic>
        <p:nvPicPr>
          <p:cNvPr id="33" name="Picture 32"/>
          <p:cNvPicPr>
            <a:picLocks noChangeAspect="1"/>
          </p:cNvPicPr>
          <p:nvPr/>
        </p:nvPicPr>
        <p:blipFill>
          <a:blip r:embed="rId28">
            <a:grayscl/>
            <a:extLst>
              <a:ext uri="{28A0092B-C50C-407E-A947-70E740481C1C}">
                <a14:useLocalDpi xmlns:a14="http://schemas.microsoft.com/office/drawing/2010/main"/>
              </a:ext>
            </a:extLst>
          </a:blip>
          <a:stretch>
            <a:fillRect/>
          </a:stretch>
        </p:blipFill>
        <p:spPr>
          <a:xfrm>
            <a:off x="9936725" y="3416616"/>
            <a:ext cx="690333" cy="457200"/>
          </a:xfrm>
          <a:prstGeom prst="rect">
            <a:avLst/>
          </a:prstGeom>
        </p:spPr>
      </p:pic>
      <p:pic>
        <p:nvPicPr>
          <p:cNvPr id="34" name="Picture 33"/>
          <p:cNvPicPr>
            <a:picLocks noChangeAspect="1"/>
          </p:cNvPicPr>
          <p:nvPr/>
        </p:nvPicPr>
        <p:blipFill>
          <a:blip r:embed="rId29">
            <a:grayscl/>
            <a:extLst>
              <a:ext uri="{28A0092B-C50C-407E-A947-70E740481C1C}">
                <a14:useLocalDpi xmlns:a14="http://schemas.microsoft.com/office/drawing/2010/main"/>
              </a:ext>
            </a:extLst>
          </a:blip>
          <a:stretch>
            <a:fillRect/>
          </a:stretch>
        </p:blipFill>
        <p:spPr>
          <a:xfrm>
            <a:off x="9104476" y="2778160"/>
            <a:ext cx="1504666" cy="457200"/>
          </a:xfrm>
          <a:prstGeom prst="rect">
            <a:avLst/>
          </a:prstGeom>
        </p:spPr>
      </p:pic>
      <p:pic>
        <p:nvPicPr>
          <p:cNvPr id="35" name="Picture 34"/>
          <p:cNvPicPr>
            <a:picLocks noChangeAspect="1"/>
          </p:cNvPicPr>
          <p:nvPr/>
        </p:nvPicPr>
        <p:blipFill>
          <a:blip r:embed="rId30">
            <a:grayscl/>
            <a:extLst>
              <a:ext uri="{28A0092B-C50C-407E-A947-70E740481C1C}">
                <a14:useLocalDpi xmlns:a14="http://schemas.microsoft.com/office/drawing/2010/main"/>
              </a:ext>
            </a:extLst>
          </a:blip>
          <a:stretch>
            <a:fillRect/>
          </a:stretch>
        </p:blipFill>
        <p:spPr>
          <a:xfrm>
            <a:off x="6526982" y="4211163"/>
            <a:ext cx="755073" cy="457200"/>
          </a:xfrm>
          <a:prstGeom prst="rect">
            <a:avLst/>
          </a:prstGeom>
        </p:spPr>
      </p:pic>
      <p:pic>
        <p:nvPicPr>
          <p:cNvPr id="36" name="Picture 35"/>
          <p:cNvPicPr>
            <a:picLocks noChangeAspect="1"/>
          </p:cNvPicPr>
          <p:nvPr/>
        </p:nvPicPr>
        <p:blipFill>
          <a:blip r:embed="rId31">
            <a:grayscl/>
            <a:extLst>
              <a:ext uri="{28A0092B-C50C-407E-A947-70E740481C1C}">
                <a14:useLocalDpi xmlns:a14="http://schemas.microsoft.com/office/drawing/2010/main"/>
              </a:ext>
            </a:extLst>
          </a:blip>
          <a:stretch>
            <a:fillRect/>
          </a:stretch>
        </p:blipFill>
        <p:spPr>
          <a:xfrm>
            <a:off x="2101722" y="4211163"/>
            <a:ext cx="914400" cy="457200"/>
          </a:xfrm>
          <a:prstGeom prst="rect">
            <a:avLst/>
          </a:prstGeom>
        </p:spPr>
      </p:pic>
      <p:pic>
        <p:nvPicPr>
          <p:cNvPr id="37" name="Picture 36"/>
          <p:cNvPicPr>
            <a:picLocks noChangeAspect="1"/>
          </p:cNvPicPr>
          <p:nvPr/>
        </p:nvPicPr>
        <p:blipFill>
          <a:blip r:embed="rId32">
            <a:grayscl/>
            <a:extLst>
              <a:ext uri="{28A0092B-C50C-407E-A947-70E740481C1C}">
                <a14:useLocalDpi xmlns:a14="http://schemas.microsoft.com/office/drawing/2010/main"/>
              </a:ext>
            </a:extLst>
          </a:blip>
          <a:stretch>
            <a:fillRect/>
          </a:stretch>
        </p:blipFill>
        <p:spPr>
          <a:xfrm>
            <a:off x="7215121" y="1521331"/>
            <a:ext cx="534191" cy="457200"/>
          </a:xfrm>
          <a:prstGeom prst="rect">
            <a:avLst/>
          </a:prstGeom>
        </p:spPr>
      </p:pic>
      <p:pic>
        <p:nvPicPr>
          <p:cNvPr id="38" name="Picture 37"/>
          <p:cNvPicPr>
            <a:picLocks noChangeAspect="1"/>
          </p:cNvPicPr>
          <p:nvPr/>
        </p:nvPicPr>
        <p:blipFill>
          <a:blip r:embed="rId33">
            <a:grayscl/>
            <a:extLst>
              <a:ext uri="{28A0092B-C50C-407E-A947-70E740481C1C}">
                <a14:useLocalDpi xmlns:a14="http://schemas.microsoft.com/office/drawing/2010/main"/>
              </a:ext>
            </a:extLst>
          </a:blip>
          <a:stretch>
            <a:fillRect/>
          </a:stretch>
        </p:blipFill>
        <p:spPr>
          <a:xfrm>
            <a:off x="5189088" y="4211163"/>
            <a:ext cx="964642" cy="457200"/>
          </a:xfrm>
          <a:prstGeom prst="rect">
            <a:avLst/>
          </a:prstGeom>
        </p:spPr>
      </p:pic>
      <p:pic>
        <p:nvPicPr>
          <p:cNvPr id="39" name="Picture 38"/>
          <p:cNvPicPr>
            <a:picLocks noChangeAspect="1"/>
          </p:cNvPicPr>
          <p:nvPr/>
        </p:nvPicPr>
        <p:blipFill>
          <a:blip r:embed="rId34">
            <a:grayscl/>
            <a:extLst>
              <a:ext uri="{28A0092B-C50C-407E-A947-70E740481C1C}">
                <a14:useLocalDpi xmlns:a14="http://schemas.microsoft.com/office/drawing/2010/main"/>
              </a:ext>
            </a:extLst>
          </a:blip>
          <a:stretch>
            <a:fillRect/>
          </a:stretch>
        </p:blipFill>
        <p:spPr>
          <a:xfrm>
            <a:off x="8167450" y="1521331"/>
            <a:ext cx="457200" cy="457200"/>
          </a:xfrm>
          <a:prstGeom prst="rect">
            <a:avLst/>
          </a:prstGeom>
        </p:spPr>
      </p:pic>
      <p:pic>
        <p:nvPicPr>
          <p:cNvPr id="40" name="Picture 39"/>
          <p:cNvPicPr>
            <a:picLocks noChangeAspect="1"/>
          </p:cNvPicPr>
          <p:nvPr/>
        </p:nvPicPr>
        <p:blipFill>
          <a:blip r:embed="rId35">
            <a:grayscl/>
            <a:extLst>
              <a:ext uri="{28A0092B-C50C-407E-A947-70E740481C1C}">
                <a14:useLocalDpi xmlns:a14="http://schemas.microsoft.com/office/drawing/2010/main"/>
              </a:ext>
            </a:extLst>
          </a:blip>
          <a:stretch>
            <a:fillRect/>
          </a:stretch>
        </p:blipFill>
        <p:spPr>
          <a:xfrm>
            <a:off x="2049704" y="5645884"/>
            <a:ext cx="1860698" cy="457200"/>
          </a:xfrm>
          <a:prstGeom prst="rect">
            <a:avLst/>
          </a:prstGeom>
        </p:spPr>
      </p:pic>
      <p:pic>
        <p:nvPicPr>
          <p:cNvPr id="41" name="Picture 40"/>
          <p:cNvPicPr>
            <a:picLocks noChangeAspect="1"/>
          </p:cNvPicPr>
          <p:nvPr/>
        </p:nvPicPr>
        <p:blipFill>
          <a:blip r:embed="rId36">
            <a:grayscl/>
            <a:extLst>
              <a:ext uri="{28A0092B-C50C-407E-A947-70E740481C1C}">
                <a14:useLocalDpi xmlns:a14="http://schemas.microsoft.com/office/drawing/2010/main"/>
              </a:ext>
            </a:extLst>
          </a:blip>
          <a:stretch>
            <a:fillRect/>
          </a:stretch>
        </p:blipFill>
        <p:spPr>
          <a:xfrm>
            <a:off x="8928485" y="4963912"/>
            <a:ext cx="1302589" cy="457200"/>
          </a:xfrm>
          <a:prstGeom prst="rect">
            <a:avLst/>
          </a:prstGeom>
        </p:spPr>
      </p:pic>
      <p:pic>
        <p:nvPicPr>
          <p:cNvPr id="42" name="Picture 41"/>
          <p:cNvPicPr>
            <a:picLocks noChangeAspect="1"/>
          </p:cNvPicPr>
          <p:nvPr/>
        </p:nvPicPr>
        <p:blipFill>
          <a:blip r:embed="rId37">
            <a:grayscl/>
            <a:extLst>
              <a:ext uri="{28A0092B-C50C-407E-A947-70E740481C1C}">
                <a14:useLocalDpi xmlns:a14="http://schemas.microsoft.com/office/drawing/2010/main"/>
              </a:ext>
            </a:extLst>
          </a:blip>
          <a:stretch>
            <a:fillRect/>
          </a:stretch>
        </p:blipFill>
        <p:spPr>
          <a:xfrm>
            <a:off x="7898915" y="4963912"/>
            <a:ext cx="805783" cy="457200"/>
          </a:xfrm>
          <a:prstGeom prst="rect">
            <a:avLst/>
          </a:prstGeom>
        </p:spPr>
      </p:pic>
      <p:pic>
        <p:nvPicPr>
          <p:cNvPr id="43" name="Picture 42"/>
          <p:cNvPicPr>
            <a:picLocks noChangeAspect="1"/>
          </p:cNvPicPr>
          <p:nvPr/>
        </p:nvPicPr>
        <p:blipFill>
          <a:blip r:embed="rId38">
            <a:grayscl/>
            <a:extLst>
              <a:ext uri="{28A0092B-C50C-407E-A947-70E740481C1C}">
                <a14:useLocalDpi xmlns:a14="http://schemas.microsoft.com/office/drawing/2010/main"/>
              </a:ext>
            </a:extLst>
          </a:blip>
          <a:stretch>
            <a:fillRect/>
          </a:stretch>
        </p:blipFill>
        <p:spPr>
          <a:xfrm>
            <a:off x="2494603" y="1521331"/>
            <a:ext cx="460248" cy="457200"/>
          </a:xfrm>
          <a:prstGeom prst="rect">
            <a:avLst/>
          </a:prstGeom>
        </p:spPr>
      </p:pic>
      <p:pic>
        <p:nvPicPr>
          <p:cNvPr id="44" name="Picture 43"/>
          <p:cNvPicPr>
            <a:picLocks noChangeAspect="1"/>
          </p:cNvPicPr>
          <p:nvPr/>
        </p:nvPicPr>
        <p:blipFill>
          <a:blip r:embed="rId39">
            <a:grayscl/>
            <a:extLst>
              <a:ext uri="{28A0092B-C50C-407E-A947-70E740481C1C}">
                <a14:useLocalDpi xmlns:a14="http://schemas.microsoft.com/office/drawing/2010/main"/>
              </a:ext>
            </a:extLst>
          </a:blip>
          <a:stretch>
            <a:fillRect/>
          </a:stretch>
        </p:blipFill>
        <p:spPr>
          <a:xfrm>
            <a:off x="6389789" y="4963912"/>
            <a:ext cx="1285336" cy="457200"/>
          </a:xfrm>
          <a:prstGeom prst="rect">
            <a:avLst/>
          </a:prstGeom>
        </p:spPr>
      </p:pic>
      <p:pic>
        <p:nvPicPr>
          <p:cNvPr id="45" name="Picture 44"/>
          <p:cNvPicPr>
            <a:picLocks noChangeAspect="1"/>
          </p:cNvPicPr>
          <p:nvPr/>
        </p:nvPicPr>
        <p:blipFill>
          <a:blip r:embed="rId40">
            <a:grayscl/>
            <a:extLst>
              <a:ext uri="{28A0092B-C50C-407E-A947-70E740481C1C}">
                <a14:useLocalDpi xmlns:a14="http://schemas.microsoft.com/office/drawing/2010/main"/>
              </a:ext>
            </a:extLst>
          </a:blip>
          <a:stretch>
            <a:fillRect/>
          </a:stretch>
        </p:blipFill>
        <p:spPr>
          <a:xfrm>
            <a:off x="10125706" y="4211163"/>
            <a:ext cx="623888" cy="457200"/>
          </a:xfrm>
          <a:prstGeom prst="rect">
            <a:avLst/>
          </a:prstGeom>
        </p:spPr>
      </p:pic>
      <p:pic>
        <p:nvPicPr>
          <p:cNvPr id="46" name="Picture 45"/>
          <p:cNvPicPr>
            <a:picLocks noChangeAspect="1"/>
          </p:cNvPicPr>
          <p:nvPr/>
        </p:nvPicPr>
        <p:blipFill>
          <a:blip r:embed="rId41">
            <a:grayscl/>
            <a:extLst>
              <a:ext uri="{28A0092B-C50C-407E-A947-70E740481C1C}">
                <a14:useLocalDpi xmlns:a14="http://schemas.microsoft.com/office/drawing/2010/main"/>
              </a:ext>
            </a:extLst>
          </a:blip>
          <a:stretch>
            <a:fillRect/>
          </a:stretch>
        </p:blipFill>
        <p:spPr>
          <a:xfrm>
            <a:off x="5737812" y="2778160"/>
            <a:ext cx="457200" cy="457200"/>
          </a:xfrm>
          <a:prstGeom prst="rect">
            <a:avLst/>
          </a:prstGeom>
        </p:spPr>
      </p:pic>
      <p:pic>
        <p:nvPicPr>
          <p:cNvPr id="47" name="Picture 46"/>
          <p:cNvPicPr>
            <a:picLocks noChangeAspect="1"/>
          </p:cNvPicPr>
          <p:nvPr/>
        </p:nvPicPr>
        <p:blipFill>
          <a:blip r:embed="rId42">
            <a:grayscl/>
            <a:extLst>
              <a:ext uri="{28A0092B-C50C-407E-A947-70E740481C1C}">
                <a14:useLocalDpi xmlns:a14="http://schemas.microsoft.com/office/drawing/2010/main"/>
              </a:ext>
            </a:extLst>
          </a:blip>
          <a:stretch>
            <a:fillRect/>
          </a:stretch>
        </p:blipFill>
        <p:spPr>
          <a:xfrm>
            <a:off x="4690884" y="4963912"/>
            <a:ext cx="1475117" cy="457200"/>
          </a:xfrm>
          <a:prstGeom prst="rect">
            <a:avLst/>
          </a:prstGeom>
        </p:spPr>
      </p:pic>
      <p:pic>
        <p:nvPicPr>
          <p:cNvPr id="48" name="Picture 47"/>
          <p:cNvPicPr>
            <a:picLocks noChangeAspect="1"/>
          </p:cNvPicPr>
          <p:nvPr/>
        </p:nvPicPr>
        <p:blipFill>
          <a:blip r:embed="rId43">
            <a:grayscl/>
            <a:extLst>
              <a:ext uri="{28A0092B-C50C-407E-A947-70E740481C1C}">
                <a14:useLocalDpi xmlns:a14="http://schemas.microsoft.com/office/drawing/2010/main"/>
              </a:ext>
            </a:extLst>
          </a:blip>
          <a:stretch>
            <a:fillRect/>
          </a:stretch>
        </p:blipFill>
        <p:spPr>
          <a:xfrm>
            <a:off x="3372993" y="1521331"/>
            <a:ext cx="680695" cy="457200"/>
          </a:xfrm>
          <a:prstGeom prst="rect">
            <a:avLst/>
          </a:prstGeom>
        </p:spPr>
      </p:pic>
      <p:pic>
        <p:nvPicPr>
          <p:cNvPr id="49" name="Picture 48"/>
          <p:cNvPicPr>
            <a:picLocks noChangeAspect="1"/>
          </p:cNvPicPr>
          <p:nvPr/>
        </p:nvPicPr>
        <p:blipFill>
          <a:blip r:embed="rId44">
            <a:grayscl/>
            <a:extLst>
              <a:ext uri="{28A0092B-C50C-407E-A947-70E740481C1C}">
                <a14:useLocalDpi xmlns:a14="http://schemas.microsoft.com/office/drawing/2010/main"/>
              </a:ext>
            </a:extLst>
          </a:blip>
          <a:stretch>
            <a:fillRect/>
          </a:stretch>
        </p:blipFill>
        <p:spPr>
          <a:xfrm>
            <a:off x="9131997" y="5645884"/>
            <a:ext cx="1465385" cy="457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lison.castro@corplogin.com\AppData\Local\Microsoft\Windows\Temporary Internet Files\Content.Outlook\1MON23D7\EVCA-Lrg_72dpi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551" y="414696"/>
            <a:ext cx="2578100" cy="1081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1853148"/>
            <a:ext cx="4191000" cy="4093428"/>
          </a:xfrm>
          <a:prstGeom prst="rect">
            <a:avLst/>
          </a:prstGeom>
          <a:noFill/>
        </p:spPr>
        <p:txBody>
          <a:bodyPr wrap="square" rtlCol="0">
            <a:spAutoFit/>
          </a:bodyPr>
          <a:lstStyle/>
          <a:p>
            <a:pPr marL="45720"/>
            <a:r>
              <a:rPr lang="en-US" sz="2000" dirty="0">
                <a:solidFill>
                  <a:srgbClr val="101112"/>
                </a:solidFill>
              </a:rPr>
              <a:t>EVCA is a California-based advocacy organization representing the companies leading EV charging infrastructure, technology and services and working </a:t>
            </a:r>
            <a:r>
              <a:rPr lang="en-US" sz="2000" dirty="0" smtClean="0">
                <a:solidFill>
                  <a:srgbClr val="101112"/>
                </a:solidFill>
              </a:rPr>
              <a:t>to </a:t>
            </a:r>
            <a:r>
              <a:rPr lang="en-US" sz="2000" dirty="0">
                <a:solidFill>
                  <a:srgbClr val="101112"/>
                </a:solidFill>
              </a:rPr>
              <a:t>grow clean transportation.</a:t>
            </a:r>
          </a:p>
          <a:p>
            <a:pPr marL="45720"/>
            <a:endParaRPr lang="en-US" sz="2000" dirty="0">
              <a:solidFill>
                <a:srgbClr val="101112"/>
              </a:solidFill>
            </a:endParaRPr>
          </a:p>
          <a:p>
            <a:pPr marL="45720"/>
            <a:r>
              <a:rPr lang="en-US" sz="2000" dirty="0">
                <a:solidFill>
                  <a:srgbClr val="101112"/>
                </a:solidFill>
              </a:rPr>
              <a:t>EVCA represents the companies who are leading the growth of the electric vehicle charging infrastructure, technology, and services industry. </a:t>
            </a:r>
          </a:p>
        </p:txBody>
      </p:sp>
      <p:pic>
        <p:nvPicPr>
          <p:cNvPr id="7" name="Picture 6"/>
          <p:cNvPicPr>
            <a:picLocks noChangeAspect="1"/>
          </p:cNvPicPr>
          <p:nvPr/>
        </p:nvPicPr>
        <p:blipFill>
          <a:blip r:embed="rId3"/>
          <a:stretch>
            <a:fillRect/>
          </a:stretch>
        </p:blipFill>
        <p:spPr>
          <a:xfrm>
            <a:off x="6553200" y="2819400"/>
            <a:ext cx="2913356" cy="838200"/>
          </a:xfrm>
          <a:prstGeom prst="rect">
            <a:avLst/>
          </a:prstGeom>
        </p:spPr>
      </p:pic>
      <p:pic>
        <p:nvPicPr>
          <p:cNvPr id="8" name="Picture 7"/>
          <p:cNvPicPr>
            <a:picLocks noChangeAspect="1"/>
          </p:cNvPicPr>
          <p:nvPr/>
        </p:nvPicPr>
        <p:blipFill>
          <a:blip r:embed="rId4"/>
          <a:stretch>
            <a:fillRect/>
          </a:stretch>
        </p:blipFill>
        <p:spPr>
          <a:xfrm>
            <a:off x="8218714" y="4114800"/>
            <a:ext cx="1839686" cy="990600"/>
          </a:xfrm>
          <a:prstGeom prst="rect">
            <a:avLst/>
          </a:prstGeom>
        </p:spPr>
      </p:pic>
      <p:pic>
        <p:nvPicPr>
          <p:cNvPr id="9" name="Picture 8"/>
          <p:cNvPicPr>
            <a:picLocks noChangeAspect="1"/>
          </p:cNvPicPr>
          <p:nvPr/>
        </p:nvPicPr>
        <p:blipFill>
          <a:blip r:embed="rId5"/>
          <a:stretch>
            <a:fillRect/>
          </a:stretch>
        </p:blipFill>
        <p:spPr>
          <a:xfrm>
            <a:off x="6248400" y="4183476"/>
            <a:ext cx="1524000" cy="921925"/>
          </a:xfrm>
          <a:prstGeom prst="rect">
            <a:avLst/>
          </a:prstGeom>
        </p:spPr>
      </p:pic>
      <p:pic>
        <p:nvPicPr>
          <p:cNvPr id="11" name="Picture 10"/>
          <p:cNvPicPr>
            <a:picLocks noChangeAspect="1"/>
          </p:cNvPicPr>
          <p:nvPr/>
        </p:nvPicPr>
        <p:blipFill>
          <a:blip r:embed="rId6"/>
          <a:stretch>
            <a:fillRect/>
          </a:stretch>
        </p:blipFill>
        <p:spPr>
          <a:xfrm>
            <a:off x="6781800" y="5222594"/>
            <a:ext cx="2798324" cy="416206"/>
          </a:xfrm>
          <a:prstGeom prst="rect">
            <a:avLst/>
          </a:prstGeom>
        </p:spPr>
      </p:pic>
      <p:pic>
        <p:nvPicPr>
          <p:cNvPr id="12" name="Picture 11"/>
          <p:cNvPicPr>
            <a:picLocks noChangeAspect="1"/>
          </p:cNvPicPr>
          <p:nvPr/>
        </p:nvPicPr>
        <p:blipFill>
          <a:blip r:embed="rId7"/>
          <a:stretch>
            <a:fillRect/>
          </a:stretch>
        </p:blipFill>
        <p:spPr>
          <a:xfrm>
            <a:off x="6172200" y="5715000"/>
            <a:ext cx="1527048" cy="914400"/>
          </a:xfrm>
          <a:prstGeom prst="rect">
            <a:avLst/>
          </a:prstGeom>
        </p:spPr>
      </p:pic>
      <p:pic>
        <p:nvPicPr>
          <p:cNvPr id="13" name="Picture 12"/>
          <p:cNvPicPr>
            <a:picLocks noChangeAspect="1"/>
          </p:cNvPicPr>
          <p:nvPr/>
        </p:nvPicPr>
        <p:blipFill>
          <a:blip r:embed="rId8"/>
          <a:stretch>
            <a:fillRect/>
          </a:stretch>
        </p:blipFill>
        <p:spPr>
          <a:xfrm>
            <a:off x="7216128" y="1694003"/>
            <a:ext cx="1587499" cy="1066800"/>
          </a:xfrm>
          <a:prstGeom prst="rect">
            <a:avLst/>
          </a:prstGeom>
        </p:spPr>
      </p:pic>
      <p:pic>
        <p:nvPicPr>
          <p:cNvPr id="14" name="Picture 13"/>
          <p:cNvPicPr>
            <a:picLocks noChangeAspect="1"/>
          </p:cNvPicPr>
          <p:nvPr/>
        </p:nvPicPr>
        <p:blipFill>
          <a:blip r:embed="rId9"/>
          <a:stretch>
            <a:fillRect/>
          </a:stretch>
        </p:blipFill>
        <p:spPr>
          <a:xfrm>
            <a:off x="6928102" y="3603252"/>
            <a:ext cx="2368298" cy="435349"/>
          </a:xfrm>
          <a:prstGeom prst="rect">
            <a:avLst/>
          </a:prstGeom>
        </p:spPr>
      </p:pic>
      <p:pic>
        <p:nvPicPr>
          <p:cNvPr id="15" name="Picture 14"/>
          <p:cNvPicPr>
            <a:picLocks noChangeAspect="1"/>
          </p:cNvPicPr>
          <p:nvPr/>
        </p:nvPicPr>
        <p:blipFill>
          <a:blip r:embed="rId10"/>
          <a:stretch>
            <a:fillRect/>
          </a:stretch>
        </p:blipFill>
        <p:spPr>
          <a:xfrm>
            <a:off x="8001000" y="5867400"/>
            <a:ext cx="2286000" cy="614596"/>
          </a:xfrm>
          <a:prstGeom prst="rect">
            <a:avLst/>
          </a:prstGeom>
        </p:spPr>
      </p:pic>
      <p:sp>
        <p:nvSpPr>
          <p:cNvPr id="16" name="Title 2"/>
          <p:cNvSpPr>
            <a:spLocks noGrp="1"/>
          </p:cNvSpPr>
          <p:nvPr>
            <p:ph type="title"/>
          </p:nvPr>
        </p:nvSpPr>
        <p:spPr>
          <a:xfrm>
            <a:off x="545956" y="297502"/>
            <a:ext cx="8381260" cy="1046440"/>
          </a:xfrm>
        </p:spPr>
        <p:txBody>
          <a:bodyPr/>
          <a:lstStyle/>
          <a:p>
            <a:pPr algn="l"/>
            <a:r>
              <a:rPr lang="en-US" sz="3400" dirty="0" smtClean="0"/>
              <a:t>Industry Association Created</a:t>
            </a:r>
            <a:br>
              <a:rPr lang="en-US" sz="3400" dirty="0" smtClean="0"/>
            </a:br>
            <a:endParaRPr lang="en-US" sz="3400" dirty="0"/>
          </a:p>
        </p:txBody>
      </p:sp>
      <p:sp>
        <p:nvSpPr>
          <p:cNvPr id="2" name="Slide Number Placeholder 1"/>
          <p:cNvSpPr>
            <a:spLocks noGrp="1"/>
          </p:cNvSpPr>
          <p:nvPr>
            <p:ph type="sldNum" sz="quarter" idx="4294967295"/>
          </p:nvPr>
        </p:nvSpPr>
        <p:spPr>
          <a:xfrm>
            <a:off x="9758680" y="6355080"/>
            <a:ext cx="582966" cy="274320"/>
          </a:xfrm>
          <a:prstGeom prst="rect">
            <a:avLst/>
          </a:prstGeom>
        </p:spPr>
        <p:txBody>
          <a:bodyPr/>
          <a:lstStyle/>
          <a:p>
            <a:fld id="{23AAA926-DC9B-4ED4-B79B-10A204542B3D}" type="slidenum">
              <a:rPr lang="en-US" smtClean="0">
                <a:solidFill>
                  <a:srgbClr val="FFFFFF"/>
                </a:solidFill>
              </a:rPr>
              <a:pPr/>
              <a:t>12</a:t>
            </a:fld>
            <a:endParaRPr lang="en-US" dirty="0">
              <a:solidFill>
                <a:srgbClr val="FFFFFF"/>
              </a:solidFill>
            </a:endParaRPr>
          </a:p>
        </p:txBody>
      </p:sp>
      <p:sp>
        <p:nvSpPr>
          <p:cNvPr id="5" name="Footer Placeholder 4"/>
          <p:cNvSpPr>
            <a:spLocks noGrp="1"/>
          </p:cNvSpPr>
          <p:nvPr>
            <p:ph type="ftr" sz="quarter" idx="4294967295"/>
          </p:nvPr>
        </p:nvSpPr>
        <p:spPr>
          <a:xfrm>
            <a:off x="4572000" y="6356350"/>
            <a:ext cx="3352800" cy="274320"/>
          </a:xfrm>
          <a:prstGeom prst="rect">
            <a:avLst/>
          </a:prstGeom>
        </p:spPr>
        <p:txBody>
          <a:bodyPr/>
          <a:lstStyle/>
          <a:p>
            <a:r>
              <a:rPr lang="en-US" dirty="0" smtClean="0">
                <a:solidFill>
                  <a:srgbClr val="002060"/>
                </a:solidFill>
              </a:rPr>
              <a:t>1</a:t>
            </a:r>
            <a:endParaRPr lang="en-US" dirty="0">
              <a:solidFill>
                <a:srgbClr val="002060"/>
              </a:solidFill>
            </a:endParaRPr>
          </a:p>
        </p:txBody>
      </p:sp>
    </p:spTree>
    <p:extLst>
      <p:ext uri="{BB962C8B-B14F-4D97-AF65-F5344CB8AC3E}">
        <p14:creationId xmlns:p14="http://schemas.microsoft.com/office/powerpoint/2010/main" val="47898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513"/>
            <a:ext cx="10972800" cy="923330"/>
          </a:xfrm>
        </p:spPr>
        <p:txBody>
          <a:bodyPr/>
          <a:lstStyle/>
          <a:p>
            <a:r>
              <a:rPr lang="en-US" sz="3000" dirty="0" smtClean="0"/>
              <a:t>Federal Activity:  VW “</a:t>
            </a:r>
            <a:r>
              <a:rPr lang="en-US" sz="3000" dirty="0" err="1" smtClean="0"/>
              <a:t>Dieselgate</a:t>
            </a:r>
            <a:r>
              <a:rPr lang="en-US" sz="3000" dirty="0" smtClean="0"/>
              <a:t>” Leads to Billion Dollar Opportunity</a:t>
            </a:r>
            <a:endParaRPr lang="en-US" sz="3000"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solidFill>
                  <a:srgbClr val="323232"/>
                </a:solidFill>
              </a:rPr>
              <a:pPr>
                <a:defRPr/>
              </a:pPr>
              <a:t>13</a:t>
            </a:fld>
            <a:endParaRPr lang="en-US">
              <a:solidFill>
                <a:srgbClr val="323232"/>
              </a:solidFill>
            </a:endParaRPr>
          </a:p>
        </p:txBody>
      </p:sp>
      <p:grpSp>
        <p:nvGrpSpPr>
          <p:cNvPr id="5" name="Group 4"/>
          <p:cNvGrpSpPr/>
          <p:nvPr/>
        </p:nvGrpSpPr>
        <p:grpSpPr>
          <a:xfrm>
            <a:off x="1988789" y="2418223"/>
            <a:ext cx="8382003" cy="3211539"/>
            <a:chOff x="457200" y="1200148"/>
            <a:chExt cx="8382003" cy="3211539"/>
          </a:xfrm>
        </p:grpSpPr>
        <p:sp>
          <p:nvSpPr>
            <p:cNvPr id="6" name="Rectangle 5"/>
            <p:cNvSpPr/>
            <p:nvPr/>
          </p:nvSpPr>
          <p:spPr>
            <a:xfrm>
              <a:off x="457200" y="1504950"/>
              <a:ext cx="2667000" cy="28999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effectLst>
                    <a:outerShdw blurRad="38100" dist="38100" dir="2700000" algn="tl">
                      <a:srgbClr val="000000">
                        <a:alpha val="43137"/>
                      </a:srgbClr>
                    </a:outerShdw>
                  </a:effectLst>
                </a:rPr>
                <a:t>$800 million </a:t>
              </a: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in ZEV</a:t>
              </a:r>
            </a:p>
            <a:p>
              <a:pPr algn="ctr"/>
              <a:r>
                <a:rPr lang="en-US" sz="2800" b="1" dirty="0">
                  <a:effectLst>
                    <a:outerShdw blurRad="38100" dist="38100" dir="2700000" algn="tl">
                      <a:srgbClr val="000000">
                        <a:alpha val="43137"/>
                      </a:srgbClr>
                    </a:outerShdw>
                  </a:effectLst>
                </a:rPr>
                <a:t> in California</a:t>
              </a:r>
            </a:p>
            <a:p>
              <a:pPr algn="ctr"/>
              <a:r>
                <a:rPr lang="en-US" dirty="0"/>
                <a:t>L2, DCFC, Heavy Duty, High Speed Charging Stations and </a:t>
              </a:r>
              <a:br>
                <a:rPr lang="en-US" dirty="0"/>
              </a:br>
              <a:r>
                <a:rPr lang="en-US" dirty="0"/>
                <a:t>“Brand-neutral” Education Campaign</a:t>
              </a:r>
            </a:p>
          </p:txBody>
        </p:sp>
        <p:sp>
          <p:nvSpPr>
            <p:cNvPr id="7" name="Rectangle 6"/>
            <p:cNvSpPr/>
            <p:nvPr/>
          </p:nvSpPr>
          <p:spPr>
            <a:xfrm>
              <a:off x="6172200" y="1511691"/>
              <a:ext cx="2667000" cy="2899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effectLst>
                    <a:outerShdw blurRad="38100" dist="38100" dir="2700000" algn="tl">
                      <a:srgbClr val="000000">
                        <a:alpha val="43137"/>
                      </a:srgbClr>
                    </a:outerShdw>
                  </a:effectLst>
                </a:rPr>
                <a:t>$2.7 billion </a:t>
              </a:r>
              <a:r>
                <a:rPr lang="en-US" sz="2800" b="1" dirty="0">
                  <a:effectLst>
                    <a:outerShdw blurRad="38100" dist="38100" dir="2700000" algn="tl">
                      <a:srgbClr val="000000">
                        <a:alpha val="43137"/>
                      </a:srgbClr>
                    </a:outerShdw>
                  </a:effectLst>
                </a:rPr>
                <a:t>Mitigation State Funds</a:t>
              </a:r>
            </a:p>
            <a:p>
              <a:pPr algn="ctr"/>
              <a:r>
                <a:rPr lang="en-US" dirty="0"/>
                <a:t>Up to 15% of each state’s allocation on EV charging stations, the rest on ZEV buses, clean trucks and fleet conversions</a:t>
              </a:r>
            </a:p>
          </p:txBody>
        </p:sp>
        <p:sp>
          <p:nvSpPr>
            <p:cNvPr id="8" name="Rectangle 7"/>
            <p:cNvSpPr/>
            <p:nvPr/>
          </p:nvSpPr>
          <p:spPr>
            <a:xfrm>
              <a:off x="3238500" y="1511691"/>
              <a:ext cx="2667000" cy="28999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effectLst>
                    <a:outerShdw blurRad="38100" dist="38100" dir="2700000" algn="tl">
                      <a:srgbClr val="000000">
                        <a:alpha val="43137"/>
                      </a:srgbClr>
                    </a:outerShdw>
                  </a:effectLst>
                </a:rPr>
                <a:t>$1.2 billion  </a:t>
              </a: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in ZEV</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Outside of CA</a:t>
              </a:r>
            </a:p>
            <a:p>
              <a:pPr algn="ctr"/>
              <a:r>
                <a:rPr lang="en-US" dirty="0"/>
                <a:t>L2, DCFC, Heavy Duty, High Speed Charging Stations and </a:t>
              </a:r>
              <a:br>
                <a:rPr lang="en-US" dirty="0"/>
              </a:br>
              <a:r>
                <a:rPr lang="en-US" dirty="0"/>
                <a:t>“Brand-neutral” Education Campaign</a:t>
              </a:r>
            </a:p>
          </p:txBody>
        </p:sp>
        <p:sp>
          <p:nvSpPr>
            <p:cNvPr id="9" name="Left Brace 8"/>
            <p:cNvSpPr/>
            <p:nvPr/>
          </p:nvSpPr>
          <p:spPr>
            <a:xfrm rot="5400000">
              <a:off x="3082289" y="-1424940"/>
              <a:ext cx="198121" cy="54483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0" name="Right Brace 9"/>
            <p:cNvSpPr/>
            <p:nvPr/>
          </p:nvSpPr>
          <p:spPr>
            <a:xfrm rot="16200000">
              <a:off x="7406640" y="-34292"/>
              <a:ext cx="198123" cy="266700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TextBox 10"/>
          <p:cNvSpPr txBox="1"/>
          <p:nvPr/>
        </p:nvSpPr>
        <p:spPr>
          <a:xfrm>
            <a:off x="3749372" y="2101946"/>
            <a:ext cx="1927131" cy="307777"/>
          </a:xfrm>
          <a:prstGeom prst="rect">
            <a:avLst/>
          </a:prstGeom>
          <a:noFill/>
        </p:spPr>
        <p:txBody>
          <a:bodyPr wrap="none" rtlCol="0">
            <a:spAutoFit/>
          </a:bodyPr>
          <a:lstStyle/>
          <a:p>
            <a:r>
              <a:rPr lang="en-US" sz="1400" b="1" dirty="0"/>
              <a:t>Administered by VW</a:t>
            </a:r>
          </a:p>
        </p:txBody>
      </p:sp>
      <p:sp>
        <p:nvSpPr>
          <p:cNvPr id="12" name="TextBox 11"/>
          <p:cNvSpPr txBox="1"/>
          <p:nvPr/>
        </p:nvSpPr>
        <p:spPr>
          <a:xfrm>
            <a:off x="7513288" y="1912405"/>
            <a:ext cx="3048000" cy="523220"/>
          </a:xfrm>
          <a:prstGeom prst="rect">
            <a:avLst/>
          </a:prstGeom>
          <a:noFill/>
        </p:spPr>
        <p:txBody>
          <a:bodyPr wrap="square" rtlCol="0">
            <a:spAutoFit/>
          </a:bodyPr>
          <a:lstStyle/>
          <a:p>
            <a:pPr algn="ctr"/>
            <a:r>
              <a:rPr lang="en-US" sz="1400" b="1" dirty="0"/>
              <a:t>Administered by </a:t>
            </a:r>
            <a:br>
              <a:rPr lang="en-US" sz="1400" b="1" dirty="0"/>
            </a:br>
            <a:r>
              <a:rPr lang="en-US" sz="1400" b="1" dirty="0"/>
              <a:t>Independent Trust for States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513"/>
            <a:ext cx="10972800" cy="553998"/>
          </a:xfrm>
        </p:spPr>
        <p:txBody>
          <a:bodyPr/>
          <a:lstStyle/>
          <a:p>
            <a:r>
              <a:rPr lang="en-US" sz="3600" dirty="0" smtClean="0"/>
              <a:t>Appendix D – State Funds for Charging Stations</a:t>
            </a:r>
            <a:endParaRPr lang="en-US" sz="3600" dirty="0"/>
          </a:p>
        </p:txBody>
      </p:sp>
      <p:sp>
        <p:nvSpPr>
          <p:cNvPr id="3" name="Content Placeholder 2"/>
          <p:cNvSpPr>
            <a:spLocks noGrp="1"/>
          </p:cNvSpPr>
          <p:nvPr>
            <p:ph idx="1"/>
          </p:nvPr>
        </p:nvSpPr>
        <p:spPr>
          <a:xfrm>
            <a:off x="609600" y="1602780"/>
            <a:ext cx="10972800" cy="4800600"/>
          </a:xfrm>
        </p:spPr>
        <p:txBody>
          <a:bodyPr/>
          <a:lstStyle/>
          <a:p>
            <a:r>
              <a:rPr lang="en-US" sz="2000" dirty="0" smtClean="0"/>
              <a:t>In addition to the $2 billion in Appendix C for ZEV investments, the VW settlement includes a SEPARATE $2.7 billion for diesel emission mitigation.</a:t>
            </a:r>
          </a:p>
          <a:p>
            <a:r>
              <a:rPr lang="en-US" sz="2000" dirty="0" smtClean="0"/>
              <a:t>This funding is administered by an independent trustee, not VW.</a:t>
            </a:r>
          </a:p>
          <a:p>
            <a:r>
              <a:rPr lang="en-US" sz="2000" dirty="0" smtClean="0"/>
              <a:t>Each state has an allocation ranging from $7.5 million for least impacted states to $381 million for California.</a:t>
            </a:r>
          </a:p>
          <a:p>
            <a:r>
              <a:rPr lang="en-US" sz="2000" dirty="0" smtClean="0"/>
              <a:t>Up to 15% of this funding per state can be used to incentivize the installation of EV charging stations, with priority given to charging installed on government property.</a:t>
            </a:r>
          </a:p>
          <a:p>
            <a:r>
              <a:rPr lang="en-US" sz="2000" dirty="0" smtClean="0"/>
              <a:t>The rest of the “Appendix D” funding can be used to convert or purchase new alternate fueled heavy duty trucks, school buses, transit buses, freight switchers, ferries/tugs, </a:t>
            </a:r>
            <a:r>
              <a:rPr lang="en-US" sz="2000" dirty="0" err="1" smtClean="0"/>
              <a:t>shorepower</a:t>
            </a:r>
            <a:r>
              <a:rPr lang="en-US" sz="2000" dirty="0" smtClean="0"/>
              <a:t> for ocean going vessels, local fright trucks, airport ground equipment, and forklifts.</a:t>
            </a:r>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solidFill>
                  <a:srgbClr val="323232"/>
                </a:solidFill>
              </a:rPr>
              <a:pPr>
                <a:defRPr/>
              </a:pPr>
              <a:t>14</a:t>
            </a:fld>
            <a:endParaRPr lang="en-US">
              <a:solidFill>
                <a:srgbClr val="32323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Activity FAST Act Corridor Nominations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FHWA </a:t>
            </a:r>
            <a:r>
              <a:rPr lang="en-US" dirty="0" smtClean="0"/>
              <a:t>requested </a:t>
            </a:r>
            <a:r>
              <a:rPr lang="en-US" dirty="0"/>
              <a:t>State and local officials to nominate alternative fuel corridors by August 22</a:t>
            </a:r>
            <a:r>
              <a:rPr lang="en-US" baseline="30000" dirty="0"/>
              <a:t>nd</a:t>
            </a:r>
            <a:r>
              <a:rPr lang="en-US" dirty="0"/>
              <a:t> </a:t>
            </a:r>
          </a:p>
          <a:p>
            <a:r>
              <a:rPr lang="en-US" dirty="0"/>
              <a:t>Internal task force </a:t>
            </a:r>
            <a:r>
              <a:rPr lang="en-US" dirty="0" smtClean="0"/>
              <a:t>encouraged </a:t>
            </a:r>
            <a:r>
              <a:rPr lang="en-US" dirty="0"/>
              <a:t>State’s and local officials to nominate </a:t>
            </a:r>
            <a:r>
              <a:rPr lang="en-US" dirty="0" smtClean="0"/>
              <a:t>alt </a:t>
            </a:r>
            <a:r>
              <a:rPr lang="en-US" dirty="0"/>
              <a:t>fuel corridors and offer support</a:t>
            </a:r>
          </a:p>
          <a:p>
            <a:r>
              <a:rPr lang="en-US" dirty="0" smtClean="0"/>
              <a:t>Congestion </a:t>
            </a:r>
            <a:r>
              <a:rPr lang="en-US" dirty="0"/>
              <a:t>Mitigation and Air Quality Improvement (CMAQ) Program funds will be prioritized for alt fuel corridor deployment</a:t>
            </a:r>
          </a:p>
          <a:p>
            <a:r>
              <a:rPr lang="en-US" dirty="0" smtClean="0"/>
              <a:t>CA, CO, CT, DE, DC, IL, IN, IA, KS, ME, MD, MA, MI, MN, MO, MT, NV, NH, NJ, NY, NC, ND, OK, OR, PA, RI, TN, VT, VA, WI submitted nominations</a:t>
            </a:r>
            <a:endParaRPr lang="en-US" dirty="0"/>
          </a:p>
        </p:txBody>
      </p:sp>
      <p:pic>
        <p:nvPicPr>
          <p:cNvPr id="6" name="Content Placeholder 5"/>
          <p:cNvPicPr>
            <a:picLocks noGrp="1" noChangeAspect="1"/>
          </p:cNvPicPr>
          <p:nvPr>
            <p:ph sz="half" idx="2"/>
          </p:nvPr>
        </p:nvPicPr>
        <p:blipFill>
          <a:blip r:embed="rId2"/>
          <a:stretch>
            <a:fillRect/>
          </a:stretch>
        </p:blipFill>
        <p:spPr>
          <a:xfrm>
            <a:off x="6428390" y="1371600"/>
            <a:ext cx="3526220" cy="4648200"/>
          </a:xfrm>
          <a:prstGeom prst="rect">
            <a:avLst/>
          </a:prstGeom>
        </p:spPr>
      </p:pic>
      <p:sp>
        <p:nvSpPr>
          <p:cNvPr id="5" name="Slide Number Placeholder 4"/>
          <p:cNvSpPr>
            <a:spLocks noGrp="1"/>
          </p:cNvSpPr>
          <p:nvPr>
            <p:ph type="sldNum" sz="quarter" idx="10"/>
          </p:nvPr>
        </p:nvSpPr>
        <p:spPr/>
        <p:txBody>
          <a:bodyPr/>
          <a:lstStyle/>
          <a:p>
            <a:pPr>
              <a:defRPr/>
            </a:pPr>
            <a:fld id="{F18ED28C-7841-4326-941B-DBAC7B9085EE}" type="slidenum">
              <a:rPr lang="en-US" smtClean="0"/>
              <a:pPr>
                <a:defRPr/>
              </a:pPr>
              <a:t>15</a:t>
            </a:fld>
            <a:endParaRPr lang="en-US" dirty="0"/>
          </a:p>
        </p:txBody>
      </p:sp>
    </p:spTree>
    <p:extLst>
      <p:ext uri="{BB962C8B-B14F-4D97-AF65-F5344CB8AC3E}">
        <p14:creationId xmlns:p14="http://schemas.microsoft.com/office/powerpoint/2010/main" val="2637405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Activity in New York</a:t>
            </a:r>
            <a:endParaRPr lang="en-US" dirty="0"/>
          </a:p>
        </p:txBody>
      </p:sp>
      <p:sp>
        <p:nvSpPr>
          <p:cNvPr id="3" name="Content Placeholder 2"/>
          <p:cNvSpPr>
            <a:spLocks noGrp="1"/>
          </p:cNvSpPr>
          <p:nvPr>
            <p:ph idx="1"/>
          </p:nvPr>
        </p:nvSpPr>
        <p:spPr/>
        <p:txBody>
          <a:bodyPr/>
          <a:lstStyle/>
          <a:p>
            <a:r>
              <a:rPr lang="en-US" sz="1867" dirty="0" smtClean="0"/>
              <a:t>Supplemental DSIP</a:t>
            </a:r>
          </a:p>
          <a:p>
            <a:r>
              <a:rPr lang="en-US" sz="1867" dirty="0" smtClean="0"/>
              <a:t>REV Demonstration Projects</a:t>
            </a:r>
          </a:p>
          <a:p>
            <a:r>
              <a:rPr lang="en-US" sz="1867" dirty="0" smtClean="0"/>
              <a:t>FAST ACT DCFC CORRIDOR  DESIGNATIONS</a:t>
            </a:r>
          </a:p>
          <a:p>
            <a:r>
              <a:rPr lang="en-US" sz="1867" dirty="0" smtClean="0"/>
              <a:t>ChargePoint grant with </a:t>
            </a:r>
            <a:r>
              <a:rPr lang="en-US" sz="1867" dirty="0" err="1" smtClean="0"/>
              <a:t>CalSTART</a:t>
            </a:r>
            <a:r>
              <a:rPr lang="en-US" sz="1867" dirty="0" smtClean="0"/>
              <a:t>, Autos, NYC, on urban workplace charging</a:t>
            </a:r>
          </a:p>
          <a:p>
            <a:r>
              <a:rPr lang="en-US" sz="1867" dirty="0" smtClean="0"/>
              <a:t>NYSERDA Vehicle Rebate Program</a:t>
            </a:r>
          </a:p>
          <a:p>
            <a:r>
              <a:rPr lang="en-US" sz="1867" dirty="0" smtClean="0"/>
              <a:t>NYSERDA EV Charging Infrastructure Program</a:t>
            </a:r>
          </a:p>
          <a:p>
            <a:r>
              <a:rPr lang="en-US" sz="1867" dirty="0" smtClean="0"/>
              <a:t>DEC Municipal EV/EVSE Program</a:t>
            </a:r>
          </a:p>
          <a:p>
            <a:r>
              <a:rPr lang="en-US" sz="1867" dirty="0" smtClean="0"/>
              <a:t>Potentially Establishing a New NYPSC Matter</a:t>
            </a:r>
          </a:p>
          <a:p>
            <a:endParaRPr lang="en-US" sz="1867" dirty="0" smtClean="0"/>
          </a:p>
          <a:p>
            <a:endParaRPr lang="en-US" sz="1867" dirty="0"/>
          </a:p>
        </p:txBody>
      </p:sp>
      <p:sp>
        <p:nvSpPr>
          <p:cNvPr id="4" name="Slide Number Placeholder 3"/>
          <p:cNvSpPr>
            <a:spLocks noGrp="1"/>
          </p:cNvSpPr>
          <p:nvPr>
            <p:ph type="sldNum" sz="quarter" idx="10"/>
          </p:nvPr>
        </p:nvSpPr>
        <p:spPr/>
        <p:txBody>
          <a:bodyPr/>
          <a:lstStyle/>
          <a:p>
            <a:fld id="{BFB65967-37EE-4D55-82F8-A6494FD55C33}" type="slidenum">
              <a:rPr lang="en-US" smtClean="0">
                <a:solidFill>
                  <a:srgbClr val="323232"/>
                </a:solidFill>
              </a:rPr>
              <a:pPr/>
              <a:t>16</a:t>
            </a:fld>
            <a:endParaRPr lang="en-US">
              <a:solidFill>
                <a:srgbClr val="323232"/>
              </a:solidFill>
            </a:endParaRPr>
          </a:p>
        </p:txBody>
      </p:sp>
    </p:spTree>
    <p:extLst>
      <p:ext uri="{BB962C8B-B14F-4D97-AF65-F5344CB8AC3E}">
        <p14:creationId xmlns:p14="http://schemas.microsoft.com/office/powerpoint/2010/main" val="178086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BCCA5C-75CA-43B8-B936-D2315E2FCCF6}" type="slidenum">
              <a:rPr lang="en-US" smtClean="0"/>
              <a:pPr>
                <a:defRPr/>
              </a:pPr>
              <a:t>17</a:t>
            </a:fld>
            <a:endParaRPr lang="en-US" dirty="0"/>
          </a:p>
        </p:txBody>
      </p:sp>
      <p:sp>
        <p:nvSpPr>
          <p:cNvPr id="7" name="Title 4"/>
          <p:cNvSpPr>
            <a:spLocks noGrp="1"/>
          </p:cNvSpPr>
          <p:nvPr>
            <p:ph type="title"/>
          </p:nvPr>
        </p:nvSpPr>
        <p:spPr>
          <a:xfrm>
            <a:off x="737937" y="457201"/>
            <a:ext cx="8634663" cy="1067087"/>
          </a:xfrm>
        </p:spPr>
        <p:txBody>
          <a:bodyPr/>
          <a:lstStyle/>
          <a:p>
            <a:r>
              <a:rPr lang="en-US" dirty="0"/>
              <a:t>2016: Activity in 32 States &amp; Canada</a:t>
            </a:r>
            <a:endParaRPr lang="en-US" sz="1600" dirty="0"/>
          </a:p>
        </p:txBody>
      </p:sp>
      <p:sp>
        <p:nvSpPr>
          <p:cNvPr id="6" name="Freeform 191"/>
          <p:cNvSpPr>
            <a:spLocks/>
          </p:cNvSpPr>
          <p:nvPr/>
        </p:nvSpPr>
        <p:spPr bwMode="auto">
          <a:xfrm>
            <a:off x="9218606" y="4313520"/>
            <a:ext cx="53975" cy="53975"/>
          </a:xfrm>
          <a:custGeom>
            <a:avLst/>
            <a:gdLst>
              <a:gd name="T0" fmla="*/ 0 w 34"/>
              <a:gd name="T1" fmla="*/ 30 h 34"/>
              <a:gd name="T2" fmla="*/ 4 w 34"/>
              <a:gd name="T3" fmla="*/ 34 h 34"/>
              <a:gd name="T4" fmla="*/ 34 w 34"/>
              <a:gd name="T5" fmla="*/ 4 h 34"/>
              <a:gd name="T6" fmla="*/ 30 w 34"/>
              <a:gd name="T7" fmla="*/ 0 h 34"/>
              <a:gd name="T8" fmla="*/ 0 w 34"/>
              <a:gd name="T9" fmla="*/ 30 h 34"/>
            </a:gdLst>
            <a:ahLst/>
            <a:cxnLst>
              <a:cxn ang="0">
                <a:pos x="T0" y="T1"/>
              </a:cxn>
              <a:cxn ang="0">
                <a:pos x="T2" y="T3"/>
              </a:cxn>
              <a:cxn ang="0">
                <a:pos x="T4" y="T5"/>
              </a:cxn>
              <a:cxn ang="0">
                <a:pos x="T6" y="T7"/>
              </a:cxn>
              <a:cxn ang="0">
                <a:pos x="T8" y="T9"/>
              </a:cxn>
            </a:cxnLst>
            <a:rect l="0" t="0" r="r" b="b"/>
            <a:pathLst>
              <a:path w="34" h="34">
                <a:moveTo>
                  <a:pt x="0" y="30"/>
                </a:moveTo>
                <a:lnTo>
                  <a:pt x="4" y="34"/>
                </a:lnTo>
                <a:lnTo>
                  <a:pt x="34" y="4"/>
                </a:lnTo>
                <a:lnTo>
                  <a:pt x="30" y="0"/>
                </a:lnTo>
                <a:lnTo>
                  <a:pt x="0" y="30"/>
                </a:lnTo>
                <a:close/>
              </a:path>
            </a:pathLst>
          </a:custGeom>
          <a:solidFill>
            <a:srgbClr val="FCC0B2"/>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8" name="Freeform 192"/>
          <p:cNvSpPr>
            <a:spLocks/>
          </p:cNvSpPr>
          <p:nvPr/>
        </p:nvSpPr>
        <p:spPr bwMode="auto">
          <a:xfrm>
            <a:off x="9250356" y="4132544"/>
            <a:ext cx="60325" cy="171450"/>
          </a:xfrm>
          <a:custGeom>
            <a:avLst/>
            <a:gdLst>
              <a:gd name="T0" fmla="*/ 18 w 38"/>
              <a:gd name="T1" fmla="*/ 108 h 108"/>
              <a:gd name="T2" fmla="*/ 22 w 38"/>
              <a:gd name="T3" fmla="*/ 108 h 108"/>
              <a:gd name="T4" fmla="*/ 38 w 38"/>
              <a:gd name="T5" fmla="*/ 100 h 108"/>
              <a:gd name="T6" fmla="*/ 36 w 38"/>
              <a:gd name="T7" fmla="*/ 50 h 108"/>
              <a:gd name="T8" fmla="*/ 2 w 38"/>
              <a:gd name="T9" fmla="*/ 0 h 108"/>
              <a:gd name="T10" fmla="*/ 0 w 38"/>
              <a:gd name="T11" fmla="*/ 4 h 108"/>
              <a:gd name="T12" fmla="*/ 32 w 38"/>
              <a:gd name="T13" fmla="*/ 50 h 108"/>
              <a:gd name="T14" fmla="*/ 34 w 38"/>
              <a:gd name="T15" fmla="*/ 94 h 108"/>
              <a:gd name="T16" fmla="*/ 18 w 38"/>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18" y="108"/>
                </a:moveTo>
                <a:lnTo>
                  <a:pt x="22" y="108"/>
                </a:lnTo>
                <a:lnTo>
                  <a:pt x="38" y="100"/>
                </a:lnTo>
                <a:lnTo>
                  <a:pt x="36" y="50"/>
                </a:lnTo>
                <a:lnTo>
                  <a:pt x="2" y="0"/>
                </a:lnTo>
                <a:lnTo>
                  <a:pt x="0" y="4"/>
                </a:lnTo>
                <a:lnTo>
                  <a:pt x="32" y="50"/>
                </a:lnTo>
                <a:lnTo>
                  <a:pt x="34" y="94"/>
                </a:lnTo>
                <a:lnTo>
                  <a:pt x="18" y="108"/>
                </a:lnTo>
                <a:close/>
              </a:path>
            </a:pathLst>
          </a:custGeom>
          <a:solidFill>
            <a:srgbClr val="FCC0B2"/>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9" name="Freeform 193"/>
          <p:cNvSpPr>
            <a:spLocks/>
          </p:cNvSpPr>
          <p:nvPr/>
        </p:nvSpPr>
        <p:spPr bwMode="auto">
          <a:xfrm>
            <a:off x="9742480" y="2886357"/>
            <a:ext cx="57150" cy="41275"/>
          </a:xfrm>
          <a:custGeom>
            <a:avLst/>
            <a:gdLst>
              <a:gd name="T0" fmla="*/ 0 w 36"/>
              <a:gd name="T1" fmla="*/ 20 h 26"/>
              <a:gd name="T2" fmla="*/ 10 w 36"/>
              <a:gd name="T3" fmla="*/ 26 h 26"/>
              <a:gd name="T4" fmla="*/ 16 w 36"/>
              <a:gd name="T5" fmla="*/ 18 h 26"/>
              <a:gd name="T6" fmla="*/ 32 w 36"/>
              <a:gd name="T7" fmla="*/ 12 h 26"/>
              <a:gd name="T8" fmla="*/ 36 w 36"/>
              <a:gd name="T9" fmla="*/ 16 h 26"/>
              <a:gd name="T10" fmla="*/ 34 w 36"/>
              <a:gd name="T11" fmla="*/ 2 h 26"/>
              <a:gd name="T12" fmla="*/ 28 w 36"/>
              <a:gd name="T13" fmla="*/ 4 h 26"/>
              <a:gd name="T14" fmla="*/ 20 w 36"/>
              <a:gd name="T15" fmla="*/ 0 h 26"/>
              <a:gd name="T16" fmla="*/ 10 w 36"/>
              <a:gd name="T17" fmla="*/ 4 h 26"/>
              <a:gd name="T18" fmla="*/ 8 w 36"/>
              <a:gd name="T19" fmla="*/ 16 h 26"/>
              <a:gd name="T20" fmla="*/ 0 w 36"/>
              <a:gd name="T21"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6">
                <a:moveTo>
                  <a:pt x="0" y="20"/>
                </a:moveTo>
                <a:lnTo>
                  <a:pt x="10" y="26"/>
                </a:lnTo>
                <a:lnTo>
                  <a:pt x="16" y="18"/>
                </a:lnTo>
                <a:lnTo>
                  <a:pt x="32" y="12"/>
                </a:lnTo>
                <a:lnTo>
                  <a:pt x="36" y="16"/>
                </a:lnTo>
                <a:lnTo>
                  <a:pt x="34" y="2"/>
                </a:lnTo>
                <a:lnTo>
                  <a:pt x="28" y="4"/>
                </a:lnTo>
                <a:lnTo>
                  <a:pt x="20" y="0"/>
                </a:lnTo>
                <a:lnTo>
                  <a:pt x="10" y="4"/>
                </a:lnTo>
                <a:lnTo>
                  <a:pt x="8" y="16"/>
                </a:lnTo>
                <a:lnTo>
                  <a:pt x="0" y="20"/>
                </a:lnTo>
                <a:close/>
              </a:path>
            </a:pathLst>
          </a:custGeom>
          <a:solidFill>
            <a:srgbClr val="FCC0B2"/>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10" name="Freeform 194"/>
          <p:cNvSpPr>
            <a:spLocks/>
          </p:cNvSpPr>
          <p:nvPr/>
        </p:nvSpPr>
        <p:spPr bwMode="auto">
          <a:xfrm>
            <a:off x="9831381" y="2880007"/>
            <a:ext cx="41275" cy="34925"/>
          </a:xfrm>
          <a:custGeom>
            <a:avLst/>
            <a:gdLst>
              <a:gd name="T0" fmla="*/ 0 w 26"/>
              <a:gd name="T1" fmla="*/ 18 h 22"/>
              <a:gd name="T2" fmla="*/ 14 w 26"/>
              <a:gd name="T3" fmla="*/ 22 h 22"/>
              <a:gd name="T4" fmla="*/ 24 w 26"/>
              <a:gd name="T5" fmla="*/ 20 h 22"/>
              <a:gd name="T6" fmla="*/ 26 w 26"/>
              <a:gd name="T7" fmla="*/ 10 h 22"/>
              <a:gd name="T8" fmla="*/ 16 w 26"/>
              <a:gd name="T9" fmla="*/ 0 h 22"/>
              <a:gd name="T10" fmla="*/ 18 w 26"/>
              <a:gd name="T11" fmla="*/ 8 h 22"/>
              <a:gd name="T12" fmla="*/ 16 w 26"/>
              <a:gd name="T13" fmla="*/ 14 h 22"/>
              <a:gd name="T14" fmla="*/ 2 w 26"/>
              <a:gd name="T15" fmla="*/ 14 h 22"/>
              <a:gd name="T16" fmla="*/ 0 w 26"/>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0" y="18"/>
                </a:moveTo>
                <a:lnTo>
                  <a:pt x="14" y="22"/>
                </a:lnTo>
                <a:lnTo>
                  <a:pt x="24" y="20"/>
                </a:lnTo>
                <a:lnTo>
                  <a:pt x="26" y="10"/>
                </a:lnTo>
                <a:lnTo>
                  <a:pt x="16" y="0"/>
                </a:lnTo>
                <a:lnTo>
                  <a:pt x="18" y="8"/>
                </a:lnTo>
                <a:lnTo>
                  <a:pt x="16" y="14"/>
                </a:lnTo>
                <a:lnTo>
                  <a:pt x="2" y="14"/>
                </a:lnTo>
                <a:lnTo>
                  <a:pt x="0" y="18"/>
                </a:lnTo>
                <a:close/>
              </a:path>
            </a:pathLst>
          </a:custGeom>
          <a:solidFill>
            <a:srgbClr val="FCC0B2"/>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11" name="Freeform 195"/>
          <p:cNvSpPr>
            <a:spLocks/>
          </p:cNvSpPr>
          <p:nvPr/>
        </p:nvSpPr>
        <p:spPr bwMode="auto">
          <a:xfrm>
            <a:off x="9323380" y="2619656"/>
            <a:ext cx="546100" cy="273050"/>
          </a:xfrm>
          <a:custGeom>
            <a:avLst/>
            <a:gdLst>
              <a:gd name="T0" fmla="*/ 2 w 344"/>
              <a:gd name="T1" fmla="*/ 164 h 172"/>
              <a:gd name="T2" fmla="*/ 0 w 344"/>
              <a:gd name="T3" fmla="*/ 164 h 172"/>
              <a:gd name="T4" fmla="*/ 2 w 344"/>
              <a:gd name="T5" fmla="*/ 72 h 172"/>
              <a:gd name="T6" fmla="*/ 180 w 344"/>
              <a:gd name="T7" fmla="*/ 30 h 172"/>
              <a:gd name="T8" fmla="*/ 208 w 344"/>
              <a:gd name="T9" fmla="*/ 2 h 172"/>
              <a:gd name="T10" fmla="*/ 218 w 344"/>
              <a:gd name="T11" fmla="*/ 0 h 172"/>
              <a:gd name="T12" fmla="*/ 244 w 344"/>
              <a:gd name="T13" fmla="*/ 30 h 172"/>
              <a:gd name="T14" fmla="*/ 238 w 344"/>
              <a:gd name="T15" fmla="*/ 36 h 172"/>
              <a:gd name="T16" fmla="*/ 234 w 344"/>
              <a:gd name="T17" fmla="*/ 52 h 172"/>
              <a:gd name="T18" fmla="*/ 230 w 344"/>
              <a:gd name="T19" fmla="*/ 56 h 172"/>
              <a:gd name="T20" fmla="*/ 228 w 344"/>
              <a:gd name="T21" fmla="*/ 64 h 172"/>
              <a:gd name="T22" fmla="*/ 228 w 344"/>
              <a:gd name="T23" fmla="*/ 72 h 172"/>
              <a:gd name="T24" fmla="*/ 232 w 344"/>
              <a:gd name="T25" fmla="*/ 76 h 172"/>
              <a:gd name="T26" fmla="*/ 248 w 344"/>
              <a:gd name="T27" fmla="*/ 78 h 172"/>
              <a:gd name="T28" fmla="*/ 258 w 344"/>
              <a:gd name="T29" fmla="*/ 84 h 172"/>
              <a:gd name="T30" fmla="*/ 264 w 344"/>
              <a:gd name="T31" fmla="*/ 102 h 172"/>
              <a:gd name="T32" fmla="*/ 274 w 344"/>
              <a:gd name="T33" fmla="*/ 106 h 172"/>
              <a:gd name="T34" fmla="*/ 286 w 344"/>
              <a:gd name="T35" fmla="*/ 124 h 172"/>
              <a:gd name="T36" fmla="*/ 322 w 344"/>
              <a:gd name="T37" fmla="*/ 128 h 172"/>
              <a:gd name="T38" fmla="*/ 332 w 344"/>
              <a:gd name="T39" fmla="*/ 120 h 172"/>
              <a:gd name="T40" fmla="*/ 334 w 344"/>
              <a:gd name="T41" fmla="*/ 114 h 172"/>
              <a:gd name="T42" fmla="*/ 328 w 344"/>
              <a:gd name="T43" fmla="*/ 94 h 172"/>
              <a:gd name="T44" fmla="*/ 332 w 344"/>
              <a:gd name="T45" fmla="*/ 92 h 172"/>
              <a:gd name="T46" fmla="*/ 336 w 344"/>
              <a:gd name="T47" fmla="*/ 94 h 172"/>
              <a:gd name="T48" fmla="*/ 344 w 344"/>
              <a:gd name="T49" fmla="*/ 118 h 172"/>
              <a:gd name="T50" fmla="*/ 342 w 344"/>
              <a:gd name="T51" fmla="*/ 122 h 172"/>
              <a:gd name="T52" fmla="*/ 326 w 344"/>
              <a:gd name="T53" fmla="*/ 140 h 172"/>
              <a:gd name="T54" fmla="*/ 316 w 344"/>
              <a:gd name="T55" fmla="*/ 140 h 172"/>
              <a:gd name="T56" fmla="*/ 298 w 344"/>
              <a:gd name="T57" fmla="*/ 154 h 172"/>
              <a:gd name="T58" fmla="*/ 288 w 344"/>
              <a:gd name="T59" fmla="*/ 154 h 172"/>
              <a:gd name="T60" fmla="*/ 282 w 344"/>
              <a:gd name="T61" fmla="*/ 144 h 172"/>
              <a:gd name="T62" fmla="*/ 276 w 344"/>
              <a:gd name="T63" fmla="*/ 144 h 172"/>
              <a:gd name="T64" fmla="*/ 256 w 344"/>
              <a:gd name="T65" fmla="*/ 164 h 172"/>
              <a:gd name="T66" fmla="*/ 244 w 344"/>
              <a:gd name="T67" fmla="*/ 170 h 172"/>
              <a:gd name="T68" fmla="*/ 238 w 344"/>
              <a:gd name="T69" fmla="*/ 172 h 172"/>
              <a:gd name="T70" fmla="*/ 230 w 344"/>
              <a:gd name="T71" fmla="*/ 156 h 172"/>
              <a:gd name="T72" fmla="*/ 204 w 344"/>
              <a:gd name="T73" fmla="*/ 146 h 172"/>
              <a:gd name="T74" fmla="*/ 202 w 344"/>
              <a:gd name="T75" fmla="*/ 134 h 172"/>
              <a:gd name="T76" fmla="*/ 198 w 344"/>
              <a:gd name="T77" fmla="*/ 134 h 172"/>
              <a:gd name="T78" fmla="*/ 194 w 344"/>
              <a:gd name="T79" fmla="*/ 118 h 172"/>
              <a:gd name="T80" fmla="*/ 70 w 344"/>
              <a:gd name="T81" fmla="*/ 148 h 172"/>
              <a:gd name="T82" fmla="*/ 68 w 344"/>
              <a:gd name="T83" fmla="*/ 154 h 172"/>
              <a:gd name="T84" fmla="*/ 64 w 344"/>
              <a:gd name="T85" fmla="*/ 150 h 172"/>
              <a:gd name="T86" fmla="*/ 2 w 344"/>
              <a:gd name="T87" fmla="*/ 16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4" h="172">
                <a:moveTo>
                  <a:pt x="2" y="164"/>
                </a:moveTo>
                <a:lnTo>
                  <a:pt x="0" y="164"/>
                </a:lnTo>
                <a:lnTo>
                  <a:pt x="2" y="72"/>
                </a:lnTo>
                <a:lnTo>
                  <a:pt x="180" y="30"/>
                </a:lnTo>
                <a:lnTo>
                  <a:pt x="208" y="2"/>
                </a:lnTo>
                <a:lnTo>
                  <a:pt x="218" y="0"/>
                </a:lnTo>
                <a:lnTo>
                  <a:pt x="244" y="30"/>
                </a:lnTo>
                <a:lnTo>
                  <a:pt x="238" y="36"/>
                </a:lnTo>
                <a:lnTo>
                  <a:pt x="234" y="52"/>
                </a:lnTo>
                <a:lnTo>
                  <a:pt x="230" y="56"/>
                </a:lnTo>
                <a:lnTo>
                  <a:pt x="228" y="64"/>
                </a:lnTo>
                <a:lnTo>
                  <a:pt x="228" y="72"/>
                </a:lnTo>
                <a:lnTo>
                  <a:pt x="232" y="76"/>
                </a:lnTo>
                <a:lnTo>
                  <a:pt x="248" y="78"/>
                </a:lnTo>
                <a:lnTo>
                  <a:pt x="258" y="84"/>
                </a:lnTo>
                <a:lnTo>
                  <a:pt x="264" y="102"/>
                </a:lnTo>
                <a:lnTo>
                  <a:pt x="274" y="106"/>
                </a:lnTo>
                <a:lnTo>
                  <a:pt x="286" y="124"/>
                </a:lnTo>
                <a:lnTo>
                  <a:pt x="322" y="128"/>
                </a:lnTo>
                <a:lnTo>
                  <a:pt x="332" y="120"/>
                </a:lnTo>
                <a:lnTo>
                  <a:pt x="334" y="114"/>
                </a:lnTo>
                <a:lnTo>
                  <a:pt x="328" y="94"/>
                </a:lnTo>
                <a:lnTo>
                  <a:pt x="332" y="92"/>
                </a:lnTo>
                <a:lnTo>
                  <a:pt x="336" y="94"/>
                </a:lnTo>
                <a:lnTo>
                  <a:pt x="344" y="118"/>
                </a:lnTo>
                <a:lnTo>
                  <a:pt x="342" y="122"/>
                </a:lnTo>
                <a:lnTo>
                  <a:pt x="326" y="140"/>
                </a:lnTo>
                <a:lnTo>
                  <a:pt x="316" y="140"/>
                </a:lnTo>
                <a:lnTo>
                  <a:pt x="298" y="154"/>
                </a:lnTo>
                <a:lnTo>
                  <a:pt x="288" y="154"/>
                </a:lnTo>
                <a:lnTo>
                  <a:pt x="282" y="144"/>
                </a:lnTo>
                <a:lnTo>
                  <a:pt x="276" y="144"/>
                </a:lnTo>
                <a:lnTo>
                  <a:pt x="256" y="164"/>
                </a:lnTo>
                <a:lnTo>
                  <a:pt x="244" y="170"/>
                </a:lnTo>
                <a:lnTo>
                  <a:pt x="238" y="172"/>
                </a:lnTo>
                <a:lnTo>
                  <a:pt x="230" y="156"/>
                </a:lnTo>
                <a:lnTo>
                  <a:pt x="204" y="146"/>
                </a:lnTo>
                <a:lnTo>
                  <a:pt x="202" y="134"/>
                </a:lnTo>
                <a:lnTo>
                  <a:pt x="198" y="134"/>
                </a:lnTo>
                <a:lnTo>
                  <a:pt x="194" y="118"/>
                </a:lnTo>
                <a:lnTo>
                  <a:pt x="70" y="148"/>
                </a:lnTo>
                <a:lnTo>
                  <a:pt x="68" y="154"/>
                </a:lnTo>
                <a:lnTo>
                  <a:pt x="64" y="150"/>
                </a:lnTo>
                <a:lnTo>
                  <a:pt x="2" y="164"/>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2" name="Freeform 196"/>
          <p:cNvSpPr>
            <a:spLocks/>
          </p:cNvSpPr>
          <p:nvPr/>
        </p:nvSpPr>
        <p:spPr bwMode="auto">
          <a:xfrm>
            <a:off x="7043731" y="3740431"/>
            <a:ext cx="1165225" cy="592138"/>
          </a:xfrm>
          <a:custGeom>
            <a:avLst/>
            <a:gdLst>
              <a:gd name="T0" fmla="*/ 578 w 734"/>
              <a:gd name="T1" fmla="*/ 299 h 373"/>
              <a:gd name="T2" fmla="*/ 638 w 734"/>
              <a:gd name="T3" fmla="*/ 269 h 373"/>
              <a:gd name="T4" fmla="*/ 656 w 734"/>
              <a:gd name="T5" fmla="*/ 249 h 373"/>
              <a:gd name="T6" fmla="*/ 668 w 734"/>
              <a:gd name="T7" fmla="*/ 229 h 373"/>
              <a:gd name="T8" fmla="*/ 734 w 734"/>
              <a:gd name="T9" fmla="*/ 169 h 373"/>
              <a:gd name="T10" fmla="*/ 712 w 734"/>
              <a:gd name="T11" fmla="*/ 159 h 373"/>
              <a:gd name="T12" fmla="*/ 696 w 734"/>
              <a:gd name="T13" fmla="*/ 143 h 373"/>
              <a:gd name="T14" fmla="*/ 678 w 734"/>
              <a:gd name="T15" fmla="*/ 120 h 373"/>
              <a:gd name="T16" fmla="*/ 664 w 734"/>
              <a:gd name="T17" fmla="*/ 88 h 373"/>
              <a:gd name="T18" fmla="*/ 660 w 734"/>
              <a:gd name="T19" fmla="*/ 68 h 373"/>
              <a:gd name="T20" fmla="*/ 632 w 734"/>
              <a:gd name="T21" fmla="*/ 50 h 373"/>
              <a:gd name="T22" fmla="*/ 612 w 734"/>
              <a:gd name="T23" fmla="*/ 34 h 373"/>
              <a:gd name="T24" fmla="*/ 586 w 734"/>
              <a:gd name="T25" fmla="*/ 54 h 373"/>
              <a:gd name="T26" fmla="*/ 554 w 734"/>
              <a:gd name="T27" fmla="*/ 46 h 373"/>
              <a:gd name="T28" fmla="*/ 542 w 734"/>
              <a:gd name="T29" fmla="*/ 52 h 373"/>
              <a:gd name="T30" fmla="*/ 494 w 734"/>
              <a:gd name="T31" fmla="*/ 36 h 373"/>
              <a:gd name="T32" fmla="*/ 468 w 734"/>
              <a:gd name="T33" fmla="*/ 2 h 373"/>
              <a:gd name="T34" fmla="*/ 440 w 734"/>
              <a:gd name="T35" fmla="*/ 0 h 373"/>
              <a:gd name="T36" fmla="*/ 432 w 734"/>
              <a:gd name="T37" fmla="*/ 22 h 373"/>
              <a:gd name="T38" fmla="*/ 438 w 734"/>
              <a:gd name="T39" fmla="*/ 34 h 373"/>
              <a:gd name="T40" fmla="*/ 420 w 734"/>
              <a:gd name="T41" fmla="*/ 48 h 373"/>
              <a:gd name="T42" fmla="*/ 392 w 734"/>
              <a:gd name="T43" fmla="*/ 56 h 373"/>
              <a:gd name="T44" fmla="*/ 380 w 734"/>
              <a:gd name="T45" fmla="*/ 84 h 373"/>
              <a:gd name="T46" fmla="*/ 358 w 734"/>
              <a:gd name="T47" fmla="*/ 116 h 373"/>
              <a:gd name="T48" fmla="*/ 338 w 734"/>
              <a:gd name="T49" fmla="*/ 133 h 373"/>
              <a:gd name="T50" fmla="*/ 326 w 734"/>
              <a:gd name="T51" fmla="*/ 161 h 373"/>
              <a:gd name="T52" fmla="*/ 300 w 734"/>
              <a:gd name="T53" fmla="*/ 141 h 373"/>
              <a:gd name="T54" fmla="*/ 296 w 734"/>
              <a:gd name="T55" fmla="*/ 143 h 373"/>
              <a:gd name="T56" fmla="*/ 286 w 734"/>
              <a:gd name="T57" fmla="*/ 151 h 373"/>
              <a:gd name="T58" fmla="*/ 280 w 734"/>
              <a:gd name="T59" fmla="*/ 169 h 373"/>
              <a:gd name="T60" fmla="*/ 268 w 734"/>
              <a:gd name="T61" fmla="*/ 181 h 373"/>
              <a:gd name="T62" fmla="*/ 256 w 734"/>
              <a:gd name="T63" fmla="*/ 175 h 373"/>
              <a:gd name="T64" fmla="*/ 230 w 734"/>
              <a:gd name="T65" fmla="*/ 177 h 373"/>
              <a:gd name="T66" fmla="*/ 192 w 734"/>
              <a:gd name="T67" fmla="*/ 177 h 373"/>
              <a:gd name="T68" fmla="*/ 172 w 734"/>
              <a:gd name="T69" fmla="*/ 173 h 373"/>
              <a:gd name="T70" fmla="*/ 168 w 734"/>
              <a:gd name="T71" fmla="*/ 193 h 373"/>
              <a:gd name="T72" fmla="*/ 152 w 734"/>
              <a:gd name="T73" fmla="*/ 187 h 373"/>
              <a:gd name="T74" fmla="*/ 140 w 734"/>
              <a:gd name="T75" fmla="*/ 185 h 373"/>
              <a:gd name="T76" fmla="*/ 138 w 734"/>
              <a:gd name="T77" fmla="*/ 201 h 373"/>
              <a:gd name="T78" fmla="*/ 120 w 734"/>
              <a:gd name="T79" fmla="*/ 217 h 373"/>
              <a:gd name="T80" fmla="*/ 90 w 734"/>
              <a:gd name="T81" fmla="*/ 253 h 373"/>
              <a:gd name="T82" fmla="*/ 98 w 734"/>
              <a:gd name="T83" fmla="*/ 285 h 373"/>
              <a:gd name="T84" fmla="*/ 40 w 734"/>
              <a:gd name="T85" fmla="*/ 279 h 373"/>
              <a:gd name="T86" fmla="*/ 30 w 734"/>
              <a:gd name="T87" fmla="*/ 313 h 373"/>
              <a:gd name="T88" fmla="*/ 20 w 734"/>
              <a:gd name="T89" fmla="*/ 363 h 373"/>
              <a:gd name="T90" fmla="*/ 0 w 734"/>
              <a:gd name="T91" fmla="*/ 373 h 373"/>
              <a:gd name="T92" fmla="*/ 136 w 734"/>
              <a:gd name="T93" fmla="*/ 341 h 373"/>
              <a:gd name="T94" fmla="*/ 160 w 734"/>
              <a:gd name="T95" fmla="*/ 345 h 373"/>
              <a:gd name="T96" fmla="*/ 292 w 734"/>
              <a:gd name="T97" fmla="*/ 32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4" h="373">
                <a:moveTo>
                  <a:pt x="432" y="315"/>
                </a:moveTo>
                <a:lnTo>
                  <a:pt x="578" y="299"/>
                </a:lnTo>
                <a:lnTo>
                  <a:pt x="632" y="283"/>
                </a:lnTo>
                <a:lnTo>
                  <a:pt x="638" y="269"/>
                </a:lnTo>
                <a:lnTo>
                  <a:pt x="656" y="261"/>
                </a:lnTo>
                <a:lnTo>
                  <a:pt x="656" y="249"/>
                </a:lnTo>
                <a:lnTo>
                  <a:pt x="670" y="241"/>
                </a:lnTo>
                <a:lnTo>
                  <a:pt x="668" y="229"/>
                </a:lnTo>
                <a:lnTo>
                  <a:pt x="734" y="169"/>
                </a:lnTo>
                <a:lnTo>
                  <a:pt x="734" y="169"/>
                </a:lnTo>
                <a:lnTo>
                  <a:pt x="718" y="167"/>
                </a:lnTo>
                <a:lnTo>
                  <a:pt x="712" y="159"/>
                </a:lnTo>
                <a:lnTo>
                  <a:pt x="700" y="155"/>
                </a:lnTo>
                <a:lnTo>
                  <a:pt x="696" y="143"/>
                </a:lnTo>
                <a:lnTo>
                  <a:pt x="678" y="126"/>
                </a:lnTo>
                <a:lnTo>
                  <a:pt x="678" y="120"/>
                </a:lnTo>
                <a:lnTo>
                  <a:pt x="658" y="100"/>
                </a:lnTo>
                <a:lnTo>
                  <a:pt x="664" y="88"/>
                </a:lnTo>
                <a:lnTo>
                  <a:pt x="660" y="68"/>
                </a:lnTo>
                <a:lnTo>
                  <a:pt x="660" y="68"/>
                </a:lnTo>
                <a:lnTo>
                  <a:pt x="646" y="52"/>
                </a:lnTo>
                <a:lnTo>
                  <a:pt x="632" y="50"/>
                </a:lnTo>
                <a:lnTo>
                  <a:pt x="624" y="30"/>
                </a:lnTo>
                <a:lnTo>
                  <a:pt x="612" y="34"/>
                </a:lnTo>
                <a:lnTo>
                  <a:pt x="602" y="48"/>
                </a:lnTo>
                <a:lnTo>
                  <a:pt x="586" y="54"/>
                </a:lnTo>
                <a:lnTo>
                  <a:pt x="564" y="42"/>
                </a:lnTo>
                <a:lnTo>
                  <a:pt x="554" y="46"/>
                </a:lnTo>
                <a:lnTo>
                  <a:pt x="552" y="52"/>
                </a:lnTo>
                <a:lnTo>
                  <a:pt x="542" y="52"/>
                </a:lnTo>
                <a:lnTo>
                  <a:pt x="528" y="38"/>
                </a:lnTo>
                <a:lnTo>
                  <a:pt x="494" y="36"/>
                </a:lnTo>
                <a:lnTo>
                  <a:pt x="482" y="12"/>
                </a:lnTo>
                <a:lnTo>
                  <a:pt x="468" y="2"/>
                </a:lnTo>
                <a:lnTo>
                  <a:pt x="452" y="8"/>
                </a:lnTo>
                <a:lnTo>
                  <a:pt x="440" y="0"/>
                </a:lnTo>
                <a:lnTo>
                  <a:pt x="426" y="12"/>
                </a:lnTo>
                <a:lnTo>
                  <a:pt x="432" y="22"/>
                </a:lnTo>
                <a:lnTo>
                  <a:pt x="428" y="32"/>
                </a:lnTo>
                <a:lnTo>
                  <a:pt x="438" y="34"/>
                </a:lnTo>
                <a:lnTo>
                  <a:pt x="436" y="46"/>
                </a:lnTo>
                <a:lnTo>
                  <a:pt x="420" y="48"/>
                </a:lnTo>
                <a:lnTo>
                  <a:pt x="402" y="62"/>
                </a:lnTo>
                <a:lnTo>
                  <a:pt x="392" y="56"/>
                </a:lnTo>
                <a:lnTo>
                  <a:pt x="376" y="60"/>
                </a:lnTo>
                <a:lnTo>
                  <a:pt x="380" y="84"/>
                </a:lnTo>
                <a:lnTo>
                  <a:pt x="362" y="96"/>
                </a:lnTo>
                <a:lnTo>
                  <a:pt x="358" y="116"/>
                </a:lnTo>
                <a:lnTo>
                  <a:pt x="342" y="120"/>
                </a:lnTo>
                <a:lnTo>
                  <a:pt x="338" y="133"/>
                </a:lnTo>
                <a:lnTo>
                  <a:pt x="336" y="151"/>
                </a:lnTo>
                <a:lnTo>
                  <a:pt x="326" y="161"/>
                </a:lnTo>
                <a:lnTo>
                  <a:pt x="302" y="151"/>
                </a:lnTo>
                <a:lnTo>
                  <a:pt x="300" y="141"/>
                </a:lnTo>
                <a:lnTo>
                  <a:pt x="290" y="135"/>
                </a:lnTo>
                <a:lnTo>
                  <a:pt x="296" y="143"/>
                </a:lnTo>
                <a:lnTo>
                  <a:pt x="282" y="145"/>
                </a:lnTo>
                <a:lnTo>
                  <a:pt x="286" y="151"/>
                </a:lnTo>
                <a:lnTo>
                  <a:pt x="278" y="157"/>
                </a:lnTo>
                <a:lnTo>
                  <a:pt x="280" y="169"/>
                </a:lnTo>
                <a:lnTo>
                  <a:pt x="272" y="173"/>
                </a:lnTo>
                <a:lnTo>
                  <a:pt x="268" y="181"/>
                </a:lnTo>
                <a:lnTo>
                  <a:pt x="266" y="175"/>
                </a:lnTo>
                <a:lnTo>
                  <a:pt x="256" y="175"/>
                </a:lnTo>
                <a:lnTo>
                  <a:pt x="248" y="165"/>
                </a:lnTo>
                <a:lnTo>
                  <a:pt x="230" y="177"/>
                </a:lnTo>
                <a:lnTo>
                  <a:pt x="222" y="193"/>
                </a:lnTo>
                <a:lnTo>
                  <a:pt x="192" y="177"/>
                </a:lnTo>
                <a:lnTo>
                  <a:pt x="176" y="181"/>
                </a:lnTo>
                <a:lnTo>
                  <a:pt x="172" y="173"/>
                </a:lnTo>
                <a:lnTo>
                  <a:pt x="174" y="189"/>
                </a:lnTo>
                <a:lnTo>
                  <a:pt x="168" y="193"/>
                </a:lnTo>
                <a:lnTo>
                  <a:pt x="164" y="183"/>
                </a:lnTo>
                <a:lnTo>
                  <a:pt x="152" y="187"/>
                </a:lnTo>
                <a:lnTo>
                  <a:pt x="144" y="181"/>
                </a:lnTo>
                <a:lnTo>
                  <a:pt x="140" y="185"/>
                </a:lnTo>
                <a:lnTo>
                  <a:pt x="144" y="195"/>
                </a:lnTo>
                <a:lnTo>
                  <a:pt x="138" y="201"/>
                </a:lnTo>
                <a:lnTo>
                  <a:pt x="130" y="197"/>
                </a:lnTo>
                <a:lnTo>
                  <a:pt x="120" y="217"/>
                </a:lnTo>
                <a:lnTo>
                  <a:pt x="128" y="239"/>
                </a:lnTo>
                <a:lnTo>
                  <a:pt x="90" y="253"/>
                </a:lnTo>
                <a:lnTo>
                  <a:pt x="88" y="267"/>
                </a:lnTo>
                <a:lnTo>
                  <a:pt x="98" y="285"/>
                </a:lnTo>
                <a:lnTo>
                  <a:pt x="88" y="295"/>
                </a:lnTo>
                <a:lnTo>
                  <a:pt x="40" y="279"/>
                </a:lnTo>
                <a:lnTo>
                  <a:pt x="24" y="299"/>
                </a:lnTo>
                <a:lnTo>
                  <a:pt x="30" y="313"/>
                </a:lnTo>
                <a:lnTo>
                  <a:pt x="30" y="337"/>
                </a:lnTo>
                <a:lnTo>
                  <a:pt x="20" y="363"/>
                </a:lnTo>
                <a:lnTo>
                  <a:pt x="6" y="357"/>
                </a:lnTo>
                <a:lnTo>
                  <a:pt x="0" y="373"/>
                </a:lnTo>
                <a:lnTo>
                  <a:pt x="142" y="365"/>
                </a:lnTo>
                <a:lnTo>
                  <a:pt x="136" y="341"/>
                </a:lnTo>
                <a:lnTo>
                  <a:pt x="158" y="341"/>
                </a:lnTo>
                <a:lnTo>
                  <a:pt x="160" y="345"/>
                </a:lnTo>
                <a:lnTo>
                  <a:pt x="288" y="335"/>
                </a:lnTo>
                <a:lnTo>
                  <a:pt x="292" y="329"/>
                </a:lnTo>
                <a:lnTo>
                  <a:pt x="432" y="315"/>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3" name="Freeform 197"/>
          <p:cNvSpPr>
            <a:spLocks/>
          </p:cNvSpPr>
          <p:nvPr/>
        </p:nvSpPr>
        <p:spPr bwMode="auto">
          <a:xfrm>
            <a:off x="7897806" y="4015069"/>
            <a:ext cx="1374775" cy="641350"/>
          </a:xfrm>
          <a:custGeom>
            <a:avLst/>
            <a:gdLst>
              <a:gd name="T0" fmla="*/ 242 w 866"/>
              <a:gd name="T1" fmla="*/ 100 h 404"/>
              <a:gd name="T2" fmla="*/ 242 w 866"/>
              <a:gd name="T3" fmla="*/ 124 h 404"/>
              <a:gd name="T4" fmla="*/ 244 w 866"/>
              <a:gd name="T5" fmla="*/ 142 h 404"/>
              <a:gd name="T6" fmla="*/ 224 w 866"/>
              <a:gd name="T7" fmla="*/ 150 h 404"/>
              <a:gd name="T8" fmla="*/ 196 w 866"/>
              <a:gd name="T9" fmla="*/ 172 h 404"/>
              <a:gd name="T10" fmla="*/ 164 w 866"/>
              <a:gd name="T11" fmla="*/ 202 h 404"/>
              <a:gd name="T12" fmla="*/ 142 w 866"/>
              <a:gd name="T13" fmla="*/ 200 h 404"/>
              <a:gd name="T14" fmla="*/ 130 w 866"/>
              <a:gd name="T15" fmla="*/ 208 h 404"/>
              <a:gd name="T16" fmla="*/ 124 w 866"/>
              <a:gd name="T17" fmla="*/ 230 h 404"/>
              <a:gd name="T18" fmla="*/ 76 w 866"/>
              <a:gd name="T19" fmla="*/ 264 h 404"/>
              <a:gd name="T20" fmla="*/ 38 w 866"/>
              <a:gd name="T21" fmla="*/ 276 h 404"/>
              <a:gd name="T22" fmla="*/ 20 w 866"/>
              <a:gd name="T23" fmla="*/ 310 h 404"/>
              <a:gd name="T24" fmla="*/ 0 w 866"/>
              <a:gd name="T25" fmla="*/ 316 h 404"/>
              <a:gd name="T26" fmla="*/ 124 w 866"/>
              <a:gd name="T27" fmla="*/ 328 h 404"/>
              <a:gd name="T28" fmla="*/ 160 w 866"/>
              <a:gd name="T29" fmla="*/ 318 h 404"/>
              <a:gd name="T30" fmla="*/ 190 w 866"/>
              <a:gd name="T31" fmla="*/ 300 h 404"/>
              <a:gd name="T32" fmla="*/ 332 w 866"/>
              <a:gd name="T33" fmla="*/ 284 h 404"/>
              <a:gd name="T34" fmla="*/ 344 w 866"/>
              <a:gd name="T35" fmla="*/ 286 h 404"/>
              <a:gd name="T36" fmla="*/ 364 w 866"/>
              <a:gd name="T37" fmla="*/ 322 h 404"/>
              <a:gd name="T38" fmla="*/ 614 w 866"/>
              <a:gd name="T39" fmla="*/ 404 h 404"/>
              <a:gd name="T40" fmla="*/ 688 w 866"/>
              <a:gd name="T41" fmla="*/ 366 h 404"/>
              <a:gd name="T42" fmla="*/ 708 w 866"/>
              <a:gd name="T43" fmla="*/ 316 h 404"/>
              <a:gd name="T44" fmla="*/ 792 w 866"/>
              <a:gd name="T45" fmla="*/ 270 h 404"/>
              <a:gd name="T46" fmla="*/ 818 w 866"/>
              <a:gd name="T47" fmla="*/ 236 h 404"/>
              <a:gd name="T48" fmla="*/ 798 w 866"/>
              <a:gd name="T49" fmla="*/ 222 h 404"/>
              <a:gd name="T50" fmla="*/ 788 w 866"/>
              <a:gd name="T51" fmla="*/ 232 h 404"/>
              <a:gd name="T52" fmla="*/ 786 w 866"/>
              <a:gd name="T53" fmla="*/ 218 h 404"/>
              <a:gd name="T54" fmla="*/ 794 w 866"/>
              <a:gd name="T55" fmla="*/ 198 h 404"/>
              <a:gd name="T56" fmla="*/ 792 w 866"/>
              <a:gd name="T57" fmla="*/ 182 h 404"/>
              <a:gd name="T58" fmla="*/ 784 w 866"/>
              <a:gd name="T59" fmla="*/ 172 h 404"/>
              <a:gd name="T60" fmla="*/ 802 w 866"/>
              <a:gd name="T61" fmla="*/ 170 h 404"/>
              <a:gd name="T62" fmla="*/ 816 w 866"/>
              <a:gd name="T63" fmla="*/ 176 h 404"/>
              <a:gd name="T64" fmla="*/ 844 w 866"/>
              <a:gd name="T65" fmla="*/ 164 h 404"/>
              <a:gd name="T66" fmla="*/ 866 w 866"/>
              <a:gd name="T67" fmla="*/ 130 h 404"/>
              <a:gd name="T68" fmla="*/ 848 w 866"/>
              <a:gd name="T69" fmla="*/ 92 h 404"/>
              <a:gd name="T70" fmla="*/ 836 w 866"/>
              <a:gd name="T71" fmla="*/ 124 h 404"/>
              <a:gd name="T72" fmla="*/ 828 w 866"/>
              <a:gd name="T73" fmla="*/ 118 h 404"/>
              <a:gd name="T74" fmla="*/ 778 w 866"/>
              <a:gd name="T75" fmla="*/ 112 h 404"/>
              <a:gd name="T76" fmla="*/ 756 w 866"/>
              <a:gd name="T77" fmla="*/ 70 h 404"/>
              <a:gd name="T78" fmla="*/ 768 w 866"/>
              <a:gd name="T79" fmla="*/ 90 h 404"/>
              <a:gd name="T80" fmla="*/ 786 w 866"/>
              <a:gd name="T81" fmla="*/ 92 h 404"/>
              <a:gd name="T82" fmla="*/ 816 w 866"/>
              <a:gd name="T83" fmla="*/ 70 h 404"/>
              <a:gd name="T84" fmla="*/ 828 w 866"/>
              <a:gd name="T85" fmla="*/ 64 h 404"/>
              <a:gd name="T86" fmla="*/ 848 w 866"/>
              <a:gd name="T87" fmla="*/ 76 h 404"/>
              <a:gd name="T88" fmla="*/ 842 w 866"/>
              <a:gd name="T89" fmla="*/ 60 h 404"/>
              <a:gd name="T90" fmla="*/ 826 w 866"/>
              <a:gd name="T91" fmla="*/ 36 h 404"/>
              <a:gd name="T92" fmla="*/ 822 w 866"/>
              <a:gd name="T9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6" h="404">
                <a:moveTo>
                  <a:pt x="744" y="16"/>
                </a:moveTo>
                <a:lnTo>
                  <a:pt x="242" y="100"/>
                </a:lnTo>
                <a:lnTo>
                  <a:pt x="240" y="118"/>
                </a:lnTo>
                <a:lnTo>
                  <a:pt x="242" y="124"/>
                </a:lnTo>
                <a:lnTo>
                  <a:pt x="238" y="136"/>
                </a:lnTo>
                <a:lnTo>
                  <a:pt x="244" y="142"/>
                </a:lnTo>
                <a:lnTo>
                  <a:pt x="234" y="142"/>
                </a:lnTo>
                <a:lnTo>
                  <a:pt x="224" y="150"/>
                </a:lnTo>
                <a:lnTo>
                  <a:pt x="212" y="178"/>
                </a:lnTo>
                <a:lnTo>
                  <a:pt x="196" y="172"/>
                </a:lnTo>
                <a:lnTo>
                  <a:pt x="188" y="176"/>
                </a:lnTo>
                <a:lnTo>
                  <a:pt x="164" y="202"/>
                </a:lnTo>
                <a:lnTo>
                  <a:pt x="156" y="190"/>
                </a:lnTo>
                <a:lnTo>
                  <a:pt x="142" y="200"/>
                </a:lnTo>
                <a:lnTo>
                  <a:pt x="140" y="210"/>
                </a:lnTo>
                <a:lnTo>
                  <a:pt x="130" y="208"/>
                </a:lnTo>
                <a:lnTo>
                  <a:pt x="130" y="216"/>
                </a:lnTo>
                <a:lnTo>
                  <a:pt x="124" y="230"/>
                </a:lnTo>
                <a:lnTo>
                  <a:pt x="106" y="236"/>
                </a:lnTo>
                <a:lnTo>
                  <a:pt x="76" y="264"/>
                </a:lnTo>
                <a:lnTo>
                  <a:pt x="50" y="268"/>
                </a:lnTo>
                <a:lnTo>
                  <a:pt x="38" y="276"/>
                </a:lnTo>
                <a:lnTo>
                  <a:pt x="26" y="288"/>
                </a:lnTo>
                <a:lnTo>
                  <a:pt x="20" y="310"/>
                </a:lnTo>
                <a:lnTo>
                  <a:pt x="4" y="310"/>
                </a:lnTo>
                <a:lnTo>
                  <a:pt x="0" y="316"/>
                </a:lnTo>
                <a:lnTo>
                  <a:pt x="0" y="344"/>
                </a:lnTo>
                <a:lnTo>
                  <a:pt x="124" y="328"/>
                </a:lnTo>
                <a:lnTo>
                  <a:pt x="156" y="316"/>
                </a:lnTo>
                <a:lnTo>
                  <a:pt x="160" y="318"/>
                </a:lnTo>
                <a:lnTo>
                  <a:pt x="166" y="308"/>
                </a:lnTo>
                <a:lnTo>
                  <a:pt x="190" y="300"/>
                </a:lnTo>
                <a:lnTo>
                  <a:pt x="194" y="294"/>
                </a:lnTo>
                <a:lnTo>
                  <a:pt x="332" y="284"/>
                </a:lnTo>
                <a:lnTo>
                  <a:pt x="336" y="294"/>
                </a:lnTo>
                <a:lnTo>
                  <a:pt x="344" y="286"/>
                </a:lnTo>
                <a:lnTo>
                  <a:pt x="362" y="304"/>
                </a:lnTo>
                <a:lnTo>
                  <a:pt x="364" y="322"/>
                </a:lnTo>
                <a:lnTo>
                  <a:pt x="480" y="304"/>
                </a:lnTo>
                <a:lnTo>
                  <a:pt x="614" y="404"/>
                </a:lnTo>
                <a:lnTo>
                  <a:pt x="656" y="388"/>
                </a:lnTo>
                <a:lnTo>
                  <a:pt x="688" y="366"/>
                </a:lnTo>
                <a:lnTo>
                  <a:pt x="690" y="354"/>
                </a:lnTo>
                <a:lnTo>
                  <a:pt x="708" y="316"/>
                </a:lnTo>
                <a:lnTo>
                  <a:pt x="752" y="280"/>
                </a:lnTo>
                <a:lnTo>
                  <a:pt x="792" y="270"/>
                </a:lnTo>
                <a:lnTo>
                  <a:pt x="816" y="248"/>
                </a:lnTo>
                <a:lnTo>
                  <a:pt x="818" y="236"/>
                </a:lnTo>
                <a:lnTo>
                  <a:pt x="814" y="222"/>
                </a:lnTo>
                <a:lnTo>
                  <a:pt x="798" y="222"/>
                </a:lnTo>
                <a:lnTo>
                  <a:pt x="788" y="228"/>
                </a:lnTo>
                <a:lnTo>
                  <a:pt x="788" y="232"/>
                </a:lnTo>
                <a:lnTo>
                  <a:pt x="786" y="228"/>
                </a:lnTo>
                <a:lnTo>
                  <a:pt x="786" y="218"/>
                </a:lnTo>
                <a:lnTo>
                  <a:pt x="792" y="208"/>
                </a:lnTo>
                <a:lnTo>
                  <a:pt x="794" y="198"/>
                </a:lnTo>
                <a:lnTo>
                  <a:pt x="802" y="188"/>
                </a:lnTo>
                <a:lnTo>
                  <a:pt x="792" y="182"/>
                </a:lnTo>
                <a:lnTo>
                  <a:pt x="762" y="176"/>
                </a:lnTo>
                <a:lnTo>
                  <a:pt x="784" y="172"/>
                </a:lnTo>
                <a:lnTo>
                  <a:pt x="794" y="158"/>
                </a:lnTo>
                <a:lnTo>
                  <a:pt x="802" y="170"/>
                </a:lnTo>
                <a:lnTo>
                  <a:pt x="808" y="170"/>
                </a:lnTo>
                <a:lnTo>
                  <a:pt x="816" y="176"/>
                </a:lnTo>
                <a:lnTo>
                  <a:pt x="834" y="172"/>
                </a:lnTo>
                <a:lnTo>
                  <a:pt x="844" y="164"/>
                </a:lnTo>
                <a:lnTo>
                  <a:pt x="856" y="138"/>
                </a:lnTo>
                <a:lnTo>
                  <a:pt x="866" y="130"/>
                </a:lnTo>
                <a:lnTo>
                  <a:pt x="858" y="102"/>
                </a:lnTo>
                <a:lnTo>
                  <a:pt x="848" y="92"/>
                </a:lnTo>
                <a:lnTo>
                  <a:pt x="840" y="104"/>
                </a:lnTo>
                <a:lnTo>
                  <a:pt x="836" y="124"/>
                </a:lnTo>
                <a:lnTo>
                  <a:pt x="834" y="124"/>
                </a:lnTo>
                <a:lnTo>
                  <a:pt x="828" y="118"/>
                </a:lnTo>
                <a:lnTo>
                  <a:pt x="822" y="96"/>
                </a:lnTo>
                <a:lnTo>
                  <a:pt x="778" y="112"/>
                </a:lnTo>
                <a:lnTo>
                  <a:pt x="766" y="112"/>
                </a:lnTo>
                <a:lnTo>
                  <a:pt x="756" y="70"/>
                </a:lnTo>
                <a:lnTo>
                  <a:pt x="758" y="66"/>
                </a:lnTo>
                <a:lnTo>
                  <a:pt x="768" y="90"/>
                </a:lnTo>
                <a:lnTo>
                  <a:pt x="776" y="94"/>
                </a:lnTo>
                <a:lnTo>
                  <a:pt x="786" y="92"/>
                </a:lnTo>
                <a:lnTo>
                  <a:pt x="810" y="70"/>
                </a:lnTo>
                <a:lnTo>
                  <a:pt x="816" y="70"/>
                </a:lnTo>
                <a:lnTo>
                  <a:pt x="816" y="62"/>
                </a:lnTo>
                <a:lnTo>
                  <a:pt x="828" y="64"/>
                </a:lnTo>
                <a:lnTo>
                  <a:pt x="838" y="62"/>
                </a:lnTo>
                <a:lnTo>
                  <a:pt x="848" y="76"/>
                </a:lnTo>
                <a:lnTo>
                  <a:pt x="848" y="74"/>
                </a:lnTo>
                <a:lnTo>
                  <a:pt x="842" y="60"/>
                </a:lnTo>
                <a:lnTo>
                  <a:pt x="832" y="52"/>
                </a:lnTo>
                <a:lnTo>
                  <a:pt x="826" y="36"/>
                </a:lnTo>
                <a:lnTo>
                  <a:pt x="822" y="30"/>
                </a:lnTo>
                <a:lnTo>
                  <a:pt x="822" y="0"/>
                </a:lnTo>
                <a:lnTo>
                  <a:pt x="744" y="16"/>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4" name="Freeform 198"/>
          <p:cNvSpPr>
            <a:spLocks/>
          </p:cNvSpPr>
          <p:nvPr/>
        </p:nvSpPr>
        <p:spPr bwMode="auto">
          <a:xfrm>
            <a:off x="7265980" y="4583394"/>
            <a:ext cx="603250" cy="990600"/>
          </a:xfrm>
          <a:custGeom>
            <a:avLst/>
            <a:gdLst>
              <a:gd name="T0" fmla="*/ 20 w 380"/>
              <a:gd name="T1" fmla="*/ 610 h 624"/>
              <a:gd name="T2" fmla="*/ 36 w 380"/>
              <a:gd name="T3" fmla="*/ 610 h 624"/>
              <a:gd name="T4" fmla="*/ 44 w 380"/>
              <a:gd name="T5" fmla="*/ 606 h 624"/>
              <a:gd name="T6" fmla="*/ 56 w 380"/>
              <a:gd name="T7" fmla="*/ 540 h 624"/>
              <a:gd name="T8" fmla="*/ 70 w 380"/>
              <a:gd name="T9" fmla="*/ 604 h 624"/>
              <a:gd name="T10" fmla="*/ 64 w 380"/>
              <a:gd name="T11" fmla="*/ 616 h 624"/>
              <a:gd name="T12" fmla="*/ 68 w 380"/>
              <a:gd name="T13" fmla="*/ 624 h 624"/>
              <a:gd name="T14" fmla="*/ 126 w 380"/>
              <a:gd name="T15" fmla="*/ 604 h 624"/>
              <a:gd name="T16" fmla="*/ 122 w 380"/>
              <a:gd name="T17" fmla="*/ 584 h 624"/>
              <a:gd name="T18" fmla="*/ 126 w 380"/>
              <a:gd name="T19" fmla="*/ 568 h 624"/>
              <a:gd name="T20" fmla="*/ 100 w 380"/>
              <a:gd name="T21" fmla="*/ 544 h 624"/>
              <a:gd name="T22" fmla="*/ 100 w 380"/>
              <a:gd name="T23" fmla="*/ 526 h 624"/>
              <a:gd name="T24" fmla="*/ 380 w 380"/>
              <a:gd name="T25" fmla="*/ 500 h 624"/>
              <a:gd name="T26" fmla="*/ 368 w 380"/>
              <a:gd name="T27" fmla="*/ 480 h 624"/>
              <a:gd name="T28" fmla="*/ 368 w 380"/>
              <a:gd name="T29" fmla="*/ 410 h 624"/>
              <a:gd name="T30" fmla="*/ 360 w 380"/>
              <a:gd name="T31" fmla="*/ 388 h 624"/>
              <a:gd name="T32" fmla="*/ 360 w 380"/>
              <a:gd name="T33" fmla="*/ 358 h 624"/>
              <a:gd name="T34" fmla="*/ 376 w 380"/>
              <a:gd name="T35" fmla="*/ 338 h 624"/>
              <a:gd name="T36" fmla="*/ 364 w 380"/>
              <a:gd name="T37" fmla="*/ 332 h 624"/>
              <a:gd name="T38" fmla="*/ 366 w 380"/>
              <a:gd name="T39" fmla="*/ 320 h 624"/>
              <a:gd name="T40" fmla="*/ 348 w 380"/>
              <a:gd name="T41" fmla="*/ 294 h 624"/>
              <a:gd name="T42" fmla="*/ 264 w 380"/>
              <a:gd name="T43" fmla="*/ 0 h 624"/>
              <a:gd name="T44" fmla="*/ 0 w 380"/>
              <a:gd name="T45" fmla="*/ 22 h 624"/>
              <a:gd name="T46" fmla="*/ 12 w 380"/>
              <a:gd name="T47" fmla="*/ 36 h 624"/>
              <a:gd name="T48" fmla="*/ 20 w 380"/>
              <a:gd name="T49" fmla="*/ 61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0" h="624">
                <a:moveTo>
                  <a:pt x="20" y="610"/>
                </a:moveTo>
                <a:lnTo>
                  <a:pt x="36" y="610"/>
                </a:lnTo>
                <a:lnTo>
                  <a:pt x="44" y="606"/>
                </a:lnTo>
                <a:lnTo>
                  <a:pt x="56" y="540"/>
                </a:lnTo>
                <a:lnTo>
                  <a:pt x="70" y="604"/>
                </a:lnTo>
                <a:lnTo>
                  <a:pt x="64" y="616"/>
                </a:lnTo>
                <a:lnTo>
                  <a:pt x="68" y="624"/>
                </a:lnTo>
                <a:lnTo>
                  <a:pt x="126" y="604"/>
                </a:lnTo>
                <a:lnTo>
                  <a:pt x="122" y="584"/>
                </a:lnTo>
                <a:lnTo>
                  <a:pt x="126" y="568"/>
                </a:lnTo>
                <a:lnTo>
                  <a:pt x="100" y="544"/>
                </a:lnTo>
                <a:lnTo>
                  <a:pt x="100" y="526"/>
                </a:lnTo>
                <a:lnTo>
                  <a:pt x="380" y="500"/>
                </a:lnTo>
                <a:lnTo>
                  <a:pt x="368" y="480"/>
                </a:lnTo>
                <a:lnTo>
                  <a:pt x="368" y="410"/>
                </a:lnTo>
                <a:lnTo>
                  <a:pt x="360" y="388"/>
                </a:lnTo>
                <a:lnTo>
                  <a:pt x="360" y="358"/>
                </a:lnTo>
                <a:lnTo>
                  <a:pt x="376" y="338"/>
                </a:lnTo>
                <a:lnTo>
                  <a:pt x="364" y="332"/>
                </a:lnTo>
                <a:lnTo>
                  <a:pt x="366" y="320"/>
                </a:lnTo>
                <a:lnTo>
                  <a:pt x="348" y="294"/>
                </a:lnTo>
                <a:lnTo>
                  <a:pt x="264" y="0"/>
                </a:lnTo>
                <a:lnTo>
                  <a:pt x="0" y="22"/>
                </a:lnTo>
                <a:lnTo>
                  <a:pt x="12" y="36"/>
                </a:lnTo>
                <a:lnTo>
                  <a:pt x="20" y="610"/>
                </a:lnTo>
                <a:close/>
              </a:path>
            </a:pathLst>
          </a:custGeom>
          <a:solidFill>
            <a:schemeClr val="accent1"/>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5" name="Freeform 199"/>
          <p:cNvSpPr>
            <a:spLocks/>
          </p:cNvSpPr>
          <p:nvPr/>
        </p:nvSpPr>
        <p:spPr bwMode="auto">
          <a:xfrm>
            <a:off x="6215055" y="4335745"/>
            <a:ext cx="800100" cy="727075"/>
          </a:xfrm>
          <a:custGeom>
            <a:avLst/>
            <a:gdLst>
              <a:gd name="T0" fmla="*/ 364 w 504"/>
              <a:gd name="T1" fmla="*/ 4 h 458"/>
              <a:gd name="T2" fmla="*/ 0 w 504"/>
              <a:gd name="T3" fmla="*/ 14 h 458"/>
              <a:gd name="T4" fmla="*/ 16 w 504"/>
              <a:gd name="T5" fmla="*/ 378 h 458"/>
              <a:gd name="T6" fmla="*/ 24 w 504"/>
              <a:gd name="T7" fmla="*/ 388 h 458"/>
              <a:gd name="T8" fmla="*/ 46 w 504"/>
              <a:gd name="T9" fmla="*/ 384 h 458"/>
              <a:gd name="T10" fmla="*/ 60 w 504"/>
              <a:gd name="T11" fmla="*/ 390 h 458"/>
              <a:gd name="T12" fmla="*/ 62 w 504"/>
              <a:gd name="T13" fmla="*/ 458 h 458"/>
              <a:gd name="T14" fmla="*/ 368 w 504"/>
              <a:gd name="T15" fmla="*/ 450 h 458"/>
              <a:gd name="T16" fmla="*/ 366 w 504"/>
              <a:gd name="T17" fmla="*/ 436 h 458"/>
              <a:gd name="T18" fmla="*/ 372 w 504"/>
              <a:gd name="T19" fmla="*/ 430 h 458"/>
              <a:gd name="T20" fmla="*/ 372 w 504"/>
              <a:gd name="T21" fmla="*/ 418 h 458"/>
              <a:gd name="T22" fmla="*/ 364 w 504"/>
              <a:gd name="T23" fmla="*/ 412 h 458"/>
              <a:gd name="T24" fmla="*/ 368 w 504"/>
              <a:gd name="T25" fmla="*/ 392 h 458"/>
              <a:gd name="T26" fmla="*/ 356 w 504"/>
              <a:gd name="T27" fmla="*/ 382 h 458"/>
              <a:gd name="T28" fmla="*/ 364 w 504"/>
              <a:gd name="T29" fmla="*/ 378 h 458"/>
              <a:gd name="T30" fmla="*/ 364 w 504"/>
              <a:gd name="T31" fmla="*/ 372 h 458"/>
              <a:gd name="T32" fmla="*/ 356 w 504"/>
              <a:gd name="T33" fmla="*/ 366 h 458"/>
              <a:gd name="T34" fmla="*/ 372 w 504"/>
              <a:gd name="T35" fmla="*/ 350 h 458"/>
              <a:gd name="T36" fmla="*/ 376 w 504"/>
              <a:gd name="T37" fmla="*/ 332 h 458"/>
              <a:gd name="T38" fmla="*/ 370 w 504"/>
              <a:gd name="T39" fmla="*/ 326 h 458"/>
              <a:gd name="T40" fmla="*/ 390 w 504"/>
              <a:gd name="T41" fmla="*/ 318 h 458"/>
              <a:gd name="T42" fmla="*/ 390 w 504"/>
              <a:gd name="T43" fmla="*/ 310 h 458"/>
              <a:gd name="T44" fmla="*/ 382 w 504"/>
              <a:gd name="T45" fmla="*/ 304 h 458"/>
              <a:gd name="T46" fmla="*/ 392 w 504"/>
              <a:gd name="T47" fmla="*/ 298 h 458"/>
              <a:gd name="T48" fmla="*/ 394 w 504"/>
              <a:gd name="T49" fmla="*/ 288 h 458"/>
              <a:gd name="T50" fmla="*/ 400 w 504"/>
              <a:gd name="T51" fmla="*/ 288 h 458"/>
              <a:gd name="T52" fmla="*/ 400 w 504"/>
              <a:gd name="T53" fmla="*/ 276 h 458"/>
              <a:gd name="T54" fmla="*/ 420 w 504"/>
              <a:gd name="T55" fmla="*/ 268 h 458"/>
              <a:gd name="T56" fmla="*/ 416 w 504"/>
              <a:gd name="T57" fmla="*/ 242 h 458"/>
              <a:gd name="T58" fmla="*/ 420 w 504"/>
              <a:gd name="T59" fmla="*/ 228 h 458"/>
              <a:gd name="T60" fmla="*/ 430 w 504"/>
              <a:gd name="T61" fmla="*/ 228 h 458"/>
              <a:gd name="T62" fmla="*/ 430 w 504"/>
              <a:gd name="T63" fmla="*/ 218 h 458"/>
              <a:gd name="T64" fmla="*/ 448 w 504"/>
              <a:gd name="T65" fmla="*/ 204 h 458"/>
              <a:gd name="T66" fmla="*/ 444 w 504"/>
              <a:gd name="T67" fmla="*/ 192 h 458"/>
              <a:gd name="T68" fmla="*/ 454 w 504"/>
              <a:gd name="T69" fmla="*/ 186 h 458"/>
              <a:gd name="T70" fmla="*/ 456 w 504"/>
              <a:gd name="T71" fmla="*/ 178 h 458"/>
              <a:gd name="T72" fmla="*/ 466 w 504"/>
              <a:gd name="T73" fmla="*/ 176 h 458"/>
              <a:gd name="T74" fmla="*/ 462 w 504"/>
              <a:gd name="T75" fmla="*/ 148 h 458"/>
              <a:gd name="T76" fmla="*/ 472 w 504"/>
              <a:gd name="T77" fmla="*/ 126 h 458"/>
              <a:gd name="T78" fmla="*/ 480 w 504"/>
              <a:gd name="T79" fmla="*/ 124 h 458"/>
              <a:gd name="T80" fmla="*/ 476 w 504"/>
              <a:gd name="T81" fmla="*/ 116 h 458"/>
              <a:gd name="T82" fmla="*/ 482 w 504"/>
              <a:gd name="T83" fmla="*/ 110 h 458"/>
              <a:gd name="T84" fmla="*/ 476 w 504"/>
              <a:gd name="T85" fmla="*/ 100 h 458"/>
              <a:gd name="T86" fmla="*/ 496 w 504"/>
              <a:gd name="T87" fmla="*/ 88 h 458"/>
              <a:gd name="T88" fmla="*/ 498 w 504"/>
              <a:gd name="T89" fmla="*/ 84 h 458"/>
              <a:gd name="T90" fmla="*/ 492 w 504"/>
              <a:gd name="T91" fmla="*/ 78 h 458"/>
              <a:gd name="T92" fmla="*/ 504 w 504"/>
              <a:gd name="T93" fmla="*/ 76 h 458"/>
              <a:gd name="T94" fmla="*/ 496 w 504"/>
              <a:gd name="T95" fmla="*/ 64 h 458"/>
              <a:gd name="T96" fmla="*/ 430 w 504"/>
              <a:gd name="T97" fmla="*/ 66 h 458"/>
              <a:gd name="T98" fmla="*/ 460 w 504"/>
              <a:gd name="T99" fmla="*/ 28 h 458"/>
              <a:gd name="T100" fmla="*/ 460 w 504"/>
              <a:gd name="T101" fmla="*/ 18 h 458"/>
              <a:gd name="T102" fmla="*/ 450 w 504"/>
              <a:gd name="T103" fmla="*/ 0 h 458"/>
              <a:gd name="T104" fmla="*/ 364 w 504"/>
              <a:gd name="T105" fmla="*/ 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4" h="458">
                <a:moveTo>
                  <a:pt x="364" y="4"/>
                </a:moveTo>
                <a:lnTo>
                  <a:pt x="0" y="14"/>
                </a:lnTo>
                <a:lnTo>
                  <a:pt x="16" y="378"/>
                </a:lnTo>
                <a:lnTo>
                  <a:pt x="24" y="388"/>
                </a:lnTo>
                <a:lnTo>
                  <a:pt x="46" y="384"/>
                </a:lnTo>
                <a:lnTo>
                  <a:pt x="60" y="390"/>
                </a:lnTo>
                <a:lnTo>
                  <a:pt x="62" y="458"/>
                </a:lnTo>
                <a:lnTo>
                  <a:pt x="368" y="450"/>
                </a:lnTo>
                <a:lnTo>
                  <a:pt x="366" y="436"/>
                </a:lnTo>
                <a:lnTo>
                  <a:pt x="372" y="430"/>
                </a:lnTo>
                <a:lnTo>
                  <a:pt x="372" y="418"/>
                </a:lnTo>
                <a:lnTo>
                  <a:pt x="364" y="412"/>
                </a:lnTo>
                <a:lnTo>
                  <a:pt x="368" y="392"/>
                </a:lnTo>
                <a:lnTo>
                  <a:pt x="356" y="382"/>
                </a:lnTo>
                <a:lnTo>
                  <a:pt x="364" y="378"/>
                </a:lnTo>
                <a:lnTo>
                  <a:pt x="364" y="372"/>
                </a:lnTo>
                <a:lnTo>
                  <a:pt x="356" y="366"/>
                </a:lnTo>
                <a:lnTo>
                  <a:pt x="372" y="350"/>
                </a:lnTo>
                <a:lnTo>
                  <a:pt x="376" y="332"/>
                </a:lnTo>
                <a:lnTo>
                  <a:pt x="370" y="326"/>
                </a:lnTo>
                <a:lnTo>
                  <a:pt x="390" y="318"/>
                </a:lnTo>
                <a:lnTo>
                  <a:pt x="390" y="310"/>
                </a:lnTo>
                <a:lnTo>
                  <a:pt x="382" y="304"/>
                </a:lnTo>
                <a:lnTo>
                  <a:pt x="392" y="298"/>
                </a:lnTo>
                <a:lnTo>
                  <a:pt x="394" y="288"/>
                </a:lnTo>
                <a:lnTo>
                  <a:pt x="400" y="288"/>
                </a:lnTo>
                <a:lnTo>
                  <a:pt x="400" y="276"/>
                </a:lnTo>
                <a:lnTo>
                  <a:pt x="420" y="268"/>
                </a:lnTo>
                <a:lnTo>
                  <a:pt x="416" y="242"/>
                </a:lnTo>
                <a:lnTo>
                  <a:pt x="420" y="228"/>
                </a:lnTo>
                <a:lnTo>
                  <a:pt x="430" y="228"/>
                </a:lnTo>
                <a:lnTo>
                  <a:pt x="430" y="218"/>
                </a:lnTo>
                <a:lnTo>
                  <a:pt x="448" y="204"/>
                </a:lnTo>
                <a:lnTo>
                  <a:pt x="444" y="192"/>
                </a:lnTo>
                <a:lnTo>
                  <a:pt x="454" y="186"/>
                </a:lnTo>
                <a:lnTo>
                  <a:pt x="456" y="178"/>
                </a:lnTo>
                <a:lnTo>
                  <a:pt x="466" y="176"/>
                </a:lnTo>
                <a:lnTo>
                  <a:pt x="462" y="148"/>
                </a:lnTo>
                <a:lnTo>
                  <a:pt x="472" y="126"/>
                </a:lnTo>
                <a:lnTo>
                  <a:pt x="480" y="124"/>
                </a:lnTo>
                <a:lnTo>
                  <a:pt x="476" y="116"/>
                </a:lnTo>
                <a:lnTo>
                  <a:pt x="482" y="110"/>
                </a:lnTo>
                <a:lnTo>
                  <a:pt x="476" y="100"/>
                </a:lnTo>
                <a:lnTo>
                  <a:pt x="496" y="88"/>
                </a:lnTo>
                <a:lnTo>
                  <a:pt x="498" y="84"/>
                </a:lnTo>
                <a:lnTo>
                  <a:pt x="492" y="78"/>
                </a:lnTo>
                <a:lnTo>
                  <a:pt x="504" y="76"/>
                </a:lnTo>
                <a:lnTo>
                  <a:pt x="496" y="64"/>
                </a:lnTo>
                <a:lnTo>
                  <a:pt x="430" y="66"/>
                </a:lnTo>
                <a:lnTo>
                  <a:pt x="460" y="28"/>
                </a:lnTo>
                <a:lnTo>
                  <a:pt x="460" y="18"/>
                </a:lnTo>
                <a:lnTo>
                  <a:pt x="450" y="0"/>
                </a:lnTo>
                <a:lnTo>
                  <a:pt x="364" y="4"/>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6" name="Freeform 200"/>
          <p:cNvSpPr>
            <a:spLocks/>
          </p:cNvSpPr>
          <p:nvPr/>
        </p:nvSpPr>
        <p:spPr bwMode="auto">
          <a:xfrm>
            <a:off x="5035543" y="3607081"/>
            <a:ext cx="1179513" cy="649288"/>
          </a:xfrm>
          <a:custGeom>
            <a:avLst/>
            <a:gdLst>
              <a:gd name="T0" fmla="*/ 645 w 743"/>
              <a:gd name="T1" fmla="*/ 24 h 409"/>
              <a:gd name="T2" fmla="*/ 28 w 743"/>
              <a:gd name="T3" fmla="*/ 0 h 409"/>
              <a:gd name="T4" fmla="*/ 0 w 743"/>
              <a:gd name="T5" fmla="*/ 383 h 409"/>
              <a:gd name="T6" fmla="*/ 743 w 743"/>
              <a:gd name="T7" fmla="*/ 409 h 409"/>
              <a:gd name="T8" fmla="*/ 741 w 743"/>
              <a:gd name="T9" fmla="*/ 136 h 409"/>
              <a:gd name="T10" fmla="*/ 721 w 743"/>
              <a:gd name="T11" fmla="*/ 130 h 409"/>
              <a:gd name="T12" fmla="*/ 713 w 743"/>
              <a:gd name="T13" fmla="*/ 108 h 409"/>
              <a:gd name="T14" fmla="*/ 693 w 743"/>
              <a:gd name="T15" fmla="*/ 86 h 409"/>
              <a:gd name="T16" fmla="*/ 707 w 743"/>
              <a:gd name="T17" fmla="*/ 62 h 409"/>
              <a:gd name="T18" fmla="*/ 717 w 743"/>
              <a:gd name="T19" fmla="*/ 62 h 409"/>
              <a:gd name="T20" fmla="*/ 709 w 743"/>
              <a:gd name="T21" fmla="*/ 42 h 409"/>
              <a:gd name="T22" fmla="*/ 693 w 743"/>
              <a:gd name="T23" fmla="*/ 46 h 409"/>
              <a:gd name="T24" fmla="*/ 663 w 743"/>
              <a:gd name="T25" fmla="*/ 24 h 409"/>
              <a:gd name="T26" fmla="*/ 645 w 743"/>
              <a:gd name="T27" fmla="*/ 2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409">
                <a:moveTo>
                  <a:pt x="645" y="24"/>
                </a:moveTo>
                <a:lnTo>
                  <a:pt x="28" y="0"/>
                </a:lnTo>
                <a:lnTo>
                  <a:pt x="0" y="383"/>
                </a:lnTo>
                <a:lnTo>
                  <a:pt x="743" y="409"/>
                </a:lnTo>
                <a:lnTo>
                  <a:pt x="741" y="136"/>
                </a:lnTo>
                <a:lnTo>
                  <a:pt x="721" y="130"/>
                </a:lnTo>
                <a:lnTo>
                  <a:pt x="713" y="108"/>
                </a:lnTo>
                <a:lnTo>
                  <a:pt x="693" y="86"/>
                </a:lnTo>
                <a:lnTo>
                  <a:pt x="707" y="62"/>
                </a:lnTo>
                <a:lnTo>
                  <a:pt x="717" y="62"/>
                </a:lnTo>
                <a:lnTo>
                  <a:pt x="709" y="42"/>
                </a:lnTo>
                <a:lnTo>
                  <a:pt x="693" y="46"/>
                </a:lnTo>
                <a:lnTo>
                  <a:pt x="663" y="24"/>
                </a:lnTo>
                <a:lnTo>
                  <a:pt x="645" y="24"/>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7" name="Freeform 201"/>
          <p:cNvSpPr>
            <a:spLocks/>
          </p:cNvSpPr>
          <p:nvPr/>
        </p:nvSpPr>
        <p:spPr bwMode="auto">
          <a:xfrm>
            <a:off x="5911843" y="2933981"/>
            <a:ext cx="963613" cy="635000"/>
          </a:xfrm>
          <a:custGeom>
            <a:avLst/>
            <a:gdLst>
              <a:gd name="T0" fmla="*/ 499 w 607"/>
              <a:gd name="T1" fmla="*/ 0 h 400"/>
              <a:gd name="T2" fmla="*/ 551 w 607"/>
              <a:gd name="T3" fmla="*/ 106 h 400"/>
              <a:gd name="T4" fmla="*/ 557 w 607"/>
              <a:gd name="T5" fmla="*/ 130 h 400"/>
              <a:gd name="T6" fmla="*/ 581 w 607"/>
              <a:gd name="T7" fmla="*/ 156 h 400"/>
              <a:gd name="T8" fmla="*/ 607 w 607"/>
              <a:gd name="T9" fmla="*/ 188 h 400"/>
              <a:gd name="T10" fmla="*/ 593 w 607"/>
              <a:gd name="T11" fmla="*/ 220 h 400"/>
              <a:gd name="T12" fmla="*/ 559 w 607"/>
              <a:gd name="T13" fmla="*/ 258 h 400"/>
              <a:gd name="T14" fmla="*/ 521 w 607"/>
              <a:gd name="T15" fmla="*/ 288 h 400"/>
              <a:gd name="T16" fmla="*/ 537 w 607"/>
              <a:gd name="T17" fmla="*/ 322 h 400"/>
              <a:gd name="T18" fmla="*/ 521 w 607"/>
              <a:gd name="T19" fmla="*/ 360 h 400"/>
              <a:gd name="T20" fmla="*/ 499 w 607"/>
              <a:gd name="T21" fmla="*/ 394 h 400"/>
              <a:gd name="T22" fmla="*/ 463 w 607"/>
              <a:gd name="T23" fmla="*/ 370 h 400"/>
              <a:gd name="T24" fmla="*/ 77 w 607"/>
              <a:gd name="T25" fmla="*/ 368 h 400"/>
              <a:gd name="T26" fmla="*/ 73 w 607"/>
              <a:gd name="T27" fmla="*/ 340 h 400"/>
              <a:gd name="T28" fmla="*/ 71 w 607"/>
              <a:gd name="T29" fmla="*/ 302 h 400"/>
              <a:gd name="T30" fmla="*/ 69 w 607"/>
              <a:gd name="T31" fmla="*/ 286 h 400"/>
              <a:gd name="T32" fmla="*/ 65 w 607"/>
              <a:gd name="T33" fmla="*/ 266 h 400"/>
              <a:gd name="T34" fmla="*/ 57 w 607"/>
              <a:gd name="T35" fmla="*/ 254 h 400"/>
              <a:gd name="T36" fmla="*/ 47 w 607"/>
              <a:gd name="T37" fmla="*/ 238 h 400"/>
              <a:gd name="T38" fmla="*/ 43 w 607"/>
              <a:gd name="T39" fmla="*/ 210 h 400"/>
              <a:gd name="T40" fmla="*/ 35 w 607"/>
              <a:gd name="T41" fmla="*/ 192 h 400"/>
              <a:gd name="T42" fmla="*/ 27 w 607"/>
              <a:gd name="T43" fmla="*/ 174 h 400"/>
              <a:gd name="T44" fmla="*/ 21 w 607"/>
              <a:gd name="T45" fmla="*/ 150 h 400"/>
              <a:gd name="T46" fmla="*/ 14 w 607"/>
              <a:gd name="T47" fmla="*/ 132 h 400"/>
              <a:gd name="T48" fmla="*/ 10 w 607"/>
              <a:gd name="T49" fmla="*/ 118 h 400"/>
              <a:gd name="T50" fmla="*/ 0 w 607"/>
              <a:gd name="T51" fmla="*/ 102 h 400"/>
              <a:gd name="T52" fmla="*/ 14 w 607"/>
              <a:gd name="T53" fmla="*/ 70 h 400"/>
              <a:gd name="T54" fmla="*/ 16 w 607"/>
              <a:gd name="T55" fmla="*/ 42 h 400"/>
              <a:gd name="T56" fmla="*/ 10 w 607"/>
              <a:gd name="T57" fmla="*/ 38 h 400"/>
              <a:gd name="T58" fmla="*/ 12 w 607"/>
              <a:gd name="T59" fmla="*/ 32 h 400"/>
              <a:gd name="T60" fmla="*/ 6 w 607"/>
              <a:gd name="T61" fmla="*/ 14 h 400"/>
              <a:gd name="T62" fmla="*/ 47 w 607"/>
              <a:gd name="T6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7" h="400">
                <a:moveTo>
                  <a:pt x="47" y="6"/>
                </a:moveTo>
                <a:lnTo>
                  <a:pt x="499" y="0"/>
                </a:lnTo>
                <a:lnTo>
                  <a:pt x="519" y="96"/>
                </a:lnTo>
                <a:lnTo>
                  <a:pt x="551" y="106"/>
                </a:lnTo>
                <a:lnTo>
                  <a:pt x="557" y="118"/>
                </a:lnTo>
                <a:lnTo>
                  <a:pt x="557" y="130"/>
                </a:lnTo>
                <a:lnTo>
                  <a:pt x="577" y="142"/>
                </a:lnTo>
                <a:lnTo>
                  <a:pt x="581" y="156"/>
                </a:lnTo>
                <a:lnTo>
                  <a:pt x="603" y="172"/>
                </a:lnTo>
                <a:lnTo>
                  <a:pt x="607" y="188"/>
                </a:lnTo>
                <a:lnTo>
                  <a:pt x="603" y="210"/>
                </a:lnTo>
                <a:lnTo>
                  <a:pt x="593" y="220"/>
                </a:lnTo>
                <a:lnTo>
                  <a:pt x="589" y="240"/>
                </a:lnTo>
                <a:lnTo>
                  <a:pt x="559" y="258"/>
                </a:lnTo>
                <a:lnTo>
                  <a:pt x="525" y="266"/>
                </a:lnTo>
                <a:lnTo>
                  <a:pt x="521" y="288"/>
                </a:lnTo>
                <a:lnTo>
                  <a:pt x="535" y="304"/>
                </a:lnTo>
                <a:lnTo>
                  <a:pt x="537" y="322"/>
                </a:lnTo>
                <a:lnTo>
                  <a:pt x="525" y="338"/>
                </a:lnTo>
                <a:lnTo>
                  <a:pt x="521" y="360"/>
                </a:lnTo>
                <a:lnTo>
                  <a:pt x="495" y="374"/>
                </a:lnTo>
                <a:lnTo>
                  <a:pt x="499" y="394"/>
                </a:lnTo>
                <a:lnTo>
                  <a:pt x="491" y="400"/>
                </a:lnTo>
                <a:lnTo>
                  <a:pt x="463" y="370"/>
                </a:lnTo>
                <a:lnTo>
                  <a:pt x="79" y="376"/>
                </a:lnTo>
                <a:lnTo>
                  <a:pt x="77" y="368"/>
                </a:lnTo>
                <a:lnTo>
                  <a:pt x="69" y="360"/>
                </a:lnTo>
                <a:lnTo>
                  <a:pt x="73" y="340"/>
                </a:lnTo>
                <a:lnTo>
                  <a:pt x="69" y="318"/>
                </a:lnTo>
                <a:lnTo>
                  <a:pt x="71" y="302"/>
                </a:lnTo>
                <a:lnTo>
                  <a:pt x="63" y="298"/>
                </a:lnTo>
                <a:lnTo>
                  <a:pt x="69" y="286"/>
                </a:lnTo>
                <a:lnTo>
                  <a:pt x="61" y="282"/>
                </a:lnTo>
                <a:lnTo>
                  <a:pt x="65" y="266"/>
                </a:lnTo>
                <a:lnTo>
                  <a:pt x="57" y="264"/>
                </a:lnTo>
                <a:lnTo>
                  <a:pt x="57" y="254"/>
                </a:lnTo>
                <a:lnTo>
                  <a:pt x="49" y="256"/>
                </a:lnTo>
                <a:lnTo>
                  <a:pt x="47" y="238"/>
                </a:lnTo>
                <a:lnTo>
                  <a:pt x="51" y="224"/>
                </a:lnTo>
                <a:lnTo>
                  <a:pt x="43" y="210"/>
                </a:lnTo>
                <a:lnTo>
                  <a:pt x="45" y="200"/>
                </a:lnTo>
                <a:lnTo>
                  <a:pt x="35" y="192"/>
                </a:lnTo>
                <a:lnTo>
                  <a:pt x="33" y="184"/>
                </a:lnTo>
                <a:lnTo>
                  <a:pt x="27" y="174"/>
                </a:lnTo>
                <a:lnTo>
                  <a:pt x="27" y="162"/>
                </a:lnTo>
                <a:lnTo>
                  <a:pt x="21" y="150"/>
                </a:lnTo>
                <a:lnTo>
                  <a:pt x="21" y="134"/>
                </a:lnTo>
                <a:lnTo>
                  <a:pt x="14" y="132"/>
                </a:lnTo>
                <a:lnTo>
                  <a:pt x="14" y="126"/>
                </a:lnTo>
                <a:lnTo>
                  <a:pt x="10" y="118"/>
                </a:lnTo>
                <a:lnTo>
                  <a:pt x="12" y="114"/>
                </a:lnTo>
                <a:lnTo>
                  <a:pt x="0" y="102"/>
                </a:lnTo>
                <a:lnTo>
                  <a:pt x="14" y="70"/>
                </a:lnTo>
                <a:lnTo>
                  <a:pt x="14" y="70"/>
                </a:lnTo>
                <a:lnTo>
                  <a:pt x="18" y="54"/>
                </a:lnTo>
                <a:lnTo>
                  <a:pt x="16" y="42"/>
                </a:lnTo>
                <a:lnTo>
                  <a:pt x="8" y="40"/>
                </a:lnTo>
                <a:lnTo>
                  <a:pt x="10" y="38"/>
                </a:lnTo>
                <a:lnTo>
                  <a:pt x="6" y="34"/>
                </a:lnTo>
                <a:lnTo>
                  <a:pt x="12" y="32"/>
                </a:lnTo>
                <a:lnTo>
                  <a:pt x="12" y="22"/>
                </a:lnTo>
                <a:lnTo>
                  <a:pt x="6" y="14"/>
                </a:lnTo>
                <a:lnTo>
                  <a:pt x="6" y="6"/>
                </a:lnTo>
                <a:lnTo>
                  <a:pt x="47" y="6"/>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8" name="Freeform 202"/>
          <p:cNvSpPr>
            <a:spLocks/>
          </p:cNvSpPr>
          <p:nvPr/>
        </p:nvSpPr>
        <p:spPr bwMode="auto">
          <a:xfrm>
            <a:off x="3752843" y="4091269"/>
            <a:ext cx="1127125" cy="1149350"/>
          </a:xfrm>
          <a:custGeom>
            <a:avLst/>
            <a:gdLst>
              <a:gd name="T0" fmla="*/ 270 w 710"/>
              <a:gd name="T1" fmla="*/ 686 h 724"/>
              <a:gd name="T2" fmla="*/ 266 w 710"/>
              <a:gd name="T3" fmla="*/ 664 h 724"/>
              <a:gd name="T4" fmla="*/ 650 w 710"/>
              <a:gd name="T5" fmla="*/ 704 h 724"/>
              <a:gd name="T6" fmla="*/ 698 w 710"/>
              <a:gd name="T7" fmla="*/ 134 h 724"/>
              <a:gd name="T8" fmla="*/ 704 w 710"/>
              <a:gd name="T9" fmla="*/ 134 h 724"/>
              <a:gd name="T10" fmla="*/ 710 w 710"/>
              <a:gd name="T11" fmla="*/ 70 h 724"/>
              <a:gd name="T12" fmla="*/ 600 w 710"/>
              <a:gd name="T13" fmla="*/ 60 h 724"/>
              <a:gd name="T14" fmla="*/ 106 w 710"/>
              <a:gd name="T15" fmla="*/ 0 h 724"/>
              <a:gd name="T16" fmla="*/ 0 w 710"/>
              <a:gd name="T17" fmla="*/ 712 h 724"/>
              <a:gd name="T18" fmla="*/ 86 w 710"/>
              <a:gd name="T19" fmla="*/ 724 h 724"/>
              <a:gd name="T20" fmla="*/ 94 w 710"/>
              <a:gd name="T21" fmla="*/ 664 h 724"/>
              <a:gd name="T22" fmla="*/ 270 w 710"/>
              <a:gd name="T23" fmla="*/ 68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0" h="724">
                <a:moveTo>
                  <a:pt x="270" y="686"/>
                </a:moveTo>
                <a:lnTo>
                  <a:pt x="266" y="664"/>
                </a:lnTo>
                <a:lnTo>
                  <a:pt x="650" y="704"/>
                </a:lnTo>
                <a:lnTo>
                  <a:pt x="698" y="134"/>
                </a:lnTo>
                <a:lnTo>
                  <a:pt x="704" y="134"/>
                </a:lnTo>
                <a:lnTo>
                  <a:pt x="710" y="70"/>
                </a:lnTo>
                <a:lnTo>
                  <a:pt x="600" y="60"/>
                </a:lnTo>
                <a:lnTo>
                  <a:pt x="106" y="0"/>
                </a:lnTo>
                <a:lnTo>
                  <a:pt x="0" y="712"/>
                </a:lnTo>
                <a:lnTo>
                  <a:pt x="86" y="724"/>
                </a:lnTo>
                <a:lnTo>
                  <a:pt x="94" y="664"/>
                </a:lnTo>
                <a:lnTo>
                  <a:pt x="270" y="686"/>
                </a:lnTo>
                <a:close/>
              </a:path>
            </a:pathLst>
          </a:custGeom>
          <a:solidFill>
            <a:schemeClr val="bg2"/>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9" name="Freeform 203"/>
          <p:cNvSpPr>
            <a:spLocks/>
          </p:cNvSpPr>
          <p:nvPr/>
        </p:nvSpPr>
        <p:spPr bwMode="auto">
          <a:xfrm>
            <a:off x="2035167" y="4319870"/>
            <a:ext cx="38100" cy="28575"/>
          </a:xfrm>
          <a:custGeom>
            <a:avLst/>
            <a:gdLst>
              <a:gd name="T0" fmla="*/ 4 w 24"/>
              <a:gd name="T1" fmla="*/ 4 h 18"/>
              <a:gd name="T2" fmla="*/ 0 w 24"/>
              <a:gd name="T3" fmla="*/ 0 h 18"/>
              <a:gd name="T4" fmla="*/ 18 w 24"/>
              <a:gd name="T5" fmla="*/ 0 h 18"/>
              <a:gd name="T6" fmla="*/ 24 w 24"/>
              <a:gd name="T7" fmla="*/ 10 h 18"/>
              <a:gd name="T8" fmla="*/ 24 w 24"/>
              <a:gd name="T9" fmla="*/ 16 h 18"/>
              <a:gd name="T10" fmla="*/ 20 w 24"/>
              <a:gd name="T11" fmla="*/ 18 h 18"/>
              <a:gd name="T12" fmla="*/ 12 w 24"/>
              <a:gd name="T13" fmla="*/ 16 h 18"/>
              <a:gd name="T14" fmla="*/ 4 w 24"/>
              <a:gd name="T15" fmla="*/ 4 h 18"/>
              <a:gd name="T16" fmla="*/ 12 w 24"/>
              <a:gd name="T17" fmla="*/ 16 h 18"/>
              <a:gd name="T18" fmla="*/ 4 w 24"/>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
                <a:moveTo>
                  <a:pt x="4" y="4"/>
                </a:moveTo>
                <a:lnTo>
                  <a:pt x="0" y="0"/>
                </a:lnTo>
                <a:lnTo>
                  <a:pt x="18" y="0"/>
                </a:lnTo>
                <a:lnTo>
                  <a:pt x="24" y="10"/>
                </a:lnTo>
                <a:lnTo>
                  <a:pt x="24" y="16"/>
                </a:lnTo>
                <a:lnTo>
                  <a:pt x="20" y="18"/>
                </a:lnTo>
                <a:lnTo>
                  <a:pt x="12" y="16"/>
                </a:lnTo>
                <a:lnTo>
                  <a:pt x="4" y="4"/>
                </a:lnTo>
                <a:lnTo>
                  <a:pt x="12" y="16"/>
                </a:lnTo>
                <a:lnTo>
                  <a:pt x="4" y="4"/>
                </a:lnTo>
                <a:close/>
              </a:path>
            </a:pathLst>
          </a:custGeom>
          <a:solidFill>
            <a:srgbClr val="FCC0B2"/>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20" name="Freeform 204"/>
          <p:cNvSpPr>
            <a:spLocks/>
          </p:cNvSpPr>
          <p:nvPr/>
        </p:nvSpPr>
        <p:spPr bwMode="auto">
          <a:xfrm>
            <a:off x="2098667" y="4319870"/>
            <a:ext cx="50800" cy="34925"/>
          </a:xfrm>
          <a:custGeom>
            <a:avLst/>
            <a:gdLst>
              <a:gd name="T0" fmla="*/ 0 w 32"/>
              <a:gd name="T1" fmla="*/ 0 h 22"/>
              <a:gd name="T2" fmla="*/ 14 w 32"/>
              <a:gd name="T3" fmla="*/ 14 h 22"/>
              <a:gd name="T4" fmla="*/ 32 w 32"/>
              <a:gd name="T5" fmla="*/ 16 h 22"/>
              <a:gd name="T6" fmla="*/ 30 w 32"/>
              <a:gd name="T7" fmla="*/ 20 h 22"/>
              <a:gd name="T8" fmla="*/ 24 w 32"/>
              <a:gd name="T9" fmla="*/ 20 h 22"/>
              <a:gd name="T10" fmla="*/ 8 w 32"/>
              <a:gd name="T11" fmla="*/ 22 h 22"/>
              <a:gd name="T12" fmla="*/ 0 w 32"/>
              <a:gd name="T13" fmla="*/ 14 h 22"/>
              <a:gd name="T14" fmla="*/ 0 w 32"/>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2">
                <a:moveTo>
                  <a:pt x="0" y="0"/>
                </a:moveTo>
                <a:lnTo>
                  <a:pt x="14" y="14"/>
                </a:lnTo>
                <a:lnTo>
                  <a:pt x="32" y="16"/>
                </a:lnTo>
                <a:lnTo>
                  <a:pt x="30" y="20"/>
                </a:lnTo>
                <a:lnTo>
                  <a:pt x="24" y="20"/>
                </a:lnTo>
                <a:lnTo>
                  <a:pt x="8" y="22"/>
                </a:lnTo>
                <a:lnTo>
                  <a:pt x="0" y="14"/>
                </a:lnTo>
                <a:lnTo>
                  <a:pt x="0" y="0"/>
                </a:lnTo>
                <a:close/>
              </a:path>
            </a:pathLst>
          </a:custGeom>
          <a:solidFill>
            <a:srgbClr val="FCC0B2"/>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21" name="Freeform 205"/>
          <p:cNvSpPr>
            <a:spLocks/>
          </p:cNvSpPr>
          <p:nvPr/>
        </p:nvSpPr>
        <p:spPr bwMode="auto">
          <a:xfrm>
            <a:off x="2282817" y="4504020"/>
            <a:ext cx="25400" cy="34925"/>
          </a:xfrm>
          <a:custGeom>
            <a:avLst/>
            <a:gdLst>
              <a:gd name="T0" fmla="*/ 4 w 16"/>
              <a:gd name="T1" fmla="*/ 0 h 22"/>
              <a:gd name="T2" fmla="*/ 0 w 16"/>
              <a:gd name="T3" fmla="*/ 0 h 22"/>
              <a:gd name="T4" fmla="*/ 4 w 16"/>
              <a:gd name="T5" fmla="*/ 0 h 22"/>
              <a:gd name="T6" fmla="*/ 8 w 16"/>
              <a:gd name="T7" fmla="*/ 8 h 22"/>
              <a:gd name="T8" fmla="*/ 16 w 16"/>
              <a:gd name="T9" fmla="*/ 10 h 22"/>
              <a:gd name="T10" fmla="*/ 16 w 16"/>
              <a:gd name="T11" fmla="*/ 20 h 22"/>
              <a:gd name="T12" fmla="*/ 14 w 16"/>
              <a:gd name="T13" fmla="*/ 22 h 22"/>
              <a:gd name="T14" fmla="*/ 10 w 16"/>
              <a:gd name="T15" fmla="*/ 20 h 22"/>
              <a:gd name="T16" fmla="*/ 10 w 16"/>
              <a:gd name="T17" fmla="*/ 10 h 22"/>
              <a:gd name="T18" fmla="*/ 6 w 16"/>
              <a:gd name="T19" fmla="*/ 6 h 22"/>
              <a:gd name="T20" fmla="*/ 4 w 16"/>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2">
                <a:moveTo>
                  <a:pt x="4" y="0"/>
                </a:moveTo>
                <a:lnTo>
                  <a:pt x="0" y="0"/>
                </a:lnTo>
                <a:lnTo>
                  <a:pt x="4" y="0"/>
                </a:lnTo>
                <a:lnTo>
                  <a:pt x="8" y="8"/>
                </a:lnTo>
                <a:lnTo>
                  <a:pt x="16" y="10"/>
                </a:lnTo>
                <a:lnTo>
                  <a:pt x="16" y="20"/>
                </a:lnTo>
                <a:lnTo>
                  <a:pt x="14" y="22"/>
                </a:lnTo>
                <a:lnTo>
                  <a:pt x="10" y="20"/>
                </a:lnTo>
                <a:lnTo>
                  <a:pt x="10" y="10"/>
                </a:lnTo>
                <a:lnTo>
                  <a:pt x="6" y="6"/>
                </a:lnTo>
                <a:lnTo>
                  <a:pt x="4" y="0"/>
                </a:lnTo>
                <a:close/>
              </a:path>
            </a:pathLst>
          </a:custGeom>
          <a:solidFill>
            <a:srgbClr val="FCC0B2"/>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22" name="Freeform 206"/>
          <p:cNvSpPr>
            <a:spLocks/>
          </p:cNvSpPr>
          <p:nvPr/>
        </p:nvSpPr>
        <p:spPr bwMode="auto">
          <a:xfrm>
            <a:off x="2251068" y="4577044"/>
            <a:ext cx="34925" cy="57150"/>
          </a:xfrm>
          <a:custGeom>
            <a:avLst/>
            <a:gdLst>
              <a:gd name="T0" fmla="*/ 0 w 22"/>
              <a:gd name="T1" fmla="*/ 2 h 36"/>
              <a:gd name="T2" fmla="*/ 4 w 22"/>
              <a:gd name="T3" fmla="*/ 0 h 36"/>
              <a:gd name="T4" fmla="*/ 2 w 22"/>
              <a:gd name="T5" fmla="*/ 2 h 36"/>
              <a:gd name="T6" fmla="*/ 8 w 22"/>
              <a:gd name="T7" fmla="*/ 22 h 36"/>
              <a:gd name="T8" fmla="*/ 16 w 22"/>
              <a:gd name="T9" fmla="*/ 26 h 36"/>
              <a:gd name="T10" fmla="*/ 22 w 22"/>
              <a:gd name="T11" fmla="*/ 36 h 36"/>
              <a:gd name="T12" fmla="*/ 10 w 22"/>
              <a:gd name="T13" fmla="*/ 36 h 36"/>
              <a:gd name="T14" fmla="*/ 2 w 22"/>
              <a:gd name="T15" fmla="*/ 10 h 36"/>
              <a:gd name="T16" fmla="*/ 0 w 22"/>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6">
                <a:moveTo>
                  <a:pt x="0" y="2"/>
                </a:moveTo>
                <a:lnTo>
                  <a:pt x="4" y="0"/>
                </a:lnTo>
                <a:lnTo>
                  <a:pt x="2" y="2"/>
                </a:lnTo>
                <a:lnTo>
                  <a:pt x="8" y="22"/>
                </a:lnTo>
                <a:lnTo>
                  <a:pt x="16" y="26"/>
                </a:lnTo>
                <a:lnTo>
                  <a:pt x="22" y="36"/>
                </a:lnTo>
                <a:lnTo>
                  <a:pt x="10" y="36"/>
                </a:lnTo>
                <a:lnTo>
                  <a:pt x="2" y="10"/>
                </a:lnTo>
                <a:lnTo>
                  <a:pt x="0" y="2"/>
                </a:lnTo>
                <a:close/>
              </a:path>
            </a:pathLst>
          </a:custGeom>
          <a:solidFill>
            <a:srgbClr val="FCC0B2"/>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23" name="Freeform 207"/>
          <p:cNvSpPr>
            <a:spLocks/>
          </p:cNvSpPr>
          <p:nvPr/>
        </p:nvSpPr>
        <p:spPr bwMode="auto">
          <a:xfrm>
            <a:off x="1771642" y="2587907"/>
            <a:ext cx="1244600" cy="2201863"/>
          </a:xfrm>
          <a:custGeom>
            <a:avLst/>
            <a:gdLst>
              <a:gd name="T0" fmla="*/ 344 w 784"/>
              <a:gd name="T1" fmla="*/ 478 h 1387"/>
              <a:gd name="T2" fmla="*/ 74 w 784"/>
              <a:gd name="T3" fmla="*/ 0 h 1387"/>
              <a:gd name="T4" fmla="*/ 40 w 784"/>
              <a:gd name="T5" fmla="*/ 148 h 1387"/>
              <a:gd name="T6" fmla="*/ 0 w 784"/>
              <a:gd name="T7" fmla="*/ 200 h 1387"/>
              <a:gd name="T8" fmla="*/ 28 w 784"/>
              <a:gd name="T9" fmla="*/ 294 h 1387"/>
              <a:gd name="T10" fmla="*/ 22 w 784"/>
              <a:gd name="T11" fmla="*/ 312 h 1387"/>
              <a:gd name="T12" fmla="*/ 46 w 784"/>
              <a:gd name="T13" fmla="*/ 480 h 1387"/>
              <a:gd name="T14" fmla="*/ 44 w 784"/>
              <a:gd name="T15" fmla="*/ 510 h 1387"/>
              <a:gd name="T16" fmla="*/ 56 w 784"/>
              <a:gd name="T17" fmla="*/ 532 h 1387"/>
              <a:gd name="T18" fmla="*/ 66 w 784"/>
              <a:gd name="T19" fmla="*/ 544 h 1387"/>
              <a:gd name="T20" fmla="*/ 80 w 784"/>
              <a:gd name="T21" fmla="*/ 544 h 1387"/>
              <a:gd name="T22" fmla="*/ 90 w 784"/>
              <a:gd name="T23" fmla="*/ 516 h 1387"/>
              <a:gd name="T24" fmla="*/ 134 w 784"/>
              <a:gd name="T25" fmla="*/ 538 h 1387"/>
              <a:gd name="T26" fmla="*/ 108 w 784"/>
              <a:gd name="T27" fmla="*/ 542 h 1387"/>
              <a:gd name="T28" fmla="*/ 96 w 784"/>
              <a:gd name="T29" fmla="*/ 562 h 1387"/>
              <a:gd name="T30" fmla="*/ 104 w 784"/>
              <a:gd name="T31" fmla="*/ 608 h 1387"/>
              <a:gd name="T32" fmla="*/ 86 w 784"/>
              <a:gd name="T33" fmla="*/ 566 h 1387"/>
              <a:gd name="T34" fmla="*/ 72 w 784"/>
              <a:gd name="T35" fmla="*/ 576 h 1387"/>
              <a:gd name="T36" fmla="*/ 80 w 784"/>
              <a:gd name="T37" fmla="*/ 668 h 1387"/>
              <a:gd name="T38" fmla="*/ 108 w 784"/>
              <a:gd name="T39" fmla="*/ 700 h 1387"/>
              <a:gd name="T40" fmla="*/ 88 w 784"/>
              <a:gd name="T41" fmla="*/ 726 h 1387"/>
              <a:gd name="T42" fmla="*/ 142 w 784"/>
              <a:gd name="T43" fmla="*/ 889 h 1387"/>
              <a:gd name="T44" fmla="*/ 148 w 784"/>
              <a:gd name="T45" fmla="*/ 917 h 1387"/>
              <a:gd name="T46" fmla="*/ 166 w 784"/>
              <a:gd name="T47" fmla="*/ 945 h 1387"/>
              <a:gd name="T48" fmla="*/ 158 w 784"/>
              <a:gd name="T49" fmla="*/ 961 h 1387"/>
              <a:gd name="T50" fmla="*/ 154 w 784"/>
              <a:gd name="T51" fmla="*/ 1013 h 1387"/>
              <a:gd name="T52" fmla="*/ 218 w 784"/>
              <a:gd name="T53" fmla="*/ 1053 h 1387"/>
              <a:gd name="T54" fmla="*/ 238 w 784"/>
              <a:gd name="T55" fmla="*/ 1055 h 1387"/>
              <a:gd name="T56" fmla="*/ 274 w 784"/>
              <a:gd name="T57" fmla="*/ 1095 h 1387"/>
              <a:gd name="T58" fmla="*/ 312 w 784"/>
              <a:gd name="T59" fmla="*/ 1131 h 1387"/>
              <a:gd name="T60" fmla="*/ 330 w 784"/>
              <a:gd name="T61" fmla="*/ 1123 h 1387"/>
              <a:gd name="T62" fmla="*/ 346 w 784"/>
              <a:gd name="T63" fmla="*/ 1167 h 1387"/>
              <a:gd name="T64" fmla="*/ 372 w 784"/>
              <a:gd name="T65" fmla="*/ 1179 h 1387"/>
              <a:gd name="T66" fmla="*/ 440 w 784"/>
              <a:gd name="T67" fmla="*/ 1289 h 1387"/>
              <a:gd name="T68" fmla="*/ 674 w 784"/>
              <a:gd name="T69" fmla="*/ 1387 h 1387"/>
              <a:gd name="T70" fmla="*/ 700 w 784"/>
              <a:gd name="T71" fmla="*/ 1383 h 1387"/>
              <a:gd name="T72" fmla="*/ 714 w 784"/>
              <a:gd name="T73" fmla="*/ 1353 h 1387"/>
              <a:gd name="T74" fmla="*/ 700 w 784"/>
              <a:gd name="T75" fmla="*/ 1319 h 1387"/>
              <a:gd name="T76" fmla="*/ 698 w 784"/>
              <a:gd name="T77" fmla="*/ 1295 h 1387"/>
              <a:gd name="T78" fmla="*/ 724 w 784"/>
              <a:gd name="T79" fmla="*/ 1279 h 1387"/>
              <a:gd name="T80" fmla="*/ 732 w 784"/>
              <a:gd name="T81" fmla="*/ 1259 h 1387"/>
              <a:gd name="T82" fmla="*/ 746 w 784"/>
              <a:gd name="T83" fmla="*/ 1223 h 1387"/>
              <a:gd name="T84" fmla="*/ 784 w 784"/>
              <a:gd name="T85" fmla="*/ 1199 h 1387"/>
              <a:gd name="T86" fmla="*/ 764 w 784"/>
              <a:gd name="T87" fmla="*/ 1161 h 1387"/>
              <a:gd name="T88" fmla="*/ 750 w 784"/>
              <a:gd name="T89" fmla="*/ 1099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4" h="1387">
                <a:moveTo>
                  <a:pt x="674" y="985"/>
                </a:moveTo>
                <a:lnTo>
                  <a:pt x="344" y="478"/>
                </a:lnTo>
                <a:lnTo>
                  <a:pt x="444" y="108"/>
                </a:lnTo>
                <a:lnTo>
                  <a:pt x="74" y="0"/>
                </a:lnTo>
                <a:lnTo>
                  <a:pt x="68" y="78"/>
                </a:lnTo>
                <a:lnTo>
                  <a:pt x="40" y="148"/>
                </a:lnTo>
                <a:lnTo>
                  <a:pt x="6" y="176"/>
                </a:lnTo>
                <a:lnTo>
                  <a:pt x="0" y="200"/>
                </a:lnTo>
                <a:lnTo>
                  <a:pt x="8" y="214"/>
                </a:lnTo>
                <a:lnTo>
                  <a:pt x="28" y="294"/>
                </a:lnTo>
                <a:lnTo>
                  <a:pt x="28" y="304"/>
                </a:lnTo>
                <a:lnTo>
                  <a:pt x="22" y="312"/>
                </a:lnTo>
                <a:lnTo>
                  <a:pt x="10" y="400"/>
                </a:lnTo>
                <a:lnTo>
                  <a:pt x="46" y="480"/>
                </a:lnTo>
                <a:lnTo>
                  <a:pt x="48" y="496"/>
                </a:lnTo>
                <a:lnTo>
                  <a:pt x="44" y="510"/>
                </a:lnTo>
                <a:lnTo>
                  <a:pt x="46" y="518"/>
                </a:lnTo>
                <a:lnTo>
                  <a:pt x="56" y="532"/>
                </a:lnTo>
                <a:lnTo>
                  <a:pt x="66" y="538"/>
                </a:lnTo>
                <a:lnTo>
                  <a:pt x="66" y="544"/>
                </a:lnTo>
                <a:lnTo>
                  <a:pt x="72" y="548"/>
                </a:lnTo>
                <a:lnTo>
                  <a:pt x="80" y="544"/>
                </a:lnTo>
                <a:lnTo>
                  <a:pt x="82" y="540"/>
                </a:lnTo>
                <a:lnTo>
                  <a:pt x="90" y="516"/>
                </a:lnTo>
                <a:lnTo>
                  <a:pt x="114" y="524"/>
                </a:lnTo>
                <a:lnTo>
                  <a:pt x="134" y="538"/>
                </a:lnTo>
                <a:lnTo>
                  <a:pt x="120" y="542"/>
                </a:lnTo>
                <a:lnTo>
                  <a:pt x="108" y="542"/>
                </a:lnTo>
                <a:lnTo>
                  <a:pt x="98" y="550"/>
                </a:lnTo>
                <a:lnTo>
                  <a:pt x="96" y="562"/>
                </a:lnTo>
                <a:lnTo>
                  <a:pt x="104" y="598"/>
                </a:lnTo>
                <a:lnTo>
                  <a:pt x="104" y="608"/>
                </a:lnTo>
                <a:lnTo>
                  <a:pt x="86" y="578"/>
                </a:lnTo>
                <a:lnTo>
                  <a:pt x="86" y="566"/>
                </a:lnTo>
                <a:lnTo>
                  <a:pt x="78" y="562"/>
                </a:lnTo>
                <a:lnTo>
                  <a:pt x="72" y="576"/>
                </a:lnTo>
                <a:lnTo>
                  <a:pt x="70" y="646"/>
                </a:lnTo>
                <a:lnTo>
                  <a:pt x="80" y="668"/>
                </a:lnTo>
                <a:lnTo>
                  <a:pt x="102" y="680"/>
                </a:lnTo>
                <a:lnTo>
                  <a:pt x="108" y="700"/>
                </a:lnTo>
                <a:lnTo>
                  <a:pt x="102" y="720"/>
                </a:lnTo>
                <a:lnTo>
                  <a:pt x="88" y="726"/>
                </a:lnTo>
                <a:lnTo>
                  <a:pt x="82" y="750"/>
                </a:lnTo>
                <a:lnTo>
                  <a:pt x="142" y="889"/>
                </a:lnTo>
                <a:lnTo>
                  <a:pt x="152" y="897"/>
                </a:lnTo>
                <a:lnTo>
                  <a:pt x="148" y="917"/>
                </a:lnTo>
                <a:lnTo>
                  <a:pt x="160" y="929"/>
                </a:lnTo>
                <a:lnTo>
                  <a:pt x="166" y="945"/>
                </a:lnTo>
                <a:lnTo>
                  <a:pt x="166" y="949"/>
                </a:lnTo>
                <a:lnTo>
                  <a:pt x="158" y="961"/>
                </a:lnTo>
                <a:lnTo>
                  <a:pt x="152" y="1005"/>
                </a:lnTo>
                <a:lnTo>
                  <a:pt x="154" y="1013"/>
                </a:lnTo>
                <a:lnTo>
                  <a:pt x="198" y="1035"/>
                </a:lnTo>
                <a:lnTo>
                  <a:pt x="218" y="1053"/>
                </a:lnTo>
                <a:lnTo>
                  <a:pt x="228" y="1051"/>
                </a:lnTo>
                <a:lnTo>
                  <a:pt x="238" y="1055"/>
                </a:lnTo>
                <a:lnTo>
                  <a:pt x="268" y="1081"/>
                </a:lnTo>
                <a:lnTo>
                  <a:pt x="274" y="1095"/>
                </a:lnTo>
                <a:lnTo>
                  <a:pt x="308" y="1123"/>
                </a:lnTo>
                <a:lnTo>
                  <a:pt x="312" y="1131"/>
                </a:lnTo>
                <a:lnTo>
                  <a:pt x="322" y="1121"/>
                </a:lnTo>
                <a:lnTo>
                  <a:pt x="330" y="1123"/>
                </a:lnTo>
                <a:lnTo>
                  <a:pt x="348" y="1147"/>
                </a:lnTo>
                <a:lnTo>
                  <a:pt x="346" y="1167"/>
                </a:lnTo>
                <a:lnTo>
                  <a:pt x="348" y="1171"/>
                </a:lnTo>
                <a:lnTo>
                  <a:pt x="372" y="1179"/>
                </a:lnTo>
                <a:lnTo>
                  <a:pt x="434" y="1269"/>
                </a:lnTo>
                <a:lnTo>
                  <a:pt x="440" y="1289"/>
                </a:lnTo>
                <a:lnTo>
                  <a:pt x="436" y="1355"/>
                </a:lnTo>
                <a:lnTo>
                  <a:pt x="674" y="1387"/>
                </a:lnTo>
                <a:lnTo>
                  <a:pt x="686" y="1377"/>
                </a:lnTo>
                <a:lnTo>
                  <a:pt x="700" y="1383"/>
                </a:lnTo>
                <a:lnTo>
                  <a:pt x="712" y="1367"/>
                </a:lnTo>
                <a:lnTo>
                  <a:pt x="714" y="1353"/>
                </a:lnTo>
                <a:lnTo>
                  <a:pt x="694" y="1335"/>
                </a:lnTo>
                <a:lnTo>
                  <a:pt x="700" y="1319"/>
                </a:lnTo>
                <a:lnTo>
                  <a:pt x="696" y="1307"/>
                </a:lnTo>
                <a:lnTo>
                  <a:pt x="698" y="1295"/>
                </a:lnTo>
                <a:lnTo>
                  <a:pt x="708" y="1295"/>
                </a:lnTo>
                <a:lnTo>
                  <a:pt x="724" y="1279"/>
                </a:lnTo>
                <a:lnTo>
                  <a:pt x="726" y="1263"/>
                </a:lnTo>
                <a:lnTo>
                  <a:pt x="732" y="1259"/>
                </a:lnTo>
                <a:lnTo>
                  <a:pt x="734" y="1229"/>
                </a:lnTo>
                <a:lnTo>
                  <a:pt x="746" y="1223"/>
                </a:lnTo>
                <a:lnTo>
                  <a:pt x="752" y="1213"/>
                </a:lnTo>
                <a:lnTo>
                  <a:pt x="784" y="1199"/>
                </a:lnTo>
                <a:lnTo>
                  <a:pt x="776" y="1173"/>
                </a:lnTo>
                <a:lnTo>
                  <a:pt x="764" y="1161"/>
                </a:lnTo>
                <a:lnTo>
                  <a:pt x="748" y="1113"/>
                </a:lnTo>
                <a:lnTo>
                  <a:pt x="750" y="1099"/>
                </a:lnTo>
                <a:lnTo>
                  <a:pt x="674" y="985"/>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24" name="Freeform 208"/>
          <p:cNvSpPr>
            <a:spLocks/>
          </p:cNvSpPr>
          <p:nvPr/>
        </p:nvSpPr>
        <p:spPr bwMode="auto">
          <a:xfrm>
            <a:off x="3311518" y="1536982"/>
            <a:ext cx="1635125" cy="1044575"/>
          </a:xfrm>
          <a:custGeom>
            <a:avLst/>
            <a:gdLst>
              <a:gd name="T0" fmla="*/ 358 w 1030"/>
              <a:gd name="T1" fmla="*/ 576 h 658"/>
              <a:gd name="T2" fmla="*/ 334 w 1030"/>
              <a:gd name="T3" fmla="*/ 624 h 658"/>
              <a:gd name="T4" fmla="*/ 324 w 1030"/>
              <a:gd name="T5" fmla="*/ 602 h 658"/>
              <a:gd name="T6" fmla="*/ 314 w 1030"/>
              <a:gd name="T7" fmla="*/ 612 h 658"/>
              <a:gd name="T8" fmla="*/ 310 w 1030"/>
              <a:gd name="T9" fmla="*/ 626 h 658"/>
              <a:gd name="T10" fmla="*/ 280 w 1030"/>
              <a:gd name="T11" fmla="*/ 624 h 658"/>
              <a:gd name="T12" fmla="*/ 256 w 1030"/>
              <a:gd name="T13" fmla="*/ 618 h 658"/>
              <a:gd name="T14" fmla="*/ 234 w 1030"/>
              <a:gd name="T15" fmla="*/ 614 h 658"/>
              <a:gd name="T16" fmla="*/ 202 w 1030"/>
              <a:gd name="T17" fmla="*/ 612 h 658"/>
              <a:gd name="T18" fmla="*/ 186 w 1030"/>
              <a:gd name="T19" fmla="*/ 618 h 658"/>
              <a:gd name="T20" fmla="*/ 184 w 1030"/>
              <a:gd name="T21" fmla="*/ 626 h 658"/>
              <a:gd name="T22" fmla="*/ 174 w 1030"/>
              <a:gd name="T23" fmla="*/ 602 h 658"/>
              <a:gd name="T24" fmla="*/ 172 w 1030"/>
              <a:gd name="T25" fmla="*/ 586 h 658"/>
              <a:gd name="T26" fmla="*/ 160 w 1030"/>
              <a:gd name="T27" fmla="*/ 562 h 658"/>
              <a:gd name="T28" fmla="*/ 144 w 1030"/>
              <a:gd name="T29" fmla="*/ 554 h 658"/>
              <a:gd name="T30" fmla="*/ 146 w 1030"/>
              <a:gd name="T31" fmla="*/ 540 h 658"/>
              <a:gd name="T32" fmla="*/ 144 w 1030"/>
              <a:gd name="T33" fmla="*/ 520 h 658"/>
              <a:gd name="T34" fmla="*/ 138 w 1030"/>
              <a:gd name="T35" fmla="*/ 508 h 658"/>
              <a:gd name="T36" fmla="*/ 132 w 1030"/>
              <a:gd name="T37" fmla="*/ 484 h 658"/>
              <a:gd name="T38" fmla="*/ 132 w 1030"/>
              <a:gd name="T39" fmla="*/ 468 h 658"/>
              <a:gd name="T40" fmla="*/ 130 w 1030"/>
              <a:gd name="T41" fmla="*/ 456 h 658"/>
              <a:gd name="T42" fmla="*/ 114 w 1030"/>
              <a:gd name="T43" fmla="*/ 446 h 658"/>
              <a:gd name="T44" fmla="*/ 90 w 1030"/>
              <a:gd name="T45" fmla="*/ 456 h 658"/>
              <a:gd name="T46" fmla="*/ 72 w 1030"/>
              <a:gd name="T47" fmla="*/ 450 h 658"/>
              <a:gd name="T48" fmla="*/ 72 w 1030"/>
              <a:gd name="T49" fmla="*/ 430 h 658"/>
              <a:gd name="T50" fmla="*/ 86 w 1030"/>
              <a:gd name="T51" fmla="*/ 410 h 658"/>
              <a:gd name="T52" fmla="*/ 86 w 1030"/>
              <a:gd name="T53" fmla="*/ 398 h 658"/>
              <a:gd name="T54" fmla="*/ 86 w 1030"/>
              <a:gd name="T55" fmla="*/ 382 h 658"/>
              <a:gd name="T56" fmla="*/ 90 w 1030"/>
              <a:gd name="T57" fmla="*/ 372 h 658"/>
              <a:gd name="T58" fmla="*/ 102 w 1030"/>
              <a:gd name="T59" fmla="*/ 340 h 658"/>
              <a:gd name="T60" fmla="*/ 106 w 1030"/>
              <a:gd name="T61" fmla="*/ 332 h 658"/>
              <a:gd name="T62" fmla="*/ 88 w 1030"/>
              <a:gd name="T63" fmla="*/ 314 h 658"/>
              <a:gd name="T64" fmla="*/ 86 w 1030"/>
              <a:gd name="T65" fmla="*/ 304 h 658"/>
              <a:gd name="T66" fmla="*/ 74 w 1030"/>
              <a:gd name="T67" fmla="*/ 302 h 658"/>
              <a:gd name="T68" fmla="*/ 66 w 1030"/>
              <a:gd name="T69" fmla="*/ 284 h 658"/>
              <a:gd name="T70" fmla="*/ 58 w 1030"/>
              <a:gd name="T71" fmla="*/ 262 h 658"/>
              <a:gd name="T72" fmla="*/ 28 w 1030"/>
              <a:gd name="T73" fmla="*/ 216 h 658"/>
              <a:gd name="T74" fmla="*/ 12 w 1030"/>
              <a:gd name="T75" fmla="*/ 196 h 658"/>
              <a:gd name="T76" fmla="*/ 14 w 1030"/>
              <a:gd name="T77" fmla="*/ 180 h 658"/>
              <a:gd name="T78" fmla="*/ 20 w 1030"/>
              <a:gd name="T79" fmla="*/ 162 h 658"/>
              <a:gd name="T80" fmla="*/ 26 w 1030"/>
              <a:gd name="T81" fmla="*/ 0 h 658"/>
              <a:gd name="T82" fmla="*/ 528 w 1030"/>
              <a:gd name="T83" fmla="*/ 98 h 658"/>
              <a:gd name="T84" fmla="*/ 982 w 1030"/>
              <a:gd name="T8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0" h="658">
                <a:moveTo>
                  <a:pt x="902" y="650"/>
                </a:moveTo>
                <a:lnTo>
                  <a:pt x="358" y="576"/>
                </a:lnTo>
                <a:lnTo>
                  <a:pt x="346" y="638"/>
                </a:lnTo>
                <a:lnTo>
                  <a:pt x="334" y="624"/>
                </a:lnTo>
                <a:lnTo>
                  <a:pt x="328" y="606"/>
                </a:lnTo>
                <a:lnTo>
                  <a:pt x="324" y="602"/>
                </a:lnTo>
                <a:lnTo>
                  <a:pt x="314" y="606"/>
                </a:lnTo>
                <a:lnTo>
                  <a:pt x="314" y="612"/>
                </a:lnTo>
                <a:lnTo>
                  <a:pt x="308" y="618"/>
                </a:lnTo>
                <a:lnTo>
                  <a:pt x="310" y="626"/>
                </a:lnTo>
                <a:lnTo>
                  <a:pt x="292" y="620"/>
                </a:lnTo>
                <a:lnTo>
                  <a:pt x="280" y="624"/>
                </a:lnTo>
                <a:lnTo>
                  <a:pt x="274" y="618"/>
                </a:lnTo>
                <a:lnTo>
                  <a:pt x="256" y="618"/>
                </a:lnTo>
                <a:lnTo>
                  <a:pt x="242" y="610"/>
                </a:lnTo>
                <a:lnTo>
                  <a:pt x="234" y="614"/>
                </a:lnTo>
                <a:lnTo>
                  <a:pt x="226" y="622"/>
                </a:lnTo>
                <a:lnTo>
                  <a:pt x="202" y="612"/>
                </a:lnTo>
                <a:lnTo>
                  <a:pt x="194" y="612"/>
                </a:lnTo>
                <a:lnTo>
                  <a:pt x="186" y="618"/>
                </a:lnTo>
                <a:lnTo>
                  <a:pt x="188" y="624"/>
                </a:lnTo>
                <a:lnTo>
                  <a:pt x="184" y="626"/>
                </a:lnTo>
                <a:lnTo>
                  <a:pt x="172" y="612"/>
                </a:lnTo>
                <a:lnTo>
                  <a:pt x="174" y="602"/>
                </a:lnTo>
                <a:lnTo>
                  <a:pt x="168" y="592"/>
                </a:lnTo>
                <a:lnTo>
                  <a:pt x="172" y="586"/>
                </a:lnTo>
                <a:lnTo>
                  <a:pt x="168" y="570"/>
                </a:lnTo>
                <a:lnTo>
                  <a:pt x="160" y="562"/>
                </a:lnTo>
                <a:lnTo>
                  <a:pt x="150" y="564"/>
                </a:lnTo>
                <a:lnTo>
                  <a:pt x="144" y="554"/>
                </a:lnTo>
                <a:lnTo>
                  <a:pt x="140" y="544"/>
                </a:lnTo>
                <a:lnTo>
                  <a:pt x="146" y="540"/>
                </a:lnTo>
                <a:lnTo>
                  <a:pt x="146" y="534"/>
                </a:lnTo>
                <a:lnTo>
                  <a:pt x="144" y="520"/>
                </a:lnTo>
                <a:lnTo>
                  <a:pt x="138" y="520"/>
                </a:lnTo>
                <a:lnTo>
                  <a:pt x="138" y="508"/>
                </a:lnTo>
                <a:lnTo>
                  <a:pt x="130" y="494"/>
                </a:lnTo>
                <a:lnTo>
                  <a:pt x="132" y="484"/>
                </a:lnTo>
                <a:lnTo>
                  <a:pt x="128" y="478"/>
                </a:lnTo>
                <a:lnTo>
                  <a:pt x="132" y="468"/>
                </a:lnTo>
                <a:lnTo>
                  <a:pt x="126" y="464"/>
                </a:lnTo>
                <a:lnTo>
                  <a:pt x="130" y="456"/>
                </a:lnTo>
                <a:lnTo>
                  <a:pt x="116" y="440"/>
                </a:lnTo>
                <a:lnTo>
                  <a:pt x="114" y="446"/>
                </a:lnTo>
                <a:lnTo>
                  <a:pt x="102" y="454"/>
                </a:lnTo>
                <a:lnTo>
                  <a:pt x="90" y="456"/>
                </a:lnTo>
                <a:lnTo>
                  <a:pt x="82" y="462"/>
                </a:lnTo>
                <a:lnTo>
                  <a:pt x="72" y="450"/>
                </a:lnTo>
                <a:lnTo>
                  <a:pt x="64" y="446"/>
                </a:lnTo>
                <a:lnTo>
                  <a:pt x="72" y="430"/>
                </a:lnTo>
                <a:lnTo>
                  <a:pt x="68" y="420"/>
                </a:lnTo>
                <a:lnTo>
                  <a:pt x="86" y="410"/>
                </a:lnTo>
                <a:lnTo>
                  <a:pt x="84" y="404"/>
                </a:lnTo>
                <a:lnTo>
                  <a:pt x="86" y="398"/>
                </a:lnTo>
                <a:lnTo>
                  <a:pt x="80" y="394"/>
                </a:lnTo>
                <a:lnTo>
                  <a:pt x="86" y="382"/>
                </a:lnTo>
                <a:lnTo>
                  <a:pt x="82" y="374"/>
                </a:lnTo>
                <a:lnTo>
                  <a:pt x="90" y="372"/>
                </a:lnTo>
                <a:lnTo>
                  <a:pt x="90" y="362"/>
                </a:lnTo>
                <a:lnTo>
                  <a:pt x="102" y="340"/>
                </a:lnTo>
                <a:lnTo>
                  <a:pt x="100" y="334"/>
                </a:lnTo>
                <a:lnTo>
                  <a:pt x="106" y="332"/>
                </a:lnTo>
                <a:lnTo>
                  <a:pt x="110" y="316"/>
                </a:lnTo>
                <a:lnTo>
                  <a:pt x="88" y="314"/>
                </a:lnTo>
                <a:lnTo>
                  <a:pt x="84" y="308"/>
                </a:lnTo>
                <a:lnTo>
                  <a:pt x="86" y="304"/>
                </a:lnTo>
                <a:lnTo>
                  <a:pt x="84" y="298"/>
                </a:lnTo>
                <a:lnTo>
                  <a:pt x="74" y="302"/>
                </a:lnTo>
                <a:lnTo>
                  <a:pt x="76" y="294"/>
                </a:lnTo>
                <a:lnTo>
                  <a:pt x="66" y="284"/>
                </a:lnTo>
                <a:lnTo>
                  <a:pt x="66" y="272"/>
                </a:lnTo>
                <a:lnTo>
                  <a:pt x="58" y="262"/>
                </a:lnTo>
                <a:lnTo>
                  <a:pt x="42" y="224"/>
                </a:lnTo>
                <a:lnTo>
                  <a:pt x="28" y="216"/>
                </a:lnTo>
                <a:lnTo>
                  <a:pt x="22" y="204"/>
                </a:lnTo>
                <a:lnTo>
                  <a:pt x="12" y="196"/>
                </a:lnTo>
                <a:lnTo>
                  <a:pt x="20" y="190"/>
                </a:lnTo>
                <a:lnTo>
                  <a:pt x="14" y="180"/>
                </a:lnTo>
                <a:lnTo>
                  <a:pt x="20" y="174"/>
                </a:lnTo>
                <a:lnTo>
                  <a:pt x="20" y="162"/>
                </a:lnTo>
                <a:lnTo>
                  <a:pt x="0" y="120"/>
                </a:lnTo>
                <a:lnTo>
                  <a:pt x="26" y="0"/>
                </a:lnTo>
                <a:lnTo>
                  <a:pt x="190" y="36"/>
                </a:lnTo>
                <a:lnTo>
                  <a:pt x="528" y="98"/>
                </a:lnTo>
                <a:lnTo>
                  <a:pt x="1030" y="162"/>
                </a:lnTo>
                <a:lnTo>
                  <a:pt x="982" y="658"/>
                </a:lnTo>
                <a:lnTo>
                  <a:pt x="902" y="650"/>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25" name="Freeform 209"/>
          <p:cNvSpPr>
            <a:spLocks/>
          </p:cNvSpPr>
          <p:nvPr/>
        </p:nvSpPr>
        <p:spPr bwMode="auto">
          <a:xfrm>
            <a:off x="8301031" y="2946682"/>
            <a:ext cx="923925" cy="593725"/>
          </a:xfrm>
          <a:custGeom>
            <a:avLst/>
            <a:gdLst>
              <a:gd name="T0" fmla="*/ 582 w 582"/>
              <a:gd name="T1" fmla="*/ 216 h 374"/>
              <a:gd name="T2" fmla="*/ 554 w 582"/>
              <a:gd name="T3" fmla="*/ 192 h 374"/>
              <a:gd name="T4" fmla="*/ 546 w 582"/>
              <a:gd name="T5" fmla="*/ 190 h 374"/>
              <a:gd name="T6" fmla="*/ 540 w 582"/>
              <a:gd name="T7" fmla="*/ 176 h 374"/>
              <a:gd name="T8" fmla="*/ 530 w 582"/>
              <a:gd name="T9" fmla="*/ 176 h 374"/>
              <a:gd name="T10" fmla="*/ 524 w 582"/>
              <a:gd name="T11" fmla="*/ 160 h 374"/>
              <a:gd name="T12" fmla="*/ 526 w 582"/>
              <a:gd name="T13" fmla="*/ 162 h 374"/>
              <a:gd name="T14" fmla="*/ 524 w 582"/>
              <a:gd name="T15" fmla="*/ 152 h 374"/>
              <a:gd name="T16" fmla="*/ 530 w 582"/>
              <a:gd name="T17" fmla="*/ 146 h 374"/>
              <a:gd name="T18" fmla="*/ 532 w 582"/>
              <a:gd name="T19" fmla="*/ 134 h 374"/>
              <a:gd name="T20" fmla="*/ 524 w 582"/>
              <a:gd name="T21" fmla="*/ 122 h 374"/>
              <a:gd name="T22" fmla="*/ 534 w 582"/>
              <a:gd name="T23" fmla="*/ 108 h 374"/>
              <a:gd name="T24" fmla="*/ 544 w 582"/>
              <a:gd name="T25" fmla="*/ 80 h 374"/>
              <a:gd name="T26" fmla="*/ 552 w 582"/>
              <a:gd name="T27" fmla="*/ 66 h 374"/>
              <a:gd name="T28" fmla="*/ 548 w 582"/>
              <a:gd name="T29" fmla="*/ 60 h 374"/>
              <a:gd name="T30" fmla="*/ 524 w 582"/>
              <a:gd name="T31" fmla="*/ 56 h 374"/>
              <a:gd name="T32" fmla="*/ 512 w 582"/>
              <a:gd name="T33" fmla="*/ 42 h 374"/>
              <a:gd name="T34" fmla="*/ 510 w 582"/>
              <a:gd name="T35" fmla="*/ 22 h 374"/>
              <a:gd name="T36" fmla="*/ 504 w 582"/>
              <a:gd name="T37" fmla="*/ 20 h 374"/>
              <a:gd name="T38" fmla="*/ 506 w 582"/>
              <a:gd name="T39" fmla="*/ 16 h 374"/>
              <a:gd name="T40" fmla="*/ 488 w 582"/>
              <a:gd name="T41" fmla="*/ 14 h 374"/>
              <a:gd name="T42" fmla="*/ 484 w 582"/>
              <a:gd name="T43" fmla="*/ 4 h 374"/>
              <a:gd name="T44" fmla="*/ 472 w 582"/>
              <a:gd name="T45" fmla="*/ 0 h 374"/>
              <a:gd name="T46" fmla="*/ 70 w 582"/>
              <a:gd name="T47" fmla="*/ 76 h 374"/>
              <a:gd name="T48" fmla="*/ 64 w 582"/>
              <a:gd name="T49" fmla="*/ 42 h 374"/>
              <a:gd name="T50" fmla="*/ 50 w 582"/>
              <a:gd name="T51" fmla="*/ 54 h 374"/>
              <a:gd name="T52" fmla="*/ 32 w 582"/>
              <a:gd name="T53" fmla="*/ 60 h 374"/>
              <a:gd name="T54" fmla="*/ 0 w 582"/>
              <a:gd name="T55" fmla="*/ 90 h 374"/>
              <a:gd name="T56" fmla="*/ 44 w 582"/>
              <a:gd name="T57" fmla="*/ 374 h 374"/>
              <a:gd name="T58" fmla="*/ 144 w 582"/>
              <a:gd name="T59" fmla="*/ 358 h 374"/>
              <a:gd name="T60" fmla="*/ 494 w 582"/>
              <a:gd name="T61" fmla="*/ 292 h 374"/>
              <a:gd name="T62" fmla="*/ 504 w 582"/>
              <a:gd name="T63" fmla="*/ 274 h 374"/>
              <a:gd name="T64" fmla="*/ 516 w 582"/>
              <a:gd name="T65" fmla="*/ 272 h 374"/>
              <a:gd name="T66" fmla="*/ 530 w 582"/>
              <a:gd name="T67" fmla="*/ 276 h 374"/>
              <a:gd name="T68" fmla="*/ 534 w 582"/>
              <a:gd name="T69" fmla="*/ 270 h 374"/>
              <a:gd name="T70" fmla="*/ 552 w 582"/>
              <a:gd name="T71" fmla="*/ 260 h 374"/>
              <a:gd name="T72" fmla="*/ 554 w 582"/>
              <a:gd name="T73" fmla="*/ 256 h 374"/>
              <a:gd name="T74" fmla="*/ 552 w 582"/>
              <a:gd name="T75" fmla="*/ 252 h 374"/>
              <a:gd name="T76" fmla="*/ 582 w 582"/>
              <a:gd name="T77" fmla="*/ 2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374">
                <a:moveTo>
                  <a:pt x="582" y="216"/>
                </a:moveTo>
                <a:lnTo>
                  <a:pt x="554" y="192"/>
                </a:lnTo>
                <a:lnTo>
                  <a:pt x="546" y="190"/>
                </a:lnTo>
                <a:lnTo>
                  <a:pt x="540" y="176"/>
                </a:lnTo>
                <a:lnTo>
                  <a:pt x="530" y="176"/>
                </a:lnTo>
                <a:lnTo>
                  <a:pt x="524" y="160"/>
                </a:lnTo>
                <a:lnTo>
                  <a:pt x="526" y="162"/>
                </a:lnTo>
                <a:lnTo>
                  <a:pt x="524" y="152"/>
                </a:lnTo>
                <a:lnTo>
                  <a:pt x="530" y="146"/>
                </a:lnTo>
                <a:lnTo>
                  <a:pt x="532" y="134"/>
                </a:lnTo>
                <a:lnTo>
                  <a:pt x="524" y="122"/>
                </a:lnTo>
                <a:lnTo>
                  <a:pt x="534" y="108"/>
                </a:lnTo>
                <a:lnTo>
                  <a:pt x="544" y="80"/>
                </a:lnTo>
                <a:lnTo>
                  <a:pt x="552" y="66"/>
                </a:lnTo>
                <a:lnTo>
                  <a:pt x="548" y="60"/>
                </a:lnTo>
                <a:lnTo>
                  <a:pt x="524" y="56"/>
                </a:lnTo>
                <a:lnTo>
                  <a:pt x="512" y="42"/>
                </a:lnTo>
                <a:lnTo>
                  <a:pt x="510" y="22"/>
                </a:lnTo>
                <a:lnTo>
                  <a:pt x="504" y="20"/>
                </a:lnTo>
                <a:lnTo>
                  <a:pt x="506" y="16"/>
                </a:lnTo>
                <a:lnTo>
                  <a:pt x="488" y="14"/>
                </a:lnTo>
                <a:lnTo>
                  <a:pt x="484" y="4"/>
                </a:lnTo>
                <a:lnTo>
                  <a:pt x="472" y="0"/>
                </a:lnTo>
                <a:lnTo>
                  <a:pt x="70" y="76"/>
                </a:lnTo>
                <a:lnTo>
                  <a:pt x="64" y="42"/>
                </a:lnTo>
                <a:lnTo>
                  <a:pt x="50" y="54"/>
                </a:lnTo>
                <a:lnTo>
                  <a:pt x="32" y="60"/>
                </a:lnTo>
                <a:lnTo>
                  <a:pt x="0" y="90"/>
                </a:lnTo>
                <a:lnTo>
                  <a:pt x="44" y="374"/>
                </a:lnTo>
                <a:lnTo>
                  <a:pt x="144" y="358"/>
                </a:lnTo>
                <a:lnTo>
                  <a:pt x="494" y="292"/>
                </a:lnTo>
                <a:lnTo>
                  <a:pt x="504" y="274"/>
                </a:lnTo>
                <a:lnTo>
                  <a:pt x="516" y="272"/>
                </a:lnTo>
                <a:lnTo>
                  <a:pt x="530" y="276"/>
                </a:lnTo>
                <a:lnTo>
                  <a:pt x="534" y="270"/>
                </a:lnTo>
                <a:lnTo>
                  <a:pt x="552" y="260"/>
                </a:lnTo>
                <a:lnTo>
                  <a:pt x="554" y="256"/>
                </a:lnTo>
                <a:lnTo>
                  <a:pt x="552" y="252"/>
                </a:lnTo>
                <a:lnTo>
                  <a:pt x="582" y="216"/>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26" name="Freeform 210"/>
          <p:cNvSpPr>
            <a:spLocks/>
          </p:cNvSpPr>
          <p:nvPr/>
        </p:nvSpPr>
        <p:spPr bwMode="auto">
          <a:xfrm>
            <a:off x="6313480" y="5050120"/>
            <a:ext cx="869950" cy="784225"/>
          </a:xfrm>
          <a:custGeom>
            <a:avLst/>
            <a:gdLst>
              <a:gd name="T0" fmla="*/ 428 w 548"/>
              <a:gd name="T1" fmla="*/ 324 h 494"/>
              <a:gd name="T2" fmla="*/ 400 w 548"/>
              <a:gd name="T3" fmla="*/ 356 h 494"/>
              <a:gd name="T4" fmla="*/ 436 w 548"/>
              <a:gd name="T5" fmla="*/ 366 h 494"/>
              <a:gd name="T6" fmla="*/ 458 w 548"/>
              <a:gd name="T7" fmla="*/ 352 h 494"/>
              <a:gd name="T8" fmla="*/ 470 w 548"/>
              <a:gd name="T9" fmla="*/ 376 h 494"/>
              <a:gd name="T10" fmla="*/ 490 w 548"/>
              <a:gd name="T11" fmla="*/ 366 h 494"/>
              <a:gd name="T12" fmla="*/ 516 w 548"/>
              <a:gd name="T13" fmla="*/ 356 h 494"/>
              <a:gd name="T14" fmla="*/ 518 w 548"/>
              <a:gd name="T15" fmla="*/ 388 h 494"/>
              <a:gd name="T16" fmla="*/ 488 w 548"/>
              <a:gd name="T17" fmla="*/ 422 h 494"/>
              <a:gd name="T18" fmla="*/ 504 w 548"/>
              <a:gd name="T19" fmla="*/ 446 h 494"/>
              <a:gd name="T20" fmla="*/ 548 w 548"/>
              <a:gd name="T21" fmla="*/ 472 h 494"/>
              <a:gd name="T22" fmla="*/ 522 w 548"/>
              <a:gd name="T23" fmla="*/ 494 h 494"/>
              <a:gd name="T24" fmla="*/ 476 w 548"/>
              <a:gd name="T25" fmla="*/ 456 h 494"/>
              <a:gd name="T26" fmla="*/ 450 w 548"/>
              <a:gd name="T27" fmla="*/ 444 h 494"/>
              <a:gd name="T28" fmla="*/ 448 w 548"/>
              <a:gd name="T29" fmla="*/ 456 h 494"/>
              <a:gd name="T30" fmla="*/ 434 w 548"/>
              <a:gd name="T31" fmla="*/ 480 h 494"/>
              <a:gd name="T32" fmla="*/ 392 w 548"/>
              <a:gd name="T33" fmla="*/ 482 h 494"/>
              <a:gd name="T34" fmla="*/ 366 w 548"/>
              <a:gd name="T35" fmla="*/ 484 h 494"/>
              <a:gd name="T36" fmla="*/ 342 w 548"/>
              <a:gd name="T37" fmla="*/ 474 h 494"/>
              <a:gd name="T38" fmla="*/ 296 w 548"/>
              <a:gd name="T39" fmla="*/ 440 h 494"/>
              <a:gd name="T40" fmla="*/ 270 w 548"/>
              <a:gd name="T41" fmla="*/ 424 h 494"/>
              <a:gd name="T42" fmla="*/ 218 w 548"/>
              <a:gd name="T43" fmla="*/ 410 h 494"/>
              <a:gd name="T44" fmla="*/ 214 w 548"/>
              <a:gd name="T45" fmla="*/ 428 h 494"/>
              <a:gd name="T46" fmla="*/ 86 w 548"/>
              <a:gd name="T47" fmla="*/ 416 h 494"/>
              <a:gd name="T48" fmla="*/ 14 w 548"/>
              <a:gd name="T49" fmla="*/ 412 h 494"/>
              <a:gd name="T50" fmla="*/ 32 w 548"/>
              <a:gd name="T51" fmla="*/ 390 h 494"/>
              <a:gd name="T52" fmla="*/ 42 w 548"/>
              <a:gd name="T53" fmla="*/ 370 h 494"/>
              <a:gd name="T54" fmla="*/ 34 w 548"/>
              <a:gd name="T55" fmla="*/ 344 h 494"/>
              <a:gd name="T56" fmla="*/ 36 w 548"/>
              <a:gd name="T57" fmla="*/ 318 h 494"/>
              <a:gd name="T58" fmla="*/ 54 w 548"/>
              <a:gd name="T59" fmla="*/ 276 h 494"/>
              <a:gd name="T60" fmla="*/ 54 w 548"/>
              <a:gd name="T61" fmla="*/ 262 h 494"/>
              <a:gd name="T62" fmla="*/ 54 w 548"/>
              <a:gd name="T63" fmla="*/ 250 h 494"/>
              <a:gd name="T64" fmla="*/ 54 w 548"/>
              <a:gd name="T65" fmla="*/ 238 h 494"/>
              <a:gd name="T66" fmla="*/ 50 w 548"/>
              <a:gd name="T67" fmla="*/ 236 h 494"/>
              <a:gd name="T68" fmla="*/ 44 w 548"/>
              <a:gd name="T69" fmla="*/ 214 h 494"/>
              <a:gd name="T70" fmla="*/ 36 w 548"/>
              <a:gd name="T71" fmla="*/ 198 h 494"/>
              <a:gd name="T72" fmla="*/ 26 w 548"/>
              <a:gd name="T73" fmla="*/ 174 h 494"/>
              <a:gd name="T74" fmla="*/ 0 w 548"/>
              <a:gd name="T75" fmla="*/ 136 h 494"/>
              <a:gd name="T76" fmla="*/ 306 w 548"/>
              <a:gd name="T77" fmla="*/ 0 h 494"/>
              <a:gd name="T78" fmla="*/ 314 w 548"/>
              <a:gd name="T79" fmla="*/ 10 h 494"/>
              <a:gd name="T80" fmla="*/ 316 w 548"/>
              <a:gd name="T81" fmla="*/ 40 h 494"/>
              <a:gd name="T82" fmla="*/ 314 w 548"/>
              <a:gd name="T83" fmla="*/ 58 h 494"/>
              <a:gd name="T84" fmla="*/ 336 w 548"/>
              <a:gd name="T85" fmla="*/ 86 h 494"/>
              <a:gd name="T86" fmla="*/ 316 w 548"/>
              <a:gd name="T87" fmla="*/ 110 h 494"/>
              <a:gd name="T88" fmla="*/ 290 w 548"/>
              <a:gd name="T89" fmla="*/ 152 h 494"/>
              <a:gd name="T90" fmla="*/ 274 w 548"/>
              <a:gd name="T91" fmla="*/ 192 h 494"/>
              <a:gd name="T92" fmla="*/ 274 w 548"/>
              <a:gd name="T93" fmla="*/ 218 h 494"/>
              <a:gd name="T94" fmla="*/ 270 w 548"/>
              <a:gd name="T95" fmla="*/ 248 h 494"/>
              <a:gd name="T96" fmla="*/ 262 w 548"/>
              <a:gd name="T97" fmla="*/ 256 h 494"/>
              <a:gd name="T98" fmla="*/ 460 w 548"/>
              <a:gd name="T99" fmla="*/ 290 h 494"/>
              <a:gd name="T100" fmla="*/ 480 w 548"/>
              <a:gd name="T101" fmla="*/ 31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8" h="494">
                <a:moveTo>
                  <a:pt x="490" y="340"/>
                </a:moveTo>
                <a:lnTo>
                  <a:pt x="428" y="324"/>
                </a:lnTo>
                <a:lnTo>
                  <a:pt x="404" y="334"/>
                </a:lnTo>
                <a:lnTo>
                  <a:pt x="400" y="356"/>
                </a:lnTo>
                <a:lnTo>
                  <a:pt x="416" y="368"/>
                </a:lnTo>
                <a:lnTo>
                  <a:pt x="436" y="366"/>
                </a:lnTo>
                <a:lnTo>
                  <a:pt x="450" y="354"/>
                </a:lnTo>
                <a:lnTo>
                  <a:pt x="458" y="352"/>
                </a:lnTo>
                <a:lnTo>
                  <a:pt x="464" y="354"/>
                </a:lnTo>
                <a:lnTo>
                  <a:pt x="470" y="376"/>
                </a:lnTo>
                <a:lnTo>
                  <a:pt x="478" y="378"/>
                </a:lnTo>
                <a:lnTo>
                  <a:pt x="490" y="366"/>
                </a:lnTo>
                <a:lnTo>
                  <a:pt x="512" y="354"/>
                </a:lnTo>
                <a:lnTo>
                  <a:pt x="516" y="356"/>
                </a:lnTo>
                <a:lnTo>
                  <a:pt x="522" y="360"/>
                </a:lnTo>
                <a:lnTo>
                  <a:pt x="518" y="388"/>
                </a:lnTo>
                <a:lnTo>
                  <a:pt x="496" y="406"/>
                </a:lnTo>
                <a:lnTo>
                  <a:pt x="488" y="422"/>
                </a:lnTo>
                <a:lnTo>
                  <a:pt x="488" y="428"/>
                </a:lnTo>
                <a:lnTo>
                  <a:pt x="504" y="446"/>
                </a:lnTo>
                <a:lnTo>
                  <a:pt x="538" y="460"/>
                </a:lnTo>
                <a:lnTo>
                  <a:pt x="548" y="472"/>
                </a:lnTo>
                <a:lnTo>
                  <a:pt x="544" y="482"/>
                </a:lnTo>
                <a:lnTo>
                  <a:pt x="522" y="494"/>
                </a:lnTo>
                <a:lnTo>
                  <a:pt x="500" y="466"/>
                </a:lnTo>
                <a:lnTo>
                  <a:pt x="476" y="456"/>
                </a:lnTo>
                <a:lnTo>
                  <a:pt x="460" y="444"/>
                </a:lnTo>
                <a:lnTo>
                  <a:pt x="450" y="444"/>
                </a:lnTo>
                <a:lnTo>
                  <a:pt x="448" y="448"/>
                </a:lnTo>
                <a:lnTo>
                  <a:pt x="448" y="456"/>
                </a:lnTo>
                <a:lnTo>
                  <a:pt x="446" y="462"/>
                </a:lnTo>
                <a:lnTo>
                  <a:pt x="434" y="480"/>
                </a:lnTo>
                <a:lnTo>
                  <a:pt x="402" y="476"/>
                </a:lnTo>
                <a:lnTo>
                  <a:pt x="392" y="482"/>
                </a:lnTo>
                <a:lnTo>
                  <a:pt x="382" y="474"/>
                </a:lnTo>
                <a:lnTo>
                  <a:pt x="366" y="484"/>
                </a:lnTo>
                <a:lnTo>
                  <a:pt x="348" y="480"/>
                </a:lnTo>
                <a:lnTo>
                  <a:pt x="342" y="474"/>
                </a:lnTo>
                <a:lnTo>
                  <a:pt x="320" y="474"/>
                </a:lnTo>
                <a:lnTo>
                  <a:pt x="296" y="440"/>
                </a:lnTo>
                <a:lnTo>
                  <a:pt x="284" y="438"/>
                </a:lnTo>
                <a:lnTo>
                  <a:pt x="270" y="424"/>
                </a:lnTo>
                <a:lnTo>
                  <a:pt x="238" y="410"/>
                </a:lnTo>
                <a:lnTo>
                  <a:pt x="218" y="410"/>
                </a:lnTo>
                <a:lnTo>
                  <a:pt x="212" y="416"/>
                </a:lnTo>
                <a:lnTo>
                  <a:pt x="214" y="428"/>
                </a:lnTo>
                <a:lnTo>
                  <a:pt x="200" y="440"/>
                </a:lnTo>
                <a:lnTo>
                  <a:pt x="86" y="416"/>
                </a:lnTo>
                <a:lnTo>
                  <a:pt x="26" y="426"/>
                </a:lnTo>
                <a:lnTo>
                  <a:pt x="14" y="412"/>
                </a:lnTo>
                <a:lnTo>
                  <a:pt x="26" y="402"/>
                </a:lnTo>
                <a:lnTo>
                  <a:pt x="32" y="390"/>
                </a:lnTo>
                <a:lnTo>
                  <a:pt x="38" y="380"/>
                </a:lnTo>
                <a:lnTo>
                  <a:pt x="42" y="370"/>
                </a:lnTo>
                <a:lnTo>
                  <a:pt x="40" y="352"/>
                </a:lnTo>
                <a:lnTo>
                  <a:pt x="34" y="344"/>
                </a:lnTo>
                <a:lnTo>
                  <a:pt x="40" y="332"/>
                </a:lnTo>
                <a:lnTo>
                  <a:pt x="36" y="318"/>
                </a:lnTo>
                <a:lnTo>
                  <a:pt x="54" y="284"/>
                </a:lnTo>
                <a:lnTo>
                  <a:pt x="54" y="276"/>
                </a:lnTo>
                <a:lnTo>
                  <a:pt x="58" y="270"/>
                </a:lnTo>
                <a:lnTo>
                  <a:pt x="54" y="262"/>
                </a:lnTo>
                <a:lnTo>
                  <a:pt x="60" y="258"/>
                </a:lnTo>
                <a:lnTo>
                  <a:pt x="54" y="250"/>
                </a:lnTo>
                <a:lnTo>
                  <a:pt x="56" y="238"/>
                </a:lnTo>
                <a:lnTo>
                  <a:pt x="54" y="238"/>
                </a:lnTo>
                <a:lnTo>
                  <a:pt x="54" y="238"/>
                </a:lnTo>
                <a:lnTo>
                  <a:pt x="50" y="236"/>
                </a:lnTo>
                <a:lnTo>
                  <a:pt x="42" y="222"/>
                </a:lnTo>
                <a:lnTo>
                  <a:pt x="44" y="214"/>
                </a:lnTo>
                <a:lnTo>
                  <a:pt x="34" y="202"/>
                </a:lnTo>
                <a:lnTo>
                  <a:pt x="36" y="198"/>
                </a:lnTo>
                <a:lnTo>
                  <a:pt x="24" y="188"/>
                </a:lnTo>
                <a:lnTo>
                  <a:pt x="26" y="174"/>
                </a:lnTo>
                <a:lnTo>
                  <a:pt x="24" y="162"/>
                </a:lnTo>
                <a:lnTo>
                  <a:pt x="0" y="136"/>
                </a:lnTo>
                <a:lnTo>
                  <a:pt x="0" y="8"/>
                </a:lnTo>
                <a:lnTo>
                  <a:pt x="306" y="0"/>
                </a:lnTo>
                <a:lnTo>
                  <a:pt x="304" y="6"/>
                </a:lnTo>
                <a:lnTo>
                  <a:pt x="314" y="10"/>
                </a:lnTo>
                <a:lnTo>
                  <a:pt x="306" y="32"/>
                </a:lnTo>
                <a:lnTo>
                  <a:pt x="316" y="40"/>
                </a:lnTo>
                <a:lnTo>
                  <a:pt x="306" y="46"/>
                </a:lnTo>
                <a:lnTo>
                  <a:pt x="314" y="58"/>
                </a:lnTo>
                <a:lnTo>
                  <a:pt x="314" y="70"/>
                </a:lnTo>
                <a:lnTo>
                  <a:pt x="336" y="86"/>
                </a:lnTo>
                <a:lnTo>
                  <a:pt x="324" y="110"/>
                </a:lnTo>
                <a:lnTo>
                  <a:pt x="316" y="110"/>
                </a:lnTo>
                <a:lnTo>
                  <a:pt x="318" y="126"/>
                </a:lnTo>
                <a:lnTo>
                  <a:pt x="290" y="152"/>
                </a:lnTo>
                <a:lnTo>
                  <a:pt x="284" y="182"/>
                </a:lnTo>
                <a:lnTo>
                  <a:pt x="274" y="192"/>
                </a:lnTo>
                <a:lnTo>
                  <a:pt x="278" y="206"/>
                </a:lnTo>
                <a:lnTo>
                  <a:pt x="274" y="218"/>
                </a:lnTo>
                <a:lnTo>
                  <a:pt x="260" y="224"/>
                </a:lnTo>
                <a:lnTo>
                  <a:pt x="270" y="248"/>
                </a:lnTo>
                <a:lnTo>
                  <a:pt x="262" y="258"/>
                </a:lnTo>
                <a:lnTo>
                  <a:pt x="262" y="256"/>
                </a:lnTo>
                <a:lnTo>
                  <a:pt x="470" y="248"/>
                </a:lnTo>
                <a:lnTo>
                  <a:pt x="460" y="290"/>
                </a:lnTo>
                <a:lnTo>
                  <a:pt x="466" y="302"/>
                </a:lnTo>
                <a:lnTo>
                  <a:pt x="480" y="314"/>
                </a:lnTo>
                <a:lnTo>
                  <a:pt x="490" y="340"/>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27" name="Freeform 211"/>
          <p:cNvSpPr>
            <a:spLocks/>
          </p:cNvSpPr>
          <p:nvPr/>
        </p:nvSpPr>
        <p:spPr bwMode="auto">
          <a:xfrm>
            <a:off x="9212255" y="2238656"/>
            <a:ext cx="266700" cy="495300"/>
          </a:xfrm>
          <a:custGeom>
            <a:avLst/>
            <a:gdLst>
              <a:gd name="T0" fmla="*/ 144 w 168"/>
              <a:gd name="T1" fmla="*/ 296 h 312"/>
              <a:gd name="T2" fmla="*/ 132 w 168"/>
              <a:gd name="T3" fmla="*/ 282 h 312"/>
              <a:gd name="T4" fmla="*/ 136 w 168"/>
              <a:gd name="T5" fmla="*/ 262 h 312"/>
              <a:gd name="T6" fmla="*/ 126 w 168"/>
              <a:gd name="T7" fmla="*/ 194 h 312"/>
              <a:gd name="T8" fmla="*/ 140 w 168"/>
              <a:gd name="T9" fmla="*/ 136 h 312"/>
              <a:gd name="T10" fmla="*/ 136 w 168"/>
              <a:gd name="T11" fmla="*/ 92 h 312"/>
              <a:gd name="T12" fmla="*/ 150 w 168"/>
              <a:gd name="T13" fmla="*/ 84 h 312"/>
              <a:gd name="T14" fmla="*/ 168 w 168"/>
              <a:gd name="T15" fmla="*/ 56 h 312"/>
              <a:gd name="T16" fmla="*/ 168 w 168"/>
              <a:gd name="T17" fmla="*/ 46 h 312"/>
              <a:gd name="T18" fmla="*/ 156 w 168"/>
              <a:gd name="T19" fmla="*/ 28 h 312"/>
              <a:gd name="T20" fmla="*/ 162 w 168"/>
              <a:gd name="T21" fmla="*/ 8 h 312"/>
              <a:gd name="T22" fmla="*/ 158 w 168"/>
              <a:gd name="T23" fmla="*/ 0 h 312"/>
              <a:gd name="T24" fmla="*/ 0 w 168"/>
              <a:gd name="T25" fmla="*/ 38 h 312"/>
              <a:gd name="T26" fmla="*/ 4 w 168"/>
              <a:gd name="T27" fmla="*/ 46 h 312"/>
              <a:gd name="T28" fmla="*/ 2 w 168"/>
              <a:gd name="T29" fmla="*/ 54 h 312"/>
              <a:gd name="T30" fmla="*/ 6 w 168"/>
              <a:gd name="T31" fmla="*/ 62 h 312"/>
              <a:gd name="T32" fmla="*/ 8 w 168"/>
              <a:gd name="T33" fmla="*/ 82 h 312"/>
              <a:gd name="T34" fmla="*/ 20 w 168"/>
              <a:gd name="T35" fmla="*/ 102 h 312"/>
              <a:gd name="T36" fmla="*/ 18 w 168"/>
              <a:gd name="T37" fmla="*/ 112 h 312"/>
              <a:gd name="T38" fmla="*/ 24 w 168"/>
              <a:gd name="T39" fmla="*/ 126 h 312"/>
              <a:gd name="T40" fmla="*/ 20 w 168"/>
              <a:gd name="T41" fmla="*/ 134 h 312"/>
              <a:gd name="T42" fmla="*/ 18 w 168"/>
              <a:gd name="T43" fmla="*/ 154 h 312"/>
              <a:gd name="T44" fmla="*/ 34 w 168"/>
              <a:gd name="T45" fmla="*/ 190 h 312"/>
              <a:gd name="T46" fmla="*/ 32 w 168"/>
              <a:gd name="T47" fmla="*/ 204 h 312"/>
              <a:gd name="T48" fmla="*/ 34 w 168"/>
              <a:gd name="T49" fmla="*/ 212 h 312"/>
              <a:gd name="T50" fmla="*/ 42 w 168"/>
              <a:gd name="T51" fmla="*/ 204 h 312"/>
              <a:gd name="T52" fmla="*/ 50 w 168"/>
              <a:gd name="T53" fmla="*/ 212 h 312"/>
              <a:gd name="T54" fmla="*/ 68 w 168"/>
              <a:gd name="T55" fmla="*/ 302 h 312"/>
              <a:gd name="T56" fmla="*/ 72 w 168"/>
              <a:gd name="T57" fmla="*/ 312 h 312"/>
              <a:gd name="T58" fmla="*/ 144 w 168"/>
              <a:gd name="T59" fmla="*/ 2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312">
                <a:moveTo>
                  <a:pt x="144" y="296"/>
                </a:moveTo>
                <a:lnTo>
                  <a:pt x="132" y="282"/>
                </a:lnTo>
                <a:lnTo>
                  <a:pt x="136" y="262"/>
                </a:lnTo>
                <a:lnTo>
                  <a:pt x="126" y="194"/>
                </a:lnTo>
                <a:lnTo>
                  <a:pt x="140" y="136"/>
                </a:lnTo>
                <a:lnTo>
                  <a:pt x="136" y="92"/>
                </a:lnTo>
                <a:lnTo>
                  <a:pt x="150" y="84"/>
                </a:lnTo>
                <a:lnTo>
                  <a:pt x="168" y="56"/>
                </a:lnTo>
                <a:lnTo>
                  <a:pt x="168" y="46"/>
                </a:lnTo>
                <a:lnTo>
                  <a:pt x="156" y="28"/>
                </a:lnTo>
                <a:lnTo>
                  <a:pt x="162" y="8"/>
                </a:lnTo>
                <a:lnTo>
                  <a:pt x="158" y="0"/>
                </a:lnTo>
                <a:lnTo>
                  <a:pt x="0" y="38"/>
                </a:lnTo>
                <a:lnTo>
                  <a:pt x="4" y="46"/>
                </a:lnTo>
                <a:lnTo>
                  <a:pt x="2" y="54"/>
                </a:lnTo>
                <a:lnTo>
                  <a:pt x="6" y="62"/>
                </a:lnTo>
                <a:lnTo>
                  <a:pt x="8" y="82"/>
                </a:lnTo>
                <a:lnTo>
                  <a:pt x="20" y="102"/>
                </a:lnTo>
                <a:lnTo>
                  <a:pt x="18" y="112"/>
                </a:lnTo>
                <a:lnTo>
                  <a:pt x="24" y="126"/>
                </a:lnTo>
                <a:lnTo>
                  <a:pt x="20" y="134"/>
                </a:lnTo>
                <a:lnTo>
                  <a:pt x="18" y="154"/>
                </a:lnTo>
                <a:lnTo>
                  <a:pt x="34" y="190"/>
                </a:lnTo>
                <a:lnTo>
                  <a:pt x="32" y="204"/>
                </a:lnTo>
                <a:lnTo>
                  <a:pt x="34" y="212"/>
                </a:lnTo>
                <a:lnTo>
                  <a:pt x="42" y="204"/>
                </a:lnTo>
                <a:lnTo>
                  <a:pt x="50" y="212"/>
                </a:lnTo>
                <a:lnTo>
                  <a:pt x="68" y="302"/>
                </a:lnTo>
                <a:lnTo>
                  <a:pt x="72" y="312"/>
                </a:lnTo>
                <a:lnTo>
                  <a:pt x="144" y="296"/>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28" name="Freeform 212"/>
          <p:cNvSpPr>
            <a:spLocks/>
          </p:cNvSpPr>
          <p:nvPr/>
        </p:nvSpPr>
        <p:spPr bwMode="auto">
          <a:xfrm>
            <a:off x="9123356" y="3051456"/>
            <a:ext cx="225425" cy="476250"/>
          </a:xfrm>
          <a:custGeom>
            <a:avLst/>
            <a:gdLst>
              <a:gd name="T0" fmla="*/ 6 w 142"/>
              <a:gd name="T1" fmla="*/ 242 h 300"/>
              <a:gd name="T2" fmla="*/ 36 w 142"/>
              <a:gd name="T3" fmla="*/ 264 h 300"/>
              <a:gd name="T4" fmla="*/ 50 w 142"/>
              <a:gd name="T5" fmla="*/ 266 h 300"/>
              <a:gd name="T6" fmla="*/ 64 w 142"/>
              <a:gd name="T7" fmla="*/ 274 h 300"/>
              <a:gd name="T8" fmla="*/ 82 w 142"/>
              <a:gd name="T9" fmla="*/ 272 h 300"/>
              <a:gd name="T10" fmla="*/ 86 w 142"/>
              <a:gd name="T11" fmla="*/ 294 h 300"/>
              <a:gd name="T12" fmla="*/ 90 w 142"/>
              <a:gd name="T13" fmla="*/ 300 h 300"/>
              <a:gd name="T14" fmla="*/ 126 w 142"/>
              <a:gd name="T15" fmla="*/ 220 h 300"/>
              <a:gd name="T16" fmla="*/ 124 w 142"/>
              <a:gd name="T17" fmla="*/ 214 h 300"/>
              <a:gd name="T18" fmla="*/ 132 w 142"/>
              <a:gd name="T19" fmla="*/ 208 h 300"/>
              <a:gd name="T20" fmla="*/ 134 w 142"/>
              <a:gd name="T21" fmla="*/ 202 h 300"/>
              <a:gd name="T22" fmla="*/ 132 w 142"/>
              <a:gd name="T23" fmla="*/ 166 h 300"/>
              <a:gd name="T24" fmla="*/ 134 w 142"/>
              <a:gd name="T25" fmla="*/ 162 h 300"/>
              <a:gd name="T26" fmla="*/ 138 w 142"/>
              <a:gd name="T27" fmla="*/ 162 h 300"/>
              <a:gd name="T28" fmla="*/ 142 w 142"/>
              <a:gd name="T29" fmla="*/ 160 h 300"/>
              <a:gd name="T30" fmla="*/ 142 w 142"/>
              <a:gd name="T31" fmla="*/ 124 h 300"/>
              <a:gd name="T32" fmla="*/ 138 w 142"/>
              <a:gd name="T33" fmla="*/ 116 h 300"/>
              <a:gd name="T34" fmla="*/ 126 w 142"/>
              <a:gd name="T35" fmla="*/ 106 h 300"/>
              <a:gd name="T36" fmla="*/ 112 w 142"/>
              <a:gd name="T37" fmla="*/ 102 h 300"/>
              <a:gd name="T38" fmla="*/ 110 w 142"/>
              <a:gd name="T39" fmla="*/ 100 h 300"/>
              <a:gd name="T40" fmla="*/ 108 w 142"/>
              <a:gd name="T41" fmla="*/ 92 h 300"/>
              <a:gd name="T42" fmla="*/ 112 w 142"/>
              <a:gd name="T43" fmla="*/ 76 h 300"/>
              <a:gd name="T44" fmla="*/ 116 w 142"/>
              <a:gd name="T45" fmla="*/ 70 h 300"/>
              <a:gd name="T46" fmla="*/ 120 w 142"/>
              <a:gd name="T47" fmla="*/ 30 h 300"/>
              <a:gd name="T48" fmla="*/ 34 w 142"/>
              <a:gd name="T49" fmla="*/ 0 h 300"/>
              <a:gd name="T50" fmla="*/ 26 w 142"/>
              <a:gd name="T51" fmla="*/ 14 h 300"/>
              <a:gd name="T52" fmla="*/ 16 w 142"/>
              <a:gd name="T53" fmla="*/ 42 h 300"/>
              <a:gd name="T54" fmla="*/ 6 w 142"/>
              <a:gd name="T55" fmla="*/ 56 h 300"/>
              <a:gd name="T56" fmla="*/ 14 w 142"/>
              <a:gd name="T57" fmla="*/ 68 h 300"/>
              <a:gd name="T58" fmla="*/ 12 w 142"/>
              <a:gd name="T59" fmla="*/ 80 h 300"/>
              <a:gd name="T60" fmla="*/ 6 w 142"/>
              <a:gd name="T61" fmla="*/ 86 h 300"/>
              <a:gd name="T62" fmla="*/ 8 w 142"/>
              <a:gd name="T63" fmla="*/ 96 h 300"/>
              <a:gd name="T64" fmla="*/ 6 w 142"/>
              <a:gd name="T65" fmla="*/ 94 h 300"/>
              <a:gd name="T66" fmla="*/ 12 w 142"/>
              <a:gd name="T67" fmla="*/ 110 h 300"/>
              <a:gd name="T68" fmla="*/ 22 w 142"/>
              <a:gd name="T69" fmla="*/ 110 h 300"/>
              <a:gd name="T70" fmla="*/ 28 w 142"/>
              <a:gd name="T71" fmla="*/ 124 h 300"/>
              <a:gd name="T72" fmla="*/ 36 w 142"/>
              <a:gd name="T73" fmla="*/ 126 h 300"/>
              <a:gd name="T74" fmla="*/ 64 w 142"/>
              <a:gd name="T75" fmla="*/ 150 h 300"/>
              <a:gd name="T76" fmla="*/ 34 w 142"/>
              <a:gd name="T77" fmla="*/ 186 h 300"/>
              <a:gd name="T78" fmla="*/ 36 w 142"/>
              <a:gd name="T79" fmla="*/ 190 h 300"/>
              <a:gd name="T80" fmla="*/ 34 w 142"/>
              <a:gd name="T81" fmla="*/ 194 h 300"/>
              <a:gd name="T82" fmla="*/ 16 w 142"/>
              <a:gd name="T83" fmla="*/ 204 h 300"/>
              <a:gd name="T84" fmla="*/ 6 w 142"/>
              <a:gd name="T85" fmla="*/ 216 h 300"/>
              <a:gd name="T86" fmla="*/ 0 w 142"/>
              <a:gd name="T87" fmla="*/ 234 h 300"/>
              <a:gd name="T88" fmla="*/ 6 w 142"/>
              <a:gd name="T89" fmla="*/ 2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 h="300">
                <a:moveTo>
                  <a:pt x="6" y="242"/>
                </a:moveTo>
                <a:lnTo>
                  <a:pt x="36" y="264"/>
                </a:lnTo>
                <a:lnTo>
                  <a:pt x="50" y="266"/>
                </a:lnTo>
                <a:lnTo>
                  <a:pt x="64" y="274"/>
                </a:lnTo>
                <a:lnTo>
                  <a:pt x="82" y="272"/>
                </a:lnTo>
                <a:lnTo>
                  <a:pt x="86" y="294"/>
                </a:lnTo>
                <a:lnTo>
                  <a:pt x="90" y="300"/>
                </a:lnTo>
                <a:lnTo>
                  <a:pt x="126" y="220"/>
                </a:lnTo>
                <a:lnTo>
                  <a:pt x="124" y="214"/>
                </a:lnTo>
                <a:lnTo>
                  <a:pt x="132" y="208"/>
                </a:lnTo>
                <a:lnTo>
                  <a:pt x="134" y="202"/>
                </a:lnTo>
                <a:lnTo>
                  <a:pt x="132" y="166"/>
                </a:lnTo>
                <a:lnTo>
                  <a:pt x="134" y="162"/>
                </a:lnTo>
                <a:lnTo>
                  <a:pt x="138" y="162"/>
                </a:lnTo>
                <a:lnTo>
                  <a:pt x="142" y="160"/>
                </a:lnTo>
                <a:lnTo>
                  <a:pt x="142" y="124"/>
                </a:lnTo>
                <a:lnTo>
                  <a:pt x="138" y="116"/>
                </a:lnTo>
                <a:lnTo>
                  <a:pt x="126" y="106"/>
                </a:lnTo>
                <a:lnTo>
                  <a:pt x="112" y="102"/>
                </a:lnTo>
                <a:lnTo>
                  <a:pt x="110" y="100"/>
                </a:lnTo>
                <a:lnTo>
                  <a:pt x="108" y="92"/>
                </a:lnTo>
                <a:lnTo>
                  <a:pt x="112" y="76"/>
                </a:lnTo>
                <a:lnTo>
                  <a:pt x="116" y="70"/>
                </a:lnTo>
                <a:lnTo>
                  <a:pt x="120" y="30"/>
                </a:lnTo>
                <a:lnTo>
                  <a:pt x="34" y="0"/>
                </a:lnTo>
                <a:lnTo>
                  <a:pt x="26" y="14"/>
                </a:lnTo>
                <a:lnTo>
                  <a:pt x="16" y="42"/>
                </a:lnTo>
                <a:lnTo>
                  <a:pt x="6" y="56"/>
                </a:lnTo>
                <a:lnTo>
                  <a:pt x="14" y="68"/>
                </a:lnTo>
                <a:lnTo>
                  <a:pt x="12" y="80"/>
                </a:lnTo>
                <a:lnTo>
                  <a:pt x="6" y="86"/>
                </a:lnTo>
                <a:lnTo>
                  <a:pt x="8" y="96"/>
                </a:lnTo>
                <a:lnTo>
                  <a:pt x="6" y="94"/>
                </a:lnTo>
                <a:lnTo>
                  <a:pt x="12" y="110"/>
                </a:lnTo>
                <a:lnTo>
                  <a:pt x="22" y="110"/>
                </a:lnTo>
                <a:lnTo>
                  <a:pt x="28" y="124"/>
                </a:lnTo>
                <a:lnTo>
                  <a:pt x="36" y="126"/>
                </a:lnTo>
                <a:lnTo>
                  <a:pt x="64" y="150"/>
                </a:lnTo>
                <a:lnTo>
                  <a:pt x="34" y="186"/>
                </a:lnTo>
                <a:lnTo>
                  <a:pt x="36" y="190"/>
                </a:lnTo>
                <a:lnTo>
                  <a:pt x="34" y="194"/>
                </a:lnTo>
                <a:lnTo>
                  <a:pt x="16" y="204"/>
                </a:lnTo>
                <a:lnTo>
                  <a:pt x="6" y="216"/>
                </a:lnTo>
                <a:lnTo>
                  <a:pt x="0" y="234"/>
                </a:lnTo>
                <a:lnTo>
                  <a:pt x="6" y="242"/>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29" name="Freeform 213"/>
          <p:cNvSpPr>
            <a:spLocks/>
          </p:cNvSpPr>
          <p:nvPr/>
        </p:nvSpPr>
        <p:spPr bwMode="auto">
          <a:xfrm>
            <a:off x="9571031" y="2806982"/>
            <a:ext cx="104775" cy="155575"/>
          </a:xfrm>
          <a:custGeom>
            <a:avLst/>
            <a:gdLst>
              <a:gd name="T0" fmla="*/ 18 w 66"/>
              <a:gd name="T1" fmla="*/ 98 h 98"/>
              <a:gd name="T2" fmla="*/ 52 w 66"/>
              <a:gd name="T3" fmla="*/ 78 h 98"/>
              <a:gd name="T4" fmla="*/ 60 w 66"/>
              <a:gd name="T5" fmla="*/ 68 h 98"/>
              <a:gd name="T6" fmla="*/ 62 w 66"/>
              <a:gd name="T7" fmla="*/ 40 h 98"/>
              <a:gd name="T8" fmla="*/ 66 w 66"/>
              <a:gd name="T9" fmla="*/ 36 h 98"/>
              <a:gd name="T10" fmla="*/ 48 w 66"/>
              <a:gd name="T11" fmla="*/ 28 h 98"/>
              <a:gd name="T12" fmla="*/ 46 w 66"/>
              <a:gd name="T13" fmla="*/ 16 h 98"/>
              <a:gd name="T14" fmla="*/ 42 w 66"/>
              <a:gd name="T15" fmla="*/ 16 h 98"/>
              <a:gd name="T16" fmla="*/ 38 w 66"/>
              <a:gd name="T17" fmla="*/ 0 h 98"/>
              <a:gd name="T18" fmla="*/ 0 w 66"/>
              <a:gd name="T19" fmla="*/ 10 h 98"/>
              <a:gd name="T20" fmla="*/ 18 w 66"/>
              <a:gd name="T21" fmla="*/ 86 h 98"/>
              <a:gd name="T22" fmla="*/ 16 w 66"/>
              <a:gd name="T23" fmla="*/ 88 h 98"/>
              <a:gd name="T24" fmla="*/ 18 w 66"/>
              <a:gd name="T2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8">
                <a:moveTo>
                  <a:pt x="18" y="98"/>
                </a:moveTo>
                <a:lnTo>
                  <a:pt x="52" y="78"/>
                </a:lnTo>
                <a:lnTo>
                  <a:pt x="60" y="68"/>
                </a:lnTo>
                <a:lnTo>
                  <a:pt x="62" y="40"/>
                </a:lnTo>
                <a:lnTo>
                  <a:pt x="66" y="36"/>
                </a:lnTo>
                <a:lnTo>
                  <a:pt x="48" y="28"/>
                </a:lnTo>
                <a:lnTo>
                  <a:pt x="46" y="16"/>
                </a:lnTo>
                <a:lnTo>
                  <a:pt x="42" y="16"/>
                </a:lnTo>
                <a:lnTo>
                  <a:pt x="38" y="0"/>
                </a:lnTo>
                <a:lnTo>
                  <a:pt x="0" y="10"/>
                </a:lnTo>
                <a:lnTo>
                  <a:pt x="18" y="86"/>
                </a:lnTo>
                <a:lnTo>
                  <a:pt x="16" y="88"/>
                </a:lnTo>
                <a:lnTo>
                  <a:pt x="18" y="98"/>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30" name="Freeform 214"/>
          <p:cNvSpPr>
            <a:spLocks/>
          </p:cNvSpPr>
          <p:nvPr/>
        </p:nvSpPr>
        <p:spPr bwMode="auto">
          <a:xfrm>
            <a:off x="8062906" y="4465919"/>
            <a:ext cx="809625" cy="615950"/>
          </a:xfrm>
          <a:custGeom>
            <a:avLst/>
            <a:gdLst>
              <a:gd name="T0" fmla="*/ 298 w 510"/>
              <a:gd name="T1" fmla="*/ 378 h 388"/>
              <a:gd name="T2" fmla="*/ 316 w 510"/>
              <a:gd name="T3" fmla="*/ 362 h 388"/>
              <a:gd name="T4" fmla="*/ 332 w 510"/>
              <a:gd name="T5" fmla="*/ 352 h 388"/>
              <a:gd name="T6" fmla="*/ 312 w 510"/>
              <a:gd name="T7" fmla="*/ 324 h 388"/>
              <a:gd name="T8" fmla="*/ 374 w 510"/>
              <a:gd name="T9" fmla="*/ 310 h 388"/>
              <a:gd name="T10" fmla="*/ 420 w 510"/>
              <a:gd name="T11" fmla="*/ 262 h 388"/>
              <a:gd name="T12" fmla="*/ 432 w 510"/>
              <a:gd name="T13" fmla="*/ 254 h 388"/>
              <a:gd name="T14" fmla="*/ 450 w 510"/>
              <a:gd name="T15" fmla="*/ 232 h 388"/>
              <a:gd name="T16" fmla="*/ 464 w 510"/>
              <a:gd name="T17" fmla="*/ 208 h 388"/>
              <a:gd name="T18" fmla="*/ 468 w 510"/>
              <a:gd name="T19" fmla="*/ 186 h 388"/>
              <a:gd name="T20" fmla="*/ 510 w 510"/>
              <a:gd name="T21" fmla="*/ 130 h 388"/>
              <a:gd name="T22" fmla="*/ 376 w 510"/>
              <a:gd name="T23" fmla="*/ 20 h 388"/>
              <a:gd name="T24" fmla="*/ 258 w 510"/>
              <a:gd name="T25" fmla="*/ 20 h 388"/>
              <a:gd name="T26" fmla="*/ 232 w 510"/>
              <a:gd name="T27" fmla="*/ 10 h 388"/>
              <a:gd name="T28" fmla="*/ 90 w 510"/>
              <a:gd name="T29" fmla="*/ 10 h 388"/>
              <a:gd name="T30" fmla="*/ 62 w 510"/>
              <a:gd name="T31" fmla="*/ 24 h 388"/>
              <a:gd name="T32" fmla="*/ 52 w 510"/>
              <a:gd name="T33" fmla="*/ 32 h 388"/>
              <a:gd name="T34" fmla="*/ 22 w 510"/>
              <a:gd name="T35" fmla="*/ 44 h 388"/>
              <a:gd name="T36" fmla="*/ 10 w 510"/>
              <a:gd name="T37" fmla="*/ 64 h 388"/>
              <a:gd name="T38" fmla="*/ 38 w 510"/>
              <a:gd name="T39" fmla="*/ 112 h 388"/>
              <a:gd name="T40" fmla="*/ 60 w 510"/>
              <a:gd name="T41" fmla="*/ 124 h 388"/>
              <a:gd name="T42" fmla="*/ 72 w 510"/>
              <a:gd name="T43" fmla="*/ 146 h 388"/>
              <a:gd name="T44" fmla="*/ 90 w 510"/>
              <a:gd name="T45" fmla="*/ 164 h 388"/>
              <a:gd name="T46" fmla="*/ 124 w 510"/>
              <a:gd name="T47" fmla="*/ 186 h 388"/>
              <a:gd name="T48" fmla="*/ 136 w 510"/>
              <a:gd name="T49" fmla="*/ 204 h 388"/>
              <a:gd name="T50" fmla="*/ 168 w 510"/>
              <a:gd name="T51" fmla="*/ 238 h 388"/>
              <a:gd name="T52" fmla="*/ 180 w 510"/>
              <a:gd name="T53" fmla="*/ 250 h 388"/>
              <a:gd name="T54" fmla="*/ 190 w 510"/>
              <a:gd name="T55" fmla="*/ 260 h 388"/>
              <a:gd name="T56" fmla="*/ 222 w 510"/>
              <a:gd name="T57" fmla="*/ 282 h 388"/>
              <a:gd name="T58" fmla="*/ 238 w 510"/>
              <a:gd name="T59" fmla="*/ 324 h 388"/>
              <a:gd name="T60" fmla="*/ 272 w 510"/>
              <a:gd name="T61" fmla="*/ 356 h 388"/>
              <a:gd name="T62" fmla="*/ 302 w 510"/>
              <a:gd name="T63"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0" h="388">
                <a:moveTo>
                  <a:pt x="302" y="388"/>
                </a:moveTo>
                <a:lnTo>
                  <a:pt x="298" y="378"/>
                </a:lnTo>
                <a:lnTo>
                  <a:pt x="300" y="374"/>
                </a:lnTo>
                <a:lnTo>
                  <a:pt x="316" y="362"/>
                </a:lnTo>
                <a:lnTo>
                  <a:pt x="326" y="360"/>
                </a:lnTo>
                <a:lnTo>
                  <a:pt x="332" y="352"/>
                </a:lnTo>
                <a:lnTo>
                  <a:pt x="314" y="328"/>
                </a:lnTo>
                <a:lnTo>
                  <a:pt x="312" y="324"/>
                </a:lnTo>
                <a:lnTo>
                  <a:pt x="314" y="320"/>
                </a:lnTo>
                <a:lnTo>
                  <a:pt x="374" y="310"/>
                </a:lnTo>
                <a:lnTo>
                  <a:pt x="382" y="306"/>
                </a:lnTo>
                <a:lnTo>
                  <a:pt x="420" y="262"/>
                </a:lnTo>
                <a:lnTo>
                  <a:pt x="424" y="262"/>
                </a:lnTo>
                <a:lnTo>
                  <a:pt x="432" y="254"/>
                </a:lnTo>
                <a:lnTo>
                  <a:pt x="434" y="240"/>
                </a:lnTo>
                <a:lnTo>
                  <a:pt x="450" y="232"/>
                </a:lnTo>
                <a:lnTo>
                  <a:pt x="460" y="220"/>
                </a:lnTo>
                <a:lnTo>
                  <a:pt x="464" y="208"/>
                </a:lnTo>
                <a:lnTo>
                  <a:pt x="458" y="198"/>
                </a:lnTo>
                <a:lnTo>
                  <a:pt x="468" y="186"/>
                </a:lnTo>
                <a:lnTo>
                  <a:pt x="486" y="146"/>
                </a:lnTo>
                <a:lnTo>
                  <a:pt x="510" y="130"/>
                </a:lnTo>
                <a:lnTo>
                  <a:pt x="510" y="120"/>
                </a:lnTo>
                <a:lnTo>
                  <a:pt x="376" y="20"/>
                </a:lnTo>
                <a:lnTo>
                  <a:pt x="260" y="38"/>
                </a:lnTo>
                <a:lnTo>
                  <a:pt x="258" y="20"/>
                </a:lnTo>
                <a:lnTo>
                  <a:pt x="240" y="2"/>
                </a:lnTo>
                <a:lnTo>
                  <a:pt x="232" y="10"/>
                </a:lnTo>
                <a:lnTo>
                  <a:pt x="228" y="0"/>
                </a:lnTo>
                <a:lnTo>
                  <a:pt x="90" y="10"/>
                </a:lnTo>
                <a:lnTo>
                  <a:pt x="86" y="16"/>
                </a:lnTo>
                <a:lnTo>
                  <a:pt x="62" y="24"/>
                </a:lnTo>
                <a:lnTo>
                  <a:pt x="56" y="34"/>
                </a:lnTo>
                <a:lnTo>
                  <a:pt x="52" y="32"/>
                </a:lnTo>
                <a:lnTo>
                  <a:pt x="20" y="44"/>
                </a:lnTo>
                <a:lnTo>
                  <a:pt x="22" y="44"/>
                </a:lnTo>
                <a:lnTo>
                  <a:pt x="20" y="56"/>
                </a:lnTo>
                <a:lnTo>
                  <a:pt x="10" y="64"/>
                </a:lnTo>
                <a:lnTo>
                  <a:pt x="0" y="86"/>
                </a:lnTo>
                <a:lnTo>
                  <a:pt x="38" y="112"/>
                </a:lnTo>
                <a:lnTo>
                  <a:pt x="52" y="110"/>
                </a:lnTo>
                <a:lnTo>
                  <a:pt x="60" y="124"/>
                </a:lnTo>
                <a:lnTo>
                  <a:pt x="60" y="124"/>
                </a:lnTo>
                <a:lnTo>
                  <a:pt x="72" y="146"/>
                </a:lnTo>
                <a:lnTo>
                  <a:pt x="90" y="164"/>
                </a:lnTo>
                <a:lnTo>
                  <a:pt x="90" y="164"/>
                </a:lnTo>
                <a:lnTo>
                  <a:pt x="94" y="172"/>
                </a:lnTo>
                <a:lnTo>
                  <a:pt x="124" y="186"/>
                </a:lnTo>
                <a:lnTo>
                  <a:pt x="136" y="204"/>
                </a:lnTo>
                <a:lnTo>
                  <a:pt x="136" y="204"/>
                </a:lnTo>
                <a:lnTo>
                  <a:pt x="168" y="224"/>
                </a:lnTo>
                <a:lnTo>
                  <a:pt x="168" y="238"/>
                </a:lnTo>
                <a:lnTo>
                  <a:pt x="180" y="242"/>
                </a:lnTo>
                <a:lnTo>
                  <a:pt x="180" y="250"/>
                </a:lnTo>
                <a:lnTo>
                  <a:pt x="190" y="254"/>
                </a:lnTo>
                <a:lnTo>
                  <a:pt x="190" y="260"/>
                </a:lnTo>
                <a:lnTo>
                  <a:pt x="222" y="276"/>
                </a:lnTo>
                <a:lnTo>
                  <a:pt x="222" y="282"/>
                </a:lnTo>
                <a:lnTo>
                  <a:pt x="236" y="306"/>
                </a:lnTo>
                <a:lnTo>
                  <a:pt x="238" y="324"/>
                </a:lnTo>
                <a:lnTo>
                  <a:pt x="256" y="332"/>
                </a:lnTo>
                <a:lnTo>
                  <a:pt x="272" y="356"/>
                </a:lnTo>
                <a:lnTo>
                  <a:pt x="274" y="380"/>
                </a:lnTo>
                <a:lnTo>
                  <a:pt x="302" y="388"/>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31" name="Freeform 215"/>
          <p:cNvSpPr>
            <a:spLocks/>
          </p:cNvSpPr>
          <p:nvPr/>
        </p:nvSpPr>
        <p:spPr bwMode="auto">
          <a:xfrm>
            <a:off x="9155106" y="3727731"/>
            <a:ext cx="85725" cy="196850"/>
          </a:xfrm>
          <a:custGeom>
            <a:avLst/>
            <a:gdLst>
              <a:gd name="T0" fmla="*/ 10 w 54"/>
              <a:gd name="T1" fmla="*/ 18 h 124"/>
              <a:gd name="T2" fmla="*/ 18 w 54"/>
              <a:gd name="T3" fmla="*/ 20 h 124"/>
              <a:gd name="T4" fmla="*/ 18 w 54"/>
              <a:gd name="T5" fmla="*/ 30 h 124"/>
              <a:gd name="T6" fmla="*/ 10 w 54"/>
              <a:gd name="T7" fmla="*/ 34 h 124"/>
              <a:gd name="T8" fmla="*/ 0 w 54"/>
              <a:gd name="T9" fmla="*/ 88 h 124"/>
              <a:gd name="T10" fmla="*/ 10 w 54"/>
              <a:gd name="T11" fmla="*/ 120 h 124"/>
              <a:gd name="T12" fmla="*/ 16 w 54"/>
              <a:gd name="T13" fmla="*/ 124 h 124"/>
              <a:gd name="T14" fmla="*/ 24 w 54"/>
              <a:gd name="T15" fmla="*/ 122 h 124"/>
              <a:gd name="T16" fmla="*/ 28 w 54"/>
              <a:gd name="T17" fmla="*/ 116 h 124"/>
              <a:gd name="T18" fmla="*/ 54 w 54"/>
              <a:gd name="T19" fmla="*/ 0 h 124"/>
              <a:gd name="T20" fmla="*/ 10 w 54"/>
              <a:gd name="T21" fmla="*/ 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24">
                <a:moveTo>
                  <a:pt x="10" y="18"/>
                </a:moveTo>
                <a:lnTo>
                  <a:pt x="18" y="20"/>
                </a:lnTo>
                <a:lnTo>
                  <a:pt x="18" y="30"/>
                </a:lnTo>
                <a:lnTo>
                  <a:pt x="10" y="34"/>
                </a:lnTo>
                <a:lnTo>
                  <a:pt x="0" y="88"/>
                </a:lnTo>
                <a:lnTo>
                  <a:pt x="10" y="120"/>
                </a:lnTo>
                <a:lnTo>
                  <a:pt x="16" y="124"/>
                </a:lnTo>
                <a:lnTo>
                  <a:pt x="24" y="122"/>
                </a:lnTo>
                <a:lnTo>
                  <a:pt x="28" y="116"/>
                </a:lnTo>
                <a:lnTo>
                  <a:pt x="54" y="0"/>
                </a:lnTo>
                <a:lnTo>
                  <a:pt x="10" y="18"/>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32" name="Freeform 216"/>
          <p:cNvSpPr>
            <a:spLocks/>
          </p:cNvSpPr>
          <p:nvPr/>
        </p:nvSpPr>
        <p:spPr bwMode="auto">
          <a:xfrm>
            <a:off x="2181218" y="1311557"/>
            <a:ext cx="1044575" cy="777875"/>
          </a:xfrm>
          <a:custGeom>
            <a:avLst/>
            <a:gdLst>
              <a:gd name="T0" fmla="*/ 658 w 658"/>
              <a:gd name="T1" fmla="*/ 124 h 490"/>
              <a:gd name="T2" fmla="*/ 588 w 658"/>
              <a:gd name="T3" fmla="*/ 470 h 490"/>
              <a:gd name="T4" fmla="*/ 584 w 658"/>
              <a:gd name="T5" fmla="*/ 490 h 490"/>
              <a:gd name="T6" fmla="*/ 394 w 658"/>
              <a:gd name="T7" fmla="*/ 450 h 490"/>
              <a:gd name="T8" fmla="*/ 342 w 658"/>
              <a:gd name="T9" fmla="*/ 448 h 490"/>
              <a:gd name="T10" fmla="*/ 290 w 658"/>
              <a:gd name="T11" fmla="*/ 450 h 490"/>
              <a:gd name="T12" fmla="*/ 258 w 658"/>
              <a:gd name="T13" fmla="*/ 440 h 490"/>
              <a:gd name="T14" fmla="*/ 196 w 658"/>
              <a:gd name="T15" fmla="*/ 428 h 490"/>
              <a:gd name="T16" fmla="*/ 136 w 658"/>
              <a:gd name="T17" fmla="*/ 420 h 490"/>
              <a:gd name="T18" fmla="*/ 72 w 658"/>
              <a:gd name="T19" fmla="*/ 398 h 490"/>
              <a:gd name="T20" fmla="*/ 76 w 658"/>
              <a:gd name="T21" fmla="*/ 346 h 490"/>
              <a:gd name="T22" fmla="*/ 8 w 658"/>
              <a:gd name="T23" fmla="*/ 292 h 490"/>
              <a:gd name="T24" fmla="*/ 8 w 658"/>
              <a:gd name="T25" fmla="*/ 248 h 490"/>
              <a:gd name="T26" fmla="*/ 8 w 658"/>
              <a:gd name="T27" fmla="*/ 272 h 490"/>
              <a:gd name="T28" fmla="*/ 16 w 658"/>
              <a:gd name="T29" fmla="*/ 270 h 490"/>
              <a:gd name="T30" fmla="*/ 24 w 658"/>
              <a:gd name="T31" fmla="*/ 236 h 490"/>
              <a:gd name="T32" fmla="*/ 14 w 658"/>
              <a:gd name="T33" fmla="*/ 232 h 490"/>
              <a:gd name="T34" fmla="*/ 16 w 658"/>
              <a:gd name="T35" fmla="*/ 218 h 490"/>
              <a:gd name="T36" fmla="*/ 28 w 658"/>
              <a:gd name="T37" fmla="*/ 202 h 490"/>
              <a:gd name="T38" fmla="*/ 16 w 658"/>
              <a:gd name="T39" fmla="*/ 200 h 490"/>
              <a:gd name="T40" fmla="*/ 18 w 658"/>
              <a:gd name="T41" fmla="*/ 98 h 490"/>
              <a:gd name="T42" fmla="*/ 8 w 658"/>
              <a:gd name="T43" fmla="*/ 54 h 490"/>
              <a:gd name="T44" fmla="*/ 22 w 658"/>
              <a:gd name="T45" fmla="*/ 28 h 490"/>
              <a:gd name="T46" fmla="*/ 82 w 658"/>
              <a:gd name="T47" fmla="*/ 64 h 490"/>
              <a:gd name="T48" fmla="*/ 152 w 658"/>
              <a:gd name="T49" fmla="*/ 98 h 490"/>
              <a:gd name="T50" fmla="*/ 172 w 658"/>
              <a:gd name="T51" fmla="*/ 114 h 490"/>
              <a:gd name="T52" fmla="*/ 162 w 658"/>
              <a:gd name="T53" fmla="*/ 130 h 490"/>
              <a:gd name="T54" fmla="*/ 124 w 658"/>
              <a:gd name="T55" fmla="*/ 162 h 490"/>
              <a:gd name="T56" fmla="*/ 132 w 658"/>
              <a:gd name="T57" fmla="*/ 184 h 490"/>
              <a:gd name="T58" fmla="*/ 132 w 658"/>
              <a:gd name="T59" fmla="*/ 172 h 490"/>
              <a:gd name="T60" fmla="*/ 156 w 658"/>
              <a:gd name="T61" fmla="*/ 158 h 490"/>
              <a:gd name="T62" fmla="*/ 184 w 658"/>
              <a:gd name="T63" fmla="*/ 138 h 490"/>
              <a:gd name="T64" fmla="*/ 188 w 658"/>
              <a:gd name="T65" fmla="*/ 152 h 490"/>
              <a:gd name="T66" fmla="*/ 206 w 658"/>
              <a:gd name="T67" fmla="*/ 112 h 490"/>
              <a:gd name="T68" fmla="*/ 192 w 658"/>
              <a:gd name="T69" fmla="*/ 64 h 490"/>
              <a:gd name="T70" fmla="*/ 200 w 658"/>
              <a:gd name="T71" fmla="*/ 62 h 490"/>
              <a:gd name="T72" fmla="*/ 214 w 658"/>
              <a:gd name="T73" fmla="*/ 40 h 490"/>
              <a:gd name="T74" fmla="*/ 222 w 658"/>
              <a:gd name="T75" fmla="*/ 44 h 490"/>
              <a:gd name="T76" fmla="*/ 222 w 658"/>
              <a:gd name="T77" fmla="*/ 36 h 490"/>
              <a:gd name="T78" fmla="*/ 200 w 658"/>
              <a:gd name="T79" fmla="*/ 26 h 490"/>
              <a:gd name="T80" fmla="*/ 194 w 658"/>
              <a:gd name="T8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8" h="490">
                <a:moveTo>
                  <a:pt x="286" y="26"/>
                </a:moveTo>
                <a:lnTo>
                  <a:pt x="658" y="124"/>
                </a:lnTo>
                <a:lnTo>
                  <a:pt x="582" y="442"/>
                </a:lnTo>
                <a:lnTo>
                  <a:pt x="588" y="470"/>
                </a:lnTo>
                <a:lnTo>
                  <a:pt x="580" y="478"/>
                </a:lnTo>
                <a:lnTo>
                  <a:pt x="584" y="490"/>
                </a:lnTo>
                <a:lnTo>
                  <a:pt x="404" y="446"/>
                </a:lnTo>
                <a:lnTo>
                  <a:pt x="394" y="450"/>
                </a:lnTo>
                <a:lnTo>
                  <a:pt x="352" y="442"/>
                </a:lnTo>
                <a:lnTo>
                  <a:pt x="342" y="448"/>
                </a:lnTo>
                <a:lnTo>
                  <a:pt x="316" y="446"/>
                </a:lnTo>
                <a:lnTo>
                  <a:pt x="290" y="450"/>
                </a:lnTo>
                <a:lnTo>
                  <a:pt x="268" y="448"/>
                </a:lnTo>
                <a:lnTo>
                  <a:pt x="258" y="440"/>
                </a:lnTo>
                <a:lnTo>
                  <a:pt x="206" y="442"/>
                </a:lnTo>
                <a:lnTo>
                  <a:pt x="196" y="428"/>
                </a:lnTo>
                <a:lnTo>
                  <a:pt x="154" y="414"/>
                </a:lnTo>
                <a:lnTo>
                  <a:pt x="136" y="420"/>
                </a:lnTo>
                <a:lnTo>
                  <a:pt x="108" y="422"/>
                </a:lnTo>
                <a:lnTo>
                  <a:pt x="72" y="398"/>
                </a:lnTo>
                <a:lnTo>
                  <a:pt x="78" y="360"/>
                </a:lnTo>
                <a:lnTo>
                  <a:pt x="76" y="346"/>
                </a:lnTo>
                <a:lnTo>
                  <a:pt x="42" y="302"/>
                </a:lnTo>
                <a:lnTo>
                  <a:pt x="8" y="292"/>
                </a:lnTo>
                <a:lnTo>
                  <a:pt x="0" y="282"/>
                </a:lnTo>
                <a:lnTo>
                  <a:pt x="8" y="248"/>
                </a:lnTo>
                <a:lnTo>
                  <a:pt x="12" y="254"/>
                </a:lnTo>
                <a:lnTo>
                  <a:pt x="8" y="272"/>
                </a:lnTo>
                <a:lnTo>
                  <a:pt x="14" y="274"/>
                </a:lnTo>
                <a:lnTo>
                  <a:pt x="16" y="270"/>
                </a:lnTo>
                <a:lnTo>
                  <a:pt x="24" y="240"/>
                </a:lnTo>
                <a:lnTo>
                  <a:pt x="24" y="236"/>
                </a:lnTo>
                <a:lnTo>
                  <a:pt x="18" y="236"/>
                </a:lnTo>
                <a:lnTo>
                  <a:pt x="14" y="232"/>
                </a:lnTo>
                <a:lnTo>
                  <a:pt x="12" y="228"/>
                </a:lnTo>
                <a:lnTo>
                  <a:pt x="16" y="218"/>
                </a:lnTo>
                <a:lnTo>
                  <a:pt x="24" y="210"/>
                </a:lnTo>
                <a:lnTo>
                  <a:pt x="28" y="202"/>
                </a:lnTo>
                <a:lnTo>
                  <a:pt x="26" y="192"/>
                </a:lnTo>
                <a:lnTo>
                  <a:pt x="16" y="200"/>
                </a:lnTo>
                <a:lnTo>
                  <a:pt x="14" y="198"/>
                </a:lnTo>
                <a:lnTo>
                  <a:pt x="18" y="98"/>
                </a:lnTo>
                <a:lnTo>
                  <a:pt x="8" y="66"/>
                </a:lnTo>
                <a:lnTo>
                  <a:pt x="8" y="54"/>
                </a:lnTo>
                <a:lnTo>
                  <a:pt x="14" y="40"/>
                </a:lnTo>
                <a:lnTo>
                  <a:pt x="22" y="28"/>
                </a:lnTo>
                <a:lnTo>
                  <a:pt x="30" y="22"/>
                </a:lnTo>
                <a:lnTo>
                  <a:pt x="82" y="64"/>
                </a:lnTo>
                <a:lnTo>
                  <a:pt x="134" y="84"/>
                </a:lnTo>
                <a:lnTo>
                  <a:pt x="152" y="98"/>
                </a:lnTo>
                <a:lnTo>
                  <a:pt x="170" y="102"/>
                </a:lnTo>
                <a:lnTo>
                  <a:pt x="172" y="114"/>
                </a:lnTo>
                <a:lnTo>
                  <a:pt x="164" y="128"/>
                </a:lnTo>
                <a:lnTo>
                  <a:pt x="162" y="130"/>
                </a:lnTo>
                <a:lnTo>
                  <a:pt x="152" y="132"/>
                </a:lnTo>
                <a:lnTo>
                  <a:pt x="124" y="162"/>
                </a:lnTo>
                <a:lnTo>
                  <a:pt x="120" y="180"/>
                </a:lnTo>
                <a:lnTo>
                  <a:pt x="132" y="184"/>
                </a:lnTo>
                <a:lnTo>
                  <a:pt x="136" y="174"/>
                </a:lnTo>
                <a:lnTo>
                  <a:pt x="132" y="172"/>
                </a:lnTo>
                <a:lnTo>
                  <a:pt x="138" y="166"/>
                </a:lnTo>
                <a:lnTo>
                  <a:pt x="156" y="158"/>
                </a:lnTo>
                <a:lnTo>
                  <a:pt x="174" y="140"/>
                </a:lnTo>
                <a:lnTo>
                  <a:pt x="184" y="138"/>
                </a:lnTo>
                <a:lnTo>
                  <a:pt x="186" y="142"/>
                </a:lnTo>
                <a:lnTo>
                  <a:pt x="188" y="152"/>
                </a:lnTo>
                <a:lnTo>
                  <a:pt x="190" y="154"/>
                </a:lnTo>
                <a:lnTo>
                  <a:pt x="206" y="112"/>
                </a:lnTo>
                <a:lnTo>
                  <a:pt x="204" y="80"/>
                </a:lnTo>
                <a:lnTo>
                  <a:pt x="192" y="64"/>
                </a:lnTo>
                <a:lnTo>
                  <a:pt x="192" y="62"/>
                </a:lnTo>
                <a:lnTo>
                  <a:pt x="200" y="62"/>
                </a:lnTo>
                <a:lnTo>
                  <a:pt x="208" y="54"/>
                </a:lnTo>
                <a:lnTo>
                  <a:pt x="214" y="40"/>
                </a:lnTo>
                <a:lnTo>
                  <a:pt x="218" y="40"/>
                </a:lnTo>
                <a:lnTo>
                  <a:pt x="222" y="44"/>
                </a:lnTo>
                <a:lnTo>
                  <a:pt x="226" y="44"/>
                </a:lnTo>
                <a:lnTo>
                  <a:pt x="222" y="36"/>
                </a:lnTo>
                <a:lnTo>
                  <a:pt x="210" y="28"/>
                </a:lnTo>
                <a:lnTo>
                  <a:pt x="200" y="26"/>
                </a:lnTo>
                <a:lnTo>
                  <a:pt x="196" y="14"/>
                </a:lnTo>
                <a:lnTo>
                  <a:pt x="194" y="0"/>
                </a:lnTo>
                <a:lnTo>
                  <a:pt x="286" y="26"/>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33" name="Freeform 217"/>
          <p:cNvSpPr>
            <a:spLocks/>
          </p:cNvSpPr>
          <p:nvPr/>
        </p:nvSpPr>
        <p:spPr bwMode="auto">
          <a:xfrm>
            <a:off x="7961306" y="3537232"/>
            <a:ext cx="1241425" cy="677863"/>
          </a:xfrm>
          <a:custGeom>
            <a:avLst/>
            <a:gdLst>
              <a:gd name="T0" fmla="*/ 202 w 782"/>
              <a:gd name="T1" fmla="*/ 401 h 427"/>
              <a:gd name="T2" fmla="*/ 54 w 782"/>
              <a:gd name="T3" fmla="*/ 411 h 427"/>
              <a:gd name="T4" fmla="*/ 78 w 782"/>
              <a:gd name="T5" fmla="*/ 389 h 427"/>
              <a:gd name="T6" fmla="*/ 92 w 782"/>
              <a:gd name="T7" fmla="*/ 369 h 427"/>
              <a:gd name="T8" fmla="*/ 156 w 782"/>
              <a:gd name="T9" fmla="*/ 297 h 427"/>
              <a:gd name="T10" fmla="*/ 160 w 782"/>
              <a:gd name="T11" fmla="*/ 299 h 427"/>
              <a:gd name="T12" fmla="*/ 162 w 782"/>
              <a:gd name="T13" fmla="*/ 309 h 427"/>
              <a:gd name="T14" fmla="*/ 174 w 782"/>
              <a:gd name="T15" fmla="*/ 325 h 427"/>
              <a:gd name="T16" fmla="*/ 216 w 782"/>
              <a:gd name="T17" fmla="*/ 321 h 427"/>
              <a:gd name="T18" fmla="*/ 236 w 782"/>
              <a:gd name="T19" fmla="*/ 323 h 427"/>
              <a:gd name="T20" fmla="*/ 270 w 782"/>
              <a:gd name="T21" fmla="*/ 305 h 427"/>
              <a:gd name="T22" fmla="*/ 268 w 782"/>
              <a:gd name="T23" fmla="*/ 295 h 427"/>
              <a:gd name="T24" fmla="*/ 300 w 782"/>
              <a:gd name="T25" fmla="*/ 285 h 427"/>
              <a:gd name="T26" fmla="*/ 324 w 782"/>
              <a:gd name="T27" fmla="*/ 273 h 427"/>
              <a:gd name="T28" fmla="*/ 328 w 782"/>
              <a:gd name="T29" fmla="*/ 259 h 427"/>
              <a:gd name="T30" fmla="*/ 342 w 782"/>
              <a:gd name="T31" fmla="*/ 208 h 427"/>
              <a:gd name="T32" fmla="*/ 356 w 782"/>
              <a:gd name="T33" fmla="*/ 174 h 427"/>
              <a:gd name="T34" fmla="*/ 362 w 782"/>
              <a:gd name="T35" fmla="*/ 152 h 427"/>
              <a:gd name="T36" fmla="*/ 374 w 782"/>
              <a:gd name="T37" fmla="*/ 132 h 427"/>
              <a:gd name="T38" fmla="*/ 402 w 782"/>
              <a:gd name="T39" fmla="*/ 146 h 427"/>
              <a:gd name="T40" fmla="*/ 436 w 782"/>
              <a:gd name="T41" fmla="*/ 94 h 427"/>
              <a:gd name="T42" fmla="*/ 448 w 782"/>
              <a:gd name="T43" fmla="*/ 74 h 427"/>
              <a:gd name="T44" fmla="*/ 470 w 782"/>
              <a:gd name="T45" fmla="*/ 40 h 427"/>
              <a:gd name="T46" fmla="*/ 526 w 782"/>
              <a:gd name="T47" fmla="*/ 30 h 427"/>
              <a:gd name="T48" fmla="*/ 550 w 782"/>
              <a:gd name="T49" fmla="*/ 6 h 427"/>
              <a:gd name="T50" fmla="*/ 558 w 782"/>
              <a:gd name="T51" fmla="*/ 26 h 427"/>
              <a:gd name="T52" fmla="*/ 584 w 782"/>
              <a:gd name="T53" fmla="*/ 34 h 427"/>
              <a:gd name="T54" fmla="*/ 600 w 782"/>
              <a:gd name="T55" fmla="*/ 44 h 427"/>
              <a:gd name="T56" fmla="*/ 606 w 782"/>
              <a:gd name="T57" fmla="*/ 46 h 427"/>
              <a:gd name="T58" fmla="*/ 614 w 782"/>
              <a:gd name="T59" fmla="*/ 68 h 427"/>
              <a:gd name="T60" fmla="*/ 606 w 782"/>
              <a:gd name="T61" fmla="*/ 86 h 427"/>
              <a:gd name="T62" fmla="*/ 596 w 782"/>
              <a:gd name="T63" fmla="*/ 104 h 427"/>
              <a:gd name="T64" fmla="*/ 602 w 782"/>
              <a:gd name="T65" fmla="*/ 114 h 427"/>
              <a:gd name="T66" fmla="*/ 654 w 782"/>
              <a:gd name="T67" fmla="*/ 136 h 427"/>
              <a:gd name="T68" fmla="*/ 708 w 782"/>
              <a:gd name="T69" fmla="*/ 154 h 427"/>
              <a:gd name="T70" fmla="*/ 712 w 782"/>
              <a:gd name="T71" fmla="*/ 188 h 427"/>
              <a:gd name="T72" fmla="*/ 710 w 782"/>
              <a:gd name="T73" fmla="*/ 208 h 427"/>
              <a:gd name="T74" fmla="*/ 730 w 782"/>
              <a:gd name="T75" fmla="*/ 226 h 427"/>
              <a:gd name="T76" fmla="*/ 716 w 782"/>
              <a:gd name="T77" fmla="*/ 232 h 427"/>
              <a:gd name="T78" fmla="*/ 724 w 782"/>
              <a:gd name="T79" fmla="*/ 248 h 427"/>
              <a:gd name="T80" fmla="*/ 738 w 782"/>
              <a:gd name="T81" fmla="*/ 258 h 427"/>
              <a:gd name="T82" fmla="*/ 712 w 782"/>
              <a:gd name="T83" fmla="*/ 267 h 427"/>
              <a:gd name="T84" fmla="*/ 724 w 782"/>
              <a:gd name="T85" fmla="*/ 281 h 427"/>
              <a:gd name="T86" fmla="*/ 738 w 782"/>
              <a:gd name="T87" fmla="*/ 277 h 427"/>
              <a:gd name="T88" fmla="*/ 774 w 782"/>
              <a:gd name="T89" fmla="*/ 277 h 427"/>
              <a:gd name="T90" fmla="*/ 704 w 782"/>
              <a:gd name="T91"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2" h="427">
                <a:moveTo>
                  <a:pt x="704" y="317"/>
                </a:moveTo>
                <a:lnTo>
                  <a:pt x="202" y="401"/>
                </a:lnTo>
                <a:lnTo>
                  <a:pt x="0" y="427"/>
                </a:lnTo>
                <a:lnTo>
                  <a:pt x="54" y="411"/>
                </a:lnTo>
                <a:lnTo>
                  <a:pt x="60" y="397"/>
                </a:lnTo>
                <a:lnTo>
                  <a:pt x="78" y="389"/>
                </a:lnTo>
                <a:lnTo>
                  <a:pt x="78" y="377"/>
                </a:lnTo>
                <a:lnTo>
                  <a:pt x="92" y="369"/>
                </a:lnTo>
                <a:lnTo>
                  <a:pt x="90" y="357"/>
                </a:lnTo>
                <a:lnTo>
                  <a:pt x="156" y="297"/>
                </a:lnTo>
                <a:lnTo>
                  <a:pt x="156" y="297"/>
                </a:lnTo>
                <a:lnTo>
                  <a:pt x="160" y="299"/>
                </a:lnTo>
                <a:lnTo>
                  <a:pt x="156" y="305"/>
                </a:lnTo>
                <a:lnTo>
                  <a:pt x="162" y="309"/>
                </a:lnTo>
                <a:lnTo>
                  <a:pt x="164" y="317"/>
                </a:lnTo>
                <a:lnTo>
                  <a:pt x="174" y="325"/>
                </a:lnTo>
                <a:lnTo>
                  <a:pt x="196" y="333"/>
                </a:lnTo>
                <a:lnTo>
                  <a:pt x="216" y="321"/>
                </a:lnTo>
                <a:lnTo>
                  <a:pt x="220" y="313"/>
                </a:lnTo>
                <a:lnTo>
                  <a:pt x="236" y="323"/>
                </a:lnTo>
                <a:lnTo>
                  <a:pt x="266" y="309"/>
                </a:lnTo>
                <a:lnTo>
                  <a:pt x="270" y="305"/>
                </a:lnTo>
                <a:lnTo>
                  <a:pt x="266" y="299"/>
                </a:lnTo>
                <a:lnTo>
                  <a:pt x="268" y="295"/>
                </a:lnTo>
                <a:lnTo>
                  <a:pt x="280" y="299"/>
                </a:lnTo>
                <a:lnTo>
                  <a:pt x="300" y="285"/>
                </a:lnTo>
                <a:lnTo>
                  <a:pt x="308" y="289"/>
                </a:lnTo>
                <a:lnTo>
                  <a:pt x="324" y="273"/>
                </a:lnTo>
                <a:lnTo>
                  <a:pt x="320" y="269"/>
                </a:lnTo>
                <a:lnTo>
                  <a:pt x="328" y="259"/>
                </a:lnTo>
                <a:lnTo>
                  <a:pt x="320" y="254"/>
                </a:lnTo>
                <a:lnTo>
                  <a:pt x="342" y="208"/>
                </a:lnTo>
                <a:lnTo>
                  <a:pt x="346" y="188"/>
                </a:lnTo>
                <a:lnTo>
                  <a:pt x="356" y="174"/>
                </a:lnTo>
                <a:lnTo>
                  <a:pt x="354" y="168"/>
                </a:lnTo>
                <a:lnTo>
                  <a:pt x="362" y="152"/>
                </a:lnTo>
                <a:lnTo>
                  <a:pt x="364" y="130"/>
                </a:lnTo>
                <a:lnTo>
                  <a:pt x="374" y="132"/>
                </a:lnTo>
                <a:lnTo>
                  <a:pt x="380" y="142"/>
                </a:lnTo>
                <a:lnTo>
                  <a:pt x="402" y="146"/>
                </a:lnTo>
                <a:lnTo>
                  <a:pt x="422" y="88"/>
                </a:lnTo>
                <a:lnTo>
                  <a:pt x="436" y="94"/>
                </a:lnTo>
                <a:lnTo>
                  <a:pt x="444" y="72"/>
                </a:lnTo>
                <a:lnTo>
                  <a:pt x="448" y="74"/>
                </a:lnTo>
                <a:lnTo>
                  <a:pt x="456" y="66"/>
                </a:lnTo>
                <a:lnTo>
                  <a:pt x="470" y="40"/>
                </a:lnTo>
                <a:lnTo>
                  <a:pt x="472" y="0"/>
                </a:lnTo>
                <a:lnTo>
                  <a:pt x="526" y="30"/>
                </a:lnTo>
                <a:lnTo>
                  <a:pt x="532" y="6"/>
                </a:lnTo>
                <a:lnTo>
                  <a:pt x="550" y="6"/>
                </a:lnTo>
                <a:lnTo>
                  <a:pt x="562" y="14"/>
                </a:lnTo>
                <a:lnTo>
                  <a:pt x="558" y="26"/>
                </a:lnTo>
                <a:lnTo>
                  <a:pt x="566" y="32"/>
                </a:lnTo>
                <a:lnTo>
                  <a:pt x="584" y="34"/>
                </a:lnTo>
                <a:lnTo>
                  <a:pt x="590" y="40"/>
                </a:lnTo>
                <a:lnTo>
                  <a:pt x="600" y="44"/>
                </a:lnTo>
                <a:lnTo>
                  <a:pt x="606" y="46"/>
                </a:lnTo>
                <a:lnTo>
                  <a:pt x="606" y="46"/>
                </a:lnTo>
                <a:lnTo>
                  <a:pt x="610" y="52"/>
                </a:lnTo>
                <a:lnTo>
                  <a:pt x="614" y="68"/>
                </a:lnTo>
                <a:lnTo>
                  <a:pt x="606" y="72"/>
                </a:lnTo>
                <a:lnTo>
                  <a:pt x="606" y="86"/>
                </a:lnTo>
                <a:lnTo>
                  <a:pt x="600" y="92"/>
                </a:lnTo>
                <a:lnTo>
                  <a:pt x="596" y="104"/>
                </a:lnTo>
                <a:lnTo>
                  <a:pt x="598" y="108"/>
                </a:lnTo>
                <a:lnTo>
                  <a:pt x="602" y="114"/>
                </a:lnTo>
                <a:lnTo>
                  <a:pt x="634" y="122"/>
                </a:lnTo>
                <a:lnTo>
                  <a:pt x="654" y="136"/>
                </a:lnTo>
                <a:lnTo>
                  <a:pt x="698" y="144"/>
                </a:lnTo>
                <a:lnTo>
                  <a:pt x="708" y="154"/>
                </a:lnTo>
                <a:lnTo>
                  <a:pt x="712" y="166"/>
                </a:lnTo>
                <a:lnTo>
                  <a:pt x="712" y="188"/>
                </a:lnTo>
                <a:lnTo>
                  <a:pt x="706" y="192"/>
                </a:lnTo>
                <a:lnTo>
                  <a:pt x="710" y="208"/>
                </a:lnTo>
                <a:lnTo>
                  <a:pt x="720" y="212"/>
                </a:lnTo>
                <a:lnTo>
                  <a:pt x="730" y="226"/>
                </a:lnTo>
                <a:lnTo>
                  <a:pt x="724" y="226"/>
                </a:lnTo>
                <a:lnTo>
                  <a:pt x="716" y="232"/>
                </a:lnTo>
                <a:lnTo>
                  <a:pt x="718" y="238"/>
                </a:lnTo>
                <a:lnTo>
                  <a:pt x="724" y="248"/>
                </a:lnTo>
                <a:lnTo>
                  <a:pt x="734" y="252"/>
                </a:lnTo>
                <a:lnTo>
                  <a:pt x="738" y="258"/>
                </a:lnTo>
                <a:lnTo>
                  <a:pt x="730" y="263"/>
                </a:lnTo>
                <a:lnTo>
                  <a:pt x="712" y="267"/>
                </a:lnTo>
                <a:lnTo>
                  <a:pt x="712" y="277"/>
                </a:lnTo>
                <a:lnTo>
                  <a:pt x="724" y="281"/>
                </a:lnTo>
                <a:lnTo>
                  <a:pt x="734" y="283"/>
                </a:lnTo>
                <a:lnTo>
                  <a:pt x="738" y="277"/>
                </a:lnTo>
                <a:lnTo>
                  <a:pt x="742" y="275"/>
                </a:lnTo>
                <a:lnTo>
                  <a:pt x="774" y="277"/>
                </a:lnTo>
                <a:lnTo>
                  <a:pt x="782" y="301"/>
                </a:lnTo>
                <a:lnTo>
                  <a:pt x="704" y="317"/>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34" name="Freeform 218"/>
          <p:cNvSpPr>
            <a:spLocks/>
          </p:cNvSpPr>
          <p:nvPr/>
        </p:nvSpPr>
        <p:spPr bwMode="auto">
          <a:xfrm>
            <a:off x="6037255" y="3521357"/>
            <a:ext cx="1054100" cy="919163"/>
          </a:xfrm>
          <a:custGeom>
            <a:avLst/>
            <a:gdLst>
              <a:gd name="T0" fmla="*/ 0 w 664"/>
              <a:gd name="T1" fmla="*/ 6 h 579"/>
              <a:gd name="T2" fmla="*/ 6 w 664"/>
              <a:gd name="T3" fmla="*/ 16 h 579"/>
              <a:gd name="T4" fmla="*/ 28 w 664"/>
              <a:gd name="T5" fmla="*/ 52 h 579"/>
              <a:gd name="T6" fmla="*/ 34 w 664"/>
              <a:gd name="T7" fmla="*/ 68 h 579"/>
              <a:gd name="T8" fmla="*/ 62 w 664"/>
              <a:gd name="T9" fmla="*/ 100 h 579"/>
              <a:gd name="T10" fmla="*/ 86 w 664"/>
              <a:gd name="T11" fmla="*/ 116 h 579"/>
              <a:gd name="T12" fmla="*/ 62 w 664"/>
              <a:gd name="T13" fmla="*/ 140 h 579"/>
              <a:gd name="T14" fmla="*/ 90 w 664"/>
              <a:gd name="T15" fmla="*/ 184 h 579"/>
              <a:gd name="T16" fmla="*/ 112 w 664"/>
              <a:gd name="T17" fmla="*/ 527 h 579"/>
              <a:gd name="T18" fmla="*/ 572 w 664"/>
              <a:gd name="T19" fmla="*/ 531 h 579"/>
              <a:gd name="T20" fmla="*/ 542 w 664"/>
              <a:gd name="T21" fmla="*/ 579 h 579"/>
              <a:gd name="T22" fmla="*/ 620 w 664"/>
              <a:gd name="T23" fmla="*/ 559 h 579"/>
              <a:gd name="T24" fmla="*/ 624 w 664"/>
              <a:gd name="T25" fmla="*/ 543 h 579"/>
              <a:gd name="T26" fmla="*/ 626 w 664"/>
              <a:gd name="T27" fmla="*/ 527 h 579"/>
              <a:gd name="T28" fmla="*/ 628 w 664"/>
              <a:gd name="T29" fmla="*/ 505 h 579"/>
              <a:gd name="T30" fmla="*/ 640 w 664"/>
              <a:gd name="T31" fmla="*/ 495 h 579"/>
              <a:gd name="T32" fmla="*/ 664 w 664"/>
              <a:gd name="T33" fmla="*/ 475 h 579"/>
              <a:gd name="T34" fmla="*/ 656 w 664"/>
              <a:gd name="T35" fmla="*/ 449 h 579"/>
              <a:gd name="T36" fmla="*/ 644 w 664"/>
              <a:gd name="T37" fmla="*/ 437 h 579"/>
              <a:gd name="T38" fmla="*/ 636 w 664"/>
              <a:gd name="T39" fmla="*/ 441 h 579"/>
              <a:gd name="T40" fmla="*/ 620 w 664"/>
              <a:gd name="T41" fmla="*/ 415 h 579"/>
              <a:gd name="T42" fmla="*/ 618 w 664"/>
              <a:gd name="T43" fmla="*/ 377 h 579"/>
              <a:gd name="T44" fmla="*/ 576 w 664"/>
              <a:gd name="T45" fmla="*/ 329 h 579"/>
              <a:gd name="T46" fmla="*/ 532 w 664"/>
              <a:gd name="T47" fmla="*/ 297 h 579"/>
              <a:gd name="T48" fmla="*/ 546 w 664"/>
              <a:gd name="T49" fmla="*/ 246 h 579"/>
              <a:gd name="T50" fmla="*/ 550 w 664"/>
              <a:gd name="T51" fmla="*/ 222 h 579"/>
              <a:gd name="T52" fmla="*/ 536 w 664"/>
              <a:gd name="T53" fmla="*/ 208 h 579"/>
              <a:gd name="T54" fmla="*/ 508 w 664"/>
              <a:gd name="T55" fmla="*/ 216 h 579"/>
              <a:gd name="T56" fmla="*/ 494 w 664"/>
              <a:gd name="T57" fmla="*/ 204 h 579"/>
              <a:gd name="T58" fmla="*/ 458 w 664"/>
              <a:gd name="T59" fmla="*/ 146 h 579"/>
              <a:gd name="T60" fmla="*/ 424 w 664"/>
              <a:gd name="T61" fmla="*/ 112 h 579"/>
              <a:gd name="T62" fmla="*/ 412 w 664"/>
              <a:gd name="T63" fmla="*/ 30 h 579"/>
              <a:gd name="T64" fmla="*/ 326 w 664"/>
              <a:gd name="T65" fmla="*/ 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579">
                <a:moveTo>
                  <a:pt x="326" y="2"/>
                </a:moveTo>
                <a:lnTo>
                  <a:pt x="0" y="6"/>
                </a:lnTo>
                <a:lnTo>
                  <a:pt x="0" y="14"/>
                </a:lnTo>
                <a:lnTo>
                  <a:pt x="6" y="16"/>
                </a:lnTo>
                <a:lnTo>
                  <a:pt x="10" y="44"/>
                </a:lnTo>
                <a:lnTo>
                  <a:pt x="28" y="52"/>
                </a:lnTo>
                <a:lnTo>
                  <a:pt x="26" y="58"/>
                </a:lnTo>
                <a:lnTo>
                  <a:pt x="34" y="68"/>
                </a:lnTo>
                <a:lnTo>
                  <a:pt x="32" y="78"/>
                </a:lnTo>
                <a:lnTo>
                  <a:pt x="62" y="100"/>
                </a:lnTo>
                <a:lnTo>
                  <a:pt x="78" y="96"/>
                </a:lnTo>
                <a:lnTo>
                  <a:pt x="86" y="116"/>
                </a:lnTo>
                <a:lnTo>
                  <a:pt x="76" y="116"/>
                </a:lnTo>
                <a:lnTo>
                  <a:pt x="62" y="140"/>
                </a:lnTo>
                <a:lnTo>
                  <a:pt x="82" y="162"/>
                </a:lnTo>
                <a:lnTo>
                  <a:pt x="90" y="184"/>
                </a:lnTo>
                <a:lnTo>
                  <a:pt x="110" y="190"/>
                </a:lnTo>
                <a:lnTo>
                  <a:pt x="112" y="527"/>
                </a:lnTo>
                <a:lnTo>
                  <a:pt x="562" y="513"/>
                </a:lnTo>
                <a:lnTo>
                  <a:pt x="572" y="531"/>
                </a:lnTo>
                <a:lnTo>
                  <a:pt x="572" y="541"/>
                </a:lnTo>
                <a:lnTo>
                  <a:pt x="542" y="579"/>
                </a:lnTo>
                <a:lnTo>
                  <a:pt x="608" y="577"/>
                </a:lnTo>
                <a:lnTo>
                  <a:pt x="620" y="559"/>
                </a:lnTo>
                <a:lnTo>
                  <a:pt x="612" y="545"/>
                </a:lnTo>
                <a:lnTo>
                  <a:pt x="624" y="543"/>
                </a:lnTo>
                <a:lnTo>
                  <a:pt x="616" y="535"/>
                </a:lnTo>
                <a:lnTo>
                  <a:pt x="626" y="527"/>
                </a:lnTo>
                <a:lnTo>
                  <a:pt x="622" y="507"/>
                </a:lnTo>
                <a:lnTo>
                  <a:pt x="628" y="505"/>
                </a:lnTo>
                <a:lnTo>
                  <a:pt x="632" y="519"/>
                </a:lnTo>
                <a:lnTo>
                  <a:pt x="640" y="495"/>
                </a:lnTo>
                <a:lnTo>
                  <a:pt x="654" y="501"/>
                </a:lnTo>
                <a:lnTo>
                  <a:pt x="664" y="475"/>
                </a:lnTo>
                <a:lnTo>
                  <a:pt x="664" y="451"/>
                </a:lnTo>
                <a:lnTo>
                  <a:pt x="656" y="449"/>
                </a:lnTo>
                <a:lnTo>
                  <a:pt x="648" y="435"/>
                </a:lnTo>
                <a:lnTo>
                  <a:pt x="644" y="437"/>
                </a:lnTo>
                <a:lnTo>
                  <a:pt x="648" y="447"/>
                </a:lnTo>
                <a:lnTo>
                  <a:pt x="636" y="441"/>
                </a:lnTo>
                <a:lnTo>
                  <a:pt x="626" y="417"/>
                </a:lnTo>
                <a:lnTo>
                  <a:pt x="620" y="415"/>
                </a:lnTo>
                <a:lnTo>
                  <a:pt x="628" y="395"/>
                </a:lnTo>
                <a:lnTo>
                  <a:pt x="618" y="377"/>
                </a:lnTo>
                <a:lnTo>
                  <a:pt x="618" y="361"/>
                </a:lnTo>
                <a:lnTo>
                  <a:pt x="576" y="329"/>
                </a:lnTo>
                <a:lnTo>
                  <a:pt x="564" y="327"/>
                </a:lnTo>
                <a:lnTo>
                  <a:pt x="532" y="297"/>
                </a:lnTo>
                <a:lnTo>
                  <a:pt x="528" y="281"/>
                </a:lnTo>
                <a:lnTo>
                  <a:pt x="546" y="246"/>
                </a:lnTo>
                <a:lnTo>
                  <a:pt x="544" y="234"/>
                </a:lnTo>
                <a:lnTo>
                  <a:pt x="550" y="222"/>
                </a:lnTo>
                <a:lnTo>
                  <a:pt x="550" y="218"/>
                </a:lnTo>
                <a:lnTo>
                  <a:pt x="536" y="208"/>
                </a:lnTo>
                <a:lnTo>
                  <a:pt x="518" y="204"/>
                </a:lnTo>
                <a:lnTo>
                  <a:pt x="508" y="216"/>
                </a:lnTo>
                <a:lnTo>
                  <a:pt x="500" y="214"/>
                </a:lnTo>
                <a:lnTo>
                  <a:pt x="494" y="204"/>
                </a:lnTo>
                <a:lnTo>
                  <a:pt x="482" y="164"/>
                </a:lnTo>
                <a:lnTo>
                  <a:pt x="458" y="146"/>
                </a:lnTo>
                <a:lnTo>
                  <a:pt x="452" y="134"/>
                </a:lnTo>
                <a:lnTo>
                  <a:pt x="424" y="112"/>
                </a:lnTo>
                <a:lnTo>
                  <a:pt x="408" y="62"/>
                </a:lnTo>
                <a:lnTo>
                  <a:pt x="412" y="30"/>
                </a:lnTo>
                <a:lnTo>
                  <a:pt x="384" y="0"/>
                </a:lnTo>
                <a:lnTo>
                  <a:pt x="326" y="2"/>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35" name="Freeform 219"/>
          <p:cNvSpPr>
            <a:spLocks/>
          </p:cNvSpPr>
          <p:nvPr/>
        </p:nvSpPr>
        <p:spPr bwMode="auto">
          <a:xfrm>
            <a:off x="4889493" y="1794156"/>
            <a:ext cx="1044575" cy="660400"/>
          </a:xfrm>
          <a:custGeom>
            <a:avLst/>
            <a:gdLst>
              <a:gd name="T0" fmla="*/ 590 w 658"/>
              <a:gd name="T1" fmla="*/ 34 h 416"/>
              <a:gd name="T2" fmla="*/ 260 w 658"/>
              <a:gd name="T3" fmla="*/ 18 h 416"/>
              <a:gd name="T4" fmla="*/ 36 w 658"/>
              <a:gd name="T5" fmla="*/ 0 h 416"/>
              <a:gd name="T6" fmla="*/ 0 w 658"/>
              <a:gd name="T7" fmla="*/ 378 h 416"/>
              <a:gd name="T8" fmla="*/ 620 w 658"/>
              <a:gd name="T9" fmla="*/ 414 h 416"/>
              <a:gd name="T10" fmla="*/ 658 w 658"/>
              <a:gd name="T11" fmla="*/ 416 h 416"/>
              <a:gd name="T12" fmla="*/ 656 w 658"/>
              <a:gd name="T13" fmla="*/ 368 h 416"/>
              <a:gd name="T14" fmla="*/ 646 w 658"/>
              <a:gd name="T15" fmla="*/ 352 h 416"/>
              <a:gd name="T16" fmla="*/ 638 w 658"/>
              <a:gd name="T17" fmla="*/ 326 h 416"/>
              <a:gd name="T18" fmla="*/ 644 w 658"/>
              <a:gd name="T19" fmla="*/ 292 h 416"/>
              <a:gd name="T20" fmla="*/ 640 w 658"/>
              <a:gd name="T21" fmla="*/ 290 h 416"/>
              <a:gd name="T22" fmla="*/ 636 w 658"/>
              <a:gd name="T23" fmla="*/ 206 h 416"/>
              <a:gd name="T24" fmla="*/ 614 w 658"/>
              <a:gd name="T25" fmla="*/ 136 h 416"/>
              <a:gd name="T26" fmla="*/ 614 w 658"/>
              <a:gd name="T27" fmla="*/ 86 h 416"/>
              <a:gd name="T28" fmla="*/ 618 w 658"/>
              <a:gd name="T29" fmla="*/ 72 h 416"/>
              <a:gd name="T30" fmla="*/ 608 w 658"/>
              <a:gd name="T31" fmla="*/ 34 h 416"/>
              <a:gd name="T32" fmla="*/ 608 w 658"/>
              <a:gd name="T33" fmla="*/ 34 h 416"/>
              <a:gd name="T34" fmla="*/ 590 w 658"/>
              <a:gd name="T35" fmla="*/ 3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8" h="416">
                <a:moveTo>
                  <a:pt x="590" y="34"/>
                </a:moveTo>
                <a:lnTo>
                  <a:pt x="260" y="18"/>
                </a:lnTo>
                <a:lnTo>
                  <a:pt x="36" y="0"/>
                </a:lnTo>
                <a:lnTo>
                  <a:pt x="0" y="378"/>
                </a:lnTo>
                <a:lnTo>
                  <a:pt x="620" y="414"/>
                </a:lnTo>
                <a:lnTo>
                  <a:pt x="658" y="416"/>
                </a:lnTo>
                <a:lnTo>
                  <a:pt x="656" y="368"/>
                </a:lnTo>
                <a:lnTo>
                  <a:pt x="646" y="352"/>
                </a:lnTo>
                <a:lnTo>
                  <a:pt x="638" y="326"/>
                </a:lnTo>
                <a:lnTo>
                  <a:pt x="644" y="292"/>
                </a:lnTo>
                <a:lnTo>
                  <a:pt x="640" y="290"/>
                </a:lnTo>
                <a:lnTo>
                  <a:pt x="636" y="206"/>
                </a:lnTo>
                <a:lnTo>
                  <a:pt x="614" y="136"/>
                </a:lnTo>
                <a:lnTo>
                  <a:pt x="614" y="86"/>
                </a:lnTo>
                <a:lnTo>
                  <a:pt x="618" y="72"/>
                </a:lnTo>
                <a:lnTo>
                  <a:pt x="608" y="34"/>
                </a:lnTo>
                <a:lnTo>
                  <a:pt x="608" y="34"/>
                </a:lnTo>
                <a:lnTo>
                  <a:pt x="590" y="34"/>
                </a:lnTo>
                <a:close/>
              </a:path>
            </a:pathLst>
          </a:custGeom>
          <a:solidFill>
            <a:srgbClr val="CDD7D9"/>
          </a:solidFill>
          <a:ln w="3175">
            <a:solidFill>
              <a:srgbClr val="404040"/>
            </a:solidFill>
            <a:prstDash val="solid"/>
            <a:round/>
            <a:headEnd/>
            <a:tailEnd/>
          </a:ln>
          <a:effectLst/>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36" name="Freeform 220"/>
          <p:cNvSpPr>
            <a:spLocks/>
          </p:cNvSpPr>
          <p:nvPr/>
        </p:nvSpPr>
        <p:spPr bwMode="auto">
          <a:xfrm>
            <a:off x="2317743" y="2759357"/>
            <a:ext cx="1019175" cy="1573213"/>
          </a:xfrm>
          <a:custGeom>
            <a:avLst/>
            <a:gdLst>
              <a:gd name="T0" fmla="*/ 330 w 642"/>
              <a:gd name="T1" fmla="*/ 877 h 991"/>
              <a:gd name="T2" fmla="*/ 0 w 642"/>
              <a:gd name="T3" fmla="*/ 370 h 991"/>
              <a:gd name="T4" fmla="*/ 100 w 642"/>
              <a:gd name="T5" fmla="*/ 0 h 991"/>
              <a:gd name="T6" fmla="*/ 370 w 642"/>
              <a:gd name="T7" fmla="*/ 68 h 991"/>
              <a:gd name="T8" fmla="*/ 642 w 642"/>
              <a:gd name="T9" fmla="*/ 130 h 991"/>
              <a:gd name="T10" fmla="*/ 496 w 642"/>
              <a:gd name="T11" fmla="*/ 853 h 991"/>
              <a:gd name="T12" fmla="*/ 484 w 642"/>
              <a:gd name="T13" fmla="*/ 869 h 991"/>
              <a:gd name="T14" fmla="*/ 478 w 642"/>
              <a:gd name="T15" fmla="*/ 871 h 991"/>
              <a:gd name="T16" fmla="*/ 470 w 642"/>
              <a:gd name="T17" fmla="*/ 869 h 991"/>
              <a:gd name="T18" fmla="*/ 462 w 642"/>
              <a:gd name="T19" fmla="*/ 853 h 991"/>
              <a:gd name="T20" fmla="*/ 454 w 642"/>
              <a:gd name="T21" fmla="*/ 853 h 991"/>
              <a:gd name="T22" fmla="*/ 444 w 642"/>
              <a:gd name="T23" fmla="*/ 847 h 991"/>
              <a:gd name="T24" fmla="*/ 428 w 642"/>
              <a:gd name="T25" fmla="*/ 859 h 991"/>
              <a:gd name="T26" fmla="*/ 422 w 642"/>
              <a:gd name="T27" fmla="*/ 869 h 991"/>
              <a:gd name="T28" fmla="*/ 426 w 642"/>
              <a:gd name="T29" fmla="*/ 879 h 991"/>
              <a:gd name="T30" fmla="*/ 418 w 642"/>
              <a:gd name="T31" fmla="*/ 897 h 991"/>
              <a:gd name="T32" fmla="*/ 416 w 642"/>
              <a:gd name="T33" fmla="*/ 971 h 991"/>
              <a:gd name="T34" fmla="*/ 410 w 642"/>
              <a:gd name="T35" fmla="*/ 973 h 991"/>
              <a:gd name="T36" fmla="*/ 406 w 642"/>
              <a:gd name="T37" fmla="*/ 991 h 991"/>
              <a:gd name="T38" fmla="*/ 330 w 642"/>
              <a:gd name="T39" fmla="*/ 877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2" h="991">
                <a:moveTo>
                  <a:pt x="330" y="877"/>
                </a:moveTo>
                <a:lnTo>
                  <a:pt x="0" y="370"/>
                </a:lnTo>
                <a:lnTo>
                  <a:pt x="100" y="0"/>
                </a:lnTo>
                <a:lnTo>
                  <a:pt x="370" y="68"/>
                </a:lnTo>
                <a:lnTo>
                  <a:pt x="642" y="130"/>
                </a:lnTo>
                <a:lnTo>
                  <a:pt x="496" y="853"/>
                </a:lnTo>
                <a:lnTo>
                  <a:pt x="484" y="869"/>
                </a:lnTo>
                <a:lnTo>
                  <a:pt x="478" y="871"/>
                </a:lnTo>
                <a:lnTo>
                  <a:pt x="470" y="869"/>
                </a:lnTo>
                <a:lnTo>
                  <a:pt x="462" y="853"/>
                </a:lnTo>
                <a:lnTo>
                  <a:pt x="454" y="853"/>
                </a:lnTo>
                <a:lnTo>
                  <a:pt x="444" y="847"/>
                </a:lnTo>
                <a:lnTo>
                  <a:pt x="428" y="859"/>
                </a:lnTo>
                <a:lnTo>
                  <a:pt x="422" y="869"/>
                </a:lnTo>
                <a:lnTo>
                  <a:pt x="426" y="879"/>
                </a:lnTo>
                <a:lnTo>
                  <a:pt x="418" y="897"/>
                </a:lnTo>
                <a:lnTo>
                  <a:pt x="416" y="971"/>
                </a:lnTo>
                <a:lnTo>
                  <a:pt x="410" y="973"/>
                </a:lnTo>
                <a:lnTo>
                  <a:pt x="406" y="991"/>
                </a:lnTo>
                <a:lnTo>
                  <a:pt x="330" y="877"/>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37" name="Freeform 221"/>
          <p:cNvSpPr>
            <a:spLocks/>
          </p:cNvSpPr>
          <p:nvPr/>
        </p:nvSpPr>
        <p:spPr bwMode="auto">
          <a:xfrm>
            <a:off x="3743318" y="2451381"/>
            <a:ext cx="1127125" cy="933450"/>
          </a:xfrm>
          <a:custGeom>
            <a:avLst/>
            <a:gdLst>
              <a:gd name="T0" fmla="*/ 630 w 710"/>
              <a:gd name="T1" fmla="*/ 74 h 588"/>
              <a:gd name="T2" fmla="*/ 86 w 710"/>
              <a:gd name="T3" fmla="*/ 0 h 588"/>
              <a:gd name="T4" fmla="*/ 0 w 710"/>
              <a:gd name="T5" fmla="*/ 500 h 588"/>
              <a:gd name="T6" fmla="*/ 188 w 710"/>
              <a:gd name="T7" fmla="*/ 530 h 588"/>
              <a:gd name="T8" fmla="*/ 662 w 710"/>
              <a:gd name="T9" fmla="*/ 588 h 588"/>
              <a:gd name="T10" fmla="*/ 710 w 710"/>
              <a:gd name="T11" fmla="*/ 82 h 588"/>
              <a:gd name="T12" fmla="*/ 630 w 710"/>
              <a:gd name="T13" fmla="*/ 74 h 588"/>
            </a:gdLst>
            <a:ahLst/>
            <a:cxnLst>
              <a:cxn ang="0">
                <a:pos x="T0" y="T1"/>
              </a:cxn>
              <a:cxn ang="0">
                <a:pos x="T2" y="T3"/>
              </a:cxn>
              <a:cxn ang="0">
                <a:pos x="T4" y="T5"/>
              </a:cxn>
              <a:cxn ang="0">
                <a:pos x="T6" y="T7"/>
              </a:cxn>
              <a:cxn ang="0">
                <a:pos x="T8" y="T9"/>
              </a:cxn>
              <a:cxn ang="0">
                <a:pos x="T10" y="T11"/>
              </a:cxn>
              <a:cxn ang="0">
                <a:pos x="T12" y="T13"/>
              </a:cxn>
            </a:cxnLst>
            <a:rect l="0" t="0" r="r" b="b"/>
            <a:pathLst>
              <a:path w="710" h="588">
                <a:moveTo>
                  <a:pt x="630" y="74"/>
                </a:moveTo>
                <a:lnTo>
                  <a:pt x="86" y="0"/>
                </a:lnTo>
                <a:lnTo>
                  <a:pt x="0" y="500"/>
                </a:lnTo>
                <a:lnTo>
                  <a:pt x="188" y="530"/>
                </a:lnTo>
                <a:lnTo>
                  <a:pt x="662" y="588"/>
                </a:lnTo>
                <a:lnTo>
                  <a:pt x="710" y="82"/>
                </a:lnTo>
                <a:lnTo>
                  <a:pt x="630" y="74"/>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38" name="Freeform 222"/>
          <p:cNvSpPr>
            <a:spLocks/>
          </p:cNvSpPr>
          <p:nvPr/>
        </p:nvSpPr>
        <p:spPr bwMode="auto">
          <a:xfrm>
            <a:off x="9510706" y="1660807"/>
            <a:ext cx="600075" cy="917575"/>
          </a:xfrm>
          <a:custGeom>
            <a:avLst/>
            <a:gdLst>
              <a:gd name="T0" fmla="*/ 0 w 378"/>
              <a:gd name="T1" fmla="*/ 318 h 578"/>
              <a:gd name="T2" fmla="*/ 30 w 378"/>
              <a:gd name="T3" fmla="*/ 312 h 578"/>
              <a:gd name="T4" fmla="*/ 30 w 378"/>
              <a:gd name="T5" fmla="*/ 300 h 578"/>
              <a:gd name="T6" fmla="*/ 42 w 378"/>
              <a:gd name="T7" fmla="*/ 298 h 578"/>
              <a:gd name="T8" fmla="*/ 36 w 378"/>
              <a:gd name="T9" fmla="*/ 280 h 578"/>
              <a:gd name="T10" fmla="*/ 50 w 378"/>
              <a:gd name="T11" fmla="*/ 256 h 578"/>
              <a:gd name="T12" fmla="*/ 68 w 378"/>
              <a:gd name="T13" fmla="*/ 24 h 578"/>
              <a:gd name="T14" fmla="*/ 86 w 378"/>
              <a:gd name="T15" fmla="*/ 14 h 578"/>
              <a:gd name="T16" fmla="*/ 110 w 378"/>
              <a:gd name="T17" fmla="*/ 34 h 578"/>
              <a:gd name="T18" fmla="*/ 156 w 378"/>
              <a:gd name="T19" fmla="*/ 22 h 578"/>
              <a:gd name="T20" fmla="*/ 174 w 378"/>
              <a:gd name="T21" fmla="*/ 0 h 578"/>
              <a:gd name="T22" fmla="*/ 272 w 378"/>
              <a:gd name="T23" fmla="*/ 190 h 578"/>
              <a:gd name="T24" fmla="*/ 312 w 378"/>
              <a:gd name="T25" fmla="*/ 228 h 578"/>
              <a:gd name="T26" fmla="*/ 334 w 378"/>
              <a:gd name="T27" fmla="*/ 238 h 578"/>
              <a:gd name="T28" fmla="*/ 354 w 378"/>
              <a:gd name="T29" fmla="*/ 234 h 578"/>
              <a:gd name="T30" fmla="*/ 366 w 378"/>
              <a:gd name="T31" fmla="*/ 252 h 578"/>
              <a:gd name="T32" fmla="*/ 364 w 378"/>
              <a:gd name="T33" fmla="*/ 268 h 578"/>
              <a:gd name="T34" fmla="*/ 378 w 378"/>
              <a:gd name="T35" fmla="*/ 274 h 578"/>
              <a:gd name="T36" fmla="*/ 370 w 378"/>
              <a:gd name="T37" fmla="*/ 292 h 578"/>
              <a:gd name="T38" fmla="*/ 354 w 378"/>
              <a:gd name="T39" fmla="*/ 302 h 578"/>
              <a:gd name="T40" fmla="*/ 340 w 378"/>
              <a:gd name="T41" fmla="*/ 314 h 578"/>
              <a:gd name="T42" fmla="*/ 314 w 378"/>
              <a:gd name="T43" fmla="*/ 338 h 578"/>
              <a:gd name="T44" fmla="*/ 298 w 378"/>
              <a:gd name="T45" fmla="*/ 348 h 578"/>
              <a:gd name="T46" fmla="*/ 286 w 378"/>
              <a:gd name="T47" fmla="*/ 370 h 578"/>
              <a:gd name="T48" fmla="*/ 262 w 378"/>
              <a:gd name="T49" fmla="*/ 368 h 578"/>
              <a:gd name="T50" fmla="*/ 248 w 378"/>
              <a:gd name="T51" fmla="*/ 372 h 578"/>
              <a:gd name="T52" fmla="*/ 236 w 378"/>
              <a:gd name="T53" fmla="*/ 354 h 578"/>
              <a:gd name="T54" fmla="*/ 228 w 378"/>
              <a:gd name="T55" fmla="*/ 358 h 578"/>
              <a:gd name="T56" fmla="*/ 224 w 378"/>
              <a:gd name="T57" fmla="*/ 384 h 578"/>
              <a:gd name="T58" fmla="*/ 222 w 378"/>
              <a:gd name="T59" fmla="*/ 408 h 578"/>
              <a:gd name="T60" fmla="*/ 216 w 378"/>
              <a:gd name="T61" fmla="*/ 426 h 578"/>
              <a:gd name="T62" fmla="*/ 200 w 378"/>
              <a:gd name="T63" fmla="*/ 434 h 578"/>
              <a:gd name="T64" fmla="*/ 190 w 378"/>
              <a:gd name="T65" fmla="*/ 452 h 578"/>
              <a:gd name="T66" fmla="*/ 180 w 378"/>
              <a:gd name="T67" fmla="*/ 446 h 578"/>
              <a:gd name="T68" fmla="*/ 176 w 378"/>
              <a:gd name="T69" fmla="*/ 464 h 578"/>
              <a:gd name="T70" fmla="*/ 170 w 378"/>
              <a:gd name="T71" fmla="*/ 472 h 578"/>
              <a:gd name="T72" fmla="*/ 154 w 378"/>
              <a:gd name="T73" fmla="*/ 462 h 578"/>
              <a:gd name="T74" fmla="*/ 134 w 378"/>
              <a:gd name="T75" fmla="*/ 488 h 578"/>
              <a:gd name="T76" fmla="*/ 120 w 378"/>
              <a:gd name="T77" fmla="*/ 552 h 578"/>
              <a:gd name="T78" fmla="*/ 90 w 378"/>
              <a:gd name="T79" fmla="*/ 570 h 578"/>
              <a:gd name="T80" fmla="*/ 68 w 378"/>
              <a:gd name="T81" fmla="*/ 544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578">
                <a:moveTo>
                  <a:pt x="36" y="430"/>
                </a:moveTo>
                <a:lnTo>
                  <a:pt x="0" y="318"/>
                </a:lnTo>
                <a:lnTo>
                  <a:pt x="12" y="308"/>
                </a:lnTo>
                <a:lnTo>
                  <a:pt x="30" y="312"/>
                </a:lnTo>
                <a:lnTo>
                  <a:pt x="28" y="302"/>
                </a:lnTo>
                <a:lnTo>
                  <a:pt x="30" y="300"/>
                </a:lnTo>
                <a:lnTo>
                  <a:pt x="42" y="302"/>
                </a:lnTo>
                <a:lnTo>
                  <a:pt x="42" y="298"/>
                </a:lnTo>
                <a:lnTo>
                  <a:pt x="36" y="288"/>
                </a:lnTo>
                <a:lnTo>
                  <a:pt x="36" y="280"/>
                </a:lnTo>
                <a:lnTo>
                  <a:pt x="48" y="262"/>
                </a:lnTo>
                <a:lnTo>
                  <a:pt x="50" y="256"/>
                </a:lnTo>
                <a:lnTo>
                  <a:pt x="44" y="102"/>
                </a:lnTo>
                <a:lnTo>
                  <a:pt x="68" y="24"/>
                </a:lnTo>
                <a:lnTo>
                  <a:pt x="76" y="16"/>
                </a:lnTo>
                <a:lnTo>
                  <a:pt x="86" y="14"/>
                </a:lnTo>
                <a:lnTo>
                  <a:pt x="98" y="20"/>
                </a:lnTo>
                <a:lnTo>
                  <a:pt x="110" y="34"/>
                </a:lnTo>
                <a:lnTo>
                  <a:pt x="132" y="36"/>
                </a:lnTo>
                <a:lnTo>
                  <a:pt x="156" y="22"/>
                </a:lnTo>
                <a:lnTo>
                  <a:pt x="162" y="2"/>
                </a:lnTo>
                <a:lnTo>
                  <a:pt x="174" y="0"/>
                </a:lnTo>
                <a:lnTo>
                  <a:pt x="224" y="26"/>
                </a:lnTo>
                <a:lnTo>
                  <a:pt x="272" y="190"/>
                </a:lnTo>
                <a:lnTo>
                  <a:pt x="300" y="196"/>
                </a:lnTo>
                <a:lnTo>
                  <a:pt x="312" y="228"/>
                </a:lnTo>
                <a:lnTo>
                  <a:pt x="318" y="234"/>
                </a:lnTo>
                <a:lnTo>
                  <a:pt x="334" y="238"/>
                </a:lnTo>
                <a:lnTo>
                  <a:pt x="348" y="236"/>
                </a:lnTo>
                <a:lnTo>
                  <a:pt x="354" y="234"/>
                </a:lnTo>
                <a:lnTo>
                  <a:pt x="354" y="228"/>
                </a:lnTo>
                <a:lnTo>
                  <a:pt x="366" y="252"/>
                </a:lnTo>
                <a:lnTo>
                  <a:pt x="362" y="264"/>
                </a:lnTo>
                <a:lnTo>
                  <a:pt x="364" y="268"/>
                </a:lnTo>
                <a:lnTo>
                  <a:pt x="374" y="266"/>
                </a:lnTo>
                <a:lnTo>
                  <a:pt x="378" y="274"/>
                </a:lnTo>
                <a:lnTo>
                  <a:pt x="378" y="282"/>
                </a:lnTo>
                <a:lnTo>
                  <a:pt x="370" y="292"/>
                </a:lnTo>
                <a:lnTo>
                  <a:pt x="358" y="296"/>
                </a:lnTo>
                <a:lnTo>
                  <a:pt x="354" y="302"/>
                </a:lnTo>
                <a:lnTo>
                  <a:pt x="344" y="306"/>
                </a:lnTo>
                <a:lnTo>
                  <a:pt x="340" y="314"/>
                </a:lnTo>
                <a:lnTo>
                  <a:pt x="316" y="326"/>
                </a:lnTo>
                <a:lnTo>
                  <a:pt x="314" y="338"/>
                </a:lnTo>
                <a:lnTo>
                  <a:pt x="306" y="346"/>
                </a:lnTo>
                <a:lnTo>
                  <a:pt x="298" y="348"/>
                </a:lnTo>
                <a:lnTo>
                  <a:pt x="290" y="360"/>
                </a:lnTo>
                <a:lnTo>
                  <a:pt x="286" y="370"/>
                </a:lnTo>
                <a:lnTo>
                  <a:pt x="280" y="374"/>
                </a:lnTo>
                <a:lnTo>
                  <a:pt x="262" y="368"/>
                </a:lnTo>
                <a:lnTo>
                  <a:pt x="256" y="374"/>
                </a:lnTo>
                <a:lnTo>
                  <a:pt x="248" y="372"/>
                </a:lnTo>
                <a:lnTo>
                  <a:pt x="242" y="366"/>
                </a:lnTo>
                <a:lnTo>
                  <a:pt x="236" y="354"/>
                </a:lnTo>
                <a:lnTo>
                  <a:pt x="234" y="354"/>
                </a:lnTo>
                <a:lnTo>
                  <a:pt x="228" y="358"/>
                </a:lnTo>
                <a:lnTo>
                  <a:pt x="222" y="366"/>
                </a:lnTo>
                <a:lnTo>
                  <a:pt x="224" y="384"/>
                </a:lnTo>
                <a:lnTo>
                  <a:pt x="220" y="396"/>
                </a:lnTo>
                <a:lnTo>
                  <a:pt x="222" y="408"/>
                </a:lnTo>
                <a:lnTo>
                  <a:pt x="218" y="424"/>
                </a:lnTo>
                <a:lnTo>
                  <a:pt x="216" y="426"/>
                </a:lnTo>
                <a:lnTo>
                  <a:pt x="204" y="426"/>
                </a:lnTo>
                <a:lnTo>
                  <a:pt x="200" y="434"/>
                </a:lnTo>
                <a:lnTo>
                  <a:pt x="198" y="446"/>
                </a:lnTo>
                <a:lnTo>
                  <a:pt x="190" y="452"/>
                </a:lnTo>
                <a:lnTo>
                  <a:pt x="186" y="452"/>
                </a:lnTo>
                <a:lnTo>
                  <a:pt x="180" y="446"/>
                </a:lnTo>
                <a:lnTo>
                  <a:pt x="176" y="448"/>
                </a:lnTo>
                <a:lnTo>
                  <a:pt x="176" y="464"/>
                </a:lnTo>
                <a:lnTo>
                  <a:pt x="172" y="474"/>
                </a:lnTo>
                <a:lnTo>
                  <a:pt x="170" y="472"/>
                </a:lnTo>
                <a:lnTo>
                  <a:pt x="160" y="462"/>
                </a:lnTo>
                <a:lnTo>
                  <a:pt x="154" y="462"/>
                </a:lnTo>
                <a:lnTo>
                  <a:pt x="142" y="472"/>
                </a:lnTo>
                <a:lnTo>
                  <a:pt x="134" y="488"/>
                </a:lnTo>
                <a:lnTo>
                  <a:pt x="136" y="508"/>
                </a:lnTo>
                <a:lnTo>
                  <a:pt x="120" y="552"/>
                </a:lnTo>
                <a:lnTo>
                  <a:pt x="100" y="578"/>
                </a:lnTo>
                <a:lnTo>
                  <a:pt x="90" y="570"/>
                </a:lnTo>
                <a:lnTo>
                  <a:pt x="88" y="560"/>
                </a:lnTo>
                <a:lnTo>
                  <a:pt x="68" y="544"/>
                </a:lnTo>
                <a:lnTo>
                  <a:pt x="36" y="430"/>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CDD7D9"/>
              </a:solidFill>
              <a:latin typeface="Arial"/>
              <a:cs typeface="Arial" charset="0"/>
            </a:endParaRPr>
          </a:p>
        </p:txBody>
      </p:sp>
      <p:sp>
        <p:nvSpPr>
          <p:cNvPr id="39" name="Freeform 223"/>
          <p:cNvSpPr>
            <a:spLocks/>
          </p:cNvSpPr>
          <p:nvPr/>
        </p:nvSpPr>
        <p:spPr bwMode="auto">
          <a:xfrm>
            <a:off x="7237405" y="3213381"/>
            <a:ext cx="501650" cy="846138"/>
          </a:xfrm>
          <a:custGeom>
            <a:avLst/>
            <a:gdLst>
              <a:gd name="T0" fmla="*/ 40 w 316"/>
              <a:gd name="T1" fmla="*/ 36 h 533"/>
              <a:gd name="T2" fmla="*/ 44 w 316"/>
              <a:gd name="T3" fmla="*/ 328 h 533"/>
              <a:gd name="T4" fmla="*/ 38 w 316"/>
              <a:gd name="T5" fmla="*/ 350 h 533"/>
              <a:gd name="T6" fmla="*/ 46 w 316"/>
              <a:gd name="T7" fmla="*/ 382 h 533"/>
              <a:gd name="T8" fmla="*/ 50 w 316"/>
              <a:gd name="T9" fmla="*/ 408 h 533"/>
              <a:gd name="T10" fmla="*/ 40 w 316"/>
              <a:gd name="T11" fmla="*/ 440 h 533"/>
              <a:gd name="T12" fmla="*/ 22 w 316"/>
              <a:gd name="T13" fmla="*/ 467 h 533"/>
              <a:gd name="T14" fmla="*/ 8 w 316"/>
              <a:gd name="T15" fmla="*/ 475 h 533"/>
              <a:gd name="T16" fmla="*/ 6 w 316"/>
              <a:gd name="T17" fmla="*/ 493 h 533"/>
              <a:gd name="T18" fmla="*/ 4 w 316"/>
              <a:gd name="T19" fmla="*/ 499 h 533"/>
              <a:gd name="T20" fmla="*/ 0 w 316"/>
              <a:gd name="T21" fmla="*/ 519 h 533"/>
              <a:gd name="T22" fmla="*/ 2 w 316"/>
              <a:gd name="T23" fmla="*/ 529 h 533"/>
              <a:gd name="T24" fmla="*/ 8 w 316"/>
              <a:gd name="T25" fmla="*/ 529 h 533"/>
              <a:gd name="T26" fmla="*/ 22 w 316"/>
              <a:gd name="T27" fmla="*/ 527 h 533"/>
              <a:gd name="T28" fmla="*/ 22 w 316"/>
              <a:gd name="T29" fmla="*/ 513 h 533"/>
              <a:gd name="T30" fmla="*/ 42 w 316"/>
              <a:gd name="T31" fmla="*/ 515 h 533"/>
              <a:gd name="T32" fmla="*/ 52 w 316"/>
              <a:gd name="T33" fmla="*/ 521 h 533"/>
              <a:gd name="T34" fmla="*/ 54 w 316"/>
              <a:gd name="T35" fmla="*/ 513 h 533"/>
              <a:gd name="T36" fmla="*/ 100 w 316"/>
              <a:gd name="T37" fmla="*/ 525 h 533"/>
              <a:gd name="T38" fmla="*/ 126 w 316"/>
              <a:gd name="T39" fmla="*/ 497 h 533"/>
              <a:gd name="T40" fmla="*/ 144 w 316"/>
              <a:gd name="T41" fmla="*/ 507 h 533"/>
              <a:gd name="T42" fmla="*/ 150 w 316"/>
              <a:gd name="T43" fmla="*/ 505 h 533"/>
              <a:gd name="T44" fmla="*/ 156 w 316"/>
              <a:gd name="T45" fmla="*/ 489 h 533"/>
              <a:gd name="T46" fmla="*/ 160 w 316"/>
              <a:gd name="T47" fmla="*/ 477 h 533"/>
              <a:gd name="T48" fmla="*/ 168 w 316"/>
              <a:gd name="T49" fmla="*/ 467 h 533"/>
              <a:gd name="T50" fmla="*/ 180 w 316"/>
              <a:gd name="T51" fmla="*/ 483 h 533"/>
              <a:gd name="T52" fmla="*/ 214 w 316"/>
              <a:gd name="T53" fmla="*/ 483 h 533"/>
              <a:gd name="T54" fmla="*/ 220 w 316"/>
              <a:gd name="T55" fmla="*/ 452 h 533"/>
              <a:gd name="T56" fmla="*/ 240 w 316"/>
              <a:gd name="T57" fmla="*/ 428 h 533"/>
              <a:gd name="T58" fmla="*/ 254 w 316"/>
              <a:gd name="T59" fmla="*/ 392 h 533"/>
              <a:gd name="T60" fmla="*/ 280 w 316"/>
              <a:gd name="T61" fmla="*/ 394 h 533"/>
              <a:gd name="T62" fmla="*/ 314 w 316"/>
              <a:gd name="T63" fmla="*/ 378 h 533"/>
              <a:gd name="T64" fmla="*/ 306 w 316"/>
              <a:gd name="T65" fmla="*/ 364 h 533"/>
              <a:gd name="T66" fmla="*/ 304 w 316"/>
              <a:gd name="T67" fmla="*/ 344 h 533"/>
              <a:gd name="T68" fmla="*/ 274 w 316"/>
              <a:gd name="T69" fmla="*/ 0 h 533"/>
              <a:gd name="T70" fmla="*/ 54 w 316"/>
              <a:gd name="T71" fmla="*/ 3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6" h="533">
                <a:moveTo>
                  <a:pt x="54" y="36"/>
                </a:moveTo>
                <a:lnTo>
                  <a:pt x="40" y="36"/>
                </a:lnTo>
                <a:lnTo>
                  <a:pt x="20" y="30"/>
                </a:lnTo>
                <a:lnTo>
                  <a:pt x="44" y="328"/>
                </a:lnTo>
                <a:lnTo>
                  <a:pt x="34" y="338"/>
                </a:lnTo>
                <a:lnTo>
                  <a:pt x="38" y="350"/>
                </a:lnTo>
                <a:lnTo>
                  <a:pt x="32" y="362"/>
                </a:lnTo>
                <a:lnTo>
                  <a:pt x="46" y="382"/>
                </a:lnTo>
                <a:lnTo>
                  <a:pt x="44" y="392"/>
                </a:lnTo>
                <a:lnTo>
                  <a:pt x="50" y="408"/>
                </a:lnTo>
                <a:lnTo>
                  <a:pt x="38" y="432"/>
                </a:lnTo>
                <a:lnTo>
                  <a:pt x="40" y="440"/>
                </a:lnTo>
                <a:lnTo>
                  <a:pt x="30" y="446"/>
                </a:lnTo>
                <a:lnTo>
                  <a:pt x="22" y="467"/>
                </a:lnTo>
                <a:lnTo>
                  <a:pt x="12" y="467"/>
                </a:lnTo>
                <a:lnTo>
                  <a:pt x="8" y="475"/>
                </a:lnTo>
                <a:lnTo>
                  <a:pt x="16" y="487"/>
                </a:lnTo>
                <a:lnTo>
                  <a:pt x="6" y="493"/>
                </a:lnTo>
                <a:lnTo>
                  <a:pt x="12" y="495"/>
                </a:lnTo>
                <a:lnTo>
                  <a:pt x="4" y="499"/>
                </a:lnTo>
                <a:lnTo>
                  <a:pt x="8" y="519"/>
                </a:lnTo>
                <a:lnTo>
                  <a:pt x="0" y="519"/>
                </a:lnTo>
                <a:lnTo>
                  <a:pt x="8" y="525"/>
                </a:lnTo>
                <a:lnTo>
                  <a:pt x="2" y="529"/>
                </a:lnTo>
                <a:lnTo>
                  <a:pt x="6" y="529"/>
                </a:lnTo>
                <a:lnTo>
                  <a:pt x="8" y="529"/>
                </a:lnTo>
                <a:lnTo>
                  <a:pt x="16" y="533"/>
                </a:lnTo>
                <a:lnTo>
                  <a:pt x="22" y="527"/>
                </a:lnTo>
                <a:lnTo>
                  <a:pt x="18" y="517"/>
                </a:lnTo>
                <a:lnTo>
                  <a:pt x="22" y="513"/>
                </a:lnTo>
                <a:lnTo>
                  <a:pt x="30" y="519"/>
                </a:lnTo>
                <a:lnTo>
                  <a:pt x="42" y="515"/>
                </a:lnTo>
                <a:lnTo>
                  <a:pt x="46" y="525"/>
                </a:lnTo>
                <a:lnTo>
                  <a:pt x="52" y="521"/>
                </a:lnTo>
                <a:lnTo>
                  <a:pt x="50" y="505"/>
                </a:lnTo>
                <a:lnTo>
                  <a:pt x="54" y="513"/>
                </a:lnTo>
                <a:lnTo>
                  <a:pt x="70" y="509"/>
                </a:lnTo>
                <a:lnTo>
                  <a:pt x="100" y="525"/>
                </a:lnTo>
                <a:lnTo>
                  <a:pt x="108" y="509"/>
                </a:lnTo>
                <a:lnTo>
                  <a:pt x="126" y="497"/>
                </a:lnTo>
                <a:lnTo>
                  <a:pt x="134" y="507"/>
                </a:lnTo>
                <a:lnTo>
                  <a:pt x="144" y="507"/>
                </a:lnTo>
                <a:lnTo>
                  <a:pt x="146" y="513"/>
                </a:lnTo>
                <a:lnTo>
                  <a:pt x="150" y="505"/>
                </a:lnTo>
                <a:lnTo>
                  <a:pt x="158" y="501"/>
                </a:lnTo>
                <a:lnTo>
                  <a:pt x="156" y="489"/>
                </a:lnTo>
                <a:lnTo>
                  <a:pt x="164" y="483"/>
                </a:lnTo>
                <a:lnTo>
                  <a:pt x="160" y="477"/>
                </a:lnTo>
                <a:lnTo>
                  <a:pt x="174" y="475"/>
                </a:lnTo>
                <a:lnTo>
                  <a:pt x="168" y="467"/>
                </a:lnTo>
                <a:lnTo>
                  <a:pt x="178" y="473"/>
                </a:lnTo>
                <a:lnTo>
                  <a:pt x="180" y="483"/>
                </a:lnTo>
                <a:lnTo>
                  <a:pt x="204" y="493"/>
                </a:lnTo>
                <a:lnTo>
                  <a:pt x="214" y="483"/>
                </a:lnTo>
                <a:lnTo>
                  <a:pt x="216" y="465"/>
                </a:lnTo>
                <a:lnTo>
                  <a:pt x="220" y="452"/>
                </a:lnTo>
                <a:lnTo>
                  <a:pt x="236" y="448"/>
                </a:lnTo>
                <a:lnTo>
                  <a:pt x="240" y="428"/>
                </a:lnTo>
                <a:lnTo>
                  <a:pt x="258" y="416"/>
                </a:lnTo>
                <a:lnTo>
                  <a:pt x="254" y="392"/>
                </a:lnTo>
                <a:lnTo>
                  <a:pt x="270" y="388"/>
                </a:lnTo>
                <a:lnTo>
                  <a:pt x="280" y="394"/>
                </a:lnTo>
                <a:lnTo>
                  <a:pt x="298" y="380"/>
                </a:lnTo>
                <a:lnTo>
                  <a:pt x="314" y="378"/>
                </a:lnTo>
                <a:lnTo>
                  <a:pt x="316" y="366"/>
                </a:lnTo>
                <a:lnTo>
                  <a:pt x="306" y="364"/>
                </a:lnTo>
                <a:lnTo>
                  <a:pt x="310" y="354"/>
                </a:lnTo>
                <a:lnTo>
                  <a:pt x="304" y="344"/>
                </a:lnTo>
                <a:lnTo>
                  <a:pt x="310" y="338"/>
                </a:lnTo>
                <a:lnTo>
                  <a:pt x="274" y="0"/>
                </a:lnTo>
                <a:lnTo>
                  <a:pt x="76" y="18"/>
                </a:lnTo>
                <a:lnTo>
                  <a:pt x="54" y="36"/>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40" name="Freeform 224"/>
          <p:cNvSpPr>
            <a:spLocks/>
          </p:cNvSpPr>
          <p:nvPr/>
        </p:nvSpPr>
        <p:spPr bwMode="auto">
          <a:xfrm>
            <a:off x="6450005" y="2245006"/>
            <a:ext cx="831850" cy="895350"/>
          </a:xfrm>
          <a:custGeom>
            <a:avLst/>
            <a:gdLst>
              <a:gd name="T0" fmla="*/ 492 w 524"/>
              <a:gd name="T1" fmla="*/ 284 h 564"/>
              <a:gd name="T2" fmla="*/ 518 w 524"/>
              <a:gd name="T3" fmla="*/ 190 h 564"/>
              <a:gd name="T4" fmla="*/ 494 w 524"/>
              <a:gd name="T5" fmla="*/ 246 h 564"/>
              <a:gd name="T6" fmla="*/ 448 w 524"/>
              <a:gd name="T7" fmla="*/ 286 h 564"/>
              <a:gd name="T8" fmla="*/ 460 w 524"/>
              <a:gd name="T9" fmla="*/ 244 h 564"/>
              <a:gd name="T10" fmla="*/ 480 w 524"/>
              <a:gd name="T11" fmla="*/ 212 h 564"/>
              <a:gd name="T12" fmla="*/ 476 w 524"/>
              <a:gd name="T13" fmla="*/ 212 h 564"/>
              <a:gd name="T14" fmla="*/ 468 w 524"/>
              <a:gd name="T15" fmla="*/ 182 h 564"/>
              <a:gd name="T16" fmla="*/ 448 w 524"/>
              <a:gd name="T17" fmla="*/ 180 h 564"/>
              <a:gd name="T18" fmla="*/ 454 w 524"/>
              <a:gd name="T19" fmla="*/ 164 h 564"/>
              <a:gd name="T20" fmla="*/ 454 w 524"/>
              <a:gd name="T21" fmla="*/ 152 h 564"/>
              <a:gd name="T22" fmla="*/ 452 w 524"/>
              <a:gd name="T23" fmla="*/ 140 h 564"/>
              <a:gd name="T24" fmla="*/ 422 w 524"/>
              <a:gd name="T25" fmla="*/ 128 h 564"/>
              <a:gd name="T26" fmla="*/ 422 w 524"/>
              <a:gd name="T27" fmla="*/ 112 h 564"/>
              <a:gd name="T28" fmla="*/ 374 w 524"/>
              <a:gd name="T29" fmla="*/ 106 h 564"/>
              <a:gd name="T30" fmla="*/ 232 w 524"/>
              <a:gd name="T31" fmla="*/ 50 h 564"/>
              <a:gd name="T32" fmla="*/ 216 w 524"/>
              <a:gd name="T33" fmla="*/ 46 h 564"/>
              <a:gd name="T34" fmla="*/ 182 w 524"/>
              <a:gd name="T35" fmla="*/ 40 h 564"/>
              <a:gd name="T36" fmla="*/ 174 w 524"/>
              <a:gd name="T37" fmla="*/ 42 h 564"/>
              <a:gd name="T38" fmla="*/ 176 w 524"/>
              <a:gd name="T39" fmla="*/ 10 h 564"/>
              <a:gd name="T40" fmla="*/ 110 w 524"/>
              <a:gd name="T41" fmla="*/ 40 h 564"/>
              <a:gd name="T42" fmla="*/ 76 w 524"/>
              <a:gd name="T43" fmla="*/ 44 h 564"/>
              <a:gd name="T44" fmla="*/ 60 w 524"/>
              <a:gd name="T45" fmla="*/ 28 h 564"/>
              <a:gd name="T46" fmla="*/ 50 w 524"/>
              <a:gd name="T47" fmla="*/ 38 h 564"/>
              <a:gd name="T48" fmla="*/ 46 w 524"/>
              <a:gd name="T49" fmla="*/ 118 h 564"/>
              <a:gd name="T50" fmla="*/ 8 w 524"/>
              <a:gd name="T51" fmla="*/ 152 h 564"/>
              <a:gd name="T52" fmla="*/ 0 w 524"/>
              <a:gd name="T53" fmla="*/ 176 h 564"/>
              <a:gd name="T54" fmla="*/ 22 w 524"/>
              <a:gd name="T55" fmla="*/ 196 h 564"/>
              <a:gd name="T56" fmla="*/ 14 w 524"/>
              <a:gd name="T57" fmla="*/ 234 h 564"/>
              <a:gd name="T58" fmla="*/ 14 w 524"/>
              <a:gd name="T59" fmla="*/ 258 h 564"/>
              <a:gd name="T60" fmla="*/ 18 w 524"/>
              <a:gd name="T61" fmla="*/ 292 h 564"/>
              <a:gd name="T62" fmla="*/ 48 w 524"/>
              <a:gd name="T63" fmla="*/ 312 h 564"/>
              <a:gd name="T64" fmla="*/ 78 w 524"/>
              <a:gd name="T65" fmla="*/ 318 h 564"/>
              <a:gd name="T66" fmla="*/ 102 w 524"/>
              <a:gd name="T67" fmla="*/ 354 h 564"/>
              <a:gd name="T68" fmla="*/ 154 w 524"/>
              <a:gd name="T69" fmla="*/ 398 h 564"/>
              <a:gd name="T70" fmla="*/ 180 w 524"/>
              <a:gd name="T71" fmla="*/ 530 h 564"/>
              <a:gd name="T72" fmla="*/ 218 w 524"/>
              <a:gd name="T73" fmla="*/ 552 h 564"/>
              <a:gd name="T74" fmla="*/ 482 w 524"/>
              <a:gd name="T75" fmla="*/ 546 h 564"/>
              <a:gd name="T76" fmla="*/ 490 w 524"/>
              <a:gd name="T77" fmla="*/ 34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64">
                <a:moveTo>
                  <a:pt x="490" y="348"/>
                </a:moveTo>
                <a:lnTo>
                  <a:pt x="492" y="284"/>
                </a:lnTo>
                <a:lnTo>
                  <a:pt x="524" y="204"/>
                </a:lnTo>
                <a:lnTo>
                  <a:pt x="518" y="190"/>
                </a:lnTo>
                <a:lnTo>
                  <a:pt x="498" y="218"/>
                </a:lnTo>
                <a:lnTo>
                  <a:pt x="494" y="246"/>
                </a:lnTo>
                <a:lnTo>
                  <a:pt x="484" y="248"/>
                </a:lnTo>
                <a:lnTo>
                  <a:pt x="448" y="286"/>
                </a:lnTo>
                <a:lnTo>
                  <a:pt x="448" y="278"/>
                </a:lnTo>
                <a:lnTo>
                  <a:pt x="460" y="244"/>
                </a:lnTo>
                <a:lnTo>
                  <a:pt x="470" y="232"/>
                </a:lnTo>
                <a:lnTo>
                  <a:pt x="480" y="212"/>
                </a:lnTo>
                <a:lnTo>
                  <a:pt x="474" y="212"/>
                </a:lnTo>
                <a:lnTo>
                  <a:pt x="476" y="212"/>
                </a:lnTo>
                <a:lnTo>
                  <a:pt x="462" y="202"/>
                </a:lnTo>
                <a:lnTo>
                  <a:pt x="468" y="182"/>
                </a:lnTo>
                <a:lnTo>
                  <a:pt x="466" y="178"/>
                </a:lnTo>
                <a:lnTo>
                  <a:pt x="448" y="180"/>
                </a:lnTo>
                <a:lnTo>
                  <a:pt x="448" y="172"/>
                </a:lnTo>
                <a:lnTo>
                  <a:pt x="454" y="164"/>
                </a:lnTo>
                <a:lnTo>
                  <a:pt x="450" y="156"/>
                </a:lnTo>
                <a:lnTo>
                  <a:pt x="454" y="152"/>
                </a:lnTo>
                <a:lnTo>
                  <a:pt x="450" y="144"/>
                </a:lnTo>
                <a:lnTo>
                  <a:pt x="452" y="140"/>
                </a:lnTo>
                <a:lnTo>
                  <a:pt x="442" y="132"/>
                </a:lnTo>
                <a:lnTo>
                  <a:pt x="422" y="128"/>
                </a:lnTo>
                <a:lnTo>
                  <a:pt x="424" y="118"/>
                </a:lnTo>
                <a:lnTo>
                  <a:pt x="422" y="112"/>
                </a:lnTo>
                <a:lnTo>
                  <a:pt x="384" y="102"/>
                </a:lnTo>
                <a:lnTo>
                  <a:pt x="374" y="106"/>
                </a:lnTo>
                <a:lnTo>
                  <a:pt x="242" y="72"/>
                </a:lnTo>
                <a:lnTo>
                  <a:pt x="232" y="50"/>
                </a:lnTo>
                <a:lnTo>
                  <a:pt x="222" y="44"/>
                </a:lnTo>
                <a:lnTo>
                  <a:pt x="216" y="46"/>
                </a:lnTo>
                <a:lnTo>
                  <a:pt x="214" y="42"/>
                </a:lnTo>
                <a:lnTo>
                  <a:pt x="182" y="40"/>
                </a:lnTo>
                <a:lnTo>
                  <a:pt x="176" y="46"/>
                </a:lnTo>
                <a:lnTo>
                  <a:pt x="174" y="42"/>
                </a:lnTo>
                <a:lnTo>
                  <a:pt x="178" y="24"/>
                </a:lnTo>
                <a:lnTo>
                  <a:pt x="176" y="10"/>
                </a:lnTo>
                <a:lnTo>
                  <a:pt x="166" y="0"/>
                </a:lnTo>
                <a:lnTo>
                  <a:pt x="110" y="40"/>
                </a:lnTo>
                <a:lnTo>
                  <a:pt x="90" y="44"/>
                </a:lnTo>
                <a:lnTo>
                  <a:pt x="76" y="44"/>
                </a:lnTo>
                <a:lnTo>
                  <a:pt x="68" y="34"/>
                </a:lnTo>
                <a:lnTo>
                  <a:pt x="60" y="28"/>
                </a:lnTo>
                <a:lnTo>
                  <a:pt x="56" y="38"/>
                </a:lnTo>
                <a:lnTo>
                  <a:pt x="50" y="38"/>
                </a:lnTo>
                <a:lnTo>
                  <a:pt x="52" y="110"/>
                </a:lnTo>
                <a:lnTo>
                  <a:pt x="46" y="118"/>
                </a:lnTo>
                <a:lnTo>
                  <a:pt x="16" y="134"/>
                </a:lnTo>
                <a:lnTo>
                  <a:pt x="8" y="152"/>
                </a:lnTo>
                <a:lnTo>
                  <a:pt x="0" y="160"/>
                </a:lnTo>
                <a:lnTo>
                  <a:pt x="0" y="176"/>
                </a:lnTo>
                <a:lnTo>
                  <a:pt x="12" y="178"/>
                </a:lnTo>
                <a:lnTo>
                  <a:pt x="22" y="196"/>
                </a:lnTo>
                <a:lnTo>
                  <a:pt x="12" y="212"/>
                </a:lnTo>
                <a:lnTo>
                  <a:pt x="14" y="234"/>
                </a:lnTo>
                <a:lnTo>
                  <a:pt x="10" y="240"/>
                </a:lnTo>
                <a:lnTo>
                  <a:pt x="14" y="258"/>
                </a:lnTo>
                <a:lnTo>
                  <a:pt x="10" y="280"/>
                </a:lnTo>
                <a:lnTo>
                  <a:pt x="18" y="292"/>
                </a:lnTo>
                <a:lnTo>
                  <a:pt x="38" y="298"/>
                </a:lnTo>
                <a:lnTo>
                  <a:pt x="48" y="312"/>
                </a:lnTo>
                <a:lnTo>
                  <a:pt x="62" y="310"/>
                </a:lnTo>
                <a:lnTo>
                  <a:pt x="78" y="318"/>
                </a:lnTo>
                <a:lnTo>
                  <a:pt x="96" y="338"/>
                </a:lnTo>
                <a:lnTo>
                  <a:pt x="102" y="354"/>
                </a:lnTo>
                <a:lnTo>
                  <a:pt x="146" y="382"/>
                </a:lnTo>
                <a:lnTo>
                  <a:pt x="154" y="398"/>
                </a:lnTo>
                <a:lnTo>
                  <a:pt x="160" y="434"/>
                </a:lnTo>
                <a:lnTo>
                  <a:pt x="180" y="530"/>
                </a:lnTo>
                <a:lnTo>
                  <a:pt x="212" y="540"/>
                </a:lnTo>
                <a:lnTo>
                  <a:pt x="218" y="552"/>
                </a:lnTo>
                <a:lnTo>
                  <a:pt x="218" y="564"/>
                </a:lnTo>
                <a:lnTo>
                  <a:pt x="482" y="546"/>
                </a:lnTo>
                <a:lnTo>
                  <a:pt x="468" y="452"/>
                </a:lnTo>
                <a:lnTo>
                  <a:pt x="490" y="348"/>
                </a:lnTo>
                <a:close/>
              </a:path>
            </a:pathLst>
          </a:custGeom>
          <a:solidFill>
            <a:schemeClr val="bg2"/>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41" name="Freeform 225"/>
          <p:cNvSpPr>
            <a:spLocks/>
          </p:cNvSpPr>
          <p:nvPr/>
        </p:nvSpPr>
        <p:spPr bwMode="auto">
          <a:xfrm>
            <a:off x="9326556" y="3000656"/>
            <a:ext cx="276225" cy="177800"/>
          </a:xfrm>
          <a:custGeom>
            <a:avLst/>
            <a:gdLst>
              <a:gd name="T0" fmla="*/ 146 w 174"/>
              <a:gd name="T1" fmla="*/ 0 h 112"/>
              <a:gd name="T2" fmla="*/ 118 w 174"/>
              <a:gd name="T3" fmla="*/ 34 h 112"/>
              <a:gd name="T4" fmla="*/ 36 w 174"/>
              <a:gd name="T5" fmla="*/ 64 h 112"/>
              <a:gd name="T6" fmla="*/ 12 w 174"/>
              <a:gd name="T7" fmla="*/ 82 h 112"/>
              <a:gd name="T8" fmla="*/ 8 w 174"/>
              <a:gd name="T9" fmla="*/ 92 h 112"/>
              <a:gd name="T10" fmla="*/ 0 w 174"/>
              <a:gd name="T11" fmla="*/ 96 h 112"/>
              <a:gd name="T12" fmla="*/ 0 w 174"/>
              <a:gd name="T13" fmla="*/ 110 h 112"/>
              <a:gd name="T14" fmla="*/ 2 w 174"/>
              <a:gd name="T15" fmla="*/ 112 h 112"/>
              <a:gd name="T16" fmla="*/ 2 w 174"/>
              <a:gd name="T17" fmla="*/ 106 h 112"/>
              <a:gd name="T18" fmla="*/ 10 w 174"/>
              <a:gd name="T19" fmla="*/ 102 h 112"/>
              <a:gd name="T20" fmla="*/ 12 w 174"/>
              <a:gd name="T21" fmla="*/ 108 h 112"/>
              <a:gd name="T22" fmla="*/ 20 w 174"/>
              <a:gd name="T23" fmla="*/ 110 h 112"/>
              <a:gd name="T24" fmla="*/ 174 w 174"/>
              <a:gd name="T25" fmla="*/ 14 h 112"/>
              <a:gd name="T26" fmla="*/ 154 w 174"/>
              <a:gd name="T27" fmla="*/ 16 h 112"/>
              <a:gd name="T28" fmla="*/ 142 w 174"/>
              <a:gd name="T29" fmla="*/ 26 h 112"/>
              <a:gd name="T30" fmla="*/ 136 w 174"/>
              <a:gd name="T31" fmla="*/ 34 h 112"/>
              <a:gd name="T32" fmla="*/ 124 w 174"/>
              <a:gd name="T33" fmla="*/ 40 h 112"/>
              <a:gd name="T34" fmla="*/ 126 w 174"/>
              <a:gd name="T35" fmla="*/ 34 h 112"/>
              <a:gd name="T36" fmla="*/ 142 w 174"/>
              <a:gd name="T37" fmla="*/ 10 h 112"/>
              <a:gd name="T38" fmla="*/ 146 w 174"/>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12">
                <a:moveTo>
                  <a:pt x="146" y="0"/>
                </a:moveTo>
                <a:lnTo>
                  <a:pt x="118" y="34"/>
                </a:lnTo>
                <a:lnTo>
                  <a:pt x="36" y="64"/>
                </a:lnTo>
                <a:lnTo>
                  <a:pt x="12" y="82"/>
                </a:lnTo>
                <a:lnTo>
                  <a:pt x="8" y="92"/>
                </a:lnTo>
                <a:lnTo>
                  <a:pt x="0" y="96"/>
                </a:lnTo>
                <a:lnTo>
                  <a:pt x="0" y="110"/>
                </a:lnTo>
                <a:lnTo>
                  <a:pt x="2" y="112"/>
                </a:lnTo>
                <a:lnTo>
                  <a:pt x="2" y="106"/>
                </a:lnTo>
                <a:lnTo>
                  <a:pt x="10" y="102"/>
                </a:lnTo>
                <a:lnTo>
                  <a:pt x="12" y="108"/>
                </a:lnTo>
                <a:lnTo>
                  <a:pt x="20" y="110"/>
                </a:lnTo>
                <a:lnTo>
                  <a:pt x="174" y="14"/>
                </a:lnTo>
                <a:lnTo>
                  <a:pt x="154" y="16"/>
                </a:lnTo>
                <a:lnTo>
                  <a:pt x="142" y="26"/>
                </a:lnTo>
                <a:lnTo>
                  <a:pt x="136" y="34"/>
                </a:lnTo>
                <a:lnTo>
                  <a:pt x="124" y="40"/>
                </a:lnTo>
                <a:lnTo>
                  <a:pt x="126" y="34"/>
                </a:lnTo>
                <a:lnTo>
                  <a:pt x="142" y="10"/>
                </a:lnTo>
                <a:lnTo>
                  <a:pt x="146" y="0"/>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42" name="Freeform 226"/>
          <p:cNvSpPr>
            <a:spLocks/>
          </p:cNvSpPr>
          <p:nvPr/>
        </p:nvSpPr>
        <p:spPr bwMode="auto">
          <a:xfrm>
            <a:off x="8805856" y="6384988"/>
            <a:ext cx="34925" cy="57150"/>
          </a:xfrm>
          <a:custGeom>
            <a:avLst/>
            <a:gdLst>
              <a:gd name="T0" fmla="*/ 22 w 22"/>
              <a:gd name="T1" fmla="*/ 2 h 36"/>
              <a:gd name="T2" fmla="*/ 16 w 22"/>
              <a:gd name="T3" fmla="*/ 0 h 36"/>
              <a:gd name="T4" fmla="*/ 0 w 22"/>
              <a:gd name="T5" fmla="*/ 32 h 36"/>
              <a:gd name="T6" fmla="*/ 2 w 22"/>
              <a:gd name="T7" fmla="*/ 36 h 36"/>
              <a:gd name="T8" fmla="*/ 22 w 22"/>
              <a:gd name="T9" fmla="*/ 2 h 36"/>
            </a:gdLst>
            <a:ahLst/>
            <a:cxnLst>
              <a:cxn ang="0">
                <a:pos x="T0" y="T1"/>
              </a:cxn>
              <a:cxn ang="0">
                <a:pos x="T2" y="T3"/>
              </a:cxn>
              <a:cxn ang="0">
                <a:pos x="T4" y="T5"/>
              </a:cxn>
              <a:cxn ang="0">
                <a:pos x="T6" y="T7"/>
              </a:cxn>
              <a:cxn ang="0">
                <a:pos x="T8" y="T9"/>
              </a:cxn>
            </a:cxnLst>
            <a:rect l="0" t="0" r="r" b="b"/>
            <a:pathLst>
              <a:path w="22" h="36">
                <a:moveTo>
                  <a:pt x="22" y="2"/>
                </a:moveTo>
                <a:lnTo>
                  <a:pt x="16" y="0"/>
                </a:lnTo>
                <a:lnTo>
                  <a:pt x="0" y="32"/>
                </a:lnTo>
                <a:lnTo>
                  <a:pt x="2" y="36"/>
                </a:lnTo>
                <a:lnTo>
                  <a:pt x="22" y="2"/>
                </a:lnTo>
                <a:close/>
              </a:path>
            </a:pathLst>
          </a:custGeom>
          <a:solidFill>
            <a:srgbClr val="D1EDC6"/>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3" name="Freeform 227"/>
          <p:cNvSpPr>
            <a:spLocks/>
          </p:cNvSpPr>
          <p:nvPr/>
        </p:nvSpPr>
        <p:spPr bwMode="auto">
          <a:xfrm>
            <a:off x="8758230" y="6488394"/>
            <a:ext cx="31750" cy="25400"/>
          </a:xfrm>
          <a:custGeom>
            <a:avLst/>
            <a:gdLst>
              <a:gd name="T0" fmla="*/ 20 w 20"/>
              <a:gd name="T1" fmla="*/ 0 h 16"/>
              <a:gd name="T2" fmla="*/ 0 w 20"/>
              <a:gd name="T3" fmla="*/ 12 h 16"/>
              <a:gd name="T4" fmla="*/ 2 w 20"/>
              <a:gd name="T5" fmla="*/ 16 h 16"/>
              <a:gd name="T6" fmla="*/ 20 w 20"/>
              <a:gd name="T7" fmla="*/ 6 h 16"/>
              <a:gd name="T8" fmla="*/ 20 w 20"/>
              <a:gd name="T9" fmla="*/ 0 h 16"/>
            </a:gdLst>
            <a:ahLst/>
            <a:cxnLst>
              <a:cxn ang="0">
                <a:pos x="T0" y="T1"/>
              </a:cxn>
              <a:cxn ang="0">
                <a:pos x="T2" y="T3"/>
              </a:cxn>
              <a:cxn ang="0">
                <a:pos x="T4" y="T5"/>
              </a:cxn>
              <a:cxn ang="0">
                <a:pos x="T6" y="T7"/>
              </a:cxn>
              <a:cxn ang="0">
                <a:pos x="T8" y="T9"/>
              </a:cxn>
            </a:cxnLst>
            <a:rect l="0" t="0" r="r" b="b"/>
            <a:pathLst>
              <a:path w="20" h="16">
                <a:moveTo>
                  <a:pt x="20" y="0"/>
                </a:moveTo>
                <a:lnTo>
                  <a:pt x="0" y="12"/>
                </a:lnTo>
                <a:lnTo>
                  <a:pt x="2" y="16"/>
                </a:lnTo>
                <a:lnTo>
                  <a:pt x="20" y="6"/>
                </a:lnTo>
                <a:lnTo>
                  <a:pt x="20" y="0"/>
                </a:lnTo>
                <a:close/>
              </a:path>
            </a:pathLst>
          </a:custGeom>
          <a:solidFill>
            <a:srgbClr val="D1EDC6"/>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4" name="Freeform 228"/>
          <p:cNvSpPr>
            <a:spLocks/>
          </p:cNvSpPr>
          <p:nvPr/>
        </p:nvSpPr>
        <p:spPr bwMode="auto">
          <a:xfrm>
            <a:off x="8593130" y="6529669"/>
            <a:ext cx="88900" cy="50800"/>
          </a:xfrm>
          <a:custGeom>
            <a:avLst/>
            <a:gdLst>
              <a:gd name="T0" fmla="*/ 56 w 56"/>
              <a:gd name="T1" fmla="*/ 14 h 32"/>
              <a:gd name="T2" fmla="*/ 40 w 56"/>
              <a:gd name="T3" fmla="*/ 14 h 32"/>
              <a:gd name="T4" fmla="*/ 16 w 56"/>
              <a:gd name="T5" fmla="*/ 28 h 32"/>
              <a:gd name="T6" fmla="*/ 0 w 56"/>
              <a:gd name="T7" fmla="*/ 32 h 32"/>
              <a:gd name="T8" fmla="*/ 4 w 56"/>
              <a:gd name="T9" fmla="*/ 24 h 32"/>
              <a:gd name="T10" fmla="*/ 20 w 56"/>
              <a:gd name="T11" fmla="*/ 18 h 32"/>
              <a:gd name="T12" fmla="*/ 40 w 56"/>
              <a:gd name="T13" fmla="*/ 0 h 32"/>
              <a:gd name="T14" fmla="*/ 56 w 56"/>
              <a:gd name="T15" fmla="*/ 2 h 32"/>
              <a:gd name="T16" fmla="*/ 56 w 56"/>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2">
                <a:moveTo>
                  <a:pt x="56" y="14"/>
                </a:moveTo>
                <a:lnTo>
                  <a:pt x="40" y="14"/>
                </a:lnTo>
                <a:lnTo>
                  <a:pt x="16" y="28"/>
                </a:lnTo>
                <a:lnTo>
                  <a:pt x="0" y="32"/>
                </a:lnTo>
                <a:lnTo>
                  <a:pt x="4" y="24"/>
                </a:lnTo>
                <a:lnTo>
                  <a:pt x="20" y="18"/>
                </a:lnTo>
                <a:lnTo>
                  <a:pt x="40" y="0"/>
                </a:lnTo>
                <a:lnTo>
                  <a:pt x="56" y="2"/>
                </a:lnTo>
                <a:lnTo>
                  <a:pt x="56" y="14"/>
                </a:lnTo>
                <a:close/>
              </a:path>
            </a:pathLst>
          </a:custGeom>
          <a:solidFill>
            <a:srgbClr val="D1EDC6"/>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5" name="Freeform 229"/>
          <p:cNvSpPr>
            <a:spLocks/>
          </p:cNvSpPr>
          <p:nvPr/>
        </p:nvSpPr>
        <p:spPr bwMode="auto">
          <a:xfrm>
            <a:off x="9869480" y="2283107"/>
            <a:ext cx="25400" cy="34925"/>
          </a:xfrm>
          <a:custGeom>
            <a:avLst/>
            <a:gdLst>
              <a:gd name="T0" fmla="*/ 0 w 16"/>
              <a:gd name="T1" fmla="*/ 14 h 22"/>
              <a:gd name="T2" fmla="*/ 6 w 16"/>
              <a:gd name="T3" fmla="*/ 22 h 22"/>
              <a:gd name="T4" fmla="*/ 14 w 16"/>
              <a:gd name="T5" fmla="*/ 22 h 22"/>
              <a:gd name="T6" fmla="*/ 16 w 16"/>
              <a:gd name="T7" fmla="*/ 14 h 22"/>
              <a:gd name="T8" fmla="*/ 10 w 16"/>
              <a:gd name="T9" fmla="*/ 12 h 22"/>
              <a:gd name="T10" fmla="*/ 6 w 16"/>
              <a:gd name="T11" fmla="*/ 0 h 22"/>
              <a:gd name="T12" fmla="*/ 0 w 16"/>
              <a:gd name="T13" fmla="*/ 2 h 22"/>
              <a:gd name="T14" fmla="*/ 0 w 16"/>
              <a:gd name="T15" fmla="*/ 14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0" y="14"/>
                </a:moveTo>
                <a:lnTo>
                  <a:pt x="6" y="22"/>
                </a:lnTo>
                <a:lnTo>
                  <a:pt x="14" y="22"/>
                </a:lnTo>
                <a:lnTo>
                  <a:pt x="16" y="14"/>
                </a:lnTo>
                <a:lnTo>
                  <a:pt x="10" y="12"/>
                </a:lnTo>
                <a:lnTo>
                  <a:pt x="6" y="0"/>
                </a:lnTo>
                <a:lnTo>
                  <a:pt x="0" y="2"/>
                </a:lnTo>
                <a:lnTo>
                  <a:pt x="0" y="14"/>
                </a:lnTo>
                <a:close/>
              </a:path>
            </a:pathLst>
          </a:custGeom>
          <a:solidFill>
            <a:srgbClr val="FFF2C7"/>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6" name="Freeform 230"/>
          <p:cNvSpPr>
            <a:spLocks/>
          </p:cNvSpPr>
          <p:nvPr/>
        </p:nvSpPr>
        <p:spPr bwMode="auto">
          <a:xfrm>
            <a:off x="9888530" y="2264057"/>
            <a:ext cx="19050" cy="22225"/>
          </a:xfrm>
          <a:custGeom>
            <a:avLst/>
            <a:gdLst>
              <a:gd name="T0" fmla="*/ 4 w 12"/>
              <a:gd name="T1" fmla="*/ 14 h 14"/>
              <a:gd name="T2" fmla="*/ 10 w 12"/>
              <a:gd name="T3" fmla="*/ 14 h 14"/>
              <a:gd name="T4" fmla="*/ 12 w 12"/>
              <a:gd name="T5" fmla="*/ 8 h 14"/>
              <a:gd name="T6" fmla="*/ 8 w 12"/>
              <a:gd name="T7" fmla="*/ 0 h 14"/>
              <a:gd name="T8" fmla="*/ 4 w 12"/>
              <a:gd name="T9" fmla="*/ 0 h 14"/>
              <a:gd name="T10" fmla="*/ 0 w 12"/>
              <a:gd name="T11" fmla="*/ 8 h 14"/>
              <a:gd name="T12" fmla="*/ 4 w 1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4" y="14"/>
                </a:moveTo>
                <a:lnTo>
                  <a:pt x="10" y="14"/>
                </a:lnTo>
                <a:lnTo>
                  <a:pt x="12" y="8"/>
                </a:lnTo>
                <a:lnTo>
                  <a:pt x="8" y="0"/>
                </a:lnTo>
                <a:lnTo>
                  <a:pt x="4" y="0"/>
                </a:lnTo>
                <a:lnTo>
                  <a:pt x="0" y="8"/>
                </a:lnTo>
                <a:lnTo>
                  <a:pt x="4" y="14"/>
                </a:lnTo>
                <a:close/>
              </a:path>
            </a:pathLst>
          </a:custGeom>
          <a:solidFill>
            <a:srgbClr val="FFF2C7"/>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7" name="Freeform 231"/>
          <p:cNvSpPr>
            <a:spLocks/>
          </p:cNvSpPr>
          <p:nvPr/>
        </p:nvSpPr>
        <p:spPr bwMode="auto">
          <a:xfrm>
            <a:off x="9907580" y="2292631"/>
            <a:ext cx="12700" cy="25400"/>
          </a:xfrm>
          <a:custGeom>
            <a:avLst/>
            <a:gdLst>
              <a:gd name="T0" fmla="*/ 0 w 8"/>
              <a:gd name="T1" fmla="*/ 8 h 16"/>
              <a:gd name="T2" fmla="*/ 2 w 8"/>
              <a:gd name="T3" fmla="*/ 14 h 16"/>
              <a:gd name="T4" fmla="*/ 8 w 8"/>
              <a:gd name="T5" fmla="*/ 16 h 16"/>
              <a:gd name="T6" fmla="*/ 8 w 8"/>
              <a:gd name="T7" fmla="*/ 6 h 16"/>
              <a:gd name="T8" fmla="*/ 4 w 8"/>
              <a:gd name="T9" fmla="*/ 0 h 16"/>
              <a:gd name="T10" fmla="*/ 0 w 8"/>
              <a:gd name="T11" fmla="*/ 8 h 16"/>
            </a:gdLst>
            <a:ahLst/>
            <a:cxnLst>
              <a:cxn ang="0">
                <a:pos x="T0" y="T1"/>
              </a:cxn>
              <a:cxn ang="0">
                <a:pos x="T2" y="T3"/>
              </a:cxn>
              <a:cxn ang="0">
                <a:pos x="T4" y="T5"/>
              </a:cxn>
              <a:cxn ang="0">
                <a:pos x="T6" y="T7"/>
              </a:cxn>
              <a:cxn ang="0">
                <a:pos x="T8" y="T9"/>
              </a:cxn>
              <a:cxn ang="0">
                <a:pos x="T10" y="T11"/>
              </a:cxn>
            </a:cxnLst>
            <a:rect l="0" t="0" r="r" b="b"/>
            <a:pathLst>
              <a:path w="8" h="16">
                <a:moveTo>
                  <a:pt x="0" y="8"/>
                </a:moveTo>
                <a:lnTo>
                  <a:pt x="2" y="14"/>
                </a:lnTo>
                <a:lnTo>
                  <a:pt x="8" y="16"/>
                </a:lnTo>
                <a:lnTo>
                  <a:pt x="8" y="6"/>
                </a:lnTo>
                <a:lnTo>
                  <a:pt x="4" y="0"/>
                </a:lnTo>
                <a:lnTo>
                  <a:pt x="0" y="8"/>
                </a:lnTo>
                <a:close/>
              </a:path>
            </a:pathLst>
          </a:custGeom>
          <a:solidFill>
            <a:srgbClr val="FFF2C7"/>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8" name="Freeform 232"/>
          <p:cNvSpPr>
            <a:spLocks/>
          </p:cNvSpPr>
          <p:nvPr/>
        </p:nvSpPr>
        <p:spPr bwMode="auto">
          <a:xfrm>
            <a:off x="8088305" y="3356257"/>
            <a:ext cx="717550" cy="709613"/>
          </a:xfrm>
          <a:custGeom>
            <a:avLst/>
            <a:gdLst>
              <a:gd name="T0" fmla="*/ 26 w 452"/>
              <a:gd name="T1" fmla="*/ 302 h 447"/>
              <a:gd name="T2" fmla="*/ 38 w 452"/>
              <a:gd name="T3" fmla="*/ 278 h 447"/>
              <a:gd name="T4" fmla="*/ 44 w 452"/>
              <a:gd name="T5" fmla="*/ 228 h 447"/>
              <a:gd name="T6" fmla="*/ 58 w 452"/>
              <a:gd name="T7" fmla="*/ 242 h 447"/>
              <a:gd name="T8" fmla="*/ 72 w 452"/>
              <a:gd name="T9" fmla="*/ 234 h 447"/>
              <a:gd name="T10" fmla="*/ 70 w 452"/>
              <a:gd name="T11" fmla="*/ 212 h 447"/>
              <a:gd name="T12" fmla="*/ 74 w 452"/>
              <a:gd name="T13" fmla="*/ 190 h 447"/>
              <a:gd name="T14" fmla="*/ 94 w 452"/>
              <a:gd name="T15" fmla="*/ 168 h 447"/>
              <a:gd name="T16" fmla="*/ 116 w 452"/>
              <a:gd name="T17" fmla="*/ 166 h 447"/>
              <a:gd name="T18" fmla="*/ 148 w 452"/>
              <a:gd name="T19" fmla="*/ 120 h 447"/>
              <a:gd name="T20" fmla="*/ 148 w 452"/>
              <a:gd name="T21" fmla="*/ 102 h 447"/>
              <a:gd name="T22" fmla="*/ 150 w 452"/>
              <a:gd name="T23" fmla="*/ 94 h 447"/>
              <a:gd name="T24" fmla="*/ 158 w 452"/>
              <a:gd name="T25" fmla="*/ 42 h 447"/>
              <a:gd name="T26" fmla="*/ 156 w 452"/>
              <a:gd name="T27" fmla="*/ 24 h 447"/>
              <a:gd name="T28" fmla="*/ 148 w 452"/>
              <a:gd name="T29" fmla="*/ 4 h 447"/>
              <a:gd name="T30" fmla="*/ 160 w 452"/>
              <a:gd name="T31" fmla="*/ 0 h 447"/>
              <a:gd name="T32" fmla="*/ 278 w 452"/>
              <a:gd name="T33" fmla="*/ 100 h 447"/>
              <a:gd name="T34" fmla="*/ 304 w 452"/>
              <a:gd name="T35" fmla="*/ 150 h 447"/>
              <a:gd name="T36" fmla="*/ 324 w 452"/>
              <a:gd name="T37" fmla="*/ 122 h 447"/>
              <a:gd name="T38" fmla="*/ 344 w 452"/>
              <a:gd name="T39" fmla="*/ 108 h 447"/>
              <a:gd name="T40" fmla="*/ 350 w 452"/>
              <a:gd name="T41" fmla="*/ 102 h 447"/>
              <a:gd name="T42" fmla="*/ 368 w 452"/>
              <a:gd name="T43" fmla="*/ 110 h 447"/>
              <a:gd name="T44" fmla="*/ 382 w 452"/>
              <a:gd name="T45" fmla="*/ 104 h 447"/>
              <a:gd name="T46" fmla="*/ 382 w 452"/>
              <a:gd name="T47" fmla="*/ 98 h 447"/>
              <a:gd name="T48" fmla="*/ 394 w 452"/>
              <a:gd name="T49" fmla="*/ 92 h 447"/>
              <a:gd name="T50" fmla="*/ 422 w 452"/>
              <a:gd name="T51" fmla="*/ 90 h 447"/>
              <a:gd name="T52" fmla="*/ 438 w 452"/>
              <a:gd name="T53" fmla="*/ 90 h 447"/>
              <a:gd name="T54" fmla="*/ 436 w 452"/>
              <a:gd name="T55" fmla="*/ 98 h 447"/>
              <a:gd name="T56" fmla="*/ 440 w 452"/>
              <a:gd name="T57" fmla="*/ 100 h 447"/>
              <a:gd name="T58" fmla="*/ 442 w 452"/>
              <a:gd name="T59" fmla="*/ 106 h 447"/>
              <a:gd name="T60" fmla="*/ 452 w 452"/>
              <a:gd name="T61" fmla="*/ 120 h 447"/>
              <a:gd name="T62" fmla="*/ 392 w 452"/>
              <a:gd name="T63" fmla="*/ 114 h 447"/>
              <a:gd name="T64" fmla="*/ 376 w 452"/>
              <a:gd name="T65" fmla="*/ 180 h 447"/>
              <a:gd name="T66" fmla="*/ 364 w 452"/>
              <a:gd name="T67" fmla="*/ 186 h 447"/>
              <a:gd name="T68" fmla="*/ 342 w 452"/>
              <a:gd name="T69" fmla="*/ 202 h 447"/>
              <a:gd name="T70" fmla="*/ 300 w 452"/>
              <a:gd name="T71" fmla="*/ 256 h 447"/>
              <a:gd name="T72" fmla="*/ 284 w 452"/>
              <a:gd name="T73" fmla="*/ 244 h 447"/>
              <a:gd name="T74" fmla="*/ 274 w 452"/>
              <a:gd name="T75" fmla="*/ 282 h 447"/>
              <a:gd name="T76" fmla="*/ 266 w 452"/>
              <a:gd name="T77" fmla="*/ 302 h 447"/>
              <a:gd name="T78" fmla="*/ 240 w 452"/>
              <a:gd name="T79" fmla="*/ 368 h 447"/>
              <a:gd name="T80" fmla="*/ 240 w 452"/>
              <a:gd name="T81" fmla="*/ 383 h 447"/>
              <a:gd name="T82" fmla="*/ 228 w 452"/>
              <a:gd name="T83" fmla="*/ 403 h 447"/>
              <a:gd name="T84" fmla="*/ 200 w 452"/>
              <a:gd name="T85" fmla="*/ 413 h 447"/>
              <a:gd name="T86" fmla="*/ 186 w 452"/>
              <a:gd name="T87" fmla="*/ 413 h 447"/>
              <a:gd name="T88" fmla="*/ 186 w 452"/>
              <a:gd name="T89" fmla="*/ 423 h 447"/>
              <a:gd name="T90" fmla="*/ 140 w 452"/>
              <a:gd name="T91" fmla="*/ 427 h 447"/>
              <a:gd name="T92" fmla="*/ 116 w 452"/>
              <a:gd name="T93" fmla="*/ 447 h 447"/>
              <a:gd name="T94" fmla="*/ 84 w 452"/>
              <a:gd name="T95" fmla="*/ 431 h 447"/>
              <a:gd name="T96" fmla="*/ 76 w 452"/>
              <a:gd name="T97" fmla="*/ 419 h 447"/>
              <a:gd name="T98" fmla="*/ 76 w 452"/>
              <a:gd name="T99" fmla="*/ 411 h 447"/>
              <a:gd name="T100" fmla="*/ 54 w 452"/>
              <a:gd name="T101" fmla="*/ 401 h 447"/>
              <a:gd name="T102" fmla="*/ 38 w 452"/>
              <a:gd name="T103" fmla="*/ 385 h 447"/>
              <a:gd name="T104" fmla="*/ 20 w 452"/>
              <a:gd name="T105" fmla="*/ 362 h 447"/>
              <a:gd name="T106" fmla="*/ 6 w 452"/>
              <a:gd name="T107" fmla="*/ 330 h 447"/>
              <a:gd name="T108" fmla="*/ 2 w 452"/>
              <a:gd name="T109" fmla="*/ 31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2" h="447">
                <a:moveTo>
                  <a:pt x="2" y="310"/>
                </a:moveTo>
                <a:lnTo>
                  <a:pt x="26" y="302"/>
                </a:lnTo>
                <a:lnTo>
                  <a:pt x="28" y="284"/>
                </a:lnTo>
                <a:lnTo>
                  <a:pt x="38" y="278"/>
                </a:lnTo>
                <a:lnTo>
                  <a:pt x="30" y="258"/>
                </a:lnTo>
                <a:lnTo>
                  <a:pt x="44" y="228"/>
                </a:lnTo>
                <a:lnTo>
                  <a:pt x="54" y="228"/>
                </a:lnTo>
                <a:lnTo>
                  <a:pt x="58" y="242"/>
                </a:lnTo>
                <a:lnTo>
                  <a:pt x="66" y="232"/>
                </a:lnTo>
                <a:lnTo>
                  <a:pt x="72" y="234"/>
                </a:lnTo>
                <a:lnTo>
                  <a:pt x="64" y="216"/>
                </a:lnTo>
                <a:lnTo>
                  <a:pt x="70" y="212"/>
                </a:lnTo>
                <a:lnTo>
                  <a:pt x="68" y="202"/>
                </a:lnTo>
                <a:lnTo>
                  <a:pt x="74" y="190"/>
                </a:lnTo>
                <a:lnTo>
                  <a:pt x="84" y="186"/>
                </a:lnTo>
                <a:lnTo>
                  <a:pt x="94" y="168"/>
                </a:lnTo>
                <a:lnTo>
                  <a:pt x="104" y="176"/>
                </a:lnTo>
                <a:lnTo>
                  <a:pt x="116" y="166"/>
                </a:lnTo>
                <a:lnTo>
                  <a:pt x="146" y="134"/>
                </a:lnTo>
                <a:lnTo>
                  <a:pt x="148" y="120"/>
                </a:lnTo>
                <a:lnTo>
                  <a:pt x="142" y="114"/>
                </a:lnTo>
                <a:lnTo>
                  <a:pt x="148" y="102"/>
                </a:lnTo>
                <a:lnTo>
                  <a:pt x="146" y="96"/>
                </a:lnTo>
                <a:lnTo>
                  <a:pt x="150" y="94"/>
                </a:lnTo>
                <a:lnTo>
                  <a:pt x="150" y="72"/>
                </a:lnTo>
                <a:lnTo>
                  <a:pt x="158" y="42"/>
                </a:lnTo>
                <a:lnTo>
                  <a:pt x="154" y="32"/>
                </a:lnTo>
                <a:lnTo>
                  <a:pt x="156" y="24"/>
                </a:lnTo>
                <a:lnTo>
                  <a:pt x="146" y="8"/>
                </a:lnTo>
                <a:lnTo>
                  <a:pt x="148" y="4"/>
                </a:lnTo>
                <a:lnTo>
                  <a:pt x="160" y="0"/>
                </a:lnTo>
                <a:lnTo>
                  <a:pt x="160" y="0"/>
                </a:lnTo>
                <a:lnTo>
                  <a:pt x="178" y="116"/>
                </a:lnTo>
                <a:lnTo>
                  <a:pt x="278" y="100"/>
                </a:lnTo>
                <a:lnTo>
                  <a:pt x="286" y="166"/>
                </a:lnTo>
                <a:lnTo>
                  <a:pt x="304" y="150"/>
                </a:lnTo>
                <a:lnTo>
                  <a:pt x="318" y="126"/>
                </a:lnTo>
                <a:lnTo>
                  <a:pt x="324" y="122"/>
                </a:lnTo>
                <a:lnTo>
                  <a:pt x="332" y="126"/>
                </a:lnTo>
                <a:lnTo>
                  <a:pt x="344" y="108"/>
                </a:lnTo>
                <a:lnTo>
                  <a:pt x="346" y="98"/>
                </a:lnTo>
                <a:lnTo>
                  <a:pt x="350" y="102"/>
                </a:lnTo>
                <a:lnTo>
                  <a:pt x="350" y="106"/>
                </a:lnTo>
                <a:lnTo>
                  <a:pt x="368" y="110"/>
                </a:lnTo>
                <a:lnTo>
                  <a:pt x="378" y="108"/>
                </a:lnTo>
                <a:lnTo>
                  <a:pt x="382" y="104"/>
                </a:lnTo>
                <a:lnTo>
                  <a:pt x="378" y="100"/>
                </a:lnTo>
                <a:lnTo>
                  <a:pt x="382" y="98"/>
                </a:lnTo>
                <a:lnTo>
                  <a:pt x="380" y="96"/>
                </a:lnTo>
                <a:lnTo>
                  <a:pt x="394" y="92"/>
                </a:lnTo>
                <a:lnTo>
                  <a:pt x="402" y="82"/>
                </a:lnTo>
                <a:lnTo>
                  <a:pt x="422" y="90"/>
                </a:lnTo>
                <a:lnTo>
                  <a:pt x="436" y="86"/>
                </a:lnTo>
                <a:lnTo>
                  <a:pt x="438" y="90"/>
                </a:lnTo>
                <a:lnTo>
                  <a:pt x="434" y="94"/>
                </a:lnTo>
                <a:lnTo>
                  <a:pt x="436" y="98"/>
                </a:lnTo>
                <a:lnTo>
                  <a:pt x="440" y="96"/>
                </a:lnTo>
                <a:lnTo>
                  <a:pt x="440" y="100"/>
                </a:lnTo>
                <a:lnTo>
                  <a:pt x="446" y="100"/>
                </a:lnTo>
                <a:lnTo>
                  <a:pt x="442" y="106"/>
                </a:lnTo>
                <a:lnTo>
                  <a:pt x="450" y="110"/>
                </a:lnTo>
                <a:lnTo>
                  <a:pt x="452" y="120"/>
                </a:lnTo>
                <a:lnTo>
                  <a:pt x="446" y="144"/>
                </a:lnTo>
                <a:lnTo>
                  <a:pt x="392" y="114"/>
                </a:lnTo>
                <a:lnTo>
                  <a:pt x="390" y="154"/>
                </a:lnTo>
                <a:lnTo>
                  <a:pt x="376" y="180"/>
                </a:lnTo>
                <a:lnTo>
                  <a:pt x="368" y="188"/>
                </a:lnTo>
                <a:lnTo>
                  <a:pt x="364" y="186"/>
                </a:lnTo>
                <a:lnTo>
                  <a:pt x="356" y="208"/>
                </a:lnTo>
                <a:lnTo>
                  <a:pt x="342" y="202"/>
                </a:lnTo>
                <a:lnTo>
                  <a:pt x="322" y="260"/>
                </a:lnTo>
                <a:lnTo>
                  <a:pt x="300" y="256"/>
                </a:lnTo>
                <a:lnTo>
                  <a:pt x="294" y="246"/>
                </a:lnTo>
                <a:lnTo>
                  <a:pt x="284" y="244"/>
                </a:lnTo>
                <a:lnTo>
                  <a:pt x="282" y="266"/>
                </a:lnTo>
                <a:lnTo>
                  <a:pt x="274" y="282"/>
                </a:lnTo>
                <a:lnTo>
                  <a:pt x="276" y="288"/>
                </a:lnTo>
                <a:lnTo>
                  <a:pt x="266" y="302"/>
                </a:lnTo>
                <a:lnTo>
                  <a:pt x="262" y="322"/>
                </a:lnTo>
                <a:lnTo>
                  <a:pt x="240" y="368"/>
                </a:lnTo>
                <a:lnTo>
                  <a:pt x="248" y="373"/>
                </a:lnTo>
                <a:lnTo>
                  <a:pt x="240" y="383"/>
                </a:lnTo>
                <a:lnTo>
                  <a:pt x="244" y="387"/>
                </a:lnTo>
                <a:lnTo>
                  <a:pt x="228" y="403"/>
                </a:lnTo>
                <a:lnTo>
                  <a:pt x="220" y="399"/>
                </a:lnTo>
                <a:lnTo>
                  <a:pt x="200" y="413"/>
                </a:lnTo>
                <a:lnTo>
                  <a:pt x="188" y="409"/>
                </a:lnTo>
                <a:lnTo>
                  <a:pt x="186" y="413"/>
                </a:lnTo>
                <a:lnTo>
                  <a:pt x="190" y="419"/>
                </a:lnTo>
                <a:lnTo>
                  <a:pt x="186" y="423"/>
                </a:lnTo>
                <a:lnTo>
                  <a:pt x="156" y="437"/>
                </a:lnTo>
                <a:lnTo>
                  <a:pt x="140" y="427"/>
                </a:lnTo>
                <a:lnTo>
                  <a:pt x="136" y="435"/>
                </a:lnTo>
                <a:lnTo>
                  <a:pt x="116" y="447"/>
                </a:lnTo>
                <a:lnTo>
                  <a:pt x="94" y="439"/>
                </a:lnTo>
                <a:lnTo>
                  <a:pt x="84" y="431"/>
                </a:lnTo>
                <a:lnTo>
                  <a:pt x="82" y="423"/>
                </a:lnTo>
                <a:lnTo>
                  <a:pt x="76" y="419"/>
                </a:lnTo>
                <a:lnTo>
                  <a:pt x="80" y="413"/>
                </a:lnTo>
                <a:lnTo>
                  <a:pt x="76" y="411"/>
                </a:lnTo>
                <a:lnTo>
                  <a:pt x="60" y="409"/>
                </a:lnTo>
                <a:lnTo>
                  <a:pt x="54" y="401"/>
                </a:lnTo>
                <a:lnTo>
                  <a:pt x="42" y="397"/>
                </a:lnTo>
                <a:lnTo>
                  <a:pt x="38" y="385"/>
                </a:lnTo>
                <a:lnTo>
                  <a:pt x="20" y="368"/>
                </a:lnTo>
                <a:lnTo>
                  <a:pt x="20" y="362"/>
                </a:lnTo>
                <a:lnTo>
                  <a:pt x="0" y="342"/>
                </a:lnTo>
                <a:lnTo>
                  <a:pt x="6" y="330"/>
                </a:lnTo>
                <a:lnTo>
                  <a:pt x="2" y="310"/>
                </a:lnTo>
                <a:lnTo>
                  <a:pt x="2" y="310"/>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49" name="Freeform 233"/>
          <p:cNvSpPr>
            <a:spLocks/>
          </p:cNvSpPr>
          <p:nvPr/>
        </p:nvSpPr>
        <p:spPr bwMode="auto">
          <a:xfrm>
            <a:off x="6919905" y="4173820"/>
            <a:ext cx="1365250" cy="466725"/>
          </a:xfrm>
          <a:custGeom>
            <a:avLst/>
            <a:gdLst>
              <a:gd name="T0" fmla="*/ 858 w 860"/>
              <a:gd name="T1" fmla="*/ 0 h 294"/>
              <a:gd name="T2" fmla="*/ 656 w 860"/>
              <a:gd name="T3" fmla="*/ 26 h 294"/>
              <a:gd name="T4" fmla="*/ 370 w 860"/>
              <a:gd name="T5" fmla="*/ 56 h 294"/>
              <a:gd name="T6" fmla="*/ 366 w 860"/>
              <a:gd name="T7" fmla="*/ 62 h 294"/>
              <a:gd name="T8" fmla="*/ 238 w 860"/>
              <a:gd name="T9" fmla="*/ 72 h 294"/>
              <a:gd name="T10" fmla="*/ 236 w 860"/>
              <a:gd name="T11" fmla="*/ 68 h 294"/>
              <a:gd name="T12" fmla="*/ 214 w 860"/>
              <a:gd name="T13" fmla="*/ 68 h 294"/>
              <a:gd name="T14" fmla="*/ 220 w 860"/>
              <a:gd name="T15" fmla="*/ 92 h 294"/>
              <a:gd name="T16" fmla="*/ 78 w 860"/>
              <a:gd name="T17" fmla="*/ 100 h 294"/>
              <a:gd name="T18" fmla="*/ 76 w 860"/>
              <a:gd name="T19" fmla="*/ 108 h 294"/>
              <a:gd name="T20" fmla="*/ 72 w 860"/>
              <a:gd name="T21" fmla="*/ 94 h 294"/>
              <a:gd name="T22" fmla="*/ 66 w 860"/>
              <a:gd name="T23" fmla="*/ 96 h 294"/>
              <a:gd name="T24" fmla="*/ 70 w 860"/>
              <a:gd name="T25" fmla="*/ 116 h 294"/>
              <a:gd name="T26" fmla="*/ 60 w 860"/>
              <a:gd name="T27" fmla="*/ 124 h 294"/>
              <a:gd name="T28" fmla="*/ 68 w 860"/>
              <a:gd name="T29" fmla="*/ 132 h 294"/>
              <a:gd name="T30" fmla="*/ 56 w 860"/>
              <a:gd name="T31" fmla="*/ 134 h 294"/>
              <a:gd name="T32" fmla="*/ 64 w 860"/>
              <a:gd name="T33" fmla="*/ 148 h 294"/>
              <a:gd name="T34" fmla="*/ 52 w 860"/>
              <a:gd name="T35" fmla="*/ 166 h 294"/>
              <a:gd name="T36" fmla="*/ 60 w 860"/>
              <a:gd name="T37" fmla="*/ 178 h 294"/>
              <a:gd name="T38" fmla="*/ 48 w 860"/>
              <a:gd name="T39" fmla="*/ 180 h 294"/>
              <a:gd name="T40" fmla="*/ 54 w 860"/>
              <a:gd name="T41" fmla="*/ 186 h 294"/>
              <a:gd name="T42" fmla="*/ 52 w 860"/>
              <a:gd name="T43" fmla="*/ 190 h 294"/>
              <a:gd name="T44" fmla="*/ 32 w 860"/>
              <a:gd name="T45" fmla="*/ 202 h 294"/>
              <a:gd name="T46" fmla="*/ 38 w 860"/>
              <a:gd name="T47" fmla="*/ 212 h 294"/>
              <a:gd name="T48" fmla="*/ 32 w 860"/>
              <a:gd name="T49" fmla="*/ 218 h 294"/>
              <a:gd name="T50" fmla="*/ 36 w 860"/>
              <a:gd name="T51" fmla="*/ 226 h 294"/>
              <a:gd name="T52" fmla="*/ 28 w 860"/>
              <a:gd name="T53" fmla="*/ 228 h 294"/>
              <a:gd name="T54" fmla="*/ 18 w 860"/>
              <a:gd name="T55" fmla="*/ 250 h 294"/>
              <a:gd name="T56" fmla="*/ 22 w 860"/>
              <a:gd name="T57" fmla="*/ 278 h 294"/>
              <a:gd name="T58" fmla="*/ 12 w 860"/>
              <a:gd name="T59" fmla="*/ 280 h 294"/>
              <a:gd name="T60" fmla="*/ 10 w 860"/>
              <a:gd name="T61" fmla="*/ 288 h 294"/>
              <a:gd name="T62" fmla="*/ 0 w 860"/>
              <a:gd name="T63" fmla="*/ 294 h 294"/>
              <a:gd name="T64" fmla="*/ 218 w 860"/>
              <a:gd name="T65" fmla="*/ 280 h 294"/>
              <a:gd name="T66" fmla="*/ 482 w 860"/>
              <a:gd name="T67" fmla="*/ 258 h 294"/>
              <a:gd name="T68" fmla="*/ 616 w 860"/>
              <a:gd name="T69" fmla="*/ 244 h 294"/>
              <a:gd name="T70" fmla="*/ 616 w 860"/>
              <a:gd name="T71" fmla="*/ 216 h 294"/>
              <a:gd name="T72" fmla="*/ 620 w 860"/>
              <a:gd name="T73" fmla="*/ 210 h 294"/>
              <a:gd name="T74" fmla="*/ 636 w 860"/>
              <a:gd name="T75" fmla="*/ 210 h 294"/>
              <a:gd name="T76" fmla="*/ 642 w 860"/>
              <a:gd name="T77" fmla="*/ 188 h 294"/>
              <a:gd name="T78" fmla="*/ 654 w 860"/>
              <a:gd name="T79" fmla="*/ 176 h 294"/>
              <a:gd name="T80" fmla="*/ 666 w 860"/>
              <a:gd name="T81" fmla="*/ 168 h 294"/>
              <a:gd name="T82" fmla="*/ 692 w 860"/>
              <a:gd name="T83" fmla="*/ 164 h 294"/>
              <a:gd name="T84" fmla="*/ 722 w 860"/>
              <a:gd name="T85" fmla="*/ 136 h 294"/>
              <a:gd name="T86" fmla="*/ 740 w 860"/>
              <a:gd name="T87" fmla="*/ 130 h 294"/>
              <a:gd name="T88" fmla="*/ 746 w 860"/>
              <a:gd name="T89" fmla="*/ 116 h 294"/>
              <a:gd name="T90" fmla="*/ 746 w 860"/>
              <a:gd name="T91" fmla="*/ 108 h 294"/>
              <a:gd name="T92" fmla="*/ 756 w 860"/>
              <a:gd name="T93" fmla="*/ 110 h 294"/>
              <a:gd name="T94" fmla="*/ 758 w 860"/>
              <a:gd name="T95" fmla="*/ 100 h 294"/>
              <a:gd name="T96" fmla="*/ 772 w 860"/>
              <a:gd name="T97" fmla="*/ 90 h 294"/>
              <a:gd name="T98" fmla="*/ 780 w 860"/>
              <a:gd name="T99" fmla="*/ 102 h 294"/>
              <a:gd name="T100" fmla="*/ 804 w 860"/>
              <a:gd name="T101" fmla="*/ 76 h 294"/>
              <a:gd name="T102" fmla="*/ 812 w 860"/>
              <a:gd name="T103" fmla="*/ 72 h 294"/>
              <a:gd name="T104" fmla="*/ 828 w 860"/>
              <a:gd name="T105" fmla="*/ 78 h 294"/>
              <a:gd name="T106" fmla="*/ 840 w 860"/>
              <a:gd name="T107" fmla="*/ 50 h 294"/>
              <a:gd name="T108" fmla="*/ 850 w 860"/>
              <a:gd name="T109" fmla="*/ 42 h 294"/>
              <a:gd name="T110" fmla="*/ 860 w 860"/>
              <a:gd name="T111" fmla="*/ 42 h 294"/>
              <a:gd name="T112" fmla="*/ 854 w 860"/>
              <a:gd name="T113" fmla="*/ 36 h 294"/>
              <a:gd name="T114" fmla="*/ 858 w 860"/>
              <a:gd name="T115" fmla="*/ 24 h 294"/>
              <a:gd name="T116" fmla="*/ 856 w 860"/>
              <a:gd name="T117" fmla="*/ 18 h 294"/>
              <a:gd name="T118" fmla="*/ 858 w 860"/>
              <a:gd name="T11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0" h="294">
                <a:moveTo>
                  <a:pt x="858" y="0"/>
                </a:moveTo>
                <a:lnTo>
                  <a:pt x="656" y="26"/>
                </a:lnTo>
                <a:lnTo>
                  <a:pt x="370" y="56"/>
                </a:lnTo>
                <a:lnTo>
                  <a:pt x="366" y="62"/>
                </a:lnTo>
                <a:lnTo>
                  <a:pt x="238" y="72"/>
                </a:lnTo>
                <a:lnTo>
                  <a:pt x="236" y="68"/>
                </a:lnTo>
                <a:lnTo>
                  <a:pt x="214" y="68"/>
                </a:lnTo>
                <a:lnTo>
                  <a:pt x="220" y="92"/>
                </a:lnTo>
                <a:lnTo>
                  <a:pt x="78" y="100"/>
                </a:lnTo>
                <a:lnTo>
                  <a:pt x="76" y="108"/>
                </a:lnTo>
                <a:lnTo>
                  <a:pt x="72" y="94"/>
                </a:lnTo>
                <a:lnTo>
                  <a:pt x="66" y="96"/>
                </a:lnTo>
                <a:lnTo>
                  <a:pt x="70" y="116"/>
                </a:lnTo>
                <a:lnTo>
                  <a:pt x="60" y="124"/>
                </a:lnTo>
                <a:lnTo>
                  <a:pt x="68" y="132"/>
                </a:lnTo>
                <a:lnTo>
                  <a:pt x="56" y="134"/>
                </a:lnTo>
                <a:lnTo>
                  <a:pt x="64" y="148"/>
                </a:lnTo>
                <a:lnTo>
                  <a:pt x="52" y="166"/>
                </a:lnTo>
                <a:lnTo>
                  <a:pt x="60" y="178"/>
                </a:lnTo>
                <a:lnTo>
                  <a:pt x="48" y="180"/>
                </a:lnTo>
                <a:lnTo>
                  <a:pt x="54" y="186"/>
                </a:lnTo>
                <a:lnTo>
                  <a:pt x="52" y="190"/>
                </a:lnTo>
                <a:lnTo>
                  <a:pt x="32" y="202"/>
                </a:lnTo>
                <a:lnTo>
                  <a:pt x="38" y="212"/>
                </a:lnTo>
                <a:lnTo>
                  <a:pt x="32" y="218"/>
                </a:lnTo>
                <a:lnTo>
                  <a:pt x="36" y="226"/>
                </a:lnTo>
                <a:lnTo>
                  <a:pt x="28" y="228"/>
                </a:lnTo>
                <a:lnTo>
                  <a:pt x="18" y="250"/>
                </a:lnTo>
                <a:lnTo>
                  <a:pt x="22" y="278"/>
                </a:lnTo>
                <a:lnTo>
                  <a:pt x="12" y="280"/>
                </a:lnTo>
                <a:lnTo>
                  <a:pt x="10" y="288"/>
                </a:lnTo>
                <a:lnTo>
                  <a:pt x="0" y="294"/>
                </a:lnTo>
                <a:lnTo>
                  <a:pt x="218" y="280"/>
                </a:lnTo>
                <a:lnTo>
                  <a:pt x="482" y="258"/>
                </a:lnTo>
                <a:lnTo>
                  <a:pt x="616" y="244"/>
                </a:lnTo>
                <a:lnTo>
                  <a:pt x="616" y="216"/>
                </a:lnTo>
                <a:lnTo>
                  <a:pt x="620" y="210"/>
                </a:lnTo>
                <a:lnTo>
                  <a:pt x="636" y="210"/>
                </a:lnTo>
                <a:lnTo>
                  <a:pt x="642" y="188"/>
                </a:lnTo>
                <a:lnTo>
                  <a:pt x="654" y="176"/>
                </a:lnTo>
                <a:lnTo>
                  <a:pt x="666" y="168"/>
                </a:lnTo>
                <a:lnTo>
                  <a:pt x="692" y="164"/>
                </a:lnTo>
                <a:lnTo>
                  <a:pt x="722" y="136"/>
                </a:lnTo>
                <a:lnTo>
                  <a:pt x="740" y="130"/>
                </a:lnTo>
                <a:lnTo>
                  <a:pt x="746" y="116"/>
                </a:lnTo>
                <a:lnTo>
                  <a:pt x="746" y="108"/>
                </a:lnTo>
                <a:lnTo>
                  <a:pt x="756" y="110"/>
                </a:lnTo>
                <a:lnTo>
                  <a:pt x="758" y="100"/>
                </a:lnTo>
                <a:lnTo>
                  <a:pt x="772" y="90"/>
                </a:lnTo>
                <a:lnTo>
                  <a:pt x="780" y="102"/>
                </a:lnTo>
                <a:lnTo>
                  <a:pt x="804" y="76"/>
                </a:lnTo>
                <a:lnTo>
                  <a:pt x="812" y="72"/>
                </a:lnTo>
                <a:lnTo>
                  <a:pt x="828" y="78"/>
                </a:lnTo>
                <a:lnTo>
                  <a:pt x="840" y="50"/>
                </a:lnTo>
                <a:lnTo>
                  <a:pt x="850" y="42"/>
                </a:lnTo>
                <a:lnTo>
                  <a:pt x="860" y="42"/>
                </a:lnTo>
                <a:lnTo>
                  <a:pt x="854" y="36"/>
                </a:lnTo>
                <a:lnTo>
                  <a:pt x="858" y="24"/>
                </a:lnTo>
                <a:lnTo>
                  <a:pt x="856" y="18"/>
                </a:lnTo>
                <a:lnTo>
                  <a:pt x="858" y="0"/>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50" name="Freeform 234"/>
          <p:cNvSpPr>
            <a:spLocks/>
          </p:cNvSpPr>
          <p:nvPr/>
        </p:nvSpPr>
        <p:spPr bwMode="auto">
          <a:xfrm>
            <a:off x="7424731" y="5351744"/>
            <a:ext cx="1431925" cy="1098550"/>
          </a:xfrm>
          <a:custGeom>
            <a:avLst/>
            <a:gdLst>
              <a:gd name="T0" fmla="*/ 42 w 902"/>
              <a:gd name="T1" fmla="*/ 102 h 692"/>
              <a:gd name="T2" fmla="*/ 62 w 902"/>
              <a:gd name="T3" fmla="*/ 90 h 692"/>
              <a:gd name="T4" fmla="*/ 66 w 902"/>
              <a:gd name="T5" fmla="*/ 96 h 692"/>
              <a:gd name="T6" fmla="*/ 140 w 902"/>
              <a:gd name="T7" fmla="*/ 94 h 692"/>
              <a:gd name="T8" fmla="*/ 148 w 902"/>
              <a:gd name="T9" fmla="*/ 102 h 692"/>
              <a:gd name="T10" fmla="*/ 144 w 902"/>
              <a:gd name="T11" fmla="*/ 108 h 692"/>
              <a:gd name="T12" fmla="*/ 256 w 902"/>
              <a:gd name="T13" fmla="*/ 172 h 692"/>
              <a:gd name="T14" fmla="*/ 322 w 902"/>
              <a:gd name="T15" fmla="*/ 162 h 692"/>
              <a:gd name="T16" fmla="*/ 360 w 902"/>
              <a:gd name="T17" fmla="*/ 142 h 692"/>
              <a:gd name="T18" fmla="*/ 362 w 902"/>
              <a:gd name="T19" fmla="*/ 130 h 692"/>
              <a:gd name="T20" fmla="*/ 400 w 902"/>
              <a:gd name="T21" fmla="*/ 118 h 692"/>
              <a:gd name="T22" fmla="*/ 458 w 902"/>
              <a:gd name="T23" fmla="*/ 156 h 692"/>
              <a:gd name="T24" fmla="*/ 472 w 902"/>
              <a:gd name="T25" fmla="*/ 180 h 692"/>
              <a:gd name="T26" fmla="*/ 506 w 902"/>
              <a:gd name="T27" fmla="*/ 206 h 692"/>
              <a:gd name="T28" fmla="*/ 552 w 902"/>
              <a:gd name="T29" fmla="*/ 226 h 692"/>
              <a:gd name="T30" fmla="*/ 572 w 902"/>
              <a:gd name="T31" fmla="*/ 384 h 692"/>
              <a:gd name="T32" fmla="*/ 580 w 902"/>
              <a:gd name="T33" fmla="*/ 364 h 692"/>
              <a:gd name="T34" fmla="*/ 600 w 902"/>
              <a:gd name="T35" fmla="*/ 372 h 692"/>
              <a:gd name="T36" fmla="*/ 598 w 902"/>
              <a:gd name="T37" fmla="*/ 438 h 692"/>
              <a:gd name="T38" fmla="*/ 650 w 902"/>
              <a:gd name="T39" fmla="*/ 496 h 692"/>
              <a:gd name="T40" fmla="*/ 674 w 902"/>
              <a:gd name="T41" fmla="*/ 522 h 692"/>
              <a:gd name="T42" fmla="*/ 686 w 902"/>
              <a:gd name="T43" fmla="*/ 518 h 692"/>
              <a:gd name="T44" fmla="*/ 680 w 902"/>
              <a:gd name="T45" fmla="*/ 536 h 692"/>
              <a:gd name="T46" fmla="*/ 720 w 902"/>
              <a:gd name="T47" fmla="*/ 598 h 692"/>
              <a:gd name="T48" fmla="*/ 750 w 902"/>
              <a:gd name="T49" fmla="*/ 606 h 692"/>
              <a:gd name="T50" fmla="*/ 792 w 902"/>
              <a:gd name="T51" fmla="*/ 658 h 692"/>
              <a:gd name="T52" fmla="*/ 796 w 902"/>
              <a:gd name="T53" fmla="*/ 688 h 692"/>
              <a:gd name="T54" fmla="*/ 852 w 902"/>
              <a:gd name="T55" fmla="*/ 680 h 692"/>
              <a:gd name="T56" fmla="*/ 894 w 902"/>
              <a:gd name="T57" fmla="*/ 670 h 692"/>
              <a:gd name="T58" fmla="*/ 890 w 902"/>
              <a:gd name="T59" fmla="*/ 646 h 692"/>
              <a:gd name="T60" fmla="*/ 886 w 902"/>
              <a:gd name="T61" fmla="*/ 452 h 692"/>
              <a:gd name="T62" fmla="*/ 796 w 902"/>
              <a:gd name="T63" fmla="*/ 260 h 692"/>
              <a:gd name="T64" fmla="*/ 660 w 902"/>
              <a:gd name="T65" fmla="*/ 18 h 692"/>
              <a:gd name="T66" fmla="*/ 612 w 902"/>
              <a:gd name="T67" fmla="*/ 0 h 692"/>
              <a:gd name="T68" fmla="*/ 612 w 902"/>
              <a:gd name="T69" fmla="*/ 32 h 692"/>
              <a:gd name="T70" fmla="*/ 598 w 902"/>
              <a:gd name="T71" fmla="*/ 58 h 692"/>
              <a:gd name="T72" fmla="*/ 588 w 902"/>
              <a:gd name="T73" fmla="*/ 34 h 692"/>
              <a:gd name="T74" fmla="*/ 288 w 902"/>
              <a:gd name="T75" fmla="*/ 38 h 692"/>
              <a:gd name="T76" fmla="*/ 0 w 902"/>
              <a:gd name="T77" fmla="*/ 42 h 692"/>
              <a:gd name="T78" fmla="*/ 26 w 902"/>
              <a:gd name="T79" fmla="*/ 84 h 692"/>
              <a:gd name="T80" fmla="*/ 26 w 902"/>
              <a:gd name="T81" fmla="*/ 12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692">
                <a:moveTo>
                  <a:pt x="26" y="120"/>
                </a:moveTo>
                <a:lnTo>
                  <a:pt x="42" y="102"/>
                </a:lnTo>
                <a:lnTo>
                  <a:pt x="52" y="100"/>
                </a:lnTo>
                <a:lnTo>
                  <a:pt x="62" y="90"/>
                </a:lnTo>
                <a:lnTo>
                  <a:pt x="64" y="90"/>
                </a:lnTo>
                <a:lnTo>
                  <a:pt x="66" y="96"/>
                </a:lnTo>
                <a:lnTo>
                  <a:pt x="60" y="110"/>
                </a:lnTo>
                <a:lnTo>
                  <a:pt x="140" y="94"/>
                </a:lnTo>
                <a:lnTo>
                  <a:pt x="150" y="96"/>
                </a:lnTo>
                <a:lnTo>
                  <a:pt x="148" y="102"/>
                </a:lnTo>
                <a:lnTo>
                  <a:pt x="142" y="106"/>
                </a:lnTo>
                <a:lnTo>
                  <a:pt x="144" y="108"/>
                </a:lnTo>
                <a:lnTo>
                  <a:pt x="234" y="146"/>
                </a:lnTo>
                <a:lnTo>
                  <a:pt x="256" y="172"/>
                </a:lnTo>
                <a:lnTo>
                  <a:pt x="266" y="178"/>
                </a:lnTo>
                <a:lnTo>
                  <a:pt x="322" y="162"/>
                </a:lnTo>
                <a:lnTo>
                  <a:pt x="348" y="144"/>
                </a:lnTo>
                <a:lnTo>
                  <a:pt x="360" y="142"/>
                </a:lnTo>
                <a:lnTo>
                  <a:pt x="362" y="140"/>
                </a:lnTo>
                <a:lnTo>
                  <a:pt x="362" y="130"/>
                </a:lnTo>
                <a:lnTo>
                  <a:pt x="372" y="122"/>
                </a:lnTo>
                <a:lnTo>
                  <a:pt x="400" y="118"/>
                </a:lnTo>
                <a:lnTo>
                  <a:pt x="420" y="124"/>
                </a:lnTo>
                <a:lnTo>
                  <a:pt x="458" y="156"/>
                </a:lnTo>
                <a:lnTo>
                  <a:pt x="468" y="160"/>
                </a:lnTo>
                <a:lnTo>
                  <a:pt x="472" y="180"/>
                </a:lnTo>
                <a:lnTo>
                  <a:pt x="482" y="184"/>
                </a:lnTo>
                <a:lnTo>
                  <a:pt x="506" y="206"/>
                </a:lnTo>
                <a:lnTo>
                  <a:pt x="546" y="220"/>
                </a:lnTo>
                <a:lnTo>
                  <a:pt x="552" y="226"/>
                </a:lnTo>
                <a:lnTo>
                  <a:pt x="570" y="382"/>
                </a:lnTo>
                <a:lnTo>
                  <a:pt x="572" y="384"/>
                </a:lnTo>
                <a:lnTo>
                  <a:pt x="582" y="382"/>
                </a:lnTo>
                <a:lnTo>
                  <a:pt x="580" y="364"/>
                </a:lnTo>
                <a:lnTo>
                  <a:pt x="590" y="366"/>
                </a:lnTo>
                <a:lnTo>
                  <a:pt x="600" y="372"/>
                </a:lnTo>
                <a:lnTo>
                  <a:pt x="592" y="418"/>
                </a:lnTo>
                <a:lnTo>
                  <a:pt x="598" y="438"/>
                </a:lnTo>
                <a:lnTo>
                  <a:pt x="646" y="494"/>
                </a:lnTo>
                <a:lnTo>
                  <a:pt x="650" y="496"/>
                </a:lnTo>
                <a:lnTo>
                  <a:pt x="664" y="488"/>
                </a:lnTo>
                <a:lnTo>
                  <a:pt x="674" y="522"/>
                </a:lnTo>
                <a:lnTo>
                  <a:pt x="684" y="518"/>
                </a:lnTo>
                <a:lnTo>
                  <a:pt x="686" y="518"/>
                </a:lnTo>
                <a:lnTo>
                  <a:pt x="682" y="530"/>
                </a:lnTo>
                <a:lnTo>
                  <a:pt x="680" y="536"/>
                </a:lnTo>
                <a:lnTo>
                  <a:pt x="702" y="560"/>
                </a:lnTo>
                <a:lnTo>
                  <a:pt x="720" y="598"/>
                </a:lnTo>
                <a:lnTo>
                  <a:pt x="732" y="608"/>
                </a:lnTo>
                <a:lnTo>
                  <a:pt x="750" y="606"/>
                </a:lnTo>
                <a:lnTo>
                  <a:pt x="764" y="616"/>
                </a:lnTo>
                <a:lnTo>
                  <a:pt x="792" y="658"/>
                </a:lnTo>
                <a:lnTo>
                  <a:pt x="794" y="684"/>
                </a:lnTo>
                <a:lnTo>
                  <a:pt x="796" y="688"/>
                </a:lnTo>
                <a:lnTo>
                  <a:pt x="806" y="692"/>
                </a:lnTo>
                <a:lnTo>
                  <a:pt x="852" y="680"/>
                </a:lnTo>
                <a:lnTo>
                  <a:pt x="876" y="664"/>
                </a:lnTo>
                <a:lnTo>
                  <a:pt x="894" y="670"/>
                </a:lnTo>
                <a:lnTo>
                  <a:pt x="902" y="652"/>
                </a:lnTo>
                <a:lnTo>
                  <a:pt x="890" y="646"/>
                </a:lnTo>
                <a:lnTo>
                  <a:pt x="902" y="560"/>
                </a:lnTo>
                <a:lnTo>
                  <a:pt x="886" y="452"/>
                </a:lnTo>
                <a:lnTo>
                  <a:pt x="804" y="312"/>
                </a:lnTo>
                <a:lnTo>
                  <a:pt x="796" y="260"/>
                </a:lnTo>
                <a:lnTo>
                  <a:pt x="732" y="182"/>
                </a:lnTo>
                <a:lnTo>
                  <a:pt x="660" y="18"/>
                </a:lnTo>
                <a:lnTo>
                  <a:pt x="662" y="4"/>
                </a:lnTo>
                <a:lnTo>
                  <a:pt x="612" y="0"/>
                </a:lnTo>
                <a:lnTo>
                  <a:pt x="604" y="10"/>
                </a:lnTo>
                <a:lnTo>
                  <a:pt x="612" y="32"/>
                </a:lnTo>
                <a:lnTo>
                  <a:pt x="610" y="56"/>
                </a:lnTo>
                <a:lnTo>
                  <a:pt x="598" y="58"/>
                </a:lnTo>
                <a:lnTo>
                  <a:pt x="592" y="52"/>
                </a:lnTo>
                <a:lnTo>
                  <a:pt x="588" y="34"/>
                </a:lnTo>
                <a:lnTo>
                  <a:pt x="300" y="50"/>
                </a:lnTo>
                <a:lnTo>
                  <a:pt x="288" y="38"/>
                </a:lnTo>
                <a:lnTo>
                  <a:pt x="280" y="16"/>
                </a:lnTo>
                <a:lnTo>
                  <a:pt x="0" y="42"/>
                </a:lnTo>
                <a:lnTo>
                  <a:pt x="0" y="60"/>
                </a:lnTo>
                <a:lnTo>
                  <a:pt x="26" y="84"/>
                </a:lnTo>
                <a:lnTo>
                  <a:pt x="22" y="100"/>
                </a:lnTo>
                <a:lnTo>
                  <a:pt x="26" y="120"/>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51" name="Freeform 235"/>
          <p:cNvSpPr>
            <a:spLocks/>
          </p:cNvSpPr>
          <p:nvPr/>
        </p:nvSpPr>
        <p:spPr bwMode="auto">
          <a:xfrm>
            <a:off x="9085255" y="3378482"/>
            <a:ext cx="171450" cy="282575"/>
          </a:xfrm>
          <a:custGeom>
            <a:avLst/>
            <a:gdLst>
              <a:gd name="T0" fmla="*/ 0 w 108"/>
              <a:gd name="T1" fmla="*/ 20 h 178"/>
              <a:gd name="T2" fmla="*/ 10 w 108"/>
              <a:gd name="T3" fmla="*/ 2 h 178"/>
              <a:gd name="T4" fmla="*/ 22 w 108"/>
              <a:gd name="T5" fmla="*/ 0 h 178"/>
              <a:gd name="T6" fmla="*/ 36 w 108"/>
              <a:gd name="T7" fmla="*/ 4 h 178"/>
              <a:gd name="T8" fmla="*/ 30 w 108"/>
              <a:gd name="T9" fmla="*/ 10 h 178"/>
              <a:gd name="T10" fmla="*/ 24 w 108"/>
              <a:gd name="T11" fmla="*/ 28 h 178"/>
              <a:gd name="T12" fmla="*/ 30 w 108"/>
              <a:gd name="T13" fmla="*/ 36 h 178"/>
              <a:gd name="T14" fmla="*/ 30 w 108"/>
              <a:gd name="T15" fmla="*/ 48 h 178"/>
              <a:gd name="T16" fmla="*/ 108 w 108"/>
              <a:gd name="T17" fmla="*/ 152 h 178"/>
              <a:gd name="T18" fmla="*/ 104 w 108"/>
              <a:gd name="T19" fmla="*/ 164 h 178"/>
              <a:gd name="T20" fmla="*/ 40 w 108"/>
              <a:gd name="T21" fmla="*/ 178 h 178"/>
              <a:gd name="T22" fmla="*/ 0 w 108"/>
              <a:gd name="T23" fmla="*/ 2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78">
                <a:moveTo>
                  <a:pt x="0" y="20"/>
                </a:moveTo>
                <a:lnTo>
                  <a:pt x="10" y="2"/>
                </a:lnTo>
                <a:lnTo>
                  <a:pt x="22" y="0"/>
                </a:lnTo>
                <a:lnTo>
                  <a:pt x="36" y="4"/>
                </a:lnTo>
                <a:lnTo>
                  <a:pt x="30" y="10"/>
                </a:lnTo>
                <a:lnTo>
                  <a:pt x="24" y="28"/>
                </a:lnTo>
                <a:lnTo>
                  <a:pt x="30" y="36"/>
                </a:lnTo>
                <a:lnTo>
                  <a:pt x="30" y="48"/>
                </a:lnTo>
                <a:lnTo>
                  <a:pt x="108" y="152"/>
                </a:lnTo>
                <a:lnTo>
                  <a:pt x="104" y="164"/>
                </a:lnTo>
                <a:lnTo>
                  <a:pt x="40" y="178"/>
                </a:lnTo>
                <a:lnTo>
                  <a:pt x="0" y="20"/>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52" name="Freeform 236"/>
          <p:cNvSpPr>
            <a:spLocks/>
          </p:cNvSpPr>
          <p:nvPr/>
        </p:nvSpPr>
        <p:spPr bwMode="auto">
          <a:xfrm>
            <a:off x="1889118" y="1800507"/>
            <a:ext cx="1260475" cy="1069975"/>
          </a:xfrm>
          <a:custGeom>
            <a:avLst/>
            <a:gdLst>
              <a:gd name="T0" fmla="*/ 370 w 794"/>
              <a:gd name="T1" fmla="*/ 604 h 674"/>
              <a:gd name="T2" fmla="*/ 0 w 794"/>
              <a:gd name="T3" fmla="*/ 496 h 674"/>
              <a:gd name="T4" fmla="*/ 12 w 794"/>
              <a:gd name="T5" fmla="*/ 382 h 674"/>
              <a:gd name="T6" fmla="*/ 34 w 794"/>
              <a:gd name="T7" fmla="*/ 342 h 674"/>
              <a:gd name="T8" fmla="*/ 48 w 794"/>
              <a:gd name="T9" fmla="*/ 328 h 674"/>
              <a:gd name="T10" fmla="*/ 60 w 794"/>
              <a:gd name="T11" fmla="*/ 326 h 674"/>
              <a:gd name="T12" fmla="*/ 62 w 794"/>
              <a:gd name="T13" fmla="*/ 312 h 674"/>
              <a:gd name="T14" fmla="*/ 58 w 794"/>
              <a:gd name="T15" fmla="*/ 312 h 674"/>
              <a:gd name="T16" fmla="*/ 152 w 794"/>
              <a:gd name="T17" fmla="*/ 88 h 674"/>
              <a:gd name="T18" fmla="*/ 162 w 794"/>
              <a:gd name="T19" fmla="*/ 76 h 674"/>
              <a:gd name="T20" fmla="*/ 166 w 794"/>
              <a:gd name="T21" fmla="*/ 58 h 674"/>
              <a:gd name="T22" fmla="*/ 172 w 794"/>
              <a:gd name="T23" fmla="*/ 50 h 674"/>
              <a:gd name="T24" fmla="*/ 168 w 794"/>
              <a:gd name="T25" fmla="*/ 44 h 674"/>
              <a:gd name="T26" fmla="*/ 184 w 794"/>
              <a:gd name="T27" fmla="*/ 4 h 674"/>
              <a:gd name="T28" fmla="*/ 190 w 794"/>
              <a:gd name="T29" fmla="*/ 0 h 674"/>
              <a:gd name="T30" fmla="*/ 222 w 794"/>
              <a:gd name="T31" fmla="*/ 8 h 674"/>
              <a:gd name="T32" fmla="*/ 236 w 794"/>
              <a:gd name="T33" fmla="*/ 18 h 674"/>
              <a:gd name="T34" fmla="*/ 240 w 794"/>
              <a:gd name="T35" fmla="*/ 14 h 674"/>
              <a:gd name="T36" fmla="*/ 260 w 794"/>
              <a:gd name="T37" fmla="*/ 38 h 674"/>
              <a:gd name="T38" fmla="*/ 262 w 794"/>
              <a:gd name="T39" fmla="*/ 52 h 674"/>
              <a:gd name="T40" fmla="*/ 256 w 794"/>
              <a:gd name="T41" fmla="*/ 90 h 674"/>
              <a:gd name="T42" fmla="*/ 292 w 794"/>
              <a:gd name="T43" fmla="*/ 114 h 674"/>
              <a:gd name="T44" fmla="*/ 320 w 794"/>
              <a:gd name="T45" fmla="*/ 112 h 674"/>
              <a:gd name="T46" fmla="*/ 338 w 794"/>
              <a:gd name="T47" fmla="*/ 106 h 674"/>
              <a:gd name="T48" fmla="*/ 380 w 794"/>
              <a:gd name="T49" fmla="*/ 120 h 674"/>
              <a:gd name="T50" fmla="*/ 390 w 794"/>
              <a:gd name="T51" fmla="*/ 134 h 674"/>
              <a:gd name="T52" fmla="*/ 442 w 794"/>
              <a:gd name="T53" fmla="*/ 132 h 674"/>
              <a:gd name="T54" fmla="*/ 452 w 794"/>
              <a:gd name="T55" fmla="*/ 140 h 674"/>
              <a:gd name="T56" fmla="*/ 474 w 794"/>
              <a:gd name="T57" fmla="*/ 142 h 674"/>
              <a:gd name="T58" fmla="*/ 500 w 794"/>
              <a:gd name="T59" fmla="*/ 138 h 674"/>
              <a:gd name="T60" fmla="*/ 526 w 794"/>
              <a:gd name="T61" fmla="*/ 140 h 674"/>
              <a:gd name="T62" fmla="*/ 536 w 794"/>
              <a:gd name="T63" fmla="*/ 134 h 674"/>
              <a:gd name="T64" fmla="*/ 578 w 794"/>
              <a:gd name="T65" fmla="*/ 142 h 674"/>
              <a:gd name="T66" fmla="*/ 588 w 794"/>
              <a:gd name="T67" fmla="*/ 138 h 674"/>
              <a:gd name="T68" fmla="*/ 768 w 794"/>
              <a:gd name="T69" fmla="*/ 182 h 674"/>
              <a:gd name="T70" fmla="*/ 774 w 794"/>
              <a:gd name="T71" fmla="*/ 206 h 674"/>
              <a:gd name="T72" fmla="*/ 792 w 794"/>
              <a:gd name="T73" fmla="*/ 218 h 674"/>
              <a:gd name="T74" fmla="*/ 794 w 794"/>
              <a:gd name="T75" fmla="*/ 240 h 674"/>
              <a:gd name="T76" fmla="*/ 770 w 794"/>
              <a:gd name="T77" fmla="*/ 266 h 674"/>
              <a:gd name="T78" fmla="*/ 760 w 794"/>
              <a:gd name="T79" fmla="*/ 288 h 674"/>
              <a:gd name="T80" fmla="*/ 744 w 794"/>
              <a:gd name="T81" fmla="*/ 304 h 674"/>
              <a:gd name="T82" fmla="*/ 742 w 794"/>
              <a:gd name="T83" fmla="*/ 316 h 674"/>
              <a:gd name="T84" fmla="*/ 734 w 794"/>
              <a:gd name="T85" fmla="*/ 326 h 674"/>
              <a:gd name="T86" fmla="*/ 720 w 794"/>
              <a:gd name="T87" fmla="*/ 334 h 674"/>
              <a:gd name="T88" fmla="*/ 696 w 794"/>
              <a:gd name="T89" fmla="*/ 362 h 674"/>
              <a:gd name="T90" fmla="*/ 692 w 794"/>
              <a:gd name="T91" fmla="*/ 386 h 674"/>
              <a:gd name="T92" fmla="*/ 710 w 794"/>
              <a:gd name="T93" fmla="*/ 394 h 674"/>
              <a:gd name="T94" fmla="*/ 716 w 794"/>
              <a:gd name="T95" fmla="*/ 408 h 674"/>
              <a:gd name="T96" fmla="*/ 706 w 794"/>
              <a:gd name="T97" fmla="*/ 416 h 674"/>
              <a:gd name="T98" fmla="*/ 708 w 794"/>
              <a:gd name="T99" fmla="*/ 426 h 674"/>
              <a:gd name="T100" fmla="*/ 694 w 794"/>
              <a:gd name="T101" fmla="*/ 448 h 674"/>
              <a:gd name="T102" fmla="*/ 640 w 794"/>
              <a:gd name="T103" fmla="*/ 674 h 674"/>
              <a:gd name="T104" fmla="*/ 370 w 794"/>
              <a:gd name="T105" fmla="*/ 60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4" h="674">
                <a:moveTo>
                  <a:pt x="370" y="604"/>
                </a:moveTo>
                <a:lnTo>
                  <a:pt x="0" y="496"/>
                </a:lnTo>
                <a:lnTo>
                  <a:pt x="12" y="382"/>
                </a:lnTo>
                <a:lnTo>
                  <a:pt x="34" y="342"/>
                </a:lnTo>
                <a:lnTo>
                  <a:pt x="48" y="328"/>
                </a:lnTo>
                <a:lnTo>
                  <a:pt x="60" y="326"/>
                </a:lnTo>
                <a:lnTo>
                  <a:pt x="62" y="312"/>
                </a:lnTo>
                <a:lnTo>
                  <a:pt x="58" y="312"/>
                </a:lnTo>
                <a:lnTo>
                  <a:pt x="152" y="88"/>
                </a:lnTo>
                <a:lnTo>
                  <a:pt x="162" y="76"/>
                </a:lnTo>
                <a:lnTo>
                  <a:pt x="166" y="58"/>
                </a:lnTo>
                <a:lnTo>
                  <a:pt x="172" y="50"/>
                </a:lnTo>
                <a:lnTo>
                  <a:pt x="168" y="44"/>
                </a:lnTo>
                <a:lnTo>
                  <a:pt x="184" y="4"/>
                </a:lnTo>
                <a:lnTo>
                  <a:pt x="190" y="0"/>
                </a:lnTo>
                <a:lnTo>
                  <a:pt x="222" y="8"/>
                </a:lnTo>
                <a:lnTo>
                  <a:pt x="236" y="18"/>
                </a:lnTo>
                <a:lnTo>
                  <a:pt x="240" y="14"/>
                </a:lnTo>
                <a:lnTo>
                  <a:pt x="260" y="38"/>
                </a:lnTo>
                <a:lnTo>
                  <a:pt x="262" y="52"/>
                </a:lnTo>
                <a:lnTo>
                  <a:pt x="256" y="90"/>
                </a:lnTo>
                <a:lnTo>
                  <a:pt x="292" y="114"/>
                </a:lnTo>
                <a:lnTo>
                  <a:pt x="320" y="112"/>
                </a:lnTo>
                <a:lnTo>
                  <a:pt x="338" y="106"/>
                </a:lnTo>
                <a:lnTo>
                  <a:pt x="380" y="120"/>
                </a:lnTo>
                <a:lnTo>
                  <a:pt x="390" y="134"/>
                </a:lnTo>
                <a:lnTo>
                  <a:pt x="442" y="132"/>
                </a:lnTo>
                <a:lnTo>
                  <a:pt x="452" y="140"/>
                </a:lnTo>
                <a:lnTo>
                  <a:pt x="474" y="142"/>
                </a:lnTo>
                <a:lnTo>
                  <a:pt x="500" y="138"/>
                </a:lnTo>
                <a:lnTo>
                  <a:pt x="526" y="140"/>
                </a:lnTo>
                <a:lnTo>
                  <a:pt x="536" y="134"/>
                </a:lnTo>
                <a:lnTo>
                  <a:pt x="578" y="142"/>
                </a:lnTo>
                <a:lnTo>
                  <a:pt x="588" y="138"/>
                </a:lnTo>
                <a:lnTo>
                  <a:pt x="768" y="182"/>
                </a:lnTo>
                <a:lnTo>
                  <a:pt x="774" y="206"/>
                </a:lnTo>
                <a:lnTo>
                  <a:pt x="792" y="218"/>
                </a:lnTo>
                <a:lnTo>
                  <a:pt x="794" y="240"/>
                </a:lnTo>
                <a:lnTo>
                  <a:pt x="770" y="266"/>
                </a:lnTo>
                <a:lnTo>
                  <a:pt x="760" y="288"/>
                </a:lnTo>
                <a:lnTo>
                  <a:pt x="744" y="304"/>
                </a:lnTo>
                <a:lnTo>
                  <a:pt x="742" y="316"/>
                </a:lnTo>
                <a:lnTo>
                  <a:pt x="734" y="326"/>
                </a:lnTo>
                <a:lnTo>
                  <a:pt x="720" y="334"/>
                </a:lnTo>
                <a:lnTo>
                  <a:pt x="696" y="362"/>
                </a:lnTo>
                <a:lnTo>
                  <a:pt x="692" y="386"/>
                </a:lnTo>
                <a:lnTo>
                  <a:pt x="710" y="394"/>
                </a:lnTo>
                <a:lnTo>
                  <a:pt x="716" y="408"/>
                </a:lnTo>
                <a:lnTo>
                  <a:pt x="706" y="416"/>
                </a:lnTo>
                <a:lnTo>
                  <a:pt x="708" y="426"/>
                </a:lnTo>
                <a:lnTo>
                  <a:pt x="694" y="448"/>
                </a:lnTo>
                <a:lnTo>
                  <a:pt x="640" y="674"/>
                </a:lnTo>
                <a:lnTo>
                  <a:pt x="370" y="604"/>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53" name="Freeform 237"/>
          <p:cNvSpPr>
            <a:spLocks/>
          </p:cNvSpPr>
          <p:nvPr/>
        </p:nvSpPr>
        <p:spPr bwMode="auto">
          <a:xfrm>
            <a:off x="3136893" y="2965731"/>
            <a:ext cx="904875" cy="1125538"/>
          </a:xfrm>
          <a:custGeom>
            <a:avLst/>
            <a:gdLst>
              <a:gd name="T0" fmla="*/ 186 w 570"/>
              <a:gd name="T1" fmla="*/ 10 h 709"/>
              <a:gd name="T2" fmla="*/ 402 w 570"/>
              <a:gd name="T3" fmla="*/ 50 h 709"/>
              <a:gd name="T4" fmla="*/ 382 w 570"/>
              <a:gd name="T5" fmla="*/ 176 h 709"/>
              <a:gd name="T6" fmla="*/ 570 w 570"/>
              <a:gd name="T7" fmla="*/ 206 h 709"/>
              <a:gd name="T8" fmla="*/ 494 w 570"/>
              <a:gd name="T9" fmla="*/ 709 h 709"/>
              <a:gd name="T10" fmla="*/ 74 w 570"/>
              <a:gd name="T11" fmla="*/ 637 h 709"/>
              <a:gd name="T12" fmla="*/ 0 w 570"/>
              <a:gd name="T13" fmla="*/ 621 h 709"/>
              <a:gd name="T14" fmla="*/ 126 w 570"/>
              <a:gd name="T15" fmla="*/ 0 h 709"/>
              <a:gd name="T16" fmla="*/ 186 w 570"/>
              <a:gd name="T17"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709">
                <a:moveTo>
                  <a:pt x="186" y="10"/>
                </a:moveTo>
                <a:lnTo>
                  <a:pt x="402" y="50"/>
                </a:lnTo>
                <a:lnTo>
                  <a:pt x="382" y="176"/>
                </a:lnTo>
                <a:lnTo>
                  <a:pt x="570" y="206"/>
                </a:lnTo>
                <a:lnTo>
                  <a:pt x="494" y="709"/>
                </a:lnTo>
                <a:lnTo>
                  <a:pt x="74" y="637"/>
                </a:lnTo>
                <a:lnTo>
                  <a:pt x="0" y="621"/>
                </a:lnTo>
                <a:lnTo>
                  <a:pt x="126" y="0"/>
                </a:lnTo>
                <a:lnTo>
                  <a:pt x="186" y="10"/>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54" name="Freeform 238"/>
          <p:cNvSpPr>
            <a:spLocks/>
          </p:cNvSpPr>
          <p:nvPr/>
        </p:nvSpPr>
        <p:spPr bwMode="auto">
          <a:xfrm>
            <a:off x="4794242" y="2981607"/>
            <a:ext cx="1296988" cy="663575"/>
          </a:xfrm>
          <a:custGeom>
            <a:avLst/>
            <a:gdLst>
              <a:gd name="T0" fmla="*/ 500 w 817"/>
              <a:gd name="T1" fmla="*/ 32 h 418"/>
              <a:gd name="T2" fmla="*/ 24 w 817"/>
              <a:gd name="T3" fmla="*/ 0 h 418"/>
              <a:gd name="T4" fmla="*/ 0 w 817"/>
              <a:gd name="T5" fmla="*/ 254 h 418"/>
              <a:gd name="T6" fmla="*/ 190 w 817"/>
              <a:gd name="T7" fmla="*/ 270 h 418"/>
              <a:gd name="T8" fmla="*/ 180 w 817"/>
              <a:gd name="T9" fmla="*/ 394 h 418"/>
              <a:gd name="T10" fmla="*/ 815 w 817"/>
              <a:gd name="T11" fmla="*/ 418 h 418"/>
              <a:gd name="T12" fmla="*/ 817 w 817"/>
              <a:gd name="T13" fmla="*/ 408 h 418"/>
              <a:gd name="T14" fmla="*/ 809 w 817"/>
              <a:gd name="T15" fmla="*/ 398 h 418"/>
              <a:gd name="T16" fmla="*/ 811 w 817"/>
              <a:gd name="T17" fmla="*/ 392 h 418"/>
              <a:gd name="T18" fmla="*/ 793 w 817"/>
              <a:gd name="T19" fmla="*/ 384 h 418"/>
              <a:gd name="T20" fmla="*/ 789 w 817"/>
              <a:gd name="T21" fmla="*/ 356 h 418"/>
              <a:gd name="T22" fmla="*/ 783 w 817"/>
              <a:gd name="T23" fmla="*/ 354 h 418"/>
              <a:gd name="T24" fmla="*/ 781 w 817"/>
              <a:gd name="T25" fmla="*/ 338 h 418"/>
              <a:gd name="T26" fmla="*/ 773 w 817"/>
              <a:gd name="T27" fmla="*/ 330 h 418"/>
              <a:gd name="T28" fmla="*/ 777 w 817"/>
              <a:gd name="T29" fmla="*/ 310 h 418"/>
              <a:gd name="T30" fmla="*/ 773 w 817"/>
              <a:gd name="T31" fmla="*/ 288 h 418"/>
              <a:gd name="T32" fmla="*/ 775 w 817"/>
              <a:gd name="T33" fmla="*/ 272 h 418"/>
              <a:gd name="T34" fmla="*/ 767 w 817"/>
              <a:gd name="T35" fmla="*/ 268 h 418"/>
              <a:gd name="T36" fmla="*/ 773 w 817"/>
              <a:gd name="T37" fmla="*/ 256 h 418"/>
              <a:gd name="T38" fmla="*/ 765 w 817"/>
              <a:gd name="T39" fmla="*/ 252 h 418"/>
              <a:gd name="T40" fmla="*/ 769 w 817"/>
              <a:gd name="T41" fmla="*/ 236 h 418"/>
              <a:gd name="T42" fmla="*/ 761 w 817"/>
              <a:gd name="T43" fmla="*/ 234 h 418"/>
              <a:gd name="T44" fmla="*/ 761 w 817"/>
              <a:gd name="T45" fmla="*/ 224 h 418"/>
              <a:gd name="T46" fmla="*/ 753 w 817"/>
              <a:gd name="T47" fmla="*/ 226 h 418"/>
              <a:gd name="T48" fmla="*/ 751 w 817"/>
              <a:gd name="T49" fmla="*/ 208 h 418"/>
              <a:gd name="T50" fmla="*/ 755 w 817"/>
              <a:gd name="T51" fmla="*/ 194 h 418"/>
              <a:gd name="T52" fmla="*/ 747 w 817"/>
              <a:gd name="T53" fmla="*/ 180 h 418"/>
              <a:gd name="T54" fmla="*/ 749 w 817"/>
              <a:gd name="T55" fmla="*/ 170 h 418"/>
              <a:gd name="T56" fmla="*/ 739 w 817"/>
              <a:gd name="T57" fmla="*/ 162 h 418"/>
              <a:gd name="T58" fmla="*/ 737 w 817"/>
              <a:gd name="T59" fmla="*/ 154 h 418"/>
              <a:gd name="T60" fmla="*/ 731 w 817"/>
              <a:gd name="T61" fmla="*/ 144 h 418"/>
              <a:gd name="T62" fmla="*/ 731 w 817"/>
              <a:gd name="T63" fmla="*/ 132 h 418"/>
              <a:gd name="T64" fmla="*/ 725 w 817"/>
              <a:gd name="T65" fmla="*/ 120 h 418"/>
              <a:gd name="T66" fmla="*/ 725 w 817"/>
              <a:gd name="T67" fmla="*/ 104 h 418"/>
              <a:gd name="T68" fmla="*/ 706 w 817"/>
              <a:gd name="T69" fmla="*/ 100 h 418"/>
              <a:gd name="T70" fmla="*/ 698 w 817"/>
              <a:gd name="T71" fmla="*/ 80 h 418"/>
              <a:gd name="T72" fmla="*/ 660 w 817"/>
              <a:gd name="T73" fmla="*/ 66 h 418"/>
              <a:gd name="T74" fmla="*/ 648 w 817"/>
              <a:gd name="T75" fmla="*/ 54 h 418"/>
              <a:gd name="T76" fmla="*/ 592 w 817"/>
              <a:gd name="T77" fmla="*/ 54 h 418"/>
              <a:gd name="T78" fmla="*/ 586 w 817"/>
              <a:gd name="T79" fmla="*/ 64 h 418"/>
              <a:gd name="T80" fmla="*/ 578 w 817"/>
              <a:gd name="T81" fmla="*/ 64 h 418"/>
              <a:gd name="T82" fmla="*/ 544 w 817"/>
              <a:gd name="T83" fmla="*/ 46 h 418"/>
              <a:gd name="T84" fmla="*/ 534 w 817"/>
              <a:gd name="T85" fmla="*/ 34 h 418"/>
              <a:gd name="T86" fmla="*/ 534 w 817"/>
              <a:gd name="T87" fmla="*/ 34 h 418"/>
              <a:gd name="T88" fmla="*/ 500 w 817"/>
              <a:gd name="T89" fmla="*/ 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7" h="418">
                <a:moveTo>
                  <a:pt x="500" y="32"/>
                </a:moveTo>
                <a:lnTo>
                  <a:pt x="24" y="0"/>
                </a:lnTo>
                <a:lnTo>
                  <a:pt x="0" y="254"/>
                </a:lnTo>
                <a:lnTo>
                  <a:pt x="190" y="270"/>
                </a:lnTo>
                <a:lnTo>
                  <a:pt x="180" y="394"/>
                </a:lnTo>
                <a:lnTo>
                  <a:pt x="815" y="418"/>
                </a:lnTo>
                <a:lnTo>
                  <a:pt x="817" y="408"/>
                </a:lnTo>
                <a:lnTo>
                  <a:pt x="809" y="398"/>
                </a:lnTo>
                <a:lnTo>
                  <a:pt x="811" y="392"/>
                </a:lnTo>
                <a:lnTo>
                  <a:pt x="793" y="384"/>
                </a:lnTo>
                <a:lnTo>
                  <a:pt x="789" y="356"/>
                </a:lnTo>
                <a:lnTo>
                  <a:pt x="783" y="354"/>
                </a:lnTo>
                <a:lnTo>
                  <a:pt x="781" y="338"/>
                </a:lnTo>
                <a:lnTo>
                  <a:pt x="773" y="330"/>
                </a:lnTo>
                <a:lnTo>
                  <a:pt x="777" y="310"/>
                </a:lnTo>
                <a:lnTo>
                  <a:pt x="773" y="288"/>
                </a:lnTo>
                <a:lnTo>
                  <a:pt x="775" y="272"/>
                </a:lnTo>
                <a:lnTo>
                  <a:pt x="767" y="268"/>
                </a:lnTo>
                <a:lnTo>
                  <a:pt x="773" y="256"/>
                </a:lnTo>
                <a:lnTo>
                  <a:pt x="765" y="252"/>
                </a:lnTo>
                <a:lnTo>
                  <a:pt x="769" y="236"/>
                </a:lnTo>
                <a:lnTo>
                  <a:pt x="761" y="234"/>
                </a:lnTo>
                <a:lnTo>
                  <a:pt x="761" y="224"/>
                </a:lnTo>
                <a:lnTo>
                  <a:pt x="753" y="226"/>
                </a:lnTo>
                <a:lnTo>
                  <a:pt x="751" y="208"/>
                </a:lnTo>
                <a:lnTo>
                  <a:pt x="755" y="194"/>
                </a:lnTo>
                <a:lnTo>
                  <a:pt x="747" y="180"/>
                </a:lnTo>
                <a:lnTo>
                  <a:pt x="749" y="170"/>
                </a:lnTo>
                <a:lnTo>
                  <a:pt x="739" y="162"/>
                </a:lnTo>
                <a:lnTo>
                  <a:pt x="737" y="154"/>
                </a:lnTo>
                <a:lnTo>
                  <a:pt x="731" y="144"/>
                </a:lnTo>
                <a:lnTo>
                  <a:pt x="731" y="132"/>
                </a:lnTo>
                <a:lnTo>
                  <a:pt x="725" y="120"/>
                </a:lnTo>
                <a:lnTo>
                  <a:pt x="725" y="104"/>
                </a:lnTo>
                <a:lnTo>
                  <a:pt x="706" y="100"/>
                </a:lnTo>
                <a:lnTo>
                  <a:pt x="698" y="80"/>
                </a:lnTo>
                <a:lnTo>
                  <a:pt x="660" y="66"/>
                </a:lnTo>
                <a:lnTo>
                  <a:pt x="648" y="54"/>
                </a:lnTo>
                <a:lnTo>
                  <a:pt x="592" y="54"/>
                </a:lnTo>
                <a:lnTo>
                  <a:pt x="586" y="64"/>
                </a:lnTo>
                <a:lnTo>
                  <a:pt x="578" y="64"/>
                </a:lnTo>
                <a:lnTo>
                  <a:pt x="544" y="46"/>
                </a:lnTo>
                <a:lnTo>
                  <a:pt x="534" y="34"/>
                </a:lnTo>
                <a:lnTo>
                  <a:pt x="534" y="34"/>
                </a:lnTo>
                <a:lnTo>
                  <a:pt x="500" y="32"/>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55" name="Freeform 239"/>
          <p:cNvSpPr>
            <a:spLocks/>
          </p:cNvSpPr>
          <p:nvPr/>
        </p:nvSpPr>
        <p:spPr bwMode="auto">
          <a:xfrm>
            <a:off x="9412281" y="2165632"/>
            <a:ext cx="257175" cy="542925"/>
          </a:xfrm>
          <a:custGeom>
            <a:avLst/>
            <a:gdLst>
              <a:gd name="T0" fmla="*/ 162 w 162"/>
              <a:gd name="T1" fmla="*/ 260 h 342"/>
              <a:gd name="T2" fmla="*/ 152 w 162"/>
              <a:gd name="T3" fmla="*/ 252 h 342"/>
              <a:gd name="T4" fmla="*/ 150 w 162"/>
              <a:gd name="T5" fmla="*/ 242 h 342"/>
              <a:gd name="T6" fmla="*/ 130 w 162"/>
              <a:gd name="T7" fmla="*/ 226 h 342"/>
              <a:gd name="T8" fmla="*/ 98 w 162"/>
              <a:gd name="T9" fmla="*/ 112 h 342"/>
              <a:gd name="T10" fmla="*/ 62 w 162"/>
              <a:gd name="T11" fmla="*/ 0 h 342"/>
              <a:gd name="T12" fmla="*/ 58 w 162"/>
              <a:gd name="T13" fmla="*/ 4 h 342"/>
              <a:gd name="T14" fmla="*/ 40 w 162"/>
              <a:gd name="T15" fmla="*/ 10 h 342"/>
              <a:gd name="T16" fmla="*/ 36 w 162"/>
              <a:gd name="T17" fmla="*/ 18 h 342"/>
              <a:gd name="T18" fmla="*/ 32 w 162"/>
              <a:gd name="T19" fmla="*/ 46 h 342"/>
              <a:gd name="T20" fmla="*/ 36 w 162"/>
              <a:gd name="T21" fmla="*/ 54 h 342"/>
              <a:gd name="T22" fmla="*/ 30 w 162"/>
              <a:gd name="T23" fmla="*/ 74 h 342"/>
              <a:gd name="T24" fmla="*/ 42 w 162"/>
              <a:gd name="T25" fmla="*/ 92 h 342"/>
              <a:gd name="T26" fmla="*/ 42 w 162"/>
              <a:gd name="T27" fmla="*/ 102 h 342"/>
              <a:gd name="T28" fmla="*/ 24 w 162"/>
              <a:gd name="T29" fmla="*/ 130 h 342"/>
              <a:gd name="T30" fmla="*/ 10 w 162"/>
              <a:gd name="T31" fmla="*/ 138 h 342"/>
              <a:gd name="T32" fmla="*/ 14 w 162"/>
              <a:gd name="T33" fmla="*/ 182 h 342"/>
              <a:gd name="T34" fmla="*/ 0 w 162"/>
              <a:gd name="T35" fmla="*/ 240 h 342"/>
              <a:gd name="T36" fmla="*/ 10 w 162"/>
              <a:gd name="T37" fmla="*/ 308 h 342"/>
              <a:gd name="T38" fmla="*/ 6 w 162"/>
              <a:gd name="T39" fmla="*/ 328 h 342"/>
              <a:gd name="T40" fmla="*/ 18 w 162"/>
              <a:gd name="T41" fmla="*/ 342 h 342"/>
              <a:gd name="T42" fmla="*/ 124 w 162"/>
              <a:gd name="T43" fmla="*/ 316 h 342"/>
              <a:gd name="T44" fmla="*/ 152 w 162"/>
              <a:gd name="T45" fmla="*/ 288 h 342"/>
              <a:gd name="T46" fmla="*/ 162 w 162"/>
              <a:gd name="T47" fmla="*/ 286 h 342"/>
              <a:gd name="T48" fmla="*/ 162 w 162"/>
              <a:gd name="T49" fmla="*/ 26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342">
                <a:moveTo>
                  <a:pt x="162" y="260"/>
                </a:moveTo>
                <a:lnTo>
                  <a:pt x="152" y="252"/>
                </a:lnTo>
                <a:lnTo>
                  <a:pt x="150" y="242"/>
                </a:lnTo>
                <a:lnTo>
                  <a:pt x="130" y="226"/>
                </a:lnTo>
                <a:lnTo>
                  <a:pt x="98" y="112"/>
                </a:lnTo>
                <a:lnTo>
                  <a:pt x="62" y="0"/>
                </a:lnTo>
                <a:lnTo>
                  <a:pt x="58" y="4"/>
                </a:lnTo>
                <a:lnTo>
                  <a:pt x="40" y="10"/>
                </a:lnTo>
                <a:lnTo>
                  <a:pt x="36" y="18"/>
                </a:lnTo>
                <a:lnTo>
                  <a:pt x="32" y="46"/>
                </a:lnTo>
                <a:lnTo>
                  <a:pt x="36" y="54"/>
                </a:lnTo>
                <a:lnTo>
                  <a:pt x="30" y="74"/>
                </a:lnTo>
                <a:lnTo>
                  <a:pt x="42" y="92"/>
                </a:lnTo>
                <a:lnTo>
                  <a:pt x="42" y="102"/>
                </a:lnTo>
                <a:lnTo>
                  <a:pt x="24" y="130"/>
                </a:lnTo>
                <a:lnTo>
                  <a:pt x="10" y="138"/>
                </a:lnTo>
                <a:lnTo>
                  <a:pt x="14" y="182"/>
                </a:lnTo>
                <a:lnTo>
                  <a:pt x="0" y="240"/>
                </a:lnTo>
                <a:lnTo>
                  <a:pt x="10" y="308"/>
                </a:lnTo>
                <a:lnTo>
                  <a:pt x="6" y="328"/>
                </a:lnTo>
                <a:lnTo>
                  <a:pt x="18" y="342"/>
                </a:lnTo>
                <a:lnTo>
                  <a:pt x="124" y="316"/>
                </a:lnTo>
                <a:lnTo>
                  <a:pt x="152" y="288"/>
                </a:lnTo>
                <a:lnTo>
                  <a:pt x="162" y="286"/>
                </a:lnTo>
                <a:lnTo>
                  <a:pt x="162" y="260"/>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56" name="Freeform 240"/>
          <p:cNvSpPr>
            <a:spLocks/>
          </p:cNvSpPr>
          <p:nvPr/>
        </p:nvSpPr>
        <p:spPr bwMode="auto">
          <a:xfrm>
            <a:off x="4870443" y="4202395"/>
            <a:ext cx="1370013" cy="733425"/>
          </a:xfrm>
          <a:custGeom>
            <a:avLst/>
            <a:gdLst>
              <a:gd name="T0" fmla="*/ 56 w 863"/>
              <a:gd name="T1" fmla="*/ 70 h 462"/>
              <a:gd name="T2" fmla="*/ 302 w 863"/>
              <a:gd name="T3" fmla="*/ 86 h 462"/>
              <a:gd name="T4" fmla="*/ 290 w 863"/>
              <a:gd name="T5" fmla="*/ 332 h 462"/>
              <a:gd name="T6" fmla="*/ 302 w 863"/>
              <a:gd name="T7" fmla="*/ 332 h 462"/>
              <a:gd name="T8" fmla="*/ 326 w 863"/>
              <a:gd name="T9" fmla="*/ 356 h 462"/>
              <a:gd name="T10" fmla="*/ 336 w 863"/>
              <a:gd name="T11" fmla="*/ 354 h 462"/>
              <a:gd name="T12" fmla="*/ 350 w 863"/>
              <a:gd name="T13" fmla="*/ 358 h 462"/>
              <a:gd name="T14" fmla="*/ 356 w 863"/>
              <a:gd name="T15" fmla="*/ 348 h 462"/>
              <a:gd name="T16" fmla="*/ 372 w 863"/>
              <a:gd name="T17" fmla="*/ 364 h 462"/>
              <a:gd name="T18" fmla="*/ 374 w 863"/>
              <a:gd name="T19" fmla="*/ 380 h 462"/>
              <a:gd name="T20" fmla="*/ 394 w 863"/>
              <a:gd name="T21" fmla="*/ 380 h 462"/>
              <a:gd name="T22" fmla="*/ 418 w 863"/>
              <a:gd name="T23" fmla="*/ 392 h 462"/>
              <a:gd name="T24" fmla="*/ 434 w 863"/>
              <a:gd name="T25" fmla="*/ 390 h 462"/>
              <a:gd name="T26" fmla="*/ 448 w 863"/>
              <a:gd name="T27" fmla="*/ 402 h 462"/>
              <a:gd name="T28" fmla="*/ 458 w 863"/>
              <a:gd name="T29" fmla="*/ 392 h 462"/>
              <a:gd name="T30" fmla="*/ 486 w 863"/>
              <a:gd name="T31" fmla="*/ 394 h 462"/>
              <a:gd name="T32" fmla="*/ 486 w 863"/>
              <a:gd name="T33" fmla="*/ 408 h 462"/>
              <a:gd name="T34" fmla="*/ 500 w 863"/>
              <a:gd name="T35" fmla="*/ 414 h 462"/>
              <a:gd name="T36" fmla="*/ 498 w 863"/>
              <a:gd name="T37" fmla="*/ 426 h 462"/>
              <a:gd name="T38" fmla="*/ 508 w 863"/>
              <a:gd name="T39" fmla="*/ 430 h 462"/>
              <a:gd name="T40" fmla="*/ 532 w 863"/>
              <a:gd name="T41" fmla="*/ 414 h 462"/>
              <a:gd name="T42" fmla="*/ 538 w 863"/>
              <a:gd name="T43" fmla="*/ 418 h 462"/>
              <a:gd name="T44" fmla="*/ 538 w 863"/>
              <a:gd name="T45" fmla="*/ 426 h 462"/>
              <a:gd name="T46" fmla="*/ 550 w 863"/>
              <a:gd name="T47" fmla="*/ 426 h 462"/>
              <a:gd name="T48" fmla="*/ 554 w 863"/>
              <a:gd name="T49" fmla="*/ 436 h 462"/>
              <a:gd name="T50" fmla="*/ 578 w 863"/>
              <a:gd name="T51" fmla="*/ 428 h 462"/>
              <a:gd name="T52" fmla="*/ 578 w 863"/>
              <a:gd name="T53" fmla="*/ 440 h 462"/>
              <a:gd name="T54" fmla="*/ 586 w 863"/>
              <a:gd name="T55" fmla="*/ 450 h 462"/>
              <a:gd name="T56" fmla="*/ 594 w 863"/>
              <a:gd name="T57" fmla="*/ 438 h 462"/>
              <a:gd name="T58" fmla="*/ 592 w 863"/>
              <a:gd name="T59" fmla="*/ 434 h 462"/>
              <a:gd name="T60" fmla="*/ 622 w 863"/>
              <a:gd name="T61" fmla="*/ 424 h 462"/>
              <a:gd name="T62" fmla="*/ 632 w 863"/>
              <a:gd name="T63" fmla="*/ 434 h 462"/>
              <a:gd name="T64" fmla="*/ 662 w 863"/>
              <a:gd name="T65" fmla="*/ 444 h 462"/>
              <a:gd name="T66" fmla="*/ 670 w 863"/>
              <a:gd name="T67" fmla="*/ 454 h 462"/>
              <a:gd name="T68" fmla="*/ 674 w 863"/>
              <a:gd name="T69" fmla="*/ 446 h 462"/>
              <a:gd name="T70" fmla="*/ 681 w 863"/>
              <a:gd name="T71" fmla="*/ 446 h 462"/>
              <a:gd name="T72" fmla="*/ 687 w 863"/>
              <a:gd name="T73" fmla="*/ 438 h 462"/>
              <a:gd name="T74" fmla="*/ 709 w 863"/>
              <a:gd name="T75" fmla="*/ 430 h 462"/>
              <a:gd name="T76" fmla="*/ 727 w 863"/>
              <a:gd name="T77" fmla="*/ 436 h 462"/>
              <a:gd name="T78" fmla="*/ 727 w 863"/>
              <a:gd name="T79" fmla="*/ 430 h 462"/>
              <a:gd name="T80" fmla="*/ 745 w 863"/>
              <a:gd name="T81" fmla="*/ 424 h 462"/>
              <a:gd name="T82" fmla="*/ 751 w 863"/>
              <a:gd name="T83" fmla="*/ 432 h 462"/>
              <a:gd name="T84" fmla="*/ 773 w 863"/>
              <a:gd name="T85" fmla="*/ 434 h 462"/>
              <a:gd name="T86" fmla="*/ 785 w 863"/>
              <a:gd name="T87" fmla="*/ 422 h 462"/>
              <a:gd name="T88" fmla="*/ 811 w 863"/>
              <a:gd name="T89" fmla="*/ 434 h 462"/>
              <a:gd name="T90" fmla="*/ 821 w 863"/>
              <a:gd name="T91" fmla="*/ 448 h 462"/>
              <a:gd name="T92" fmla="*/ 863 w 863"/>
              <a:gd name="T93" fmla="*/ 462 h 462"/>
              <a:gd name="T94" fmla="*/ 847 w 863"/>
              <a:gd name="T95" fmla="*/ 34 h 462"/>
              <a:gd name="T96" fmla="*/ 104 w 863"/>
              <a:gd name="T97" fmla="*/ 8 h 462"/>
              <a:gd name="T98" fmla="*/ 6 w 863"/>
              <a:gd name="T99" fmla="*/ 0 h 462"/>
              <a:gd name="T100" fmla="*/ 0 w 863"/>
              <a:gd name="T101" fmla="*/ 64 h 462"/>
              <a:gd name="T102" fmla="*/ 56 w 863"/>
              <a:gd name="T103" fmla="*/ 7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3" h="462">
                <a:moveTo>
                  <a:pt x="56" y="70"/>
                </a:moveTo>
                <a:lnTo>
                  <a:pt x="302" y="86"/>
                </a:lnTo>
                <a:lnTo>
                  <a:pt x="290" y="332"/>
                </a:lnTo>
                <a:lnTo>
                  <a:pt x="302" y="332"/>
                </a:lnTo>
                <a:lnTo>
                  <a:pt x="326" y="356"/>
                </a:lnTo>
                <a:lnTo>
                  <a:pt x="336" y="354"/>
                </a:lnTo>
                <a:lnTo>
                  <a:pt x="350" y="358"/>
                </a:lnTo>
                <a:lnTo>
                  <a:pt x="356" y="348"/>
                </a:lnTo>
                <a:lnTo>
                  <a:pt x="372" y="364"/>
                </a:lnTo>
                <a:lnTo>
                  <a:pt x="374" y="380"/>
                </a:lnTo>
                <a:lnTo>
                  <a:pt x="394" y="380"/>
                </a:lnTo>
                <a:lnTo>
                  <a:pt x="418" y="392"/>
                </a:lnTo>
                <a:lnTo>
                  <a:pt x="434" y="390"/>
                </a:lnTo>
                <a:lnTo>
                  <a:pt x="448" y="402"/>
                </a:lnTo>
                <a:lnTo>
                  <a:pt x="458" y="392"/>
                </a:lnTo>
                <a:lnTo>
                  <a:pt x="486" y="394"/>
                </a:lnTo>
                <a:lnTo>
                  <a:pt x="486" y="408"/>
                </a:lnTo>
                <a:lnTo>
                  <a:pt x="500" y="414"/>
                </a:lnTo>
                <a:lnTo>
                  <a:pt x="498" y="426"/>
                </a:lnTo>
                <a:lnTo>
                  <a:pt x="508" y="430"/>
                </a:lnTo>
                <a:lnTo>
                  <a:pt x="532" y="414"/>
                </a:lnTo>
                <a:lnTo>
                  <a:pt x="538" y="418"/>
                </a:lnTo>
                <a:lnTo>
                  <a:pt x="538" y="426"/>
                </a:lnTo>
                <a:lnTo>
                  <a:pt x="550" y="426"/>
                </a:lnTo>
                <a:lnTo>
                  <a:pt x="554" y="436"/>
                </a:lnTo>
                <a:lnTo>
                  <a:pt x="578" y="428"/>
                </a:lnTo>
                <a:lnTo>
                  <a:pt x="578" y="440"/>
                </a:lnTo>
                <a:lnTo>
                  <a:pt x="586" y="450"/>
                </a:lnTo>
                <a:lnTo>
                  <a:pt x="594" y="438"/>
                </a:lnTo>
                <a:lnTo>
                  <a:pt x="592" y="434"/>
                </a:lnTo>
                <a:lnTo>
                  <a:pt x="622" y="424"/>
                </a:lnTo>
                <a:lnTo>
                  <a:pt x="632" y="434"/>
                </a:lnTo>
                <a:lnTo>
                  <a:pt x="662" y="444"/>
                </a:lnTo>
                <a:lnTo>
                  <a:pt x="670" y="454"/>
                </a:lnTo>
                <a:lnTo>
                  <a:pt x="674" y="446"/>
                </a:lnTo>
                <a:lnTo>
                  <a:pt x="681" y="446"/>
                </a:lnTo>
                <a:lnTo>
                  <a:pt x="687" y="438"/>
                </a:lnTo>
                <a:lnTo>
                  <a:pt x="709" y="430"/>
                </a:lnTo>
                <a:lnTo>
                  <a:pt x="727" y="436"/>
                </a:lnTo>
                <a:lnTo>
                  <a:pt x="727" y="430"/>
                </a:lnTo>
                <a:lnTo>
                  <a:pt x="745" y="424"/>
                </a:lnTo>
                <a:lnTo>
                  <a:pt x="751" y="432"/>
                </a:lnTo>
                <a:lnTo>
                  <a:pt x="773" y="434"/>
                </a:lnTo>
                <a:lnTo>
                  <a:pt x="785" y="422"/>
                </a:lnTo>
                <a:lnTo>
                  <a:pt x="811" y="434"/>
                </a:lnTo>
                <a:lnTo>
                  <a:pt x="821" y="448"/>
                </a:lnTo>
                <a:lnTo>
                  <a:pt x="863" y="462"/>
                </a:lnTo>
                <a:lnTo>
                  <a:pt x="847" y="34"/>
                </a:lnTo>
                <a:lnTo>
                  <a:pt x="104" y="8"/>
                </a:lnTo>
                <a:lnTo>
                  <a:pt x="6" y="0"/>
                </a:lnTo>
                <a:lnTo>
                  <a:pt x="0" y="64"/>
                </a:lnTo>
                <a:lnTo>
                  <a:pt x="56" y="70"/>
                </a:lnTo>
                <a:close/>
              </a:path>
            </a:pathLst>
          </a:custGeom>
          <a:solidFill>
            <a:schemeClr val="bg2"/>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57" name="Freeform 241"/>
          <p:cNvSpPr>
            <a:spLocks/>
          </p:cNvSpPr>
          <p:nvPr/>
        </p:nvSpPr>
        <p:spPr bwMode="auto">
          <a:xfrm>
            <a:off x="8402631" y="2298982"/>
            <a:ext cx="962025" cy="860425"/>
          </a:xfrm>
          <a:custGeom>
            <a:avLst/>
            <a:gdLst>
              <a:gd name="T0" fmla="*/ 590 w 606"/>
              <a:gd name="T1" fmla="*/ 516 h 542"/>
              <a:gd name="T2" fmla="*/ 586 w 606"/>
              <a:gd name="T3" fmla="*/ 486 h 542"/>
              <a:gd name="T4" fmla="*/ 596 w 606"/>
              <a:gd name="T5" fmla="*/ 458 h 542"/>
              <a:gd name="T6" fmla="*/ 580 w 606"/>
              <a:gd name="T7" fmla="*/ 366 h 542"/>
              <a:gd name="T8" fmla="*/ 578 w 606"/>
              <a:gd name="T9" fmla="*/ 264 h 542"/>
              <a:gd name="T10" fmla="*/ 552 w 606"/>
              <a:gd name="T11" fmla="*/ 166 h 542"/>
              <a:gd name="T12" fmla="*/ 542 w 606"/>
              <a:gd name="T13" fmla="*/ 166 h 542"/>
              <a:gd name="T14" fmla="*/ 528 w 606"/>
              <a:gd name="T15" fmla="*/ 116 h 542"/>
              <a:gd name="T16" fmla="*/ 534 w 606"/>
              <a:gd name="T17" fmla="*/ 88 h 542"/>
              <a:gd name="T18" fmla="*/ 530 w 606"/>
              <a:gd name="T19" fmla="*/ 64 h 542"/>
              <a:gd name="T20" fmla="*/ 516 w 606"/>
              <a:gd name="T21" fmla="*/ 24 h 542"/>
              <a:gd name="T22" fmla="*/ 514 w 606"/>
              <a:gd name="T23" fmla="*/ 8 h 542"/>
              <a:gd name="T24" fmla="*/ 366 w 606"/>
              <a:gd name="T25" fmla="*/ 32 h 542"/>
              <a:gd name="T26" fmla="*/ 308 w 606"/>
              <a:gd name="T27" fmla="*/ 126 h 542"/>
              <a:gd name="T28" fmla="*/ 274 w 606"/>
              <a:gd name="T29" fmla="*/ 162 h 542"/>
              <a:gd name="T30" fmla="*/ 290 w 606"/>
              <a:gd name="T31" fmla="*/ 168 h 542"/>
              <a:gd name="T32" fmla="*/ 296 w 606"/>
              <a:gd name="T33" fmla="*/ 180 h 542"/>
              <a:gd name="T34" fmla="*/ 284 w 606"/>
              <a:gd name="T35" fmla="*/ 186 h 542"/>
              <a:gd name="T36" fmla="*/ 286 w 606"/>
              <a:gd name="T37" fmla="*/ 196 h 542"/>
              <a:gd name="T38" fmla="*/ 302 w 606"/>
              <a:gd name="T39" fmla="*/ 218 h 542"/>
              <a:gd name="T40" fmla="*/ 274 w 606"/>
              <a:gd name="T41" fmla="*/ 240 h 542"/>
              <a:gd name="T42" fmla="*/ 238 w 606"/>
              <a:gd name="T43" fmla="*/ 274 h 542"/>
              <a:gd name="T44" fmla="*/ 198 w 606"/>
              <a:gd name="T45" fmla="*/ 282 h 542"/>
              <a:gd name="T46" fmla="*/ 166 w 606"/>
              <a:gd name="T47" fmla="*/ 282 h 542"/>
              <a:gd name="T48" fmla="*/ 50 w 606"/>
              <a:gd name="T49" fmla="*/ 316 h 542"/>
              <a:gd name="T50" fmla="*/ 56 w 606"/>
              <a:gd name="T51" fmla="*/ 388 h 542"/>
              <a:gd name="T52" fmla="*/ 46 w 606"/>
              <a:gd name="T53" fmla="*/ 404 h 542"/>
              <a:gd name="T54" fmla="*/ 0 w 606"/>
              <a:gd name="T55" fmla="*/ 450 h 542"/>
              <a:gd name="T56" fmla="*/ 408 w 606"/>
              <a:gd name="T57" fmla="*/ 408 h 542"/>
              <a:gd name="T58" fmla="*/ 424 w 606"/>
              <a:gd name="T59" fmla="*/ 422 h 542"/>
              <a:gd name="T60" fmla="*/ 440 w 606"/>
              <a:gd name="T61" fmla="*/ 428 h 542"/>
              <a:gd name="T62" fmla="*/ 448 w 606"/>
              <a:gd name="T63" fmla="*/ 450 h 542"/>
              <a:gd name="T64" fmla="*/ 484 w 606"/>
              <a:gd name="T65" fmla="*/ 468 h 542"/>
              <a:gd name="T66" fmla="*/ 574 w 606"/>
              <a:gd name="T67" fmla="*/ 504 h 542"/>
              <a:gd name="T68" fmla="*/ 580 w 606"/>
              <a:gd name="T69" fmla="*/ 51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6" h="542">
                <a:moveTo>
                  <a:pt x="580" y="518"/>
                </a:moveTo>
                <a:lnTo>
                  <a:pt x="590" y="516"/>
                </a:lnTo>
                <a:lnTo>
                  <a:pt x="596" y="496"/>
                </a:lnTo>
                <a:lnTo>
                  <a:pt x="586" y="486"/>
                </a:lnTo>
                <a:lnTo>
                  <a:pt x="606" y="468"/>
                </a:lnTo>
                <a:lnTo>
                  <a:pt x="596" y="458"/>
                </a:lnTo>
                <a:lnTo>
                  <a:pt x="582" y="366"/>
                </a:lnTo>
                <a:lnTo>
                  <a:pt x="580" y="366"/>
                </a:lnTo>
                <a:lnTo>
                  <a:pt x="582" y="274"/>
                </a:lnTo>
                <a:lnTo>
                  <a:pt x="578" y="264"/>
                </a:lnTo>
                <a:lnTo>
                  <a:pt x="560" y="174"/>
                </a:lnTo>
                <a:lnTo>
                  <a:pt x="552" y="166"/>
                </a:lnTo>
                <a:lnTo>
                  <a:pt x="544" y="174"/>
                </a:lnTo>
                <a:lnTo>
                  <a:pt x="542" y="166"/>
                </a:lnTo>
                <a:lnTo>
                  <a:pt x="544" y="152"/>
                </a:lnTo>
                <a:lnTo>
                  <a:pt x="528" y="116"/>
                </a:lnTo>
                <a:lnTo>
                  <a:pt x="530" y="96"/>
                </a:lnTo>
                <a:lnTo>
                  <a:pt x="534" y="88"/>
                </a:lnTo>
                <a:lnTo>
                  <a:pt x="528" y="74"/>
                </a:lnTo>
                <a:lnTo>
                  <a:pt x="530" y="64"/>
                </a:lnTo>
                <a:lnTo>
                  <a:pt x="518" y="44"/>
                </a:lnTo>
                <a:lnTo>
                  <a:pt x="516" y="24"/>
                </a:lnTo>
                <a:lnTo>
                  <a:pt x="512" y="16"/>
                </a:lnTo>
                <a:lnTo>
                  <a:pt x="514" y="8"/>
                </a:lnTo>
                <a:lnTo>
                  <a:pt x="510" y="0"/>
                </a:lnTo>
                <a:lnTo>
                  <a:pt x="366" y="32"/>
                </a:lnTo>
                <a:lnTo>
                  <a:pt x="318" y="84"/>
                </a:lnTo>
                <a:lnTo>
                  <a:pt x="308" y="126"/>
                </a:lnTo>
                <a:lnTo>
                  <a:pt x="278" y="154"/>
                </a:lnTo>
                <a:lnTo>
                  <a:pt x="274" y="162"/>
                </a:lnTo>
                <a:lnTo>
                  <a:pt x="278" y="170"/>
                </a:lnTo>
                <a:lnTo>
                  <a:pt x="290" y="168"/>
                </a:lnTo>
                <a:lnTo>
                  <a:pt x="296" y="174"/>
                </a:lnTo>
                <a:lnTo>
                  <a:pt x="296" y="180"/>
                </a:lnTo>
                <a:lnTo>
                  <a:pt x="292" y="186"/>
                </a:lnTo>
                <a:lnTo>
                  <a:pt x="284" y="186"/>
                </a:lnTo>
                <a:lnTo>
                  <a:pt x="284" y="190"/>
                </a:lnTo>
                <a:lnTo>
                  <a:pt x="286" y="196"/>
                </a:lnTo>
                <a:lnTo>
                  <a:pt x="296" y="204"/>
                </a:lnTo>
                <a:lnTo>
                  <a:pt x="302" y="218"/>
                </a:lnTo>
                <a:lnTo>
                  <a:pt x="300" y="230"/>
                </a:lnTo>
                <a:lnTo>
                  <a:pt x="274" y="240"/>
                </a:lnTo>
                <a:lnTo>
                  <a:pt x="252" y="268"/>
                </a:lnTo>
                <a:lnTo>
                  <a:pt x="238" y="274"/>
                </a:lnTo>
                <a:lnTo>
                  <a:pt x="206" y="282"/>
                </a:lnTo>
                <a:lnTo>
                  <a:pt x="198" y="282"/>
                </a:lnTo>
                <a:lnTo>
                  <a:pt x="182" y="290"/>
                </a:lnTo>
                <a:lnTo>
                  <a:pt x="166" y="282"/>
                </a:lnTo>
                <a:lnTo>
                  <a:pt x="130" y="282"/>
                </a:lnTo>
                <a:lnTo>
                  <a:pt x="50" y="316"/>
                </a:lnTo>
                <a:lnTo>
                  <a:pt x="74" y="366"/>
                </a:lnTo>
                <a:lnTo>
                  <a:pt x="56" y="388"/>
                </a:lnTo>
                <a:lnTo>
                  <a:pt x="52" y="400"/>
                </a:lnTo>
                <a:lnTo>
                  <a:pt x="46" y="404"/>
                </a:lnTo>
                <a:lnTo>
                  <a:pt x="40" y="406"/>
                </a:lnTo>
                <a:lnTo>
                  <a:pt x="0" y="450"/>
                </a:lnTo>
                <a:lnTo>
                  <a:pt x="6" y="484"/>
                </a:lnTo>
                <a:lnTo>
                  <a:pt x="408" y="408"/>
                </a:lnTo>
                <a:lnTo>
                  <a:pt x="420" y="412"/>
                </a:lnTo>
                <a:lnTo>
                  <a:pt x="424" y="422"/>
                </a:lnTo>
                <a:lnTo>
                  <a:pt x="442" y="424"/>
                </a:lnTo>
                <a:lnTo>
                  <a:pt x="440" y="428"/>
                </a:lnTo>
                <a:lnTo>
                  <a:pt x="446" y="430"/>
                </a:lnTo>
                <a:lnTo>
                  <a:pt x="448" y="450"/>
                </a:lnTo>
                <a:lnTo>
                  <a:pt x="460" y="464"/>
                </a:lnTo>
                <a:lnTo>
                  <a:pt x="484" y="468"/>
                </a:lnTo>
                <a:lnTo>
                  <a:pt x="488" y="474"/>
                </a:lnTo>
                <a:lnTo>
                  <a:pt x="574" y="504"/>
                </a:lnTo>
                <a:lnTo>
                  <a:pt x="570" y="542"/>
                </a:lnTo>
                <a:lnTo>
                  <a:pt x="580" y="518"/>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58" name="Freeform 242"/>
          <p:cNvSpPr>
            <a:spLocks/>
          </p:cNvSpPr>
          <p:nvPr/>
        </p:nvSpPr>
        <p:spPr bwMode="auto">
          <a:xfrm>
            <a:off x="5854692" y="1765582"/>
            <a:ext cx="1017588" cy="1177925"/>
          </a:xfrm>
          <a:custGeom>
            <a:avLst/>
            <a:gdLst>
              <a:gd name="T0" fmla="*/ 641 w 641"/>
              <a:gd name="T1" fmla="*/ 166 h 742"/>
              <a:gd name="T2" fmla="*/ 633 w 641"/>
              <a:gd name="T3" fmla="*/ 166 h 742"/>
              <a:gd name="T4" fmla="*/ 577 w 641"/>
              <a:gd name="T5" fmla="*/ 158 h 742"/>
              <a:gd name="T6" fmla="*/ 571 w 641"/>
              <a:gd name="T7" fmla="*/ 158 h 742"/>
              <a:gd name="T8" fmla="*/ 543 w 641"/>
              <a:gd name="T9" fmla="*/ 150 h 742"/>
              <a:gd name="T10" fmla="*/ 509 w 641"/>
              <a:gd name="T11" fmla="*/ 162 h 742"/>
              <a:gd name="T12" fmla="*/ 499 w 641"/>
              <a:gd name="T13" fmla="*/ 164 h 742"/>
              <a:gd name="T14" fmla="*/ 479 w 641"/>
              <a:gd name="T15" fmla="*/ 154 h 742"/>
              <a:gd name="T16" fmla="*/ 447 w 641"/>
              <a:gd name="T17" fmla="*/ 136 h 742"/>
              <a:gd name="T18" fmla="*/ 415 w 641"/>
              <a:gd name="T19" fmla="*/ 118 h 742"/>
              <a:gd name="T20" fmla="*/ 375 w 641"/>
              <a:gd name="T21" fmla="*/ 96 h 742"/>
              <a:gd name="T22" fmla="*/ 323 w 641"/>
              <a:gd name="T23" fmla="*/ 100 h 742"/>
              <a:gd name="T24" fmla="*/ 307 w 641"/>
              <a:gd name="T25" fmla="*/ 102 h 742"/>
              <a:gd name="T26" fmla="*/ 295 w 641"/>
              <a:gd name="T27" fmla="*/ 98 h 742"/>
              <a:gd name="T28" fmla="*/ 291 w 641"/>
              <a:gd name="T29" fmla="*/ 94 h 742"/>
              <a:gd name="T30" fmla="*/ 255 w 641"/>
              <a:gd name="T31" fmla="*/ 84 h 742"/>
              <a:gd name="T32" fmla="*/ 243 w 641"/>
              <a:gd name="T33" fmla="*/ 86 h 742"/>
              <a:gd name="T34" fmla="*/ 241 w 641"/>
              <a:gd name="T35" fmla="*/ 84 h 742"/>
              <a:gd name="T36" fmla="*/ 227 w 641"/>
              <a:gd name="T37" fmla="*/ 86 h 742"/>
              <a:gd name="T38" fmla="*/ 213 w 641"/>
              <a:gd name="T39" fmla="*/ 52 h 742"/>
              <a:gd name="T40" fmla="*/ 193 w 641"/>
              <a:gd name="T41" fmla="*/ 2 h 742"/>
              <a:gd name="T42" fmla="*/ 175 w 641"/>
              <a:gd name="T43" fmla="*/ 54 h 742"/>
              <a:gd name="T44" fmla="*/ 10 w 641"/>
              <a:gd name="T45" fmla="*/ 90 h 742"/>
              <a:gd name="T46" fmla="*/ 6 w 641"/>
              <a:gd name="T47" fmla="*/ 154 h 742"/>
              <a:gd name="T48" fmla="*/ 32 w 641"/>
              <a:gd name="T49" fmla="*/ 308 h 742"/>
              <a:gd name="T50" fmla="*/ 30 w 641"/>
              <a:gd name="T51" fmla="*/ 344 h 742"/>
              <a:gd name="T52" fmla="*/ 48 w 641"/>
              <a:gd name="T53" fmla="*/ 386 h 742"/>
              <a:gd name="T54" fmla="*/ 48 w 641"/>
              <a:gd name="T55" fmla="*/ 446 h 742"/>
              <a:gd name="T56" fmla="*/ 26 w 641"/>
              <a:gd name="T57" fmla="*/ 470 h 742"/>
              <a:gd name="T58" fmla="*/ 38 w 641"/>
              <a:gd name="T59" fmla="*/ 500 h 742"/>
              <a:gd name="T60" fmla="*/ 57 w 641"/>
              <a:gd name="T61" fmla="*/ 514 h 742"/>
              <a:gd name="T62" fmla="*/ 535 w 641"/>
              <a:gd name="T63" fmla="*/ 736 h 742"/>
              <a:gd name="T64" fmla="*/ 521 w 641"/>
              <a:gd name="T65" fmla="*/ 684 h 742"/>
              <a:gd name="T66" fmla="*/ 471 w 641"/>
              <a:gd name="T67" fmla="*/ 640 h 742"/>
              <a:gd name="T68" fmla="*/ 437 w 641"/>
              <a:gd name="T69" fmla="*/ 612 h 742"/>
              <a:gd name="T70" fmla="*/ 413 w 641"/>
              <a:gd name="T71" fmla="*/ 600 h 742"/>
              <a:gd name="T72" fmla="*/ 385 w 641"/>
              <a:gd name="T73" fmla="*/ 582 h 742"/>
              <a:gd name="T74" fmla="*/ 385 w 641"/>
              <a:gd name="T75" fmla="*/ 542 h 742"/>
              <a:gd name="T76" fmla="*/ 387 w 641"/>
              <a:gd name="T77" fmla="*/ 514 h 742"/>
              <a:gd name="T78" fmla="*/ 387 w 641"/>
              <a:gd name="T79" fmla="*/ 480 h 742"/>
              <a:gd name="T80" fmla="*/ 375 w 641"/>
              <a:gd name="T81" fmla="*/ 462 h 742"/>
              <a:gd name="T82" fmla="*/ 391 w 641"/>
              <a:gd name="T83" fmla="*/ 436 h 742"/>
              <a:gd name="T84" fmla="*/ 427 w 641"/>
              <a:gd name="T85" fmla="*/ 412 h 742"/>
              <a:gd name="T86" fmla="*/ 431 w 641"/>
              <a:gd name="T87" fmla="*/ 340 h 742"/>
              <a:gd name="T88" fmla="*/ 443 w 641"/>
              <a:gd name="T89" fmla="*/ 336 h 742"/>
              <a:gd name="T90" fmla="*/ 607 w 641"/>
              <a:gd name="T91" fmla="*/ 20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1" h="742">
                <a:moveTo>
                  <a:pt x="607" y="200"/>
                </a:moveTo>
                <a:lnTo>
                  <a:pt x="641" y="166"/>
                </a:lnTo>
                <a:lnTo>
                  <a:pt x="641" y="166"/>
                </a:lnTo>
                <a:lnTo>
                  <a:pt x="633" y="166"/>
                </a:lnTo>
                <a:lnTo>
                  <a:pt x="611" y="158"/>
                </a:lnTo>
                <a:lnTo>
                  <a:pt x="577" y="158"/>
                </a:lnTo>
                <a:lnTo>
                  <a:pt x="571" y="158"/>
                </a:lnTo>
                <a:lnTo>
                  <a:pt x="571" y="158"/>
                </a:lnTo>
                <a:lnTo>
                  <a:pt x="571" y="158"/>
                </a:lnTo>
                <a:lnTo>
                  <a:pt x="543" y="150"/>
                </a:lnTo>
                <a:lnTo>
                  <a:pt x="529" y="150"/>
                </a:lnTo>
                <a:lnTo>
                  <a:pt x="509" y="162"/>
                </a:lnTo>
                <a:lnTo>
                  <a:pt x="499" y="164"/>
                </a:lnTo>
                <a:lnTo>
                  <a:pt x="499" y="164"/>
                </a:lnTo>
                <a:lnTo>
                  <a:pt x="499" y="164"/>
                </a:lnTo>
                <a:lnTo>
                  <a:pt x="479" y="154"/>
                </a:lnTo>
                <a:lnTo>
                  <a:pt x="467" y="140"/>
                </a:lnTo>
                <a:lnTo>
                  <a:pt x="447" y="136"/>
                </a:lnTo>
                <a:lnTo>
                  <a:pt x="437" y="126"/>
                </a:lnTo>
                <a:lnTo>
                  <a:pt x="415" y="118"/>
                </a:lnTo>
                <a:lnTo>
                  <a:pt x="405" y="108"/>
                </a:lnTo>
                <a:lnTo>
                  <a:pt x="375" y="96"/>
                </a:lnTo>
                <a:lnTo>
                  <a:pt x="335" y="92"/>
                </a:lnTo>
                <a:lnTo>
                  <a:pt x="323" y="100"/>
                </a:lnTo>
                <a:lnTo>
                  <a:pt x="307" y="102"/>
                </a:lnTo>
                <a:lnTo>
                  <a:pt x="307" y="102"/>
                </a:lnTo>
                <a:lnTo>
                  <a:pt x="307" y="102"/>
                </a:lnTo>
                <a:lnTo>
                  <a:pt x="295" y="98"/>
                </a:lnTo>
                <a:lnTo>
                  <a:pt x="295" y="96"/>
                </a:lnTo>
                <a:lnTo>
                  <a:pt x="291" y="94"/>
                </a:lnTo>
                <a:lnTo>
                  <a:pt x="265" y="84"/>
                </a:lnTo>
                <a:lnTo>
                  <a:pt x="255" y="84"/>
                </a:lnTo>
                <a:lnTo>
                  <a:pt x="243" y="86"/>
                </a:lnTo>
                <a:lnTo>
                  <a:pt x="243" y="86"/>
                </a:lnTo>
                <a:lnTo>
                  <a:pt x="243" y="86"/>
                </a:lnTo>
                <a:lnTo>
                  <a:pt x="241" y="84"/>
                </a:lnTo>
                <a:lnTo>
                  <a:pt x="229" y="86"/>
                </a:lnTo>
                <a:lnTo>
                  <a:pt x="227" y="86"/>
                </a:lnTo>
                <a:lnTo>
                  <a:pt x="227" y="86"/>
                </a:lnTo>
                <a:lnTo>
                  <a:pt x="213" y="52"/>
                </a:lnTo>
                <a:lnTo>
                  <a:pt x="211" y="50"/>
                </a:lnTo>
                <a:lnTo>
                  <a:pt x="193" y="2"/>
                </a:lnTo>
                <a:lnTo>
                  <a:pt x="175" y="0"/>
                </a:lnTo>
                <a:lnTo>
                  <a:pt x="175" y="54"/>
                </a:lnTo>
                <a:lnTo>
                  <a:pt x="0" y="52"/>
                </a:lnTo>
                <a:lnTo>
                  <a:pt x="10" y="90"/>
                </a:lnTo>
                <a:lnTo>
                  <a:pt x="6" y="104"/>
                </a:lnTo>
                <a:lnTo>
                  <a:pt x="6" y="154"/>
                </a:lnTo>
                <a:lnTo>
                  <a:pt x="28" y="224"/>
                </a:lnTo>
                <a:lnTo>
                  <a:pt x="32" y="308"/>
                </a:lnTo>
                <a:lnTo>
                  <a:pt x="36" y="310"/>
                </a:lnTo>
                <a:lnTo>
                  <a:pt x="30" y="344"/>
                </a:lnTo>
                <a:lnTo>
                  <a:pt x="38" y="370"/>
                </a:lnTo>
                <a:lnTo>
                  <a:pt x="48" y="386"/>
                </a:lnTo>
                <a:lnTo>
                  <a:pt x="50" y="434"/>
                </a:lnTo>
                <a:lnTo>
                  <a:pt x="48" y="446"/>
                </a:lnTo>
                <a:lnTo>
                  <a:pt x="42" y="458"/>
                </a:lnTo>
                <a:lnTo>
                  <a:pt x="26" y="470"/>
                </a:lnTo>
                <a:lnTo>
                  <a:pt x="24" y="476"/>
                </a:lnTo>
                <a:lnTo>
                  <a:pt x="38" y="500"/>
                </a:lnTo>
                <a:lnTo>
                  <a:pt x="52" y="504"/>
                </a:lnTo>
                <a:lnTo>
                  <a:pt x="57" y="514"/>
                </a:lnTo>
                <a:lnTo>
                  <a:pt x="56" y="742"/>
                </a:lnTo>
                <a:lnTo>
                  <a:pt x="535" y="736"/>
                </a:lnTo>
                <a:lnTo>
                  <a:pt x="529" y="700"/>
                </a:lnTo>
                <a:lnTo>
                  <a:pt x="521" y="684"/>
                </a:lnTo>
                <a:lnTo>
                  <a:pt x="477" y="656"/>
                </a:lnTo>
                <a:lnTo>
                  <a:pt x="471" y="640"/>
                </a:lnTo>
                <a:lnTo>
                  <a:pt x="453" y="620"/>
                </a:lnTo>
                <a:lnTo>
                  <a:pt x="437" y="612"/>
                </a:lnTo>
                <a:lnTo>
                  <a:pt x="423" y="614"/>
                </a:lnTo>
                <a:lnTo>
                  <a:pt x="413" y="600"/>
                </a:lnTo>
                <a:lnTo>
                  <a:pt x="393" y="594"/>
                </a:lnTo>
                <a:lnTo>
                  <a:pt x="385" y="582"/>
                </a:lnTo>
                <a:lnTo>
                  <a:pt x="389" y="560"/>
                </a:lnTo>
                <a:lnTo>
                  <a:pt x="385" y="542"/>
                </a:lnTo>
                <a:lnTo>
                  <a:pt x="389" y="536"/>
                </a:lnTo>
                <a:lnTo>
                  <a:pt x="387" y="514"/>
                </a:lnTo>
                <a:lnTo>
                  <a:pt x="397" y="498"/>
                </a:lnTo>
                <a:lnTo>
                  <a:pt x="387" y="480"/>
                </a:lnTo>
                <a:lnTo>
                  <a:pt x="375" y="478"/>
                </a:lnTo>
                <a:lnTo>
                  <a:pt x="375" y="462"/>
                </a:lnTo>
                <a:lnTo>
                  <a:pt x="383" y="454"/>
                </a:lnTo>
                <a:lnTo>
                  <a:pt x="391" y="436"/>
                </a:lnTo>
                <a:lnTo>
                  <a:pt x="421" y="420"/>
                </a:lnTo>
                <a:lnTo>
                  <a:pt x="427" y="412"/>
                </a:lnTo>
                <a:lnTo>
                  <a:pt x="425" y="340"/>
                </a:lnTo>
                <a:lnTo>
                  <a:pt x="431" y="340"/>
                </a:lnTo>
                <a:lnTo>
                  <a:pt x="435" y="330"/>
                </a:lnTo>
                <a:lnTo>
                  <a:pt x="443" y="336"/>
                </a:lnTo>
                <a:lnTo>
                  <a:pt x="577" y="212"/>
                </a:lnTo>
                <a:lnTo>
                  <a:pt x="607" y="200"/>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59" name="Freeform 243"/>
          <p:cNvSpPr>
            <a:spLocks/>
          </p:cNvSpPr>
          <p:nvPr/>
        </p:nvSpPr>
        <p:spPr bwMode="auto">
          <a:xfrm>
            <a:off x="6789731" y="2111656"/>
            <a:ext cx="911225" cy="469900"/>
          </a:xfrm>
          <a:custGeom>
            <a:avLst/>
            <a:gdLst>
              <a:gd name="T0" fmla="*/ 330 w 574"/>
              <a:gd name="T1" fmla="*/ 206 h 296"/>
              <a:gd name="T2" fmla="*/ 342 w 574"/>
              <a:gd name="T3" fmla="*/ 226 h 296"/>
              <a:gd name="T4" fmla="*/ 376 w 574"/>
              <a:gd name="T5" fmla="*/ 192 h 296"/>
              <a:gd name="T6" fmla="*/ 432 w 574"/>
              <a:gd name="T7" fmla="*/ 162 h 296"/>
              <a:gd name="T8" fmla="*/ 494 w 574"/>
              <a:gd name="T9" fmla="*/ 168 h 296"/>
              <a:gd name="T10" fmla="*/ 514 w 574"/>
              <a:gd name="T11" fmla="*/ 176 h 296"/>
              <a:gd name="T12" fmla="*/ 518 w 574"/>
              <a:gd name="T13" fmla="*/ 156 h 296"/>
              <a:gd name="T14" fmla="*/ 534 w 574"/>
              <a:gd name="T15" fmla="*/ 168 h 296"/>
              <a:gd name="T16" fmla="*/ 574 w 574"/>
              <a:gd name="T17" fmla="*/ 156 h 296"/>
              <a:gd name="T18" fmla="*/ 562 w 574"/>
              <a:gd name="T19" fmla="*/ 146 h 296"/>
              <a:gd name="T20" fmla="*/ 546 w 574"/>
              <a:gd name="T21" fmla="*/ 134 h 296"/>
              <a:gd name="T22" fmla="*/ 538 w 574"/>
              <a:gd name="T23" fmla="*/ 108 h 296"/>
              <a:gd name="T24" fmla="*/ 532 w 574"/>
              <a:gd name="T25" fmla="*/ 96 h 296"/>
              <a:gd name="T26" fmla="*/ 496 w 574"/>
              <a:gd name="T27" fmla="*/ 102 h 296"/>
              <a:gd name="T28" fmla="*/ 468 w 574"/>
              <a:gd name="T29" fmla="*/ 78 h 296"/>
              <a:gd name="T30" fmla="*/ 450 w 574"/>
              <a:gd name="T31" fmla="*/ 70 h 296"/>
              <a:gd name="T32" fmla="*/ 372 w 574"/>
              <a:gd name="T33" fmla="*/ 88 h 296"/>
              <a:gd name="T34" fmla="*/ 334 w 574"/>
              <a:gd name="T35" fmla="*/ 118 h 296"/>
              <a:gd name="T36" fmla="*/ 288 w 574"/>
              <a:gd name="T37" fmla="*/ 118 h 296"/>
              <a:gd name="T38" fmla="*/ 242 w 574"/>
              <a:gd name="T39" fmla="*/ 90 h 296"/>
              <a:gd name="T40" fmla="*/ 188 w 574"/>
              <a:gd name="T41" fmla="*/ 84 h 296"/>
              <a:gd name="T42" fmla="*/ 168 w 574"/>
              <a:gd name="T43" fmla="*/ 94 h 296"/>
              <a:gd name="T44" fmla="*/ 174 w 574"/>
              <a:gd name="T45" fmla="*/ 58 h 296"/>
              <a:gd name="T46" fmla="*/ 222 w 574"/>
              <a:gd name="T47" fmla="*/ 8 h 296"/>
              <a:gd name="T48" fmla="*/ 202 w 574"/>
              <a:gd name="T49" fmla="*/ 2 h 296"/>
              <a:gd name="T50" fmla="*/ 50 w 574"/>
              <a:gd name="T51" fmla="*/ 100 h 296"/>
              <a:gd name="T52" fmla="*/ 0 w 574"/>
              <a:gd name="T53" fmla="*/ 126 h 296"/>
              <a:gd name="T54" fmla="*/ 8 w 574"/>
              <a:gd name="T55" fmla="*/ 128 h 296"/>
              <a:gd name="T56" fmla="*/ 28 w 574"/>
              <a:gd name="T57" fmla="*/ 156 h 296"/>
              <a:gd name="T58" fmla="*/ 170 w 574"/>
              <a:gd name="T59" fmla="*/ 186 h 296"/>
              <a:gd name="T60" fmla="*/ 210 w 574"/>
              <a:gd name="T61" fmla="*/ 202 h 296"/>
              <a:gd name="T62" fmla="*/ 228 w 574"/>
              <a:gd name="T63" fmla="*/ 216 h 296"/>
              <a:gd name="T64" fmla="*/ 236 w 574"/>
              <a:gd name="T65" fmla="*/ 228 h 296"/>
              <a:gd name="T66" fmla="*/ 236 w 574"/>
              <a:gd name="T67" fmla="*/ 240 h 296"/>
              <a:gd name="T68" fmla="*/ 234 w 574"/>
              <a:gd name="T69" fmla="*/ 256 h 296"/>
              <a:gd name="T70" fmla="*/ 252 w 574"/>
              <a:gd name="T71" fmla="*/ 262 h 296"/>
              <a:gd name="T72" fmla="*/ 248 w 574"/>
              <a:gd name="T73" fmla="*/ 286 h 296"/>
              <a:gd name="T74" fmla="*/ 260 w 574"/>
              <a:gd name="T75" fmla="*/ 296 h 296"/>
              <a:gd name="T76" fmla="*/ 312 w 574"/>
              <a:gd name="T77" fmla="*/ 21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4" h="296">
                <a:moveTo>
                  <a:pt x="318" y="212"/>
                </a:moveTo>
                <a:lnTo>
                  <a:pt x="330" y="206"/>
                </a:lnTo>
                <a:lnTo>
                  <a:pt x="340" y="194"/>
                </a:lnTo>
                <a:lnTo>
                  <a:pt x="342" y="226"/>
                </a:lnTo>
                <a:lnTo>
                  <a:pt x="350" y="224"/>
                </a:lnTo>
                <a:lnTo>
                  <a:pt x="376" y="192"/>
                </a:lnTo>
                <a:lnTo>
                  <a:pt x="422" y="176"/>
                </a:lnTo>
                <a:lnTo>
                  <a:pt x="432" y="162"/>
                </a:lnTo>
                <a:lnTo>
                  <a:pt x="452" y="156"/>
                </a:lnTo>
                <a:lnTo>
                  <a:pt x="494" y="168"/>
                </a:lnTo>
                <a:lnTo>
                  <a:pt x="502" y="176"/>
                </a:lnTo>
                <a:lnTo>
                  <a:pt x="514" y="176"/>
                </a:lnTo>
                <a:lnTo>
                  <a:pt x="514" y="164"/>
                </a:lnTo>
                <a:lnTo>
                  <a:pt x="518" y="156"/>
                </a:lnTo>
                <a:lnTo>
                  <a:pt x="526" y="160"/>
                </a:lnTo>
                <a:lnTo>
                  <a:pt x="534" y="168"/>
                </a:lnTo>
                <a:lnTo>
                  <a:pt x="574" y="156"/>
                </a:lnTo>
                <a:lnTo>
                  <a:pt x="574" y="156"/>
                </a:lnTo>
                <a:lnTo>
                  <a:pt x="572" y="150"/>
                </a:lnTo>
                <a:lnTo>
                  <a:pt x="562" y="146"/>
                </a:lnTo>
                <a:lnTo>
                  <a:pt x="556" y="138"/>
                </a:lnTo>
                <a:lnTo>
                  <a:pt x="546" y="134"/>
                </a:lnTo>
                <a:lnTo>
                  <a:pt x="542" y="116"/>
                </a:lnTo>
                <a:lnTo>
                  <a:pt x="538" y="108"/>
                </a:lnTo>
                <a:lnTo>
                  <a:pt x="536" y="100"/>
                </a:lnTo>
                <a:lnTo>
                  <a:pt x="532" y="96"/>
                </a:lnTo>
                <a:lnTo>
                  <a:pt x="530" y="96"/>
                </a:lnTo>
                <a:lnTo>
                  <a:pt x="496" y="102"/>
                </a:lnTo>
                <a:lnTo>
                  <a:pt x="470" y="96"/>
                </a:lnTo>
                <a:lnTo>
                  <a:pt x="468" y="78"/>
                </a:lnTo>
                <a:lnTo>
                  <a:pt x="462" y="70"/>
                </a:lnTo>
                <a:lnTo>
                  <a:pt x="450" y="70"/>
                </a:lnTo>
                <a:lnTo>
                  <a:pt x="434" y="80"/>
                </a:lnTo>
                <a:lnTo>
                  <a:pt x="372" y="88"/>
                </a:lnTo>
                <a:lnTo>
                  <a:pt x="344" y="106"/>
                </a:lnTo>
                <a:lnTo>
                  <a:pt x="334" y="118"/>
                </a:lnTo>
                <a:lnTo>
                  <a:pt x="326" y="122"/>
                </a:lnTo>
                <a:lnTo>
                  <a:pt x="288" y="118"/>
                </a:lnTo>
                <a:lnTo>
                  <a:pt x="272" y="122"/>
                </a:lnTo>
                <a:lnTo>
                  <a:pt x="242" y="90"/>
                </a:lnTo>
                <a:lnTo>
                  <a:pt x="212" y="76"/>
                </a:lnTo>
                <a:lnTo>
                  <a:pt x="188" y="84"/>
                </a:lnTo>
                <a:lnTo>
                  <a:pt x="180" y="82"/>
                </a:lnTo>
                <a:lnTo>
                  <a:pt x="168" y="94"/>
                </a:lnTo>
                <a:lnTo>
                  <a:pt x="168" y="70"/>
                </a:lnTo>
                <a:lnTo>
                  <a:pt x="174" y="58"/>
                </a:lnTo>
                <a:lnTo>
                  <a:pt x="184" y="52"/>
                </a:lnTo>
                <a:lnTo>
                  <a:pt x="222" y="8"/>
                </a:lnTo>
                <a:lnTo>
                  <a:pt x="222" y="0"/>
                </a:lnTo>
                <a:lnTo>
                  <a:pt x="202" y="2"/>
                </a:lnTo>
                <a:lnTo>
                  <a:pt x="94" y="86"/>
                </a:lnTo>
                <a:lnTo>
                  <a:pt x="50" y="100"/>
                </a:lnTo>
                <a:lnTo>
                  <a:pt x="22" y="122"/>
                </a:lnTo>
                <a:lnTo>
                  <a:pt x="0" y="126"/>
                </a:lnTo>
                <a:lnTo>
                  <a:pt x="2" y="130"/>
                </a:lnTo>
                <a:lnTo>
                  <a:pt x="8" y="128"/>
                </a:lnTo>
                <a:lnTo>
                  <a:pt x="18" y="134"/>
                </a:lnTo>
                <a:lnTo>
                  <a:pt x="28" y="156"/>
                </a:lnTo>
                <a:lnTo>
                  <a:pt x="160" y="190"/>
                </a:lnTo>
                <a:lnTo>
                  <a:pt x="170" y="186"/>
                </a:lnTo>
                <a:lnTo>
                  <a:pt x="208" y="196"/>
                </a:lnTo>
                <a:lnTo>
                  <a:pt x="210" y="202"/>
                </a:lnTo>
                <a:lnTo>
                  <a:pt x="208" y="212"/>
                </a:lnTo>
                <a:lnTo>
                  <a:pt x="228" y="216"/>
                </a:lnTo>
                <a:lnTo>
                  <a:pt x="238" y="224"/>
                </a:lnTo>
                <a:lnTo>
                  <a:pt x="236" y="228"/>
                </a:lnTo>
                <a:lnTo>
                  <a:pt x="240" y="236"/>
                </a:lnTo>
                <a:lnTo>
                  <a:pt x="236" y="240"/>
                </a:lnTo>
                <a:lnTo>
                  <a:pt x="240" y="248"/>
                </a:lnTo>
                <a:lnTo>
                  <a:pt x="234" y="256"/>
                </a:lnTo>
                <a:lnTo>
                  <a:pt x="234" y="264"/>
                </a:lnTo>
                <a:lnTo>
                  <a:pt x="252" y="262"/>
                </a:lnTo>
                <a:lnTo>
                  <a:pt x="254" y="266"/>
                </a:lnTo>
                <a:lnTo>
                  <a:pt x="248" y="286"/>
                </a:lnTo>
                <a:lnTo>
                  <a:pt x="262" y="296"/>
                </a:lnTo>
                <a:lnTo>
                  <a:pt x="260" y="296"/>
                </a:lnTo>
                <a:lnTo>
                  <a:pt x="266" y="296"/>
                </a:lnTo>
                <a:lnTo>
                  <a:pt x="312" y="212"/>
                </a:lnTo>
                <a:lnTo>
                  <a:pt x="318" y="212"/>
                </a:lnTo>
                <a:close/>
              </a:path>
            </a:pathLst>
          </a:custGeom>
          <a:solidFill>
            <a:schemeClr val="accent1"/>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60" name="Freeform 244"/>
          <p:cNvSpPr>
            <a:spLocks/>
          </p:cNvSpPr>
          <p:nvPr/>
        </p:nvSpPr>
        <p:spPr bwMode="auto">
          <a:xfrm>
            <a:off x="7358055" y="2425982"/>
            <a:ext cx="628650" cy="815975"/>
          </a:xfrm>
          <a:custGeom>
            <a:avLst/>
            <a:gdLst>
              <a:gd name="T0" fmla="*/ 354 w 396"/>
              <a:gd name="T1" fmla="*/ 450 h 514"/>
              <a:gd name="T2" fmla="*/ 358 w 396"/>
              <a:gd name="T3" fmla="*/ 410 h 514"/>
              <a:gd name="T4" fmla="*/ 364 w 396"/>
              <a:gd name="T5" fmla="*/ 388 h 514"/>
              <a:gd name="T6" fmla="*/ 376 w 396"/>
              <a:gd name="T7" fmla="*/ 366 h 514"/>
              <a:gd name="T8" fmla="*/ 396 w 396"/>
              <a:gd name="T9" fmla="*/ 302 h 514"/>
              <a:gd name="T10" fmla="*/ 386 w 396"/>
              <a:gd name="T11" fmla="*/ 286 h 514"/>
              <a:gd name="T12" fmla="*/ 338 w 396"/>
              <a:gd name="T13" fmla="*/ 184 h 514"/>
              <a:gd name="T14" fmla="*/ 296 w 396"/>
              <a:gd name="T15" fmla="*/ 206 h 514"/>
              <a:gd name="T16" fmla="*/ 268 w 396"/>
              <a:gd name="T17" fmla="*/ 248 h 514"/>
              <a:gd name="T18" fmla="*/ 252 w 396"/>
              <a:gd name="T19" fmla="*/ 240 h 514"/>
              <a:gd name="T20" fmla="*/ 282 w 396"/>
              <a:gd name="T21" fmla="*/ 184 h 514"/>
              <a:gd name="T22" fmla="*/ 294 w 396"/>
              <a:gd name="T23" fmla="*/ 156 h 514"/>
              <a:gd name="T24" fmla="*/ 284 w 396"/>
              <a:gd name="T25" fmla="*/ 96 h 514"/>
              <a:gd name="T26" fmla="*/ 276 w 396"/>
              <a:gd name="T27" fmla="*/ 72 h 514"/>
              <a:gd name="T28" fmla="*/ 282 w 396"/>
              <a:gd name="T29" fmla="*/ 64 h 514"/>
              <a:gd name="T30" fmla="*/ 256 w 396"/>
              <a:gd name="T31" fmla="*/ 34 h 514"/>
              <a:gd name="T32" fmla="*/ 220 w 396"/>
              <a:gd name="T33" fmla="*/ 22 h 514"/>
              <a:gd name="T34" fmla="*/ 190 w 396"/>
              <a:gd name="T35" fmla="*/ 4 h 514"/>
              <a:gd name="T36" fmla="*/ 170 w 396"/>
              <a:gd name="T37" fmla="*/ 6 h 514"/>
              <a:gd name="T38" fmla="*/ 148 w 396"/>
              <a:gd name="T39" fmla="*/ 0 h 514"/>
              <a:gd name="T40" fmla="*/ 122 w 396"/>
              <a:gd name="T41" fmla="*/ 14 h 514"/>
              <a:gd name="T42" fmla="*/ 134 w 396"/>
              <a:gd name="T43" fmla="*/ 42 h 514"/>
              <a:gd name="T44" fmla="*/ 98 w 396"/>
              <a:gd name="T45" fmla="*/ 62 h 514"/>
              <a:gd name="T46" fmla="*/ 90 w 396"/>
              <a:gd name="T47" fmla="*/ 106 h 514"/>
              <a:gd name="T48" fmla="*/ 82 w 396"/>
              <a:gd name="T49" fmla="*/ 112 h 514"/>
              <a:gd name="T50" fmla="*/ 74 w 396"/>
              <a:gd name="T51" fmla="*/ 82 h 514"/>
              <a:gd name="T52" fmla="*/ 58 w 396"/>
              <a:gd name="T53" fmla="*/ 98 h 514"/>
              <a:gd name="T54" fmla="*/ 36 w 396"/>
              <a:gd name="T55" fmla="*/ 130 h 514"/>
              <a:gd name="T56" fmla="*/ 28 w 396"/>
              <a:gd name="T57" fmla="*/ 190 h 514"/>
              <a:gd name="T58" fmla="*/ 22 w 396"/>
              <a:gd name="T59" fmla="*/ 204 h 514"/>
              <a:gd name="T60" fmla="*/ 48 w 396"/>
              <a:gd name="T61" fmla="*/ 342 h 514"/>
              <a:gd name="T62" fmla="*/ 22 w 396"/>
              <a:gd name="T63" fmla="*/ 498 h 514"/>
              <a:gd name="T64" fmla="*/ 198 w 396"/>
              <a:gd name="T65" fmla="*/ 496 h 514"/>
              <a:gd name="T66" fmla="*/ 328 w 396"/>
              <a:gd name="T67" fmla="*/ 488 h 514"/>
              <a:gd name="T68" fmla="*/ 354 w 396"/>
              <a:gd name="T69" fmla="*/ 45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514">
                <a:moveTo>
                  <a:pt x="354" y="450"/>
                </a:moveTo>
                <a:lnTo>
                  <a:pt x="354" y="450"/>
                </a:lnTo>
                <a:lnTo>
                  <a:pt x="352" y="430"/>
                </a:lnTo>
                <a:lnTo>
                  <a:pt x="358" y="410"/>
                </a:lnTo>
                <a:lnTo>
                  <a:pt x="366" y="398"/>
                </a:lnTo>
                <a:lnTo>
                  <a:pt x="364" y="388"/>
                </a:lnTo>
                <a:lnTo>
                  <a:pt x="366" y="378"/>
                </a:lnTo>
                <a:lnTo>
                  <a:pt x="376" y="366"/>
                </a:lnTo>
                <a:lnTo>
                  <a:pt x="396" y="364"/>
                </a:lnTo>
                <a:lnTo>
                  <a:pt x="396" y="302"/>
                </a:lnTo>
                <a:lnTo>
                  <a:pt x="392" y="296"/>
                </a:lnTo>
                <a:lnTo>
                  <a:pt x="386" y="286"/>
                </a:lnTo>
                <a:lnTo>
                  <a:pt x="372" y="232"/>
                </a:lnTo>
                <a:lnTo>
                  <a:pt x="338" y="184"/>
                </a:lnTo>
                <a:lnTo>
                  <a:pt x="298" y="202"/>
                </a:lnTo>
                <a:lnTo>
                  <a:pt x="296" y="206"/>
                </a:lnTo>
                <a:lnTo>
                  <a:pt x="288" y="234"/>
                </a:lnTo>
                <a:lnTo>
                  <a:pt x="268" y="248"/>
                </a:lnTo>
                <a:lnTo>
                  <a:pt x="256" y="246"/>
                </a:lnTo>
                <a:lnTo>
                  <a:pt x="252" y="240"/>
                </a:lnTo>
                <a:lnTo>
                  <a:pt x="260" y="206"/>
                </a:lnTo>
                <a:lnTo>
                  <a:pt x="282" y="184"/>
                </a:lnTo>
                <a:lnTo>
                  <a:pt x="286" y="168"/>
                </a:lnTo>
                <a:lnTo>
                  <a:pt x="294" y="156"/>
                </a:lnTo>
                <a:lnTo>
                  <a:pt x="298" y="146"/>
                </a:lnTo>
                <a:lnTo>
                  <a:pt x="284" y="96"/>
                </a:lnTo>
                <a:lnTo>
                  <a:pt x="278" y="84"/>
                </a:lnTo>
                <a:lnTo>
                  <a:pt x="276" y="72"/>
                </a:lnTo>
                <a:lnTo>
                  <a:pt x="280" y="64"/>
                </a:lnTo>
                <a:lnTo>
                  <a:pt x="282" y="64"/>
                </a:lnTo>
                <a:lnTo>
                  <a:pt x="268" y="44"/>
                </a:lnTo>
                <a:lnTo>
                  <a:pt x="256" y="34"/>
                </a:lnTo>
                <a:lnTo>
                  <a:pt x="230" y="28"/>
                </a:lnTo>
                <a:lnTo>
                  <a:pt x="220" y="22"/>
                </a:lnTo>
                <a:lnTo>
                  <a:pt x="212" y="20"/>
                </a:lnTo>
                <a:lnTo>
                  <a:pt x="190" y="4"/>
                </a:lnTo>
                <a:lnTo>
                  <a:pt x="180" y="2"/>
                </a:lnTo>
                <a:lnTo>
                  <a:pt x="170" y="6"/>
                </a:lnTo>
                <a:lnTo>
                  <a:pt x="166" y="2"/>
                </a:lnTo>
                <a:lnTo>
                  <a:pt x="148" y="0"/>
                </a:lnTo>
                <a:lnTo>
                  <a:pt x="130" y="2"/>
                </a:lnTo>
                <a:lnTo>
                  <a:pt x="122" y="14"/>
                </a:lnTo>
                <a:lnTo>
                  <a:pt x="126" y="32"/>
                </a:lnTo>
                <a:lnTo>
                  <a:pt x="134" y="42"/>
                </a:lnTo>
                <a:lnTo>
                  <a:pt x="132" y="46"/>
                </a:lnTo>
                <a:lnTo>
                  <a:pt x="98" y="62"/>
                </a:lnTo>
                <a:lnTo>
                  <a:pt x="98" y="104"/>
                </a:lnTo>
                <a:lnTo>
                  <a:pt x="90" y="106"/>
                </a:lnTo>
                <a:lnTo>
                  <a:pt x="84" y="118"/>
                </a:lnTo>
                <a:lnTo>
                  <a:pt x="82" y="112"/>
                </a:lnTo>
                <a:lnTo>
                  <a:pt x="78" y="90"/>
                </a:lnTo>
                <a:lnTo>
                  <a:pt x="74" y="82"/>
                </a:lnTo>
                <a:lnTo>
                  <a:pt x="66" y="88"/>
                </a:lnTo>
                <a:lnTo>
                  <a:pt x="58" y="98"/>
                </a:lnTo>
                <a:lnTo>
                  <a:pt x="38" y="114"/>
                </a:lnTo>
                <a:lnTo>
                  <a:pt x="36" y="130"/>
                </a:lnTo>
                <a:lnTo>
                  <a:pt x="28" y="142"/>
                </a:lnTo>
                <a:lnTo>
                  <a:pt x="28" y="190"/>
                </a:lnTo>
                <a:lnTo>
                  <a:pt x="30" y="196"/>
                </a:lnTo>
                <a:lnTo>
                  <a:pt x="22" y="204"/>
                </a:lnTo>
                <a:lnTo>
                  <a:pt x="14" y="272"/>
                </a:lnTo>
                <a:lnTo>
                  <a:pt x="48" y="342"/>
                </a:lnTo>
                <a:lnTo>
                  <a:pt x="50" y="400"/>
                </a:lnTo>
                <a:lnTo>
                  <a:pt x="22" y="498"/>
                </a:lnTo>
                <a:lnTo>
                  <a:pt x="0" y="514"/>
                </a:lnTo>
                <a:lnTo>
                  <a:pt x="198" y="496"/>
                </a:lnTo>
                <a:lnTo>
                  <a:pt x="198" y="504"/>
                </a:lnTo>
                <a:lnTo>
                  <a:pt x="328" y="488"/>
                </a:lnTo>
                <a:lnTo>
                  <a:pt x="354" y="450"/>
                </a:lnTo>
                <a:lnTo>
                  <a:pt x="354" y="450"/>
                </a:lnTo>
                <a:close/>
              </a:path>
            </a:pathLst>
          </a:custGeom>
          <a:solidFill>
            <a:schemeClr val="accent1"/>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61" name="Freeform 245"/>
          <p:cNvSpPr>
            <a:spLocks/>
          </p:cNvSpPr>
          <p:nvPr/>
        </p:nvSpPr>
        <p:spPr bwMode="auto">
          <a:xfrm>
            <a:off x="9326555" y="2822857"/>
            <a:ext cx="273050" cy="263525"/>
          </a:xfrm>
          <a:custGeom>
            <a:avLst/>
            <a:gdLst>
              <a:gd name="T0" fmla="*/ 14 w 172"/>
              <a:gd name="T1" fmla="*/ 166 h 166"/>
              <a:gd name="T2" fmla="*/ 68 w 172"/>
              <a:gd name="T3" fmla="*/ 134 h 166"/>
              <a:gd name="T4" fmla="*/ 72 w 172"/>
              <a:gd name="T5" fmla="*/ 122 h 166"/>
              <a:gd name="T6" fmla="*/ 84 w 172"/>
              <a:gd name="T7" fmla="*/ 112 h 166"/>
              <a:gd name="T8" fmla="*/ 108 w 172"/>
              <a:gd name="T9" fmla="*/ 112 h 166"/>
              <a:gd name="T10" fmla="*/ 172 w 172"/>
              <a:gd name="T11" fmla="*/ 88 h 166"/>
              <a:gd name="T12" fmla="*/ 170 w 172"/>
              <a:gd name="T13" fmla="*/ 78 h 166"/>
              <a:gd name="T14" fmla="*/ 172 w 172"/>
              <a:gd name="T15" fmla="*/ 76 h 166"/>
              <a:gd name="T16" fmla="*/ 154 w 172"/>
              <a:gd name="T17" fmla="*/ 0 h 166"/>
              <a:gd name="T18" fmla="*/ 68 w 172"/>
              <a:gd name="T19" fmla="*/ 20 h 166"/>
              <a:gd name="T20" fmla="*/ 66 w 172"/>
              <a:gd name="T21" fmla="*/ 26 h 166"/>
              <a:gd name="T22" fmla="*/ 62 w 172"/>
              <a:gd name="T23" fmla="*/ 22 h 166"/>
              <a:gd name="T24" fmla="*/ 0 w 172"/>
              <a:gd name="T25" fmla="*/ 36 h 166"/>
              <a:gd name="T26" fmla="*/ 14 w 172"/>
              <a:gd name="T27" fmla="*/ 128 h 166"/>
              <a:gd name="T28" fmla="*/ 24 w 172"/>
              <a:gd name="T29" fmla="*/ 138 h 166"/>
              <a:gd name="T30" fmla="*/ 4 w 172"/>
              <a:gd name="T31" fmla="*/ 156 h 166"/>
              <a:gd name="T32" fmla="*/ 14 w 172"/>
              <a:gd name="T3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66">
                <a:moveTo>
                  <a:pt x="14" y="166"/>
                </a:moveTo>
                <a:lnTo>
                  <a:pt x="68" y="134"/>
                </a:lnTo>
                <a:lnTo>
                  <a:pt x="72" y="122"/>
                </a:lnTo>
                <a:lnTo>
                  <a:pt x="84" y="112"/>
                </a:lnTo>
                <a:lnTo>
                  <a:pt x="108" y="112"/>
                </a:lnTo>
                <a:lnTo>
                  <a:pt x="172" y="88"/>
                </a:lnTo>
                <a:lnTo>
                  <a:pt x="170" y="78"/>
                </a:lnTo>
                <a:lnTo>
                  <a:pt x="172" y="76"/>
                </a:lnTo>
                <a:lnTo>
                  <a:pt x="154" y="0"/>
                </a:lnTo>
                <a:lnTo>
                  <a:pt x="68" y="20"/>
                </a:lnTo>
                <a:lnTo>
                  <a:pt x="66" y="26"/>
                </a:lnTo>
                <a:lnTo>
                  <a:pt x="62" y="22"/>
                </a:lnTo>
                <a:lnTo>
                  <a:pt x="0" y="36"/>
                </a:lnTo>
                <a:lnTo>
                  <a:pt x="14" y="128"/>
                </a:lnTo>
                <a:lnTo>
                  <a:pt x="24" y="138"/>
                </a:lnTo>
                <a:lnTo>
                  <a:pt x="4" y="156"/>
                </a:lnTo>
                <a:lnTo>
                  <a:pt x="14" y="166"/>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62" name="Freeform 246"/>
          <p:cNvSpPr>
            <a:spLocks/>
          </p:cNvSpPr>
          <p:nvPr/>
        </p:nvSpPr>
        <p:spPr bwMode="auto">
          <a:xfrm>
            <a:off x="8526455" y="3410232"/>
            <a:ext cx="723900" cy="346075"/>
          </a:xfrm>
          <a:custGeom>
            <a:avLst/>
            <a:gdLst>
              <a:gd name="T0" fmla="*/ 0 w 456"/>
              <a:gd name="T1" fmla="*/ 66 h 218"/>
              <a:gd name="T2" fmla="*/ 10 w 456"/>
              <a:gd name="T3" fmla="*/ 132 h 218"/>
              <a:gd name="T4" fmla="*/ 42 w 456"/>
              <a:gd name="T5" fmla="*/ 92 h 218"/>
              <a:gd name="T6" fmla="*/ 56 w 456"/>
              <a:gd name="T7" fmla="*/ 92 h 218"/>
              <a:gd name="T8" fmla="*/ 70 w 456"/>
              <a:gd name="T9" fmla="*/ 64 h 218"/>
              <a:gd name="T10" fmla="*/ 74 w 456"/>
              <a:gd name="T11" fmla="*/ 72 h 218"/>
              <a:gd name="T12" fmla="*/ 102 w 456"/>
              <a:gd name="T13" fmla="*/ 74 h 218"/>
              <a:gd name="T14" fmla="*/ 102 w 456"/>
              <a:gd name="T15" fmla="*/ 66 h 218"/>
              <a:gd name="T16" fmla="*/ 104 w 456"/>
              <a:gd name="T17" fmla="*/ 62 h 218"/>
              <a:gd name="T18" fmla="*/ 126 w 456"/>
              <a:gd name="T19" fmla="*/ 48 h 218"/>
              <a:gd name="T20" fmla="*/ 160 w 456"/>
              <a:gd name="T21" fmla="*/ 52 h 218"/>
              <a:gd name="T22" fmla="*/ 158 w 456"/>
              <a:gd name="T23" fmla="*/ 60 h 218"/>
              <a:gd name="T24" fmla="*/ 164 w 456"/>
              <a:gd name="T25" fmla="*/ 62 h 218"/>
              <a:gd name="T26" fmla="*/ 170 w 456"/>
              <a:gd name="T27" fmla="*/ 66 h 218"/>
              <a:gd name="T28" fmla="*/ 174 w 456"/>
              <a:gd name="T29" fmla="*/ 76 h 218"/>
              <a:gd name="T30" fmla="*/ 194 w 456"/>
              <a:gd name="T31" fmla="*/ 86 h 218"/>
              <a:gd name="T32" fmla="*/ 202 w 456"/>
              <a:gd name="T33" fmla="*/ 106 h 218"/>
              <a:gd name="T34" fmla="*/ 228 w 456"/>
              <a:gd name="T35" fmla="*/ 114 h 218"/>
              <a:gd name="T36" fmla="*/ 244 w 456"/>
              <a:gd name="T37" fmla="*/ 124 h 218"/>
              <a:gd name="T38" fmla="*/ 254 w 456"/>
              <a:gd name="T39" fmla="*/ 132 h 218"/>
              <a:gd name="T40" fmla="*/ 258 w 456"/>
              <a:gd name="T41" fmla="*/ 148 h 218"/>
              <a:gd name="T42" fmla="*/ 250 w 456"/>
              <a:gd name="T43" fmla="*/ 166 h 218"/>
              <a:gd name="T44" fmla="*/ 248 w 456"/>
              <a:gd name="T45" fmla="*/ 184 h 218"/>
              <a:gd name="T46" fmla="*/ 266 w 456"/>
              <a:gd name="T47" fmla="*/ 188 h 218"/>
              <a:gd name="T48" fmla="*/ 298 w 456"/>
              <a:gd name="T49" fmla="*/ 192 h 218"/>
              <a:gd name="T50" fmla="*/ 320 w 456"/>
              <a:gd name="T51" fmla="*/ 200 h 218"/>
              <a:gd name="T52" fmla="*/ 344 w 456"/>
              <a:gd name="T53" fmla="*/ 212 h 218"/>
              <a:gd name="T54" fmla="*/ 316 w 456"/>
              <a:gd name="T55" fmla="*/ 174 h 218"/>
              <a:gd name="T56" fmla="*/ 324 w 456"/>
              <a:gd name="T57" fmla="*/ 170 h 218"/>
              <a:gd name="T58" fmla="*/ 308 w 456"/>
              <a:gd name="T59" fmla="*/ 92 h 218"/>
              <a:gd name="T60" fmla="*/ 332 w 456"/>
              <a:gd name="T61" fmla="*/ 46 h 218"/>
              <a:gd name="T62" fmla="*/ 344 w 456"/>
              <a:gd name="T63" fmla="*/ 22 h 218"/>
              <a:gd name="T64" fmla="*/ 350 w 456"/>
              <a:gd name="T65" fmla="*/ 30 h 218"/>
              <a:gd name="T66" fmla="*/ 346 w 456"/>
              <a:gd name="T67" fmla="*/ 48 h 218"/>
              <a:gd name="T68" fmla="*/ 334 w 456"/>
              <a:gd name="T69" fmla="*/ 66 h 218"/>
              <a:gd name="T70" fmla="*/ 340 w 456"/>
              <a:gd name="T71" fmla="*/ 84 h 218"/>
              <a:gd name="T72" fmla="*/ 330 w 456"/>
              <a:gd name="T73" fmla="*/ 108 h 218"/>
              <a:gd name="T74" fmla="*/ 344 w 456"/>
              <a:gd name="T75" fmla="*/ 110 h 218"/>
              <a:gd name="T76" fmla="*/ 354 w 456"/>
              <a:gd name="T77" fmla="*/ 140 h 218"/>
              <a:gd name="T78" fmla="*/ 344 w 456"/>
              <a:gd name="T79" fmla="*/ 154 h 218"/>
              <a:gd name="T80" fmla="*/ 350 w 456"/>
              <a:gd name="T81" fmla="*/ 174 h 218"/>
              <a:gd name="T82" fmla="*/ 378 w 456"/>
              <a:gd name="T83" fmla="*/ 182 h 218"/>
              <a:gd name="T84" fmla="*/ 398 w 456"/>
              <a:gd name="T85" fmla="*/ 202 h 218"/>
              <a:gd name="T86" fmla="*/ 406 w 456"/>
              <a:gd name="T87" fmla="*/ 218 h 218"/>
              <a:gd name="T88" fmla="*/ 446 w 456"/>
              <a:gd name="T89" fmla="*/ 184 h 218"/>
              <a:gd name="T90" fmla="*/ 456 w 456"/>
              <a:gd name="T91" fmla="*/ 144 h 218"/>
              <a:gd name="T92" fmla="*/ 352 w 456"/>
              <a:gd name="T9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6" h="218">
                <a:moveTo>
                  <a:pt x="352" y="0"/>
                </a:moveTo>
                <a:lnTo>
                  <a:pt x="0" y="66"/>
                </a:lnTo>
                <a:lnTo>
                  <a:pt x="2" y="66"/>
                </a:lnTo>
                <a:lnTo>
                  <a:pt x="10" y="132"/>
                </a:lnTo>
                <a:lnTo>
                  <a:pt x="28" y="116"/>
                </a:lnTo>
                <a:lnTo>
                  <a:pt x="42" y="92"/>
                </a:lnTo>
                <a:lnTo>
                  <a:pt x="48" y="88"/>
                </a:lnTo>
                <a:lnTo>
                  <a:pt x="56" y="92"/>
                </a:lnTo>
                <a:lnTo>
                  <a:pt x="68" y="74"/>
                </a:lnTo>
                <a:lnTo>
                  <a:pt x="70" y="64"/>
                </a:lnTo>
                <a:lnTo>
                  <a:pt x="74" y="68"/>
                </a:lnTo>
                <a:lnTo>
                  <a:pt x="74" y="72"/>
                </a:lnTo>
                <a:lnTo>
                  <a:pt x="92" y="76"/>
                </a:lnTo>
                <a:lnTo>
                  <a:pt x="102" y="74"/>
                </a:lnTo>
                <a:lnTo>
                  <a:pt x="106" y="70"/>
                </a:lnTo>
                <a:lnTo>
                  <a:pt x="102" y="66"/>
                </a:lnTo>
                <a:lnTo>
                  <a:pt x="106" y="64"/>
                </a:lnTo>
                <a:lnTo>
                  <a:pt x="104" y="62"/>
                </a:lnTo>
                <a:lnTo>
                  <a:pt x="118" y="58"/>
                </a:lnTo>
                <a:lnTo>
                  <a:pt x="126" y="48"/>
                </a:lnTo>
                <a:lnTo>
                  <a:pt x="146" y="56"/>
                </a:lnTo>
                <a:lnTo>
                  <a:pt x="160" y="52"/>
                </a:lnTo>
                <a:lnTo>
                  <a:pt x="162" y="56"/>
                </a:lnTo>
                <a:lnTo>
                  <a:pt x="158" y="60"/>
                </a:lnTo>
                <a:lnTo>
                  <a:pt x="160" y="64"/>
                </a:lnTo>
                <a:lnTo>
                  <a:pt x="164" y="62"/>
                </a:lnTo>
                <a:lnTo>
                  <a:pt x="164" y="66"/>
                </a:lnTo>
                <a:lnTo>
                  <a:pt x="170" y="66"/>
                </a:lnTo>
                <a:lnTo>
                  <a:pt x="166" y="72"/>
                </a:lnTo>
                <a:lnTo>
                  <a:pt x="174" y="76"/>
                </a:lnTo>
                <a:lnTo>
                  <a:pt x="176" y="86"/>
                </a:lnTo>
                <a:lnTo>
                  <a:pt x="194" y="86"/>
                </a:lnTo>
                <a:lnTo>
                  <a:pt x="206" y="94"/>
                </a:lnTo>
                <a:lnTo>
                  <a:pt x="202" y="106"/>
                </a:lnTo>
                <a:lnTo>
                  <a:pt x="210" y="112"/>
                </a:lnTo>
                <a:lnTo>
                  <a:pt x="228" y="114"/>
                </a:lnTo>
                <a:lnTo>
                  <a:pt x="234" y="120"/>
                </a:lnTo>
                <a:lnTo>
                  <a:pt x="244" y="124"/>
                </a:lnTo>
                <a:lnTo>
                  <a:pt x="250" y="126"/>
                </a:lnTo>
                <a:lnTo>
                  <a:pt x="254" y="132"/>
                </a:lnTo>
                <a:lnTo>
                  <a:pt x="256" y="140"/>
                </a:lnTo>
                <a:lnTo>
                  <a:pt x="258" y="148"/>
                </a:lnTo>
                <a:lnTo>
                  <a:pt x="250" y="152"/>
                </a:lnTo>
                <a:lnTo>
                  <a:pt x="250" y="166"/>
                </a:lnTo>
                <a:lnTo>
                  <a:pt x="250" y="172"/>
                </a:lnTo>
                <a:lnTo>
                  <a:pt x="248" y="184"/>
                </a:lnTo>
                <a:lnTo>
                  <a:pt x="252" y="188"/>
                </a:lnTo>
                <a:lnTo>
                  <a:pt x="266" y="188"/>
                </a:lnTo>
                <a:lnTo>
                  <a:pt x="288" y="196"/>
                </a:lnTo>
                <a:lnTo>
                  <a:pt x="298" y="192"/>
                </a:lnTo>
                <a:lnTo>
                  <a:pt x="306" y="198"/>
                </a:lnTo>
                <a:lnTo>
                  <a:pt x="320" y="200"/>
                </a:lnTo>
                <a:lnTo>
                  <a:pt x="330" y="208"/>
                </a:lnTo>
                <a:lnTo>
                  <a:pt x="344" y="212"/>
                </a:lnTo>
                <a:lnTo>
                  <a:pt x="332" y="184"/>
                </a:lnTo>
                <a:lnTo>
                  <a:pt x="316" y="174"/>
                </a:lnTo>
                <a:lnTo>
                  <a:pt x="324" y="172"/>
                </a:lnTo>
                <a:lnTo>
                  <a:pt x="324" y="170"/>
                </a:lnTo>
                <a:lnTo>
                  <a:pt x="312" y="140"/>
                </a:lnTo>
                <a:lnTo>
                  <a:pt x="308" y="92"/>
                </a:lnTo>
                <a:lnTo>
                  <a:pt x="300" y="78"/>
                </a:lnTo>
                <a:lnTo>
                  <a:pt x="332" y="46"/>
                </a:lnTo>
                <a:lnTo>
                  <a:pt x="340" y="24"/>
                </a:lnTo>
                <a:lnTo>
                  <a:pt x="344" y="22"/>
                </a:lnTo>
                <a:lnTo>
                  <a:pt x="348" y="26"/>
                </a:lnTo>
                <a:lnTo>
                  <a:pt x="350" y="30"/>
                </a:lnTo>
                <a:lnTo>
                  <a:pt x="350" y="40"/>
                </a:lnTo>
                <a:lnTo>
                  <a:pt x="346" y="48"/>
                </a:lnTo>
                <a:lnTo>
                  <a:pt x="338" y="54"/>
                </a:lnTo>
                <a:lnTo>
                  <a:pt x="334" y="66"/>
                </a:lnTo>
                <a:lnTo>
                  <a:pt x="334" y="74"/>
                </a:lnTo>
                <a:lnTo>
                  <a:pt x="340" y="84"/>
                </a:lnTo>
                <a:lnTo>
                  <a:pt x="340" y="90"/>
                </a:lnTo>
                <a:lnTo>
                  <a:pt x="330" y="108"/>
                </a:lnTo>
                <a:lnTo>
                  <a:pt x="334" y="112"/>
                </a:lnTo>
                <a:lnTo>
                  <a:pt x="344" y="110"/>
                </a:lnTo>
                <a:lnTo>
                  <a:pt x="348" y="114"/>
                </a:lnTo>
                <a:lnTo>
                  <a:pt x="354" y="140"/>
                </a:lnTo>
                <a:lnTo>
                  <a:pt x="348" y="148"/>
                </a:lnTo>
                <a:lnTo>
                  <a:pt x="344" y="154"/>
                </a:lnTo>
                <a:lnTo>
                  <a:pt x="344" y="164"/>
                </a:lnTo>
                <a:lnTo>
                  <a:pt x="350" y="174"/>
                </a:lnTo>
                <a:lnTo>
                  <a:pt x="364" y="186"/>
                </a:lnTo>
                <a:lnTo>
                  <a:pt x="378" y="182"/>
                </a:lnTo>
                <a:lnTo>
                  <a:pt x="386" y="184"/>
                </a:lnTo>
                <a:lnTo>
                  <a:pt x="398" y="202"/>
                </a:lnTo>
                <a:lnTo>
                  <a:pt x="402" y="214"/>
                </a:lnTo>
                <a:lnTo>
                  <a:pt x="406" y="218"/>
                </a:lnTo>
                <a:lnTo>
                  <a:pt x="450" y="200"/>
                </a:lnTo>
                <a:lnTo>
                  <a:pt x="446" y="184"/>
                </a:lnTo>
                <a:lnTo>
                  <a:pt x="456" y="160"/>
                </a:lnTo>
                <a:lnTo>
                  <a:pt x="456" y="144"/>
                </a:lnTo>
                <a:lnTo>
                  <a:pt x="392" y="158"/>
                </a:lnTo>
                <a:lnTo>
                  <a:pt x="352" y="0"/>
                </a:lnTo>
                <a:lnTo>
                  <a:pt x="352" y="0"/>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63" name="Freeform 247"/>
          <p:cNvSpPr>
            <a:spLocks/>
          </p:cNvSpPr>
          <p:nvPr/>
        </p:nvSpPr>
        <p:spPr bwMode="auto">
          <a:xfrm>
            <a:off x="7685080" y="4535769"/>
            <a:ext cx="857250" cy="908050"/>
          </a:xfrm>
          <a:custGeom>
            <a:avLst/>
            <a:gdLst>
              <a:gd name="T0" fmla="*/ 498 w 540"/>
              <a:gd name="T1" fmla="*/ 518 h 572"/>
              <a:gd name="T2" fmla="*/ 494 w 540"/>
              <a:gd name="T3" fmla="*/ 488 h 572"/>
              <a:gd name="T4" fmla="*/ 534 w 540"/>
              <a:gd name="T5" fmla="*/ 346 h 572"/>
              <a:gd name="T6" fmla="*/ 540 w 540"/>
              <a:gd name="T7" fmla="*/ 344 h 572"/>
              <a:gd name="T8" fmla="*/ 512 w 540"/>
              <a:gd name="T9" fmla="*/ 336 h 572"/>
              <a:gd name="T10" fmla="*/ 510 w 540"/>
              <a:gd name="T11" fmla="*/ 312 h 572"/>
              <a:gd name="T12" fmla="*/ 494 w 540"/>
              <a:gd name="T13" fmla="*/ 288 h 572"/>
              <a:gd name="T14" fmla="*/ 476 w 540"/>
              <a:gd name="T15" fmla="*/ 280 h 572"/>
              <a:gd name="T16" fmla="*/ 474 w 540"/>
              <a:gd name="T17" fmla="*/ 262 h 572"/>
              <a:gd name="T18" fmla="*/ 460 w 540"/>
              <a:gd name="T19" fmla="*/ 238 h 572"/>
              <a:gd name="T20" fmla="*/ 460 w 540"/>
              <a:gd name="T21" fmla="*/ 232 h 572"/>
              <a:gd name="T22" fmla="*/ 428 w 540"/>
              <a:gd name="T23" fmla="*/ 216 h 572"/>
              <a:gd name="T24" fmla="*/ 428 w 540"/>
              <a:gd name="T25" fmla="*/ 210 h 572"/>
              <a:gd name="T26" fmla="*/ 418 w 540"/>
              <a:gd name="T27" fmla="*/ 206 h 572"/>
              <a:gd name="T28" fmla="*/ 418 w 540"/>
              <a:gd name="T29" fmla="*/ 198 h 572"/>
              <a:gd name="T30" fmla="*/ 406 w 540"/>
              <a:gd name="T31" fmla="*/ 194 h 572"/>
              <a:gd name="T32" fmla="*/ 406 w 540"/>
              <a:gd name="T33" fmla="*/ 180 h 572"/>
              <a:gd name="T34" fmla="*/ 374 w 540"/>
              <a:gd name="T35" fmla="*/ 160 h 572"/>
              <a:gd name="T36" fmla="*/ 374 w 540"/>
              <a:gd name="T37" fmla="*/ 160 h 572"/>
              <a:gd name="T38" fmla="*/ 362 w 540"/>
              <a:gd name="T39" fmla="*/ 142 h 572"/>
              <a:gd name="T40" fmla="*/ 332 w 540"/>
              <a:gd name="T41" fmla="*/ 128 h 572"/>
              <a:gd name="T42" fmla="*/ 328 w 540"/>
              <a:gd name="T43" fmla="*/ 120 h 572"/>
              <a:gd name="T44" fmla="*/ 328 w 540"/>
              <a:gd name="T45" fmla="*/ 120 h 572"/>
              <a:gd name="T46" fmla="*/ 310 w 540"/>
              <a:gd name="T47" fmla="*/ 102 h 572"/>
              <a:gd name="T48" fmla="*/ 298 w 540"/>
              <a:gd name="T49" fmla="*/ 80 h 572"/>
              <a:gd name="T50" fmla="*/ 298 w 540"/>
              <a:gd name="T51" fmla="*/ 80 h 572"/>
              <a:gd name="T52" fmla="*/ 290 w 540"/>
              <a:gd name="T53" fmla="*/ 66 h 572"/>
              <a:gd name="T54" fmla="*/ 276 w 540"/>
              <a:gd name="T55" fmla="*/ 68 h 572"/>
              <a:gd name="T56" fmla="*/ 238 w 540"/>
              <a:gd name="T57" fmla="*/ 42 h 572"/>
              <a:gd name="T58" fmla="*/ 248 w 540"/>
              <a:gd name="T59" fmla="*/ 20 h 572"/>
              <a:gd name="T60" fmla="*/ 258 w 540"/>
              <a:gd name="T61" fmla="*/ 12 h 572"/>
              <a:gd name="T62" fmla="*/ 260 w 540"/>
              <a:gd name="T63" fmla="*/ 0 h 572"/>
              <a:gd name="T64" fmla="*/ 0 w 540"/>
              <a:gd name="T65" fmla="*/ 30 h 572"/>
              <a:gd name="T66" fmla="*/ 84 w 540"/>
              <a:gd name="T67" fmla="*/ 324 h 572"/>
              <a:gd name="T68" fmla="*/ 102 w 540"/>
              <a:gd name="T69" fmla="*/ 350 h 572"/>
              <a:gd name="T70" fmla="*/ 100 w 540"/>
              <a:gd name="T71" fmla="*/ 362 h 572"/>
              <a:gd name="T72" fmla="*/ 112 w 540"/>
              <a:gd name="T73" fmla="*/ 368 h 572"/>
              <a:gd name="T74" fmla="*/ 96 w 540"/>
              <a:gd name="T75" fmla="*/ 388 h 572"/>
              <a:gd name="T76" fmla="*/ 96 w 540"/>
              <a:gd name="T77" fmla="*/ 418 h 572"/>
              <a:gd name="T78" fmla="*/ 104 w 540"/>
              <a:gd name="T79" fmla="*/ 440 h 572"/>
              <a:gd name="T80" fmla="*/ 104 w 540"/>
              <a:gd name="T81" fmla="*/ 510 h 572"/>
              <a:gd name="T82" fmla="*/ 124 w 540"/>
              <a:gd name="T83" fmla="*/ 552 h 572"/>
              <a:gd name="T84" fmla="*/ 136 w 540"/>
              <a:gd name="T85" fmla="*/ 564 h 572"/>
              <a:gd name="T86" fmla="*/ 424 w 540"/>
              <a:gd name="T87" fmla="*/ 548 h 572"/>
              <a:gd name="T88" fmla="*/ 428 w 540"/>
              <a:gd name="T89" fmla="*/ 566 h 572"/>
              <a:gd name="T90" fmla="*/ 434 w 540"/>
              <a:gd name="T91" fmla="*/ 572 h 572"/>
              <a:gd name="T92" fmla="*/ 446 w 540"/>
              <a:gd name="T93" fmla="*/ 570 h 572"/>
              <a:gd name="T94" fmla="*/ 448 w 540"/>
              <a:gd name="T95" fmla="*/ 546 h 572"/>
              <a:gd name="T96" fmla="*/ 440 w 540"/>
              <a:gd name="T97" fmla="*/ 524 h 572"/>
              <a:gd name="T98" fmla="*/ 448 w 540"/>
              <a:gd name="T99" fmla="*/ 514 h 572"/>
              <a:gd name="T100" fmla="*/ 498 w 540"/>
              <a:gd name="T101" fmla="*/ 5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572">
                <a:moveTo>
                  <a:pt x="498" y="518"/>
                </a:moveTo>
                <a:lnTo>
                  <a:pt x="494" y="488"/>
                </a:lnTo>
                <a:lnTo>
                  <a:pt x="534" y="346"/>
                </a:lnTo>
                <a:lnTo>
                  <a:pt x="540" y="344"/>
                </a:lnTo>
                <a:lnTo>
                  <a:pt x="512" y="336"/>
                </a:lnTo>
                <a:lnTo>
                  <a:pt x="510" y="312"/>
                </a:lnTo>
                <a:lnTo>
                  <a:pt x="494" y="288"/>
                </a:lnTo>
                <a:lnTo>
                  <a:pt x="476" y="280"/>
                </a:lnTo>
                <a:lnTo>
                  <a:pt x="474" y="262"/>
                </a:lnTo>
                <a:lnTo>
                  <a:pt x="460" y="238"/>
                </a:lnTo>
                <a:lnTo>
                  <a:pt x="460" y="232"/>
                </a:lnTo>
                <a:lnTo>
                  <a:pt x="428" y="216"/>
                </a:lnTo>
                <a:lnTo>
                  <a:pt x="428" y="210"/>
                </a:lnTo>
                <a:lnTo>
                  <a:pt x="418" y="206"/>
                </a:lnTo>
                <a:lnTo>
                  <a:pt x="418" y="198"/>
                </a:lnTo>
                <a:lnTo>
                  <a:pt x="406" y="194"/>
                </a:lnTo>
                <a:lnTo>
                  <a:pt x="406" y="180"/>
                </a:lnTo>
                <a:lnTo>
                  <a:pt x="374" y="160"/>
                </a:lnTo>
                <a:lnTo>
                  <a:pt x="374" y="160"/>
                </a:lnTo>
                <a:lnTo>
                  <a:pt x="362" y="142"/>
                </a:lnTo>
                <a:lnTo>
                  <a:pt x="332" y="128"/>
                </a:lnTo>
                <a:lnTo>
                  <a:pt x="328" y="120"/>
                </a:lnTo>
                <a:lnTo>
                  <a:pt x="328" y="120"/>
                </a:lnTo>
                <a:lnTo>
                  <a:pt x="310" y="102"/>
                </a:lnTo>
                <a:lnTo>
                  <a:pt x="298" y="80"/>
                </a:lnTo>
                <a:lnTo>
                  <a:pt x="298" y="80"/>
                </a:lnTo>
                <a:lnTo>
                  <a:pt x="290" y="66"/>
                </a:lnTo>
                <a:lnTo>
                  <a:pt x="276" y="68"/>
                </a:lnTo>
                <a:lnTo>
                  <a:pt x="238" y="42"/>
                </a:lnTo>
                <a:lnTo>
                  <a:pt x="248" y="20"/>
                </a:lnTo>
                <a:lnTo>
                  <a:pt x="258" y="12"/>
                </a:lnTo>
                <a:lnTo>
                  <a:pt x="260" y="0"/>
                </a:lnTo>
                <a:lnTo>
                  <a:pt x="0" y="30"/>
                </a:lnTo>
                <a:lnTo>
                  <a:pt x="84" y="324"/>
                </a:lnTo>
                <a:lnTo>
                  <a:pt x="102" y="350"/>
                </a:lnTo>
                <a:lnTo>
                  <a:pt x="100" y="362"/>
                </a:lnTo>
                <a:lnTo>
                  <a:pt x="112" y="368"/>
                </a:lnTo>
                <a:lnTo>
                  <a:pt x="96" y="388"/>
                </a:lnTo>
                <a:lnTo>
                  <a:pt x="96" y="418"/>
                </a:lnTo>
                <a:lnTo>
                  <a:pt x="104" y="440"/>
                </a:lnTo>
                <a:lnTo>
                  <a:pt x="104" y="510"/>
                </a:lnTo>
                <a:lnTo>
                  <a:pt x="124" y="552"/>
                </a:lnTo>
                <a:lnTo>
                  <a:pt x="136" y="564"/>
                </a:lnTo>
                <a:lnTo>
                  <a:pt x="424" y="548"/>
                </a:lnTo>
                <a:lnTo>
                  <a:pt x="428" y="566"/>
                </a:lnTo>
                <a:lnTo>
                  <a:pt x="434" y="572"/>
                </a:lnTo>
                <a:lnTo>
                  <a:pt x="446" y="570"/>
                </a:lnTo>
                <a:lnTo>
                  <a:pt x="448" y="546"/>
                </a:lnTo>
                <a:lnTo>
                  <a:pt x="440" y="524"/>
                </a:lnTo>
                <a:lnTo>
                  <a:pt x="448" y="514"/>
                </a:lnTo>
                <a:lnTo>
                  <a:pt x="498" y="518"/>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64" name="Freeform 248"/>
          <p:cNvSpPr>
            <a:spLocks/>
          </p:cNvSpPr>
          <p:nvPr/>
        </p:nvSpPr>
        <p:spPr bwMode="auto">
          <a:xfrm>
            <a:off x="2841617" y="3951569"/>
            <a:ext cx="1079500" cy="1270000"/>
          </a:xfrm>
          <a:custGeom>
            <a:avLst/>
            <a:gdLst>
              <a:gd name="T0" fmla="*/ 260 w 680"/>
              <a:gd name="T1" fmla="*/ 16 h 800"/>
              <a:gd name="T2" fmla="*/ 680 w 680"/>
              <a:gd name="T3" fmla="*/ 88 h 800"/>
              <a:gd name="T4" fmla="*/ 574 w 680"/>
              <a:gd name="T5" fmla="*/ 800 h 800"/>
              <a:gd name="T6" fmla="*/ 372 w 680"/>
              <a:gd name="T7" fmla="*/ 766 h 800"/>
              <a:gd name="T8" fmla="*/ 0 w 680"/>
              <a:gd name="T9" fmla="*/ 540 h 800"/>
              <a:gd name="T10" fmla="*/ 0 w 680"/>
              <a:gd name="T11" fmla="*/ 528 h 800"/>
              <a:gd name="T12" fmla="*/ 12 w 680"/>
              <a:gd name="T13" fmla="*/ 518 h 800"/>
              <a:gd name="T14" fmla="*/ 26 w 680"/>
              <a:gd name="T15" fmla="*/ 524 h 800"/>
              <a:gd name="T16" fmla="*/ 38 w 680"/>
              <a:gd name="T17" fmla="*/ 508 h 800"/>
              <a:gd name="T18" fmla="*/ 40 w 680"/>
              <a:gd name="T19" fmla="*/ 494 h 800"/>
              <a:gd name="T20" fmla="*/ 20 w 680"/>
              <a:gd name="T21" fmla="*/ 476 h 800"/>
              <a:gd name="T22" fmla="*/ 26 w 680"/>
              <a:gd name="T23" fmla="*/ 460 h 800"/>
              <a:gd name="T24" fmla="*/ 22 w 680"/>
              <a:gd name="T25" fmla="*/ 448 h 800"/>
              <a:gd name="T26" fmla="*/ 24 w 680"/>
              <a:gd name="T27" fmla="*/ 436 h 800"/>
              <a:gd name="T28" fmla="*/ 34 w 680"/>
              <a:gd name="T29" fmla="*/ 436 h 800"/>
              <a:gd name="T30" fmla="*/ 50 w 680"/>
              <a:gd name="T31" fmla="*/ 420 h 800"/>
              <a:gd name="T32" fmla="*/ 52 w 680"/>
              <a:gd name="T33" fmla="*/ 404 h 800"/>
              <a:gd name="T34" fmla="*/ 58 w 680"/>
              <a:gd name="T35" fmla="*/ 400 h 800"/>
              <a:gd name="T36" fmla="*/ 60 w 680"/>
              <a:gd name="T37" fmla="*/ 370 h 800"/>
              <a:gd name="T38" fmla="*/ 72 w 680"/>
              <a:gd name="T39" fmla="*/ 364 h 800"/>
              <a:gd name="T40" fmla="*/ 78 w 680"/>
              <a:gd name="T41" fmla="*/ 354 h 800"/>
              <a:gd name="T42" fmla="*/ 110 w 680"/>
              <a:gd name="T43" fmla="*/ 340 h 800"/>
              <a:gd name="T44" fmla="*/ 102 w 680"/>
              <a:gd name="T45" fmla="*/ 314 h 800"/>
              <a:gd name="T46" fmla="*/ 90 w 680"/>
              <a:gd name="T47" fmla="*/ 302 h 800"/>
              <a:gd name="T48" fmla="*/ 74 w 680"/>
              <a:gd name="T49" fmla="*/ 254 h 800"/>
              <a:gd name="T50" fmla="*/ 80 w 680"/>
              <a:gd name="T51" fmla="*/ 222 h 800"/>
              <a:gd name="T52" fmla="*/ 86 w 680"/>
              <a:gd name="T53" fmla="*/ 220 h 800"/>
              <a:gd name="T54" fmla="*/ 88 w 680"/>
              <a:gd name="T55" fmla="*/ 146 h 800"/>
              <a:gd name="T56" fmla="*/ 96 w 680"/>
              <a:gd name="T57" fmla="*/ 128 h 800"/>
              <a:gd name="T58" fmla="*/ 92 w 680"/>
              <a:gd name="T59" fmla="*/ 118 h 800"/>
              <a:gd name="T60" fmla="*/ 98 w 680"/>
              <a:gd name="T61" fmla="*/ 108 h 800"/>
              <a:gd name="T62" fmla="*/ 114 w 680"/>
              <a:gd name="T63" fmla="*/ 96 h 800"/>
              <a:gd name="T64" fmla="*/ 124 w 680"/>
              <a:gd name="T65" fmla="*/ 102 h 800"/>
              <a:gd name="T66" fmla="*/ 132 w 680"/>
              <a:gd name="T67" fmla="*/ 102 h 800"/>
              <a:gd name="T68" fmla="*/ 140 w 680"/>
              <a:gd name="T69" fmla="*/ 118 h 800"/>
              <a:gd name="T70" fmla="*/ 148 w 680"/>
              <a:gd name="T71" fmla="*/ 120 h 800"/>
              <a:gd name="T72" fmla="*/ 154 w 680"/>
              <a:gd name="T73" fmla="*/ 118 h 800"/>
              <a:gd name="T74" fmla="*/ 166 w 680"/>
              <a:gd name="T75" fmla="*/ 102 h 800"/>
              <a:gd name="T76" fmla="*/ 186 w 680"/>
              <a:gd name="T77" fmla="*/ 0 h 800"/>
              <a:gd name="T78" fmla="*/ 260 w 680"/>
              <a:gd name="T79" fmla="*/ 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0" h="800">
                <a:moveTo>
                  <a:pt x="260" y="16"/>
                </a:moveTo>
                <a:lnTo>
                  <a:pt x="680" y="88"/>
                </a:lnTo>
                <a:lnTo>
                  <a:pt x="574" y="800"/>
                </a:lnTo>
                <a:lnTo>
                  <a:pt x="372" y="766"/>
                </a:lnTo>
                <a:lnTo>
                  <a:pt x="0" y="540"/>
                </a:lnTo>
                <a:lnTo>
                  <a:pt x="0" y="528"/>
                </a:lnTo>
                <a:lnTo>
                  <a:pt x="12" y="518"/>
                </a:lnTo>
                <a:lnTo>
                  <a:pt x="26" y="524"/>
                </a:lnTo>
                <a:lnTo>
                  <a:pt x="38" y="508"/>
                </a:lnTo>
                <a:lnTo>
                  <a:pt x="40" y="494"/>
                </a:lnTo>
                <a:lnTo>
                  <a:pt x="20" y="476"/>
                </a:lnTo>
                <a:lnTo>
                  <a:pt x="26" y="460"/>
                </a:lnTo>
                <a:lnTo>
                  <a:pt x="22" y="448"/>
                </a:lnTo>
                <a:lnTo>
                  <a:pt x="24" y="436"/>
                </a:lnTo>
                <a:lnTo>
                  <a:pt x="34" y="436"/>
                </a:lnTo>
                <a:lnTo>
                  <a:pt x="50" y="420"/>
                </a:lnTo>
                <a:lnTo>
                  <a:pt x="52" y="404"/>
                </a:lnTo>
                <a:lnTo>
                  <a:pt x="58" y="400"/>
                </a:lnTo>
                <a:lnTo>
                  <a:pt x="60" y="370"/>
                </a:lnTo>
                <a:lnTo>
                  <a:pt x="72" y="364"/>
                </a:lnTo>
                <a:lnTo>
                  <a:pt x="78" y="354"/>
                </a:lnTo>
                <a:lnTo>
                  <a:pt x="110" y="340"/>
                </a:lnTo>
                <a:lnTo>
                  <a:pt x="102" y="314"/>
                </a:lnTo>
                <a:lnTo>
                  <a:pt x="90" y="302"/>
                </a:lnTo>
                <a:lnTo>
                  <a:pt x="74" y="254"/>
                </a:lnTo>
                <a:lnTo>
                  <a:pt x="80" y="222"/>
                </a:lnTo>
                <a:lnTo>
                  <a:pt x="86" y="220"/>
                </a:lnTo>
                <a:lnTo>
                  <a:pt x="88" y="146"/>
                </a:lnTo>
                <a:lnTo>
                  <a:pt x="96" y="128"/>
                </a:lnTo>
                <a:lnTo>
                  <a:pt x="92" y="118"/>
                </a:lnTo>
                <a:lnTo>
                  <a:pt x="98" y="108"/>
                </a:lnTo>
                <a:lnTo>
                  <a:pt x="114" y="96"/>
                </a:lnTo>
                <a:lnTo>
                  <a:pt x="124" y="102"/>
                </a:lnTo>
                <a:lnTo>
                  <a:pt x="132" y="102"/>
                </a:lnTo>
                <a:lnTo>
                  <a:pt x="140" y="118"/>
                </a:lnTo>
                <a:lnTo>
                  <a:pt x="148" y="120"/>
                </a:lnTo>
                <a:lnTo>
                  <a:pt x="154" y="118"/>
                </a:lnTo>
                <a:lnTo>
                  <a:pt x="166" y="102"/>
                </a:lnTo>
                <a:lnTo>
                  <a:pt x="186" y="0"/>
                </a:lnTo>
                <a:lnTo>
                  <a:pt x="260" y="16"/>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65" name="Freeform 249"/>
          <p:cNvSpPr>
            <a:spLocks/>
          </p:cNvSpPr>
          <p:nvPr/>
        </p:nvSpPr>
        <p:spPr bwMode="auto">
          <a:xfrm>
            <a:off x="6726230" y="4618319"/>
            <a:ext cx="571500" cy="971550"/>
          </a:xfrm>
          <a:custGeom>
            <a:avLst/>
            <a:gdLst>
              <a:gd name="T0" fmla="*/ 360 w 360"/>
              <a:gd name="T1" fmla="*/ 588 h 612"/>
              <a:gd name="T2" fmla="*/ 294 w 360"/>
              <a:gd name="T3" fmla="*/ 588 h 612"/>
              <a:gd name="T4" fmla="*/ 270 w 360"/>
              <a:gd name="T5" fmla="*/ 602 h 612"/>
              <a:gd name="T6" fmla="*/ 254 w 360"/>
              <a:gd name="T7" fmla="*/ 598 h 612"/>
              <a:gd name="T8" fmla="*/ 230 w 360"/>
              <a:gd name="T9" fmla="*/ 612 h 612"/>
              <a:gd name="T10" fmla="*/ 220 w 360"/>
              <a:gd name="T11" fmla="*/ 586 h 612"/>
              <a:gd name="T12" fmla="*/ 206 w 360"/>
              <a:gd name="T13" fmla="*/ 574 h 612"/>
              <a:gd name="T14" fmla="*/ 200 w 360"/>
              <a:gd name="T15" fmla="*/ 562 h 612"/>
              <a:gd name="T16" fmla="*/ 210 w 360"/>
              <a:gd name="T17" fmla="*/ 520 h 612"/>
              <a:gd name="T18" fmla="*/ 2 w 360"/>
              <a:gd name="T19" fmla="*/ 528 h 612"/>
              <a:gd name="T20" fmla="*/ 2 w 360"/>
              <a:gd name="T21" fmla="*/ 530 h 612"/>
              <a:gd name="T22" fmla="*/ 10 w 360"/>
              <a:gd name="T23" fmla="*/ 520 h 612"/>
              <a:gd name="T24" fmla="*/ 0 w 360"/>
              <a:gd name="T25" fmla="*/ 496 h 612"/>
              <a:gd name="T26" fmla="*/ 14 w 360"/>
              <a:gd name="T27" fmla="*/ 490 h 612"/>
              <a:gd name="T28" fmla="*/ 18 w 360"/>
              <a:gd name="T29" fmla="*/ 478 h 612"/>
              <a:gd name="T30" fmla="*/ 14 w 360"/>
              <a:gd name="T31" fmla="*/ 464 h 612"/>
              <a:gd name="T32" fmla="*/ 24 w 360"/>
              <a:gd name="T33" fmla="*/ 454 h 612"/>
              <a:gd name="T34" fmla="*/ 30 w 360"/>
              <a:gd name="T35" fmla="*/ 424 h 612"/>
              <a:gd name="T36" fmla="*/ 58 w 360"/>
              <a:gd name="T37" fmla="*/ 398 h 612"/>
              <a:gd name="T38" fmla="*/ 56 w 360"/>
              <a:gd name="T39" fmla="*/ 382 h 612"/>
              <a:gd name="T40" fmla="*/ 64 w 360"/>
              <a:gd name="T41" fmla="*/ 382 h 612"/>
              <a:gd name="T42" fmla="*/ 76 w 360"/>
              <a:gd name="T43" fmla="*/ 358 h 612"/>
              <a:gd name="T44" fmla="*/ 54 w 360"/>
              <a:gd name="T45" fmla="*/ 342 h 612"/>
              <a:gd name="T46" fmla="*/ 54 w 360"/>
              <a:gd name="T47" fmla="*/ 330 h 612"/>
              <a:gd name="T48" fmla="*/ 46 w 360"/>
              <a:gd name="T49" fmla="*/ 318 h 612"/>
              <a:gd name="T50" fmla="*/ 56 w 360"/>
              <a:gd name="T51" fmla="*/ 312 h 612"/>
              <a:gd name="T52" fmla="*/ 46 w 360"/>
              <a:gd name="T53" fmla="*/ 304 h 612"/>
              <a:gd name="T54" fmla="*/ 54 w 360"/>
              <a:gd name="T55" fmla="*/ 282 h 612"/>
              <a:gd name="T56" fmla="*/ 44 w 360"/>
              <a:gd name="T57" fmla="*/ 278 h 612"/>
              <a:gd name="T58" fmla="*/ 46 w 360"/>
              <a:gd name="T59" fmla="*/ 272 h 612"/>
              <a:gd name="T60" fmla="*/ 44 w 360"/>
              <a:gd name="T61" fmla="*/ 258 h 612"/>
              <a:gd name="T62" fmla="*/ 50 w 360"/>
              <a:gd name="T63" fmla="*/ 252 h 612"/>
              <a:gd name="T64" fmla="*/ 50 w 360"/>
              <a:gd name="T65" fmla="*/ 240 h 612"/>
              <a:gd name="T66" fmla="*/ 42 w 360"/>
              <a:gd name="T67" fmla="*/ 234 h 612"/>
              <a:gd name="T68" fmla="*/ 46 w 360"/>
              <a:gd name="T69" fmla="*/ 214 h 612"/>
              <a:gd name="T70" fmla="*/ 34 w 360"/>
              <a:gd name="T71" fmla="*/ 204 h 612"/>
              <a:gd name="T72" fmla="*/ 42 w 360"/>
              <a:gd name="T73" fmla="*/ 200 h 612"/>
              <a:gd name="T74" fmla="*/ 42 w 360"/>
              <a:gd name="T75" fmla="*/ 194 h 612"/>
              <a:gd name="T76" fmla="*/ 34 w 360"/>
              <a:gd name="T77" fmla="*/ 188 h 612"/>
              <a:gd name="T78" fmla="*/ 50 w 360"/>
              <a:gd name="T79" fmla="*/ 172 h 612"/>
              <a:gd name="T80" fmla="*/ 54 w 360"/>
              <a:gd name="T81" fmla="*/ 154 h 612"/>
              <a:gd name="T82" fmla="*/ 48 w 360"/>
              <a:gd name="T83" fmla="*/ 148 h 612"/>
              <a:gd name="T84" fmla="*/ 68 w 360"/>
              <a:gd name="T85" fmla="*/ 140 h 612"/>
              <a:gd name="T86" fmla="*/ 68 w 360"/>
              <a:gd name="T87" fmla="*/ 132 h 612"/>
              <a:gd name="T88" fmla="*/ 60 w 360"/>
              <a:gd name="T89" fmla="*/ 126 h 612"/>
              <a:gd name="T90" fmla="*/ 70 w 360"/>
              <a:gd name="T91" fmla="*/ 120 h 612"/>
              <a:gd name="T92" fmla="*/ 72 w 360"/>
              <a:gd name="T93" fmla="*/ 110 h 612"/>
              <a:gd name="T94" fmla="*/ 78 w 360"/>
              <a:gd name="T95" fmla="*/ 110 h 612"/>
              <a:gd name="T96" fmla="*/ 78 w 360"/>
              <a:gd name="T97" fmla="*/ 98 h 612"/>
              <a:gd name="T98" fmla="*/ 98 w 360"/>
              <a:gd name="T99" fmla="*/ 90 h 612"/>
              <a:gd name="T100" fmla="*/ 94 w 360"/>
              <a:gd name="T101" fmla="*/ 64 h 612"/>
              <a:gd name="T102" fmla="*/ 98 w 360"/>
              <a:gd name="T103" fmla="*/ 50 h 612"/>
              <a:gd name="T104" fmla="*/ 108 w 360"/>
              <a:gd name="T105" fmla="*/ 50 h 612"/>
              <a:gd name="T106" fmla="*/ 108 w 360"/>
              <a:gd name="T107" fmla="*/ 40 h 612"/>
              <a:gd name="T108" fmla="*/ 126 w 360"/>
              <a:gd name="T109" fmla="*/ 26 h 612"/>
              <a:gd name="T110" fmla="*/ 122 w 360"/>
              <a:gd name="T111" fmla="*/ 14 h 612"/>
              <a:gd name="T112" fmla="*/ 340 w 360"/>
              <a:gd name="T113" fmla="*/ 0 h 612"/>
              <a:gd name="T114" fmla="*/ 352 w 360"/>
              <a:gd name="T115" fmla="*/ 14 h 612"/>
              <a:gd name="T116" fmla="*/ 360 w 360"/>
              <a:gd name="T117" fmla="*/ 58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612">
                <a:moveTo>
                  <a:pt x="360" y="588"/>
                </a:moveTo>
                <a:lnTo>
                  <a:pt x="294" y="588"/>
                </a:lnTo>
                <a:lnTo>
                  <a:pt x="270" y="602"/>
                </a:lnTo>
                <a:lnTo>
                  <a:pt x="254" y="598"/>
                </a:lnTo>
                <a:lnTo>
                  <a:pt x="230" y="612"/>
                </a:lnTo>
                <a:lnTo>
                  <a:pt x="220" y="586"/>
                </a:lnTo>
                <a:lnTo>
                  <a:pt x="206" y="574"/>
                </a:lnTo>
                <a:lnTo>
                  <a:pt x="200" y="562"/>
                </a:lnTo>
                <a:lnTo>
                  <a:pt x="210" y="520"/>
                </a:lnTo>
                <a:lnTo>
                  <a:pt x="2" y="528"/>
                </a:lnTo>
                <a:lnTo>
                  <a:pt x="2" y="530"/>
                </a:lnTo>
                <a:lnTo>
                  <a:pt x="10" y="520"/>
                </a:lnTo>
                <a:lnTo>
                  <a:pt x="0" y="496"/>
                </a:lnTo>
                <a:lnTo>
                  <a:pt x="14" y="490"/>
                </a:lnTo>
                <a:lnTo>
                  <a:pt x="18" y="478"/>
                </a:lnTo>
                <a:lnTo>
                  <a:pt x="14" y="464"/>
                </a:lnTo>
                <a:lnTo>
                  <a:pt x="24" y="454"/>
                </a:lnTo>
                <a:lnTo>
                  <a:pt x="30" y="424"/>
                </a:lnTo>
                <a:lnTo>
                  <a:pt x="58" y="398"/>
                </a:lnTo>
                <a:lnTo>
                  <a:pt x="56" y="382"/>
                </a:lnTo>
                <a:lnTo>
                  <a:pt x="64" y="382"/>
                </a:lnTo>
                <a:lnTo>
                  <a:pt x="76" y="358"/>
                </a:lnTo>
                <a:lnTo>
                  <a:pt x="54" y="342"/>
                </a:lnTo>
                <a:lnTo>
                  <a:pt x="54" y="330"/>
                </a:lnTo>
                <a:lnTo>
                  <a:pt x="46" y="318"/>
                </a:lnTo>
                <a:lnTo>
                  <a:pt x="56" y="312"/>
                </a:lnTo>
                <a:lnTo>
                  <a:pt x="46" y="304"/>
                </a:lnTo>
                <a:lnTo>
                  <a:pt x="54" y="282"/>
                </a:lnTo>
                <a:lnTo>
                  <a:pt x="44" y="278"/>
                </a:lnTo>
                <a:lnTo>
                  <a:pt x="46" y="272"/>
                </a:lnTo>
                <a:lnTo>
                  <a:pt x="44" y="258"/>
                </a:lnTo>
                <a:lnTo>
                  <a:pt x="50" y="252"/>
                </a:lnTo>
                <a:lnTo>
                  <a:pt x="50" y="240"/>
                </a:lnTo>
                <a:lnTo>
                  <a:pt x="42" y="234"/>
                </a:lnTo>
                <a:lnTo>
                  <a:pt x="46" y="214"/>
                </a:lnTo>
                <a:lnTo>
                  <a:pt x="34" y="204"/>
                </a:lnTo>
                <a:lnTo>
                  <a:pt x="42" y="200"/>
                </a:lnTo>
                <a:lnTo>
                  <a:pt x="42" y="194"/>
                </a:lnTo>
                <a:lnTo>
                  <a:pt x="34" y="188"/>
                </a:lnTo>
                <a:lnTo>
                  <a:pt x="50" y="172"/>
                </a:lnTo>
                <a:lnTo>
                  <a:pt x="54" y="154"/>
                </a:lnTo>
                <a:lnTo>
                  <a:pt x="48" y="148"/>
                </a:lnTo>
                <a:lnTo>
                  <a:pt x="68" y="140"/>
                </a:lnTo>
                <a:lnTo>
                  <a:pt x="68" y="132"/>
                </a:lnTo>
                <a:lnTo>
                  <a:pt x="60" y="126"/>
                </a:lnTo>
                <a:lnTo>
                  <a:pt x="70" y="120"/>
                </a:lnTo>
                <a:lnTo>
                  <a:pt x="72" y="110"/>
                </a:lnTo>
                <a:lnTo>
                  <a:pt x="78" y="110"/>
                </a:lnTo>
                <a:lnTo>
                  <a:pt x="78" y="98"/>
                </a:lnTo>
                <a:lnTo>
                  <a:pt x="98" y="90"/>
                </a:lnTo>
                <a:lnTo>
                  <a:pt x="94" y="64"/>
                </a:lnTo>
                <a:lnTo>
                  <a:pt x="98" y="50"/>
                </a:lnTo>
                <a:lnTo>
                  <a:pt x="108" y="50"/>
                </a:lnTo>
                <a:lnTo>
                  <a:pt x="108" y="40"/>
                </a:lnTo>
                <a:lnTo>
                  <a:pt x="126" y="26"/>
                </a:lnTo>
                <a:lnTo>
                  <a:pt x="122" y="14"/>
                </a:lnTo>
                <a:lnTo>
                  <a:pt x="340" y="0"/>
                </a:lnTo>
                <a:lnTo>
                  <a:pt x="352" y="14"/>
                </a:lnTo>
                <a:lnTo>
                  <a:pt x="360" y="588"/>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66" name="Freeform 250"/>
          <p:cNvSpPr>
            <a:spLocks/>
          </p:cNvSpPr>
          <p:nvPr/>
        </p:nvSpPr>
        <p:spPr bwMode="auto">
          <a:xfrm>
            <a:off x="4832342" y="2394231"/>
            <a:ext cx="1112838" cy="749300"/>
          </a:xfrm>
          <a:custGeom>
            <a:avLst/>
            <a:gdLst>
              <a:gd name="T0" fmla="*/ 658 w 701"/>
              <a:gd name="T1" fmla="*/ 36 h 472"/>
              <a:gd name="T2" fmla="*/ 36 w 701"/>
              <a:gd name="T3" fmla="*/ 0 h 472"/>
              <a:gd name="T4" fmla="*/ 0 w 701"/>
              <a:gd name="T5" fmla="*/ 370 h 472"/>
              <a:gd name="T6" fmla="*/ 510 w 701"/>
              <a:gd name="T7" fmla="*/ 404 h 472"/>
              <a:gd name="T8" fmla="*/ 510 w 701"/>
              <a:gd name="T9" fmla="*/ 404 h 472"/>
              <a:gd name="T10" fmla="*/ 520 w 701"/>
              <a:gd name="T11" fmla="*/ 416 h 472"/>
              <a:gd name="T12" fmla="*/ 554 w 701"/>
              <a:gd name="T13" fmla="*/ 434 h 472"/>
              <a:gd name="T14" fmla="*/ 562 w 701"/>
              <a:gd name="T15" fmla="*/ 434 h 472"/>
              <a:gd name="T16" fmla="*/ 568 w 701"/>
              <a:gd name="T17" fmla="*/ 424 h 472"/>
              <a:gd name="T18" fmla="*/ 624 w 701"/>
              <a:gd name="T19" fmla="*/ 424 h 472"/>
              <a:gd name="T20" fmla="*/ 636 w 701"/>
              <a:gd name="T21" fmla="*/ 436 h 472"/>
              <a:gd name="T22" fmla="*/ 674 w 701"/>
              <a:gd name="T23" fmla="*/ 450 h 472"/>
              <a:gd name="T24" fmla="*/ 682 w 701"/>
              <a:gd name="T25" fmla="*/ 470 h 472"/>
              <a:gd name="T26" fmla="*/ 694 w 701"/>
              <a:gd name="T27" fmla="*/ 472 h 472"/>
              <a:gd name="T28" fmla="*/ 694 w 701"/>
              <a:gd name="T29" fmla="*/ 466 h 472"/>
              <a:gd name="T30" fmla="*/ 690 w 701"/>
              <a:gd name="T31" fmla="*/ 458 h 472"/>
              <a:gd name="T32" fmla="*/ 692 w 701"/>
              <a:gd name="T33" fmla="*/ 454 h 472"/>
              <a:gd name="T34" fmla="*/ 680 w 701"/>
              <a:gd name="T35" fmla="*/ 442 h 472"/>
              <a:gd name="T36" fmla="*/ 694 w 701"/>
              <a:gd name="T37" fmla="*/ 410 h 472"/>
              <a:gd name="T38" fmla="*/ 694 w 701"/>
              <a:gd name="T39" fmla="*/ 410 h 472"/>
              <a:gd name="T40" fmla="*/ 698 w 701"/>
              <a:gd name="T41" fmla="*/ 394 h 472"/>
              <a:gd name="T42" fmla="*/ 696 w 701"/>
              <a:gd name="T43" fmla="*/ 382 h 472"/>
              <a:gd name="T44" fmla="*/ 688 w 701"/>
              <a:gd name="T45" fmla="*/ 380 h 472"/>
              <a:gd name="T46" fmla="*/ 690 w 701"/>
              <a:gd name="T47" fmla="*/ 378 h 472"/>
              <a:gd name="T48" fmla="*/ 686 w 701"/>
              <a:gd name="T49" fmla="*/ 374 h 472"/>
              <a:gd name="T50" fmla="*/ 692 w 701"/>
              <a:gd name="T51" fmla="*/ 372 h 472"/>
              <a:gd name="T52" fmla="*/ 692 w 701"/>
              <a:gd name="T53" fmla="*/ 362 h 472"/>
              <a:gd name="T54" fmla="*/ 686 w 701"/>
              <a:gd name="T55" fmla="*/ 354 h 472"/>
              <a:gd name="T56" fmla="*/ 686 w 701"/>
              <a:gd name="T57" fmla="*/ 346 h 472"/>
              <a:gd name="T58" fmla="*/ 700 w 701"/>
              <a:gd name="T59" fmla="*/ 346 h 472"/>
              <a:gd name="T60" fmla="*/ 701 w 701"/>
              <a:gd name="T61" fmla="*/ 118 h 472"/>
              <a:gd name="T62" fmla="*/ 696 w 701"/>
              <a:gd name="T63" fmla="*/ 108 h 472"/>
              <a:gd name="T64" fmla="*/ 682 w 701"/>
              <a:gd name="T65" fmla="*/ 104 h 472"/>
              <a:gd name="T66" fmla="*/ 668 w 701"/>
              <a:gd name="T67" fmla="*/ 80 h 472"/>
              <a:gd name="T68" fmla="*/ 670 w 701"/>
              <a:gd name="T69" fmla="*/ 74 h 472"/>
              <a:gd name="T70" fmla="*/ 686 w 701"/>
              <a:gd name="T71" fmla="*/ 62 h 472"/>
              <a:gd name="T72" fmla="*/ 692 w 701"/>
              <a:gd name="T73" fmla="*/ 50 h 472"/>
              <a:gd name="T74" fmla="*/ 694 w 701"/>
              <a:gd name="T75" fmla="*/ 38 h 472"/>
              <a:gd name="T76" fmla="*/ 658 w 701"/>
              <a:gd name="T77" fmla="*/ 3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1" h="472">
                <a:moveTo>
                  <a:pt x="658" y="36"/>
                </a:moveTo>
                <a:lnTo>
                  <a:pt x="36" y="0"/>
                </a:lnTo>
                <a:lnTo>
                  <a:pt x="0" y="370"/>
                </a:lnTo>
                <a:lnTo>
                  <a:pt x="510" y="404"/>
                </a:lnTo>
                <a:lnTo>
                  <a:pt x="510" y="404"/>
                </a:lnTo>
                <a:lnTo>
                  <a:pt x="520" y="416"/>
                </a:lnTo>
                <a:lnTo>
                  <a:pt x="554" y="434"/>
                </a:lnTo>
                <a:lnTo>
                  <a:pt x="562" y="434"/>
                </a:lnTo>
                <a:lnTo>
                  <a:pt x="568" y="424"/>
                </a:lnTo>
                <a:lnTo>
                  <a:pt x="624" y="424"/>
                </a:lnTo>
                <a:lnTo>
                  <a:pt x="636" y="436"/>
                </a:lnTo>
                <a:lnTo>
                  <a:pt x="674" y="450"/>
                </a:lnTo>
                <a:lnTo>
                  <a:pt x="682" y="470"/>
                </a:lnTo>
                <a:lnTo>
                  <a:pt x="694" y="472"/>
                </a:lnTo>
                <a:lnTo>
                  <a:pt x="694" y="466"/>
                </a:lnTo>
                <a:lnTo>
                  <a:pt x="690" y="458"/>
                </a:lnTo>
                <a:lnTo>
                  <a:pt x="692" y="454"/>
                </a:lnTo>
                <a:lnTo>
                  <a:pt x="680" y="442"/>
                </a:lnTo>
                <a:lnTo>
                  <a:pt x="694" y="410"/>
                </a:lnTo>
                <a:lnTo>
                  <a:pt x="694" y="410"/>
                </a:lnTo>
                <a:lnTo>
                  <a:pt x="698" y="394"/>
                </a:lnTo>
                <a:lnTo>
                  <a:pt x="696" y="382"/>
                </a:lnTo>
                <a:lnTo>
                  <a:pt x="688" y="380"/>
                </a:lnTo>
                <a:lnTo>
                  <a:pt x="690" y="378"/>
                </a:lnTo>
                <a:lnTo>
                  <a:pt x="686" y="374"/>
                </a:lnTo>
                <a:lnTo>
                  <a:pt x="692" y="372"/>
                </a:lnTo>
                <a:lnTo>
                  <a:pt x="692" y="362"/>
                </a:lnTo>
                <a:lnTo>
                  <a:pt x="686" y="354"/>
                </a:lnTo>
                <a:lnTo>
                  <a:pt x="686" y="346"/>
                </a:lnTo>
                <a:lnTo>
                  <a:pt x="700" y="346"/>
                </a:lnTo>
                <a:lnTo>
                  <a:pt x="701" y="118"/>
                </a:lnTo>
                <a:lnTo>
                  <a:pt x="696" y="108"/>
                </a:lnTo>
                <a:lnTo>
                  <a:pt x="682" y="104"/>
                </a:lnTo>
                <a:lnTo>
                  <a:pt x="668" y="80"/>
                </a:lnTo>
                <a:lnTo>
                  <a:pt x="670" y="74"/>
                </a:lnTo>
                <a:lnTo>
                  <a:pt x="686" y="62"/>
                </a:lnTo>
                <a:lnTo>
                  <a:pt x="692" y="50"/>
                </a:lnTo>
                <a:lnTo>
                  <a:pt x="694" y="38"/>
                </a:lnTo>
                <a:lnTo>
                  <a:pt x="658" y="36"/>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67" name="Freeform 251"/>
          <p:cNvSpPr>
            <a:spLocks/>
          </p:cNvSpPr>
          <p:nvPr/>
        </p:nvSpPr>
        <p:spPr bwMode="auto">
          <a:xfrm>
            <a:off x="2905118" y="1508406"/>
            <a:ext cx="955675" cy="1536700"/>
          </a:xfrm>
          <a:custGeom>
            <a:avLst/>
            <a:gdLst>
              <a:gd name="T0" fmla="*/ 272 w 602"/>
              <a:gd name="T1" fmla="*/ 918 h 968"/>
              <a:gd name="T2" fmla="*/ 602 w 602"/>
              <a:gd name="T3" fmla="*/ 656 h 968"/>
              <a:gd name="T4" fmla="*/ 584 w 602"/>
              <a:gd name="T5" fmla="*/ 624 h 968"/>
              <a:gd name="T6" fmla="*/ 570 w 602"/>
              <a:gd name="T7" fmla="*/ 624 h 968"/>
              <a:gd name="T8" fmla="*/ 564 w 602"/>
              <a:gd name="T9" fmla="*/ 636 h 968"/>
              <a:gd name="T10" fmla="*/ 548 w 602"/>
              <a:gd name="T11" fmla="*/ 638 h 968"/>
              <a:gd name="T12" fmla="*/ 530 w 602"/>
              <a:gd name="T13" fmla="*/ 636 h 968"/>
              <a:gd name="T14" fmla="*/ 498 w 602"/>
              <a:gd name="T15" fmla="*/ 628 h 968"/>
              <a:gd name="T16" fmla="*/ 482 w 602"/>
              <a:gd name="T17" fmla="*/ 640 h 968"/>
              <a:gd name="T18" fmla="*/ 450 w 602"/>
              <a:gd name="T19" fmla="*/ 630 h 968"/>
              <a:gd name="T20" fmla="*/ 444 w 602"/>
              <a:gd name="T21" fmla="*/ 642 h 968"/>
              <a:gd name="T22" fmla="*/ 428 w 602"/>
              <a:gd name="T23" fmla="*/ 630 h 968"/>
              <a:gd name="T24" fmla="*/ 424 w 602"/>
              <a:gd name="T25" fmla="*/ 610 h 968"/>
              <a:gd name="T26" fmla="*/ 424 w 602"/>
              <a:gd name="T27" fmla="*/ 588 h 968"/>
              <a:gd name="T28" fmla="*/ 406 w 602"/>
              <a:gd name="T29" fmla="*/ 582 h 968"/>
              <a:gd name="T30" fmla="*/ 396 w 602"/>
              <a:gd name="T31" fmla="*/ 562 h 968"/>
              <a:gd name="T32" fmla="*/ 402 w 602"/>
              <a:gd name="T33" fmla="*/ 552 h 968"/>
              <a:gd name="T34" fmla="*/ 394 w 602"/>
              <a:gd name="T35" fmla="*/ 538 h 968"/>
              <a:gd name="T36" fmla="*/ 386 w 602"/>
              <a:gd name="T37" fmla="*/ 512 h 968"/>
              <a:gd name="T38" fmla="*/ 384 w 602"/>
              <a:gd name="T39" fmla="*/ 496 h 968"/>
              <a:gd name="T40" fmla="*/ 382 w 602"/>
              <a:gd name="T41" fmla="*/ 482 h 968"/>
              <a:gd name="T42" fmla="*/ 372 w 602"/>
              <a:gd name="T43" fmla="*/ 458 h 968"/>
              <a:gd name="T44" fmla="*/ 358 w 602"/>
              <a:gd name="T45" fmla="*/ 472 h 968"/>
              <a:gd name="T46" fmla="*/ 338 w 602"/>
              <a:gd name="T47" fmla="*/ 480 h 968"/>
              <a:gd name="T48" fmla="*/ 320 w 602"/>
              <a:gd name="T49" fmla="*/ 464 h 968"/>
              <a:gd name="T50" fmla="*/ 324 w 602"/>
              <a:gd name="T51" fmla="*/ 438 h 968"/>
              <a:gd name="T52" fmla="*/ 340 w 602"/>
              <a:gd name="T53" fmla="*/ 422 h 968"/>
              <a:gd name="T54" fmla="*/ 336 w 602"/>
              <a:gd name="T55" fmla="*/ 412 h 968"/>
              <a:gd name="T56" fmla="*/ 338 w 602"/>
              <a:gd name="T57" fmla="*/ 392 h 968"/>
              <a:gd name="T58" fmla="*/ 346 w 602"/>
              <a:gd name="T59" fmla="*/ 380 h 968"/>
              <a:gd name="T60" fmla="*/ 356 w 602"/>
              <a:gd name="T61" fmla="*/ 352 h 968"/>
              <a:gd name="T62" fmla="*/ 366 w 602"/>
              <a:gd name="T63" fmla="*/ 334 h 968"/>
              <a:gd name="T64" fmla="*/ 340 w 602"/>
              <a:gd name="T65" fmla="*/ 326 h 968"/>
              <a:gd name="T66" fmla="*/ 340 w 602"/>
              <a:gd name="T67" fmla="*/ 316 h 968"/>
              <a:gd name="T68" fmla="*/ 332 w 602"/>
              <a:gd name="T69" fmla="*/ 312 h 968"/>
              <a:gd name="T70" fmla="*/ 322 w 602"/>
              <a:gd name="T71" fmla="*/ 290 h 968"/>
              <a:gd name="T72" fmla="*/ 298 w 602"/>
              <a:gd name="T73" fmla="*/ 242 h 968"/>
              <a:gd name="T74" fmla="*/ 278 w 602"/>
              <a:gd name="T75" fmla="*/ 222 h 968"/>
              <a:gd name="T76" fmla="*/ 276 w 602"/>
              <a:gd name="T77" fmla="*/ 208 h 968"/>
              <a:gd name="T78" fmla="*/ 276 w 602"/>
              <a:gd name="T79" fmla="*/ 192 h 968"/>
              <a:gd name="T80" fmla="*/ 256 w 602"/>
              <a:gd name="T81" fmla="*/ 138 h 968"/>
              <a:gd name="T82" fmla="*/ 202 w 602"/>
              <a:gd name="T83" fmla="*/ 0 h 968"/>
              <a:gd name="T84" fmla="*/ 132 w 602"/>
              <a:gd name="T85" fmla="*/ 346 h 968"/>
              <a:gd name="T86" fmla="*/ 134 w 602"/>
              <a:gd name="T87" fmla="*/ 390 h 968"/>
              <a:gd name="T88" fmla="*/ 154 w 602"/>
              <a:gd name="T89" fmla="*/ 424 h 968"/>
              <a:gd name="T90" fmla="*/ 120 w 602"/>
              <a:gd name="T91" fmla="*/ 472 h 968"/>
              <a:gd name="T92" fmla="*/ 102 w 602"/>
              <a:gd name="T93" fmla="*/ 500 h 968"/>
              <a:gd name="T94" fmla="*/ 80 w 602"/>
              <a:gd name="T95" fmla="*/ 518 h 968"/>
              <a:gd name="T96" fmla="*/ 52 w 602"/>
              <a:gd name="T97" fmla="*/ 570 h 968"/>
              <a:gd name="T98" fmla="*/ 76 w 602"/>
              <a:gd name="T99" fmla="*/ 592 h 968"/>
              <a:gd name="T100" fmla="*/ 68 w 602"/>
              <a:gd name="T101" fmla="*/ 610 h 968"/>
              <a:gd name="T102" fmla="*/ 0 w 602"/>
              <a:gd name="T103" fmla="*/ 85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968">
                <a:moveTo>
                  <a:pt x="58" y="870"/>
                </a:moveTo>
                <a:lnTo>
                  <a:pt x="272" y="918"/>
                </a:lnTo>
                <a:lnTo>
                  <a:pt x="548" y="968"/>
                </a:lnTo>
                <a:lnTo>
                  <a:pt x="602" y="656"/>
                </a:lnTo>
                <a:lnTo>
                  <a:pt x="590" y="642"/>
                </a:lnTo>
                <a:lnTo>
                  <a:pt x="584" y="624"/>
                </a:lnTo>
                <a:lnTo>
                  <a:pt x="580" y="620"/>
                </a:lnTo>
                <a:lnTo>
                  <a:pt x="570" y="624"/>
                </a:lnTo>
                <a:lnTo>
                  <a:pt x="570" y="630"/>
                </a:lnTo>
                <a:lnTo>
                  <a:pt x="564" y="636"/>
                </a:lnTo>
                <a:lnTo>
                  <a:pt x="566" y="644"/>
                </a:lnTo>
                <a:lnTo>
                  <a:pt x="548" y="638"/>
                </a:lnTo>
                <a:lnTo>
                  <a:pt x="536" y="642"/>
                </a:lnTo>
                <a:lnTo>
                  <a:pt x="530" y="636"/>
                </a:lnTo>
                <a:lnTo>
                  <a:pt x="512" y="636"/>
                </a:lnTo>
                <a:lnTo>
                  <a:pt x="498" y="628"/>
                </a:lnTo>
                <a:lnTo>
                  <a:pt x="490" y="632"/>
                </a:lnTo>
                <a:lnTo>
                  <a:pt x="482" y="640"/>
                </a:lnTo>
                <a:lnTo>
                  <a:pt x="458" y="630"/>
                </a:lnTo>
                <a:lnTo>
                  <a:pt x="450" y="630"/>
                </a:lnTo>
                <a:lnTo>
                  <a:pt x="442" y="636"/>
                </a:lnTo>
                <a:lnTo>
                  <a:pt x="444" y="642"/>
                </a:lnTo>
                <a:lnTo>
                  <a:pt x="440" y="644"/>
                </a:lnTo>
                <a:lnTo>
                  <a:pt x="428" y="630"/>
                </a:lnTo>
                <a:lnTo>
                  <a:pt x="430" y="620"/>
                </a:lnTo>
                <a:lnTo>
                  <a:pt x="424" y="610"/>
                </a:lnTo>
                <a:lnTo>
                  <a:pt x="428" y="604"/>
                </a:lnTo>
                <a:lnTo>
                  <a:pt x="424" y="588"/>
                </a:lnTo>
                <a:lnTo>
                  <a:pt x="416" y="580"/>
                </a:lnTo>
                <a:lnTo>
                  <a:pt x="406" y="582"/>
                </a:lnTo>
                <a:lnTo>
                  <a:pt x="400" y="572"/>
                </a:lnTo>
                <a:lnTo>
                  <a:pt x="396" y="562"/>
                </a:lnTo>
                <a:lnTo>
                  <a:pt x="402" y="558"/>
                </a:lnTo>
                <a:lnTo>
                  <a:pt x="402" y="552"/>
                </a:lnTo>
                <a:lnTo>
                  <a:pt x="400" y="538"/>
                </a:lnTo>
                <a:lnTo>
                  <a:pt x="394" y="538"/>
                </a:lnTo>
                <a:lnTo>
                  <a:pt x="394" y="526"/>
                </a:lnTo>
                <a:lnTo>
                  <a:pt x="386" y="512"/>
                </a:lnTo>
                <a:lnTo>
                  <a:pt x="388" y="502"/>
                </a:lnTo>
                <a:lnTo>
                  <a:pt x="384" y="496"/>
                </a:lnTo>
                <a:lnTo>
                  <a:pt x="388" y="486"/>
                </a:lnTo>
                <a:lnTo>
                  <a:pt x="382" y="482"/>
                </a:lnTo>
                <a:lnTo>
                  <a:pt x="386" y="474"/>
                </a:lnTo>
                <a:lnTo>
                  <a:pt x="372" y="458"/>
                </a:lnTo>
                <a:lnTo>
                  <a:pt x="370" y="464"/>
                </a:lnTo>
                <a:lnTo>
                  <a:pt x="358" y="472"/>
                </a:lnTo>
                <a:lnTo>
                  <a:pt x="346" y="474"/>
                </a:lnTo>
                <a:lnTo>
                  <a:pt x="338" y="480"/>
                </a:lnTo>
                <a:lnTo>
                  <a:pt x="328" y="468"/>
                </a:lnTo>
                <a:lnTo>
                  <a:pt x="320" y="464"/>
                </a:lnTo>
                <a:lnTo>
                  <a:pt x="328" y="448"/>
                </a:lnTo>
                <a:lnTo>
                  <a:pt x="324" y="438"/>
                </a:lnTo>
                <a:lnTo>
                  <a:pt x="342" y="428"/>
                </a:lnTo>
                <a:lnTo>
                  <a:pt x="340" y="422"/>
                </a:lnTo>
                <a:lnTo>
                  <a:pt x="342" y="416"/>
                </a:lnTo>
                <a:lnTo>
                  <a:pt x="336" y="412"/>
                </a:lnTo>
                <a:lnTo>
                  <a:pt x="342" y="400"/>
                </a:lnTo>
                <a:lnTo>
                  <a:pt x="338" y="392"/>
                </a:lnTo>
                <a:lnTo>
                  <a:pt x="346" y="390"/>
                </a:lnTo>
                <a:lnTo>
                  <a:pt x="346" y="380"/>
                </a:lnTo>
                <a:lnTo>
                  <a:pt x="358" y="358"/>
                </a:lnTo>
                <a:lnTo>
                  <a:pt x="356" y="352"/>
                </a:lnTo>
                <a:lnTo>
                  <a:pt x="362" y="350"/>
                </a:lnTo>
                <a:lnTo>
                  <a:pt x="366" y="334"/>
                </a:lnTo>
                <a:lnTo>
                  <a:pt x="344" y="332"/>
                </a:lnTo>
                <a:lnTo>
                  <a:pt x="340" y="326"/>
                </a:lnTo>
                <a:lnTo>
                  <a:pt x="342" y="322"/>
                </a:lnTo>
                <a:lnTo>
                  <a:pt x="340" y="316"/>
                </a:lnTo>
                <a:lnTo>
                  <a:pt x="330" y="320"/>
                </a:lnTo>
                <a:lnTo>
                  <a:pt x="332" y="312"/>
                </a:lnTo>
                <a:lnTo>
                  <a:pt x="322" y="302"/>
                </a:lnTo>
                <a:lnTo>
                  <a:pt x="322" y="290"/>
                </a:lnTo>
                <a:lnTo>
                  <a:pt x="314" y="280"/>
                </a:lnTo>
                <a:lnTo>
                  <a:pt x="298" y="242"/>
                </a:lnTo>
                <a:lnTo>
                  <a:pt x="284" y="234"/>
                </a:lnTo>
                <a:lnTo>
                  <a:pt x="278" y="222"/>
                </a:lnTo>
                <a:lnTo>
                  <a:pt x="268" y="214"/>
                </a:lnTo>
                <a:lnTo>
                  <a:pt x="276" y="208"/>
                </a:lnTo>
                <a:lnTo>
                  <a:pt x="270" y="198"/>
                </a:lnTo>
                <a:lnTo>
                  <a:pt x="276" y="192"/>
                </a:lnTo>
                <a:lnTo>
                  <a:pt x="276" y="180"/>
                </a:lnTo>
                <a:lnTo>
                  <a:pt x="256" y="138"/>
                </a:lnTo>
                <a:lnTo>
                  <a:pt x="282" y="18"/>
                </a:lnTo>
                <a:lnTo>
                  <a:pt x="202" y="0"/>
                </a:lnTo>
                <a:lnTo>
                  <a:pt x="126" y="318"/>
                </a:lnTo>
                <a:lnTo>
                  <a:pt x="132" y="346"/>
                </a:lnTo>
                <a:lnTo>
                  <a:pt x="124" y="354"/>
                </a:lnTo>
                <a:lnTo>
                  <a:pt x="134" y="390"/>
                </a:lnTo>
                <a:lnTo>
                  <a:pt x="152" y="402"/>
                </a:lnTo>
                <a:lnTo>
                  <a:pt x="154" y="424"/>
                </a:lnTo>
                <a:lnTo>
                  <a:pt x="130" y="450"/>
                </a:lnTo>
                <a:lnTo>
                  <a:pt x="120" y="472"/>
                </a:lnTo>
                <a:lnTo>
                  <a:pt x="104" y="488"/>
                </a:lnTo>
                <a:lnTo>
                  <a:pt x="102" y="500"/>
                </a:lnTo>
                <a:lnTo>
                  <a:pt x="94" y="510"/>
                </a:lnTo>
                <a:lnTo>
                  <a:pt x="80" y="518"/>
                </a:lnTo>
                <a:lnTo>
                  <a:pt x="56" y="546"/>
                </a:lnTo>
                <a:lnTo>
                  <a:pt x="52" y="570"/>
                </a:lnTo>
                <a:lnTo>
                  <a:pt x="70" y="578"/>
                </a:lnTo>
                <a:lnTo>
                  <a:pt x="76" y="592"/>
                </a:lnTo>
                <a:lnTo>
                  <a:pt x="66" y="600"/>
                </a:lnTo>
                <a:lnTo>
                  <a:pt x="68" y="610"/>
                </a:lnTo>
                <a:lnTo>
                  <a:pt x="54" y="632"/>
                </a:lnTo>
                <a:lnTo>
                  <a:pt x="0" y="858"/>
                </a:lnTo>
                <a:lnTo>
                  <a:pt x="58" y="870"/>
                </a:lnTo>
                <a:close/>
              </a:path>
            </a:pathLst>
          </a:custGeom>
          <a:solidFill>
            <a:schemeClr val="accent1"/>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68" name="Freeform 252"/>
          <p:cNvSpPr>
            <a:spLocks/>
          </p:cNvSpPr>
          <p:nvPr/>
        </p:nvSpPr>
        <p:spPr bwMode="auto">
          <a:xfrm>
            <a:off x="3921117" y="3292756"/>
            <a:ext cx="1174750" cy="922338"/>
          </a:xfrm>
          <a:custGeom>
            <a:avLst/>
            <a:gdLst>
              <a:gd name="T0" fmla="*/ 494 w 740"/>
              <a:gd name="T1" fmla="*/ 563 h 581"/>
              <a:gd name="T2" fmla="*/ 0 w 740"/>
              <a:gd name="T3" fmla="*/ 503 h 581"/>
              <a:gd name="T4" fmla="*/ 76 w 740"/>
              <a:gd name="T5" fmla="*/ 0 h 581"/>
              <a:gd name="T6" fmla="*/ 550 w 740"/>
              <a:gd name="T7" fmla="*/ 58 h 581"/>
              <a:gd name="T8" fmla="*/ 740 w 740"/>
              <a:gd name="T9" fmla="*/ 74 h 581"/>
              <a:gd name="T10" fmla="*/ 702 w 740"/>
              <a:gd name="T11" fmla="*/ 581 h 581"/>
              <a:gd name="T12" fmla="*/ 494 w 740"/>
              <a:gd name="T13" fmla="*/ 563 h 581"/>
            </a:gdLst>
            <a:ahLst/>
            <a:cxnLst>
              <a:cxn ang="0">
                <a:pos x="T0" y="T1"/>
              </a:cxn>
              <a:cxn ang="0">
                <a:pos x="T2" y="T3"/>
              </a:cxn>
              <a:cxn ang="0">
                <a:pos x="T4" y="T5"/>
              </a:cxn>
              <a:cxn ang="0">
                <a:pos x="T6" y="T7"/>
              </a:cxn>
              <a:cxn ang="0">
                <a:pos x="T8" y="T9"/>
              </a:cxn>
              <a:cxn ang="0">
                <a:pos x="T10" y="T11"/>
              </a:cxn>
              <a:cxn ang="0">
                <a:pos x="T12" y="T13"/>
              </a:cxn>
            </a:cxnLst>
            <a:rect l="0" t="0" r="r" b="b"/>
            <a:pathLst>
              <a:path w="740" h="581">
                <a:moveTo>
                  <a:pt x="494" y="563"/>
                </a:moveTo>
                <a:lnTo>
                  <a:pt x="0" y="503"/>
                </a:lnTo>
                <a:lnTo>
                  <a:pt x="76" y="0"/>
                </a:lnTo>
                <a:lnTo>
                  <a:pt x="550" y="58"/>
                </a:lnTo>
                <a:lnTo>
                  <a:pt x="740" y="74"/>
                </a:lnTo>
                <a:lnTo>
                  <a:pt x="702" y="581"/>
                </a:lnTo>
                <a:lnTo>
                  <a:pt x="494" y="563"/>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69" name="Freeform 253"/>
          <p:cNvSpPr>
            <a:spLocks/>
          </p:cNvSpPr>
          <p:nvPr/>
        </p:nvSpPr>
        <p:spPr bwMode="auto">
          <a:xfrm>
            <a:off x="4175118" y="4303995"/>
            <a:ext cx="2233613" cy="2187575"/>
          </a:xfrm>
          <a:custGeom>
            <a:avLst/>
            <a:gdLst>
              <a:gd name="T0" fmla="*/ 42 w 1407"/>
              <a:gd name="T1" fmla="*/ 598 h 1378"/>
              <a:gd name="T2" fmla="*/ 168 w 1407"/>
              <a:gd name="T3" fmla="*/ 722 h 1378"/>
              <a:gd name="T4" fmla="*/ 290 w 1407"/>
              <a:gd name="T5" fmla="*/ 938 h 1378"/>
              <a:gd name="T6" fmla="*/ 422 w 1407"/>
              <a:gd name="T7" fmla="*/ 848 h 1378"/>
              <a:gd name="T8" fmla="*/ 610 w 1407"/>
              <a:gd name="T9" fmla="*/ 950 h 1378"/>
              <a:gd name="T10" fmla="*/ 692 w 1407"/>
              <a:gd name="T11" fmla="*/ 1122 h 1378"/>
              <a:gd name="T12" fmla="*/ 786 w 1407"/>
              <a:gd name="T13" fmla="*/ 1300 h 1378"/>
              <a:gd name="T14" fmla="*/ 880 w 1407"/>
              <a:gd name="T15" fmla="*/ 1348 h 1378"/>
              <a:gd name="T16" fmla="*/ 1010 w 1407"/>
              <a:gd name="T17" fmla="*/ 1378 h 1378"/>
              <a:gd name="T18" fmla="*/ 990 w 1407"/>
              <a:gd name="T19" fmla="*/ 1328 h 1378"/>
              <a:gd name="T20" fmla="*/ 984 w 1407"/>
              <a:gd name="T21" fmla="*/ 1244 h 1378"/>
              <a:gd name="T22" fmla="*/ 970 w 1407"/>
              <a:gd name="T23" fmla="*/ 1214 h 1378"/>
              <a:gd name="T24" fmla="*/ 982 w 1407"/>
              <a:gd name="T25" fmla="*/ 1202 h 1378"/>
              <a:gd name="T26" fmla="*/ 1004 w 1407"/>
              <a:gd name="T27" fmla="*/ 1160 h 1378"/>
              <a:gd name="T28" fmla="*/ 1032 w 1407"/>
              <a:gd name="T29" fmla="*/ 1114 h 1378"/>
              <a:gd name="T30" fmla="*/ 1020 w 1407"/>
              <a:gd name="T31" fmla="*/ 1102 h 1378"/>
              <a:gd name="T32" fmla="*/ 1060 w 1407"/>
              <a:gd name="T33" fmla="*/ 1080 h 1378"/>
              <a:gd name="T34" fmla="*/ 1086 w 1407"/>
              <a:gd name="T35" fmla="*/ 1066 h 1378"/>
              <a:gd name="T36" fmla="*/ 1084 w 1407"/>
              <a:gd name="T37" fmla="*/ 1042 h 1378"/>
              <a:gd name="T38" fmla="*/ 1098 w 1407"/>
              <a:gd name="T39" fmla="*/ 1032 h 1378"/>
              <a:gd name="T40" fmla="*/ 1106 w 1407"/>
              <a:gd name="T41" fmla="*/ 1028 h 1378"/>
              <a:gd name="T42" fmla="*/ 1117 w 1407"/>
              <a:gd name="T43" fmla="*/ 1036 h 1378"/>
              <a:gd name="T44" fmla="*/ 1131 w 1407"/>
              <a:gd name="T45" fmla="*/ 1024 h 1378"/>
              <a:gd name="T46" fmla="*/ 1169 w 1407"/>
              <a:gd name="T47" fmla="*/ 1028 h 1378"/>
              <a:gd name="T48" fmla="*/ 1127 w 1407"/>
              <a:gd name="T49" fmla="*/ 1052 h 1378"/>
              <a:gd name="T50" fmla="*/ 1233 w 1407"/>
              <a:gd name="T51" fmla="*/ 1002 h 1378"/>
              <a:gd name="T52" fmla="*/ 1259 w 1407"/>
              <a:gd name="T53" fmla="*/ 890 h 1378"/>
              <a:gd name="T54" fmla="*/ 1271 w 1407"/>
              <a:gd name="T55" fmla="*/ 910 h 1378"/>
              <a:gd name="T56" fmla="*/ 1269 w 1407"/>
              <a:gd name="T57" fmla="*/ 924 h 1378"/>
              <a:gd name="T58" fmla="*/ 1373 w 1407"/>
              <a:gd name="T59" fmla="*/ 896 h 1378"/>
              <a:gd name="T60" fmla="*/ 1379 w 1407"/>
              <a:gd name="T61" fmla="*/ 860 h 1378"/>
              <a:gd name="T62" fmla="*/ 1387 w 1407"/>
              <a:gd name="T63" fmla="*/ 822 h 1378"/>
              <a:gd name="T64" fmla="*/ 1383 w 1407"/>
              <a:gd name="T65" fmla="*/ 788 h 1378"/>
              <a:gd name="T66" fmla="*/ 1405 w 1407"/>
              <a:gd name="T67" fmla="*/ 740 h 1378"/>
              <a:gd name="T68" fmla="*/ 1401 w 1407"/>
              <a:gd name="T69" fmla="*/ 720 h 1378"/>
              <a:gd name="T70" fmla="*/ 1401 w 1407"/>
              <a:gd name="T71" fmla="*/ 708 h 1378"/>
              <a:gd name="T72" fmla="*/ 1391 w 1407"/>
              <a:gd name="T73" fmla="*/ 684 h 1378"/>
              <a:gd name="T74" fmla="*/ 1371 w 1407"/>
              <a:gd name="T75" fmla="*/ 658 h 1378"/>
              <a:gd name="T76" fmla="*/ 1347 w 1407"/>
              <a:gd name="T77" fmla="*/ 606 h 1378"/>
              <a:gd name="T78" fmla="*/ 1309 w 1407"/>
              <a:gd name="T79" fmla="*/ 408 h 1378"/>
              <a:gd name="T80" fmla="*/ 1249 w 1407"/>
              <a:gd name="T81" fmla="*/ 370 h 1378"/>
              <a:gd name="T82" fmla="*/ 1189 w 1407"/>
              <a:gd name="T83" fmla="*/ 368 h 1378"/>
              <a:gd name="T84" fmla="*/ 1165 w 1407"/>
              <a:gd name="T85" fmla="*/ 372 h 1378"/>
              <a:gd name="T86" fmla="*/ 1119 w 1407"/>
              <a:gd name="T87" fmla="*/ 382 h 1378"/>
              <a:gd name="T88" fmla="*/ 1100 w 1407"/>
              <a:gd name="T89" fmla="*/ 380 h 1378"/>
              <a:gd name="T90" fmla="*/ 1030 w 1407"/>
              <a:gd name="T91" fmla="*/ 370 h 1378"/>
              <a:gd name="T92" fmla="*/ 1016 w 1407"/>
              <a:gd name="T93" fmla="*/ 376 h 1378"/>
              <a:gd name="T94" fmla="*/ 988 w 1407"/>
              <a:gd name="T95" fmla="*/ 362 h 1378"/>
              <a:gd name="T96" fmla="*/ 970 w 1407"/>
              <a:gd name="T97" fmla="*/ 350 h 1378"/>
              <a:gd name="T98" fmla="*/ 938 w 1407"/>
              <a:gd name="T99" fmla="*/ 350 h 1378"/>
              <a:gd name="T100" fmla="*/ 896 w 1407"/>
              <a:gd name="T101" fmla="*/ 328 h 1378"/>
              <a:gd name="T102" fmla="*/ 856 w 1407"/>
              <a:gd name="T103" fmla="*/ 328 h 1378"/>
              <a:gd name="T104" fmla="*/ 810 w 1407"/>
              <a:gd name="T105" fmla="*/ 300 h 1378"/>
              <a:gd name="T106" fmla="*/ 774 w 1407"/>
              <a:gd name="T107" fmla="*/ 290 h 1378"/>
              <a:gd name="T108" fmla="*/ 728 w 1407"/>
              <a:gd name="T109" fmla="*/ 268 h 1378"/>
              <a:gd name="T110" fmla="*/ 384 w 1407"/>
              <a:gd name="T111" fmla="*/ 57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7" h="1378">
                <a:moveTo>
                  <a:pt x="4" y="552"/>
                </a:moveTo>
                <a:lnTo>
                  <a:pt x="30" y="572"/>
                </a:lnTo>
                <a:lnTo>
                  <a:pt x="42" y="598"/>
                </a:lnTo>
                <a:lnTo>
                  <a:pt x="64" y="612"/>
                </a:lnTo>
                <a:lnTo>
                  <a:pt x="80" y="638"/>
                </a:lnTo>
                <a:lnTo>
                  <a:pt x="168" y="722"/>
                </a:lnTo>
                <a:lnTo>
                  <a:pt x="186" y="824"/>
                </a:lnTo>
                <a:lnTo>
                  <a:pt x="210" y="866"/>
                </a:lnTo>
                <a:lnTo>
                  <a:pt x="290" y="938"/>
                </a:lnTo>
                <a:lnTo>
                  <a:pt x="336" y="950"/>
                </a:lnTo>
                <a:lnTo>
                  <a:pt x="398" y="854"/>
                </a:lnTo>
                <a:lnTo>
                  <a:pt x="422" y="848"/>
                </a:lnTo>
                <a:lnTo>
                  <a:pt x="442" y="854"/>
                </a:lnTo>
                <a:lnTo>
                  <a:pt x="532" y="858"/>
                </a:lnTo>
                <a:lnTo>
                  <a:pt x="610" y="950"/>
                </a:lnTo>
                <a:lnTo>
                  <a:pt x="644" y="1046"/>
                </a:lnTo>
                <a:lnTo>
                  <a:pt x="676" y="1084"/>
                </a:lnTo>
                <a:lnTo>
                  <a:pt x="692" y="1122"/>
                </a:lnTo>
                <a:lnTo>
                  <a:pt x="726" y="1148"/>
                </a:lnTo>
                <a:lnTo>
                  <a:pt x="752" y="1246"/>
                </a:lnTo>
                <a:lnTo>
                  <a:pt x="786" y="1300"/>
                </a:lnTo>
                <a:lnTo>
                  <a:pt x="820" y="1324"/>
                </a:lnTo>
                <a:lnTo>
                  <a:pt x="850" y="1330"/>
                </a:lnTo>
                <a:lnTo>
                  <a:pt x="880" y="1348"/>
                </a:lnTo>
                <a:lnTo>
                  <a:pt x="936" y="1354"/>
                </a:lnTo>
                <a:lnTo>
                  <a:pt x="974" y="1374"/>
                </a:lnTo>
                <a:lnTo>
                  <a:pt x="1010" y="1378"/>
                </a:lnTo>
                <a:lnTo>
                  <a:pt x="1012" y="1372"/>
                </a:lnTo>
                <a:lnTo>
                  <a:pt x="1004" y="1366"/>
                </a:lnTo>
                <a:lnTo>
                  <a:pt x="990" y="1328"/>
                </a:lnTo>
                <a:lnTo>
                  <a:pt x="988" y="1324"/>
                </a:lnTo>
                <a:lnTo>
                  <a:pt x="976" y="1250"/>
                </a:lnTo>
                <a:lnTo>
                  <a:pt x="984" y="1244"/>
                </a:lnTo>
                <a:lnTo>
                  <a:pt x="986" y="1220"/>
                </a:lnTo>
                <a:lnTo>
                  <a:pt x="984" y="1216"/>
                </a:lnTo>
                <a:lnTo>
                  <a:pt x="970" y="1214"/>
                </a:lnTo>
                <a:lnTo>
                  <a:pt x="964" y="1210"/>
                </a:lnTo>
                <a:lnTo>
                  <a:pt x="968" y="1202"/>
                </a:lnTo>
                <a:lnTo>
                  <a:pt x="982" y="1202"/>
                </a:lnTo>
                <a:lnTo>
                  <a:pt x="988" y="1208"/>
                </a:lnTo>
                <a:lnTo>
                  <a:pt x="998" y="1202"/>
                </a:lnTo>
                <a:lnTo>
                  <a:pt x="1004" y="1160"/>
                </a:lnTo>
                <a:lnTo>
                  <a:pt x="992" y="1140"/>
                </a:lnTo>
                <a:lnTo>
                  <a:pt x="1022" y="1134"/>
                </a:lnTo>
                <a:lnTo>
                  <a:pt x="1032" y="1114"/>
                </a:lnTo>
                <a:lnTo>
                  <a:pt x="1032" y="1110"/>
                </a:lnTo>
                <a:lnTo>
                  <a:pt x="1020" y="1112"/>
                </a:lnTo>
                <a:lnTo>
                  <a:pt x="1020" y="1102"/>
                </a:lnTo>
                <a:lnTo>
                  <a:pt x="1040" y="1092"/>
                </a:lnTo>
                <a:lnTo>
                  <a:pt x="1048" y="1092"/>
                </a:lnTo>
                <a:lnTo>
                  <a:pt x="1060" y="1080"/>
                </a:lnTo>
                <a:lnTo>
                  <a:pt x="1062" y="1072"/>
                </a:lnTo>
                <a:lnTo>
                  <a:pt x="1066" y="1068"/>
                </a:lnTo>
                <a:lnTo>
                  <a:pt x="1086" y="1066"/>
                </a:lnTo>
                <a:lnTo>
                  <a:pt x="1094" y="1062"/>
                </a:lnTo>
                <a:lnTo>
                  <a:pt x="1096" y="1052"/>
                </a:lnTo>
                <a:lnTo>
                  <a:pt x="1084" y="1042"/>
                </a:lnTo>
                <a:lnTo>
                  <a:pt x="1084" y="1034"/>
                </a:lnTo>
                <a:lnTo>
                  <a:pt x="1088" y="1028"/>
                </a:lnTo>
                <a:lnTo>
                  <a:pt x="1098" y="1032"/>
                </a:lnTo>
                <a:lnTo>
                  <a:pt x="1104" y="1038"/>
                </a:lnTo>
                <a:lnTo>
                  <a:pt x="1106" y="1036"/>
                </a:lnTo>
                <a:lnTo>
                  <a:pt x="1106" y="1028"/>
                </a:lnTo>
                <a:lnTo>
                  <a:pt x="1108" y="1024"/>
                </a:lnTo>
                <a:lnTo>
                  <a:pt x="1114" y="1026"/>
                </a:lnTo>
                <a:lnTo>
                  <a:pt x="1117" y="1036"/>
                </a:lnTo>
                <a:lnTo>
                  <a:pt x="1121" y="1036"/>
                </a:lnTo>
                <a:lnTo>
                  <a:pt x="1127" y="1032"/>
                </a:lnTo>
                <a:lnTo>
                  <a:pt x="1131" y="1024"/>
                </a:lnTo>
                <a:lnTo>
                  <a:pt x="1133" y="1022"/>
                </a:lnTo>
                <a:lnTo>
                  <a:pt x="1137" y="1038"/>
                </a:lnTo>
                <a:lnTo>
                  <a:pt x="1169" y="1028"/>
                </a:lnTo>
                <a:lnTo>
                  <a:pt x="1175" y="1030"/>
                </a:lnTo>
                <a:lnTo>
                  <a:pt x="1173" y="1032"/>
                </a:lnTo>
                <a:lnTo>
                  <a:pt x="1127" y="1052"/>
                </a:lnTo>
                <a:lnTo>
                  <a:pt x="1123" y="1058"/>
                </a:lnTo>
                <a:lnTo>
                  <a:pt x="1127" y="1060"/>
                </a:lnTo>
                <a:lnTo>
                  <a:pt x="1233" y="1002"/>
                </a:lnTo>
                <a:lnTo>
                  <a:pt x="1251" y="960"/>
                </a:lnTo>
                <a:lnTo>
                  <a:pt x="1253" y="896"/>
                </a:lnTo>
                <a:lnTo>
                  <a:pt x="1259" y="890"/>
                </a:lnTo>
                <a:lnTo>
                  <a:pt x="1265" y="886"/>
                </a:lnTo>
                <a:lnTo>
                  <a:pt x="1271" y="886"/>
                </a:lnTo>
                <a:lnTo>
                  <a:pt x="1271" y="910"/>
                </a:lnTo>
                <a:lnTo>
                  <a:pt x="1285" y="910"/>
                </a:lnTo>
                <a:lnTo>
                  <a:pt x="1283" y="920"/>
                </a:lnTo>
                <a:lnTo>
                  <a:pt x="1269" y="924"/>
                </a:lnTo>
                <a:lnTo>
                  <a:pt x="1275" y="926"/>
                </a:lnTo>
                <a:lnTo>
                  <a:pt x="1337" y="898"/>
                </a:lnTo>
                <a:lnTo>
                  <a:pt x="1373" y="896"/>
                </a:lnTo>
                <a:lnTo>
                  <a:pt x="1361" y="882"/>
                </a:lnTo>
                <a:lnTo>
                  <a:pt x="1373" y="872"/>
                </a:lnTo>
                <a:lnTo>
                  <a:pt x="1379" y="860"/>
                </a:lnTo>
                <a:lnTo>
                  <a:pt x="1385" y="850"/>
                </a:lnTo>
                <a:lnTo>
                  <a:pt x="1389" y="840"/>
                </a:lnTo>
                <a:lnTo>
                  <a:pt x="1387" y="822"/>
                </a:lnTo>
                <a:lnTo>
                  <a:pt x="1381" y="814"/>
                </a:lnTo>
                <a:lnTo>
                  <a:pt x="1387" y="802"/>
                </a:lnTo>
                <a:lnTo>
                  <a:pt x="1383" y="788"/>
                </a:lnTo>
                <a:lnTo>
                  <a:pt x="1401" y="754"/>
                </a:lnTo>
                <a:lnTo>
                  <a:pt x="1401" y="746"/>
                </a:lnTo>
                <a:lnTo>
                  <a:pt x="1405" y="740"/>
                </a:lnTo>
                <a:lnTo>
                  <a:pt x="1401" y="732"/>
                </a:lnTo>
                <a:lnTo>
                  <a:pt x="1407" y="728"/>
                </a:lnTo>
                <a:lnTo>
                  <a:pt x="1401" y="720"/>
                </a:lnTo>
                <a:lnTo>
                  <a:pt x="1403" y="708"/>
                </a:lnTo>
                <a:lnTo>
                  <a:pt x="1401" y="708"/>
                </a:lnTo>
                <a:lnTo>
                  <a:pt x="1401" y="708"/>
                </a:lnTo>
                <a:lnTo>
                  <a:pt x="1397" y="706"/>
                </a:lnTo>
                <a:lnTo>
                  <a:pt x="1389" y="692"/>
                </a:lnTo>
                <a:lnTo>
                  <a:pt x="1391" y="684"/>
                </a:lnTo>
                <a:lnTo>
                  <a:pt x="1381" y="672"/>
                </a:lnTo>
                <a:lnTo>
                  <a:pt x="1383" y="668"/>
                </a:lnTo>
                <a:lnTo>
                  <a:pt x="1371" y="658"/>
                </a:lnTo>
                <a:lnTo>
                  <a:pt x="1373" y="644"/>
                </a:lnTo>
                <a:lnTo>
                  <a:pt x="1371" y="632"/>
                </a:lnTo>
                <a:lnTo>
                  <a:pt x="1347" y="606"/>
                </a:lnTo>
                <a:lnTo>
                  <a:pt x="1345" y="410"/>
                </a:lnTo>
                <a:lnTo>
                  <a:pt x="1331" y="404"/>
                </a:lnTo>
                <a:lnTo>
                  <a:pt x="1309" y="408"/>
                </a:lnTo>
                <a:lnTo>
                  <a:pt x="1301" y="398"/>
                </a:lnTo>
                <a:lnTo>
                  <a:pt x="1259" y="384"/>
                </a:lnTo>
                <a:lnTo>
                  <a:pt x="1249" y="370"/>
                </a:lnTo>
                <a:lnTo>
                  <a:pt x="1223" y="358"/>
                </a:lnTo>
                <a:lnTo>
                  <a:pt x="1211" y="370"/>
                </a:lnTo>
                <a:lnTo>
                  <a:pt x="1189" y="368"/>
                </a:lnTo>
                <a:lnTo>
                  <a:pt x="1183" y="360"/>
                </a:lnTo>
                <a:lnTo>
                  <a:pt x="1165" y="366"/>
                </a:lnTo>
                <a:lnTo>
                  <a:pt x="1165" y="372"/>
                </a:lnTo>
                <a:lnTo>
                  <a:pt x="1147" y="366"/>
                </a:lnTo>
                <a:lnTo>
                  <a:pt x="1125" y="374"/>
                </a:lnTo>
                <a:lnTo>
                  <a:pt x="1119" y="382"/>
                </a:lnTo>
                <a:lnTo>
                  <a:pt x="1112" y="382"/>
                </a:lnTo>
                <a:lnTo>
                  <a:pt x="1108" y="390"/>
                </a:lnTo>
                <a:lnTo>
                  <a:pt x="1100" y="380"/>
                </a:lnTo>
                <a:lnTo>
                  <a:pt x="1070" y="370"/>
                </a:lnTo>
                <a:lnTo>
                  <a:pt x="1060" y="360"/>
                </a:lnTo>
                <a:lnTo>
                  <a:pt x="1030" y="370"/>
                </a:lnTo>
                <a:lnTo>
                  <a:pt x="1032" y="374"/>
                </a:lnTo>
                <a:lnTo>
                  <a:pt x="1024" y="386"/>
                </a:lnTo>
                <a:lnTo>
                  <a:pt x="1016" y="376"/>
                </a:lnTo>
                <a:lnTo>
                  <a:pt x="1016" y="364"/>
                </a:lnTo>
                <a:lnTo>
                  <a:pt x="992" y="372"/>
                </a:lnTo>
                <a:lnTo>
                  <a:pt x="988" y="362"/>
                </a:lnTo>
                <a:lnTo>
                  <a:pt x="976" y="362"/>
                </a:lnTo>
                <a:lnTo>
                  <a:pt x="976" y="354"/>
                </a:lnTo>
                <a:lnTo>
                  <a:pt x="970" y="350"/>
                </a:lnTo>
                <a:lnTo>
                  <a:pt x="946" y="366"/>
                </a:lnTo>
                <a:lnTo>
                  <a:pt x="936" y="362"/>
                </a:lnTo>
                <a:lnTo>
                  <a:pt x="938" y="350"/>
                </a:lnTo>
                <a:lnTo>
                  <a:pt x="924" y="344"/>
                </a:lnTo>
                <a:lnTo>
                  <a:pt x="924" y="330"/>
                </a:lnTo>
                <a:lnTo>
                  <a:pt x="896" y="328"/>
                </a:lnTo>
                <a:lnTo>
                  <a:pt x="886" y="338"/>
                </a:lnTo>
                <a:lnTo>
                  <a:pt x="872" y="326"/>
                </a:lnTo>
                <a:lnTo>
                  <a:pt x="856" y="328"/>
                </a:lnTo>
                <a:lnTo>
                  <a:pt x="832" y="316"/>
                </a:lnTo>
                <a:lnTo>
                  <a:pt x="812" y="316"/>
                </a:lnTo>
                <a:lnTo>
                  <a:pt x="810" y="300"/>
                </a:lnTo>
                <a:lnTo>
                  <a:pt x="794" y="284"/>
                </a:lnTo>
                <a:lnTo>
                  <a:pt x="788" y="294"/>
                </a:lnTo>
                <a:lnTo>
                  <a:pt x="774" y="290"/>
                </a:lnTo>
                <a:lnTo>
                  <a:pt x="764" y="292"/>
                </a:lnTo>
                <a:lnTo>
                  <a:pt x="740" y="268"/>
                </a:lnTo>
                <a:lnTo>
                  <a:pt x="728" y="268"/>
                </a:lnTo>
                <a:lnTo>
                  <a:pt x="740" y="22"/>
                </a:lnTo>
                <a:lnTo>
                  <a:pt x="432" y="0"/>
                </a:lnTo>
                <a:lnTo>
                  <a:pt x="384" y="570"/>
                </a:lnTo>
                <a:lnTo>
                  <a:pt x="0" y="530"/>
                </a:lnTo>
                <a:lnTo>
                  <a:pt x="4" y="552"/>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70" name="Freeform 254"/>
          <p:cNvSpPr>
            <a:spLocks/>
          </p:cNvSpPr>
          <p:nvPr/>
        </p:nvSpPr>
        <p:spPr bwMode="auto">
          <a:xfrm>
            <a:off x="6684956" y="3114957"/>
            <a:ext cx="631825" cy="1122363"/>
          </a:xfrm>
          <a:custGeom>
            <a:avLst/>
            <a:gdLst>
              <a:gd name="T0" fmla="*/ 334 w 398"/>
              <a:gd name="T1" fmla="*/ 0 h 707"/>
              <a:gd name="T2" fmla="*/ 90 w 398"/>
              <a:gd name="T3" fmla="*/ 28 h 707"/>
              <a:gd name="T4" fmla="*/ 116 w 398"/>
              <a:gd name="T5" fmla="*/ 58 h 707"/>
              <a:gd name="T6" fmla="*/ 116 w 398"/>
              <a:gd name="T7" fmla="*/ 96 h 707"/>
              <a:gd name="T8" fmla="*/ 102 w 398"/>
              <a:gd name="T9" fmla="*/ 126 h 707"/>
              <a:gd name="T10" fmla="*/ 38 w 398"/>
              <a:gd name="T11" fmla="*/ 152 h 707"/>
              <a:gd name="T12" fmla="*/ 48 w 398"/>
              <a:gd name="T13" fmla="*/ 190 h 707"/>
              <a:gd name="T14" fmla="*/ 38 w 398"/>
              <a:gd name="T15" fmla="*/ 224 h 707"/>
              <a:gd name="T16" fmla="*/ 8 w 398"/>
              <a:gd name="T17" fmla="*/ 260 h 707"/>
              <a:gd name="T18" fmla="*/ 4 w 398"/>
              <a:gd name="T19" fmla="*/ 286 h 707"/>
              <a:gd name="T20" fmla="*/ 16 w 398"/>
              <a:gd name="T21" fmla="*/ 368 h 707"/>
              <a:gd name="T22" fmla="*/ 50 w 398"/>
              <a:gd name="T23" fmla="*/ 402 h 707"/>
              <a:gd name="T24" fmla="*/ 86 w 398"/>
              <a:gd name="T25" fmla="*/ 460 h 707"/>
              <a:gd name="T26" fmla="*/ 100 w 398"/>
              <a:gd name="T27" fmla="*/ 472 h 707"/>
              <a:gd name="T28" fmla="*/ 128 w 398"/>
              <a:gd name="T29" fmla="*/ 464 h 707"/>
              <a:gd name="T30" fmla="*/ 142 w 398"/>
              <a:gd name="T31" fmla="*/ 478 h 707"/>
              <a:gd name="T32" fmla="*/ 138 w 398"/>
              <a:gd name="T33" fmla="*/ 502 h 707"/>
              <a:gd name="T34" fmla="*/ 124 w 398"/>
              <a:gd name="T35" fmla="*/ 553 h 707"/>
              <a:gd name="T36" fmla="*/ 168 w 398"/>
              <a:gd name="T37" fmla="*/ 585 h 707"/>
              <a:gd name="T38" fmla="*/ 210 w 398"/>
              <a:gd name="T39" fmla="*/ 633 h 707"/>
              <a:gd name="T40" fmla="*/ 212 w 398"/>
              <a:gd name="T41" fmla="*/ 671 h 707"/>
              <a:gd name="T42" fmla="*/ 228 w 398"/>
              <a:gd name="T43" fmla="*/ 697 h 707"/>
              <a:gd name="T44" fmla="*/ 236 w 398"/>
              <a:gd name="T45" fmla="*/ 693 h 707"/>
              <a:gd name="T46" fmla="*/ 248 w 398"/>
              <a:gd name="T47" fmla="*/ 705 h 707"/>
              <a:gd name="T48" fmla="*/ 250 w 398"/>
              <a:gd name="T49" fmla="*/ 693 h 707"/>
              <a:gd name="T50" fmla="*/ 314 w 398"/>
              <a:gd name="T51" fmla="*/ 689 h 707"/>
              <a:gd name="T52" fmla="*/ 314 w 398"/>
              <a:gd name="T53" fmla="*/ 661 h 707"/>
              <a:gd name="T54" fmla="*/ 354 w 398"/>
              <a:gd name="T55" fmla="*/ 633 h 707"/>
              <a:gd name="T56" fmla="*/ 356 w 398"/>
              <a:gd name="T57" fmla="*/ 591 h 707"/>
              <a:gd name="T58" fmla="*/ 350 w 398"/>
              <a:gd name="T59" fmla="*/ 591 h 707"/>
              <a:gd name="T60" fmla="*/ 348 w 398"/>
              <a:gd name="T61" fmla="*/ 581 h 707"/>
              <a:gd name="T62" fmla="*/ 352 w 398"/>
              <a:gd name="T63" fmla="*/ 561 h 707"/>
              <a:gd name="T64" fmla="*/ 354 w 398"/>
              <a:gd name="T65" fmla="*/ 555 h 707"/>
              <a:gd name="T66" fmla="*/ 356 w 398"/>
              <a:gd name="T67" fmla="*/ 537 h 707"/>
              <a:gd name="T68" fmla="*/ 370 w 398"/>
              <a:gd name="T69" fmla="*/ 529 h 707"/>
              <a:gd name="T70" fmla="*/ 388 w 398"/>
              <a:gd name="T71" fmla="*/ 502 h 707"/>
              <a:gd name="T72" fmla="*/ 398 w 398"/>
              <a:gd name="T73" fmla="*/ 470 h 707"/>
              <a:gd name="T74" fmla="*/ 394 w 398"/>
              <a:gd name="T75" fmla="*/ 444 h 707"/>
              <a:gd name="T76" fmla="*/ 386 w 398"/>
              <a:gd name="T77" fmla="*/ 412 h 707"/>
              <a:gd name="T78" fmla="*/ 392 w 398"/>
              <a:gd name="T79" fmla="*/ 390 h 707"/>
              <a:gd name="T80" fmla="*/ 336 w 398"/>
              <a:gd name="T81" fmla="*/ 2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 h="707">
                <a:moveTo>
                  <a:pt x="336" y="24"/>
                </a:moveTo>
                <a:lnTo>
                  <a:pt x="334" y="0"/>
                </a:lnTo>
                <a:lnTo>
                  <a:pt x="70" y="16"/>
                </a:lnTo>
                <a:lnTo>
                  <a:pt x="90" y="28"/>
                </a:lnTo>
                <a:lnTo>
                  <a:pt x="94" y="42"/>
                </a:lnTo>
                <a:lnTo>
                  <a:pt x="116" y="58"/>
                </a:lnTo>
                <a:lnTo>
                  <a:pt x="120" y="74"/>
                </a:lnTo>
                <a:lnTo>
                  <a:pt x="116" y="96"/>
                </a:lnTo>
                <a:lnTo>
                  <a:pt x="106" y="106"/>
                </a:lnTo>
                <a:lnTo>
                  <a:pt x="102" y="126"/>
                </a:lnTo>
                <a:lnTo>
                  <a:pt x="72" y="144"/>
                </a:lnTo>
                <a:lnTo>
                  <a:pt x="38" y="152"/>
                </a:lnTo>
                <a:lnTo>
                  <a:pt x="34" y="174"/>
                </a:lnTo>
                <a:lnTo>
                  <a:pt x="48" y="190"/>
                </a:lnTo>
                <a:lnTo>
                  <a:pt x="50" y="208"/>
                </a:lnTo>
                <a:lnTo>
                  <a:pt x="38" y="224"/>
                </a:lnTo>
                <a:lnTo>
                  <a:pt x="34" y="246"/>
                </a:lnTo>
                <a:lnTo>
                  <a:pt x="8" y="260"/>
                </a:lnTo>
                <a:lnTo>
                  <a:pt x="12" y="280"/>
                </a:lnTo>
                <a:lnTo>
                  <a:pt x="4" y="286"/>
                </a:lnTo>
                <a:lnTo>
                  <a:pt x="0" y="318"/>
                </a:lnTo>
                <a:lnTo>
                  <a:pt x="16" y="368"/>
                </a:lnTo>
                <a:lnTo>
                  <a:pt x="44" y="390"/>
                </a:lnTo>
                <a:lnTo>
                  <a:pt x="50" y="402"/>
                </a:lnTo>
                <a:lnTo>
                  <a:pt x="74" y="420"/>
                </a:lnTo>
                <a:lnTo>
                  <a:pt x="86" y="460"/>
                </a:lnTo>
                <a:lnTo>
                  <a:pt x="92" y="470"/>
                </a:lnTo>
                <a:lnTo>
                  <a:pt x="100" y="472"/>
                </a:lnTo>
                <a:lnTo>
                  <a:pt x="110" y="460"/>
                </a:lnTo>
                <a:lnTo>
                  <a:pt x="128" y="464"/>
                </a:lnTo>
                <a:lnTo>
                  <a:pt x="142" y="474"/>
                </a:lnTo>
                <a:lnTo>
                  <a:pt x="142" y="478"/>
                </a:lnTo>
                <a:lnTo>
                  <a:pt x="136" y="490"/>
                </a:lnTo>
                <a:lnTo>
                  <a:pt x="138" y="502"/>
                </a:lnTo>
                <a:lnTo>
                  <a:pt x="120" y="537"/>
                </a:lnTo>
                <a:lnTo>
                  <a:pt x="124" y="553"/>
                </a:lnTo>
                <a:lnTo>
                  <a:pt x="156" y="583"/>
                </a:lnTo>
                <a:lnTo>
                  <a:pt x="168" y="585"/>
                </a:lnTo>
                <a:lnTo>
                  <a:pt x="210" y="617"/>
                </a:lnTo>
                <a:lnTo>
                  <a:pt x="210" y="633"/>
                </a:lnTo>
                <a:lnTo>
                  <a:pt x="220" y="651"/>
                </a:lnTo>
                <a:lnTo>
                  <a:pt x="212" y="671"/>
                </a:lnTo>
                <a:lnTo>
                  <a:pt x="218" y="673"/>
                </a:lnTo>
                <a:lnTo>
                  <a:pt x="228" y="697"/>
                </a:lnTo>
                <a:lnTo>
                  <a:pt x="240" y="703"/>
                </a:lnTo>
                <a:lnTo>
                  <a:pt x="236" y="693"/>
                </a:lnTo>
                <a:lnTo>
                  <a:pt x="240" y="691"/>
                </a:lnTo>
                <a:lnTo>
                  <a:pt x="248" y="705"/>
                </a:lnTo>
                <a:lnTo>
                  <a:pt x="256" y="707"/>
                </a:lnTo>
                <a:lnTo>
                  <a:pt x="250" y="693"/>
                </a:lnTo>
                <a:lnTo>
                  <a:pt x="266" y="673"/>
                </a:lnTo>
                <a:lnTo>
                  <a:pt x="314" y="689"/>
                </a:lnTo>
                <a:lnTo>
                  <a:pt x="324" y="679"/>
                </a:lnTo>
                <a:lnTo>
                  <a:pt x="314" y="661"/>
                </a:lnTo>
                <a:lnTo>
                  <a:pt x="316" y="647"/>
                </a:lnTo>
                <a:lnTo>
                  <a:pt x="354" y="633"/>
                </a:lnTo>
                <a:lnTo>
                  <a:pt x="346" y="611"/>
                </a:lnTo>
                <a:lnTo>
                  <a:pt x="356" y="591"/>
                </a:lnTo>
                <a:lnTo>
                  <a:pt x="354" y="591"/>
                </a:lnTo>
                <a:lnTo>
                  <a:pt x="350" y="591"/>
                </a:lnTo>
                <a:lnTo>
                  <a:pt x="356" y="587"/>
                </a:lnTo>
                <a:lnTo>
                  <a:pt x="348" y="581"/>
                </a:lnTo>
                <a:lnTo>
                  <a:pt x="356" y="581"/>
                </a:lnTo>
                <a:lnTo>
                  <a:pt x="352" y="561"/>
                </a:lnTo>
                <a:lnTo>
                  <a:pt x="360" y="557"/>
                </a:lnTo>
                <a:lnTo>
                  <a:pt x="354" y="555"/>
                </a:lnTo>
                <a:lnTo>
                  <a:pt x="364" y="549"/>
                </a:lnTo>
                <a:lnTo>
                  <a:pt x="356" y="537"/>
                </a:lnTo>
                <a:lnTo>
                  <a:pt x="360" y="529"/>
                </a:lnTo>
                <a:lnTo>
                  <a:pt x="370" y="529"/>
                </a:lnTo>
                <a:lnTo>
                  <a:pt x="378" y="508"/>
                </a:lnTo>
                <a:lnTo>
                  <a:pt x="388" y="502"/>
                </a:lnTo>
                <a:lnTo>
                  <a:pt x="386" y="494"/>
                </a:lnTo>
                <a:lnTo>
                  <a:pt x="398" y="470"/>
                </a:lnTo>
                <a:lnTo>
                  <a:pt x="392" y="454"/>
                </a:lnTo>
                <a:lnTo>
                  <a:pt x="394" y="444"/>
                </a:lnTo>
                <a:lnTo>
                  <a:pt x="380" y="424"/>
                </a:lnTo>
                <a:lnTo>
                  <a:pt x="386" y="412"/>
                </a:lnTo>
                <a:lnTo>
                  <a:pt x="382" y="400"/>
                </a:lnTo>
                <a:lnTo>
                  <a:pt x="392" y="390"/>
                </a:lnTo>
                <a:lnTo>
                  <a:pt x="368" y="92"/>
                </a:lnTo>
                <a:lnTo>
                  <a:pt x="336" y="24"/>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71" name="Freeform 255"/>
          <p:cNvSpPr>
            <a:spLocks/>
          </p:cNvSpPr>
          <p:nvPr/>
        </p:nvSpPr>
        <p:spPr bwMode="auto">
          <a:xfrm>
            <a:off x="7672381" y="3089557"/>
            <a:ext cx="669925" cy="758825"/>
          </a:xfrm>
          <a:custGeom>
            <a:avLst/>
            <a:gdLst>
              <a:gd name="T0" fmla="*/ 372 w 422"/>
              <a:gd name="T1" fmla="*/ 8 h 478"/>
              <a:gd name="T2" fmla="*/ 286 w 422"/>
              <a:gd name="T3" fmla="*/ 74 h 478"/>
              <a:gd name="T4" fmla="*/ 258 w 422"/>
              <a:gd name="T5" fmla="*/ 76 h 478"/>
              <a:gd name="T6" fmla="*/ 228 w 422"/>
              <a:gd name="T7" fmla="*/ 92 h 478"/>
              <a:gd name="T8" fmla="*/ 196 w 422"/>
              <a:gd name="T9" fmla="*/ 90 h 478"/>
              <a:gd name="T10" fmla="*/ 190 w 422"/>
              <a:gd name="T11" fmla="*/ 86 h 478"/>
              <a:gd name="T12" fmla="*/ 178 w 422"/>
              <a:gd name="T13" fmla="*/ 88 h 478"/>
              <a:gd name="T14" fmla="*/ 170 w 422"/>
              <a:gd name="T15" fmla="*/ 86 h 478"/>
              <a:gd name="T16" fmla="*/ 156 w 422"/>
              <a:gd name="T17" fmla="*/ 76 h 478"/>
              <a:gd name="T18" fmla="*/ 130 w 422"/>
              <a:gd name="T19" fmla="*/ 70 h 478"/>
              <a:gd name="T20" fmla="*/ 0 w 422"/>
              <a:gd name="T21" fmla="*/ 86 h 478"/>
              <a:gd name="T22" fmla="*/ 36 w 422"/>
              <a:gd name="T23" fmla="*/ 416 h 478"/>
              <a:gd name="T24" fmla="*/ 44 w 422"/>
              <a:gd name="T25" fmla="*/ 410 h 478"/>
              <a:gd name="T26" fmla="*/ 56 w 422"/>
              <a:gd name="T27" fmla="*/ 418 h 478"/>
              <a:gd name="T28" fmla="*/ 72 w 422"/>
              <a:gd name="T29" fmla="*/ 412 h 478"/>
              <a:gd name="T30" fmla="*/ 86 w 422"/>
              <a:gd name="T31" fmla="*/ 422 h 478"/>
              <a:gd name="T32" fmla="*/ 98 w 422"/>
              <a:gd name="T33" fmla="*/ 446 h 478"/>
              <a:gd name="T34" fmla="*/ 132 w 422"/>
              <a:gd name="T35" fmla="*/ 448 h 478"/>
              <a:gd name="T36" fmla="*/ 146 w 422"/>
              <a:gd name="T37" fmla="*/ 462 h 478"/>
              <a:gd name="T38" fmla="*/ 156 w 422"/>
              <a:gd name="T39" fmla="*/ 462 h 478"/>
              <a:gd name="T40" fmla="*/ 158 w 422"/>
              <a:gd name="T41" fmla="*/ 456 h 478"/>
              <a:gd name="T42" fmla="*/ 168 w 422"/>
              <a:gd name="T43" fmla="*/ 452 h 478"/>
              <a:gd name="T44" fmla="*/ 190 w 422"/>
              <a:gd name="T45" fmla="*/ 464 h 478"/>
              <a:gd name="T46" fmla="*/ 206 w 422"/>
              <a:gd name="T47" fmla="*/ 458 h 478"/>
              <a:gd name="T48" fmla="*/ 216 w 422"/>
              <a:gd name="T49" fmla="*/ 444 h 478"/>
              <a:gd name="T50" fmla="*/ 228 w 422"/>
              <a:gd name="T51" fmla="*/ 440 h 478"/>
              <a:gd name="T52" fmla="*/ 236 w 422"/>
              <a:gd name="T53" fmla="*/ 460 h 478"/>
              <a:gd name="T54" fmla="*/ 250 w 422"/>
              <a:gd name="T55" fmla="*/ 462 h 478"/>
              <a:gd name="T56" fmla="*/ 264 w 422"/>
              <a:gd name="T57" fmla="*/ 478 h 478"/>
              <a:gd name="T58" fmla="*/ 288 w 422"/>
              <a:gd name="T59" fmla="*/ 470 h 478"/>
              <a:gd name="T60" fmla="*/ 290 w 422"/>
              <a:gd name="T61" fmla="*/ 452 h 478"/>
              <a:gd name="T62" fmla="*/ 300 w 422"/>
              <a:gd name="T63" fmla="*/ 446 h 478"/>
              <a:gd name="T64" fmla="*/ 292 w 422"/>
              <a:gd name="T65" fmla="*/ 426 h 478"/>
              <a:gd name="T66" fmla="*/ 306 w 422"/>
              <a:gd name="T67" fmla="*/ 396 h 478"/>
              <a:gd name="T68" fmla="*/ 316 w 422"/>
              <a:gd name="T69" fmla="*/ 396 h 478"/>
              <a:gd name="T70" fmla="*/ 320 w 422"/>
              <a:gd name="T71" fmla="*/ 410 h 478"/>
              <a:gd name="T72" fmla="*/ 328 w 422"/>
              <a:gd name="T73" fmla="*/ 400 h 478"/>
              <a:gd name="T74" fmla="*/ 334 w 422"/>
              <a:gd name="T75" fmla="*/ 402 h 478"/>
              <a:gd name="T76" fmla="*/ 326 w 422"/>
              <a:gd name="T77" fmla="*/ 384 h 478"/>
              <a:gd name="T78" fmla="*/ 332 w 422"/>
              <a:gd name="T79" fmla="*/ 380 h 478"/>
              <a:gd name="T80" fmla="*/ 330 w 422"/>
              <a:gd name="T81" fmla="*/ 370 h 478"/>
              <a:gd name="T82" fmla="*/ 336 w 422"/>
              <a:gd name="T83" fmla="*/ 358 h 478"/>
              <a:gd name="T84" fmla="*/ 346 w 422"/>
              <a:gd name="T85" fmla="*/ 354 h 478"/>
              <a:gd name="T86" fmla="*/ 356 w 422"/>
              <a:gd name="T87" fmla="*/ 336 h 478"/>
              <a:gd name="T88" fmla="*/ 366 w 422"/>
              <a:gd name="T89" fmla="*/ 344 h 478"/>
              <a:gd name="T90" fmla="*/ 378 w 422"/>
              <a:gd name="T91" fmla="*/ 334 h 478"/>
              <a:gd name="T92" fmla="*/ 408 w 422"/>
              <a:gd name="T93" fmla="*/ 302 h 478"/>
              <a:gd name="T94" fmla="*/ 410 w 422"/>
              <a:gd name="T95" fmla="*/ 288 h 478"/>
              <a:gd name="T96" fmla="*/ 404 w 422"/>
              <a:gd name="T97" fmla="*/ 282 h 478"/>
              <a:gd name="T98" fmla="*/ 410 w 422"/>
              <a:gd name="T99" fmla="*/ 270 h 478"/>
              <a:gd name="T100" fmla="*/ 408 w 422"/>
              <a:gd name="T101" fmla="*/ 264 h 478"/>
              <a:gd name="T102" fmla="*/ 412 w 422"/>
              <a:gd name="T103" fmla="*/ 262 h 478"/>
              <a:gd name="T104" fmla="*/ 412 w 422"/>
              <a:gd name="T105" fmla="*/ 240 h 478"/>
              <a:gd name="T106" fmla="*/ 420 w 422"/>
              <a:gd name="T107" fmla="*/ 210 h 478"/>
              <a:gd name="T108" fmla="*/ 416 w 422"/>
              <a:gd name="T109" fmla="*/ 200 h 478"/>
              <a:gd name="T110" fmla="*/ 418 w 422"/>
              <a:gd name="T111" fmla="*/ 192 h 478"/>
              <a:gd name="T112" fmla="*/ 408 w 422"/>
              <a:gd name="T113" fmla="*/ 176 h 478"/>
              <a:gd name="T114" fmla="*/ 410 w 422"/>
              <a:gd name="T115" fmla="*/ 172 h 478"/>
              <a:gd name="T116" fmla="*/ 422 w 422"/>
              <a:gd name="T117" fmla="*/ 168 h 478"/>
              <a:gd name="T118" fmla="*/ 422 w 422"/>
              <a:gd name="T119" fmla="*/ 168 h 478"/>
              <a:gd name="T120" fmla="*/ 396 w 422"/>
              <a:gd name="T121" fmla="*/ 0 h 478"/>
              <a:gd name="T122" fmla="*/ 372 w 422"/>
              <a:gd name="T123" fmla="*/ 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2" h="478">
                <a:moveTo>
                  <a:pt x="372" y="8"/>
                </a:moveTo>
                <a:lnTo>
                  <a:pt x="286" y="74"/>
                </a:lnTo>
                <a:lnTo>
                  <a:pt x="258" y="76"/>
                </a:lnTo>
                <a:lnTo>
                  <a:pt x="228" y="92"/>
                </a:lnTo>
                <a:lnTo>
                  <a:pt x="196" y="90"/>
                </a:lnTo>
                <a:lnTo>
                  <a:pt x="190" y="86"/>
                </a:lnTo>
                <a:lnTo>
                  <a:pt x="178" y="88"/>
                </a:lnTo>
                <a:lnTo>
                  <a:pt x="170" y="86"/>
                </a:lnTo>
                <a:lnTo>
                  <a:pt x="156" y="76"/>
                </a:lnTo>
                <a:lnTo>
                  <a:pt x="130" y="70"/>
                </a:lnTo>
                <a:lnTo>
                  <a:pt x="0" y="86"/>
                </a:lnTo>
                <a:lnTo>
                  <a:pt x="36" y="416"/>
                </a:lnTo>
                <a:lnTo>
                  <a:pt x="44" y="410"/>
                </a:lnTo>
                <a:lnTo>
                  <a:pt x="56" y="418"/>
                </a:lnTo>
                <a:lnTo>
                  <a:pt x="72" y="412"/>
                </a:lnTo>
                <a:lnTo>
                  <a:pt x="86" y="422"/>
                </a:lnTo>
                <a:lnTo>
                  <a:pt x="98" y="446"/>
                </a:lnTo>
                <a:lnTo>
                  <a:pt x="132" y="448"/>
                </a:lnTo>
                <a:lnTo>
                  <a:pt x="146" y="462"/>
                </a:lnTo>
                <a:lnTo>
                  <a:pt x="156" y="462"/>
                </a:lnTo>
                <a:lnTo>
                  <a:pt x="158" y="456"/>
                </a:lnTo>
                <a:lnTo>
                  <a:pt x="168" y="452"/>
                </a:lnTo>
                <a:lnTo>
                  <a:pt x="190" y="464"/>
                </a:lnTo>
                <a:lnTo>
                  <a:pt x="206" y="458"/>
                </a:lnTo>
                <a:lnTo>
                  <a:pt x="216" y="444"/>
                </a:lnTo>
                <a:lnTo>
                  <a:pt x="228" y="440"/>
                </a:lnTo>
                <a:lnTo>
                  <a:pt x="236" y="460"/>
                </a:lnTo>
                <a:lnTo>
                  <a:pt x="250" y="462"/>
                </a:lnTo>
                <a:lnTo>
                  <a:pt x="264" y="478"/>
                </a:lnTo>
                <a:lnTo>
                  <a:pt x="288" y="470"/>
                </a:lnTo>
                <a:lnTo>
                  <a:pt x="290" y="452"/>
                </a:lnTo>
                <a:lnTo>
                  <a:pt x="300" y="446"/>
                </a:lnTo>
                <a:lnTo>
                  <a:pt x="292" y="426"/>
                </a:lnTo>
                <a:lnTo>
                  <a:pt x="306" y="396"/>
                </a:lnTo>
                <a:lnTo>
                  <a:pt x="316" y="396"/>
                </a:lnTo>
                <a:lnTo>
                  <a:pt x="320" y="410"/>
                </a:lnTo>
                <a:lnTo>
                  <a:pt x="328" y="400"/>
                </a:lnTo>
                <a:lnTo>
                  <a:pt x="334" y="402"/>
                </a:lnTo>
                <a:lnTo>
                  <a:pt x="326" y="384"/>
                </a:lnTo>
                <a:lnTo>
                  <a:pt x="332" y="380"/>
                </a:lnTo>
                <a:lnTo>
                  <a:pt x="330" y="370"/>
                </a:lnTo>
                <a:lnTo>
                  <a:pt x="336" y="358"/>
                </a:lnTo>
                <a:lnTo>
                  <a:pt x="346" y="354"/>
                </a:lnTo>
                <a:lnTo>
                  <a:pt x="356" y="336"/>
                </a:lnTo>
                <a:lnTo>
                  <a:pt x="366" y="344"/>
                </a:lnTo>
                <a:lnTo>
                  <a:pt x="378" y="334"/>
                </a:lnTo>
                <a:lnTo>
                  <a:pt x="408" y="302"/>
                </a:lnTo>
                <a:lnTo>
                  <a:pt x="410" y="288"/>
                </a:lnTo>
                <a:lnTo>
                  <a:pt x="404" y="282"/>
                </a:lnTo>
                <a:lnTo>
                  <a:pt x="410" y="270"/>
                </a:lnTo>
                <a:lnTo>
                  <a:pt x="408" y="264"/>
                </a:lnTo>
                <a:lnTo>
                  <a:pt x="412" y="262"/>
                </a:lnTo>
                <a:lnTo>
                  <a:pt x="412" y="240"/>
                </a:lnTo>
                <a:lnTo>
                  <a:pt x="420" y="210"/>
                </a:lnTo>
                <a:lnTo>
                  <a:pt x="416" y="200"/>
                </a:lnTo>
                <a:lnTo>
                  <a:pt x="418" y="192"/>
                </a:lnTo>
                <a:lnTo>
                  <a:pt x="408" y="176"/>
                </a:lnTo>
                <a:lnTo>
                  <a:pt x="410" y="172"/>
                </a:lnTo>
                <a:lnTo>
                  <a:pt x="422" y="168"/>
                </a:lnTo>
                <a:lnTo>
                  <a:pt x="422" y="168"/>
                </a:lnTo>
                <a:lnTo>
                  <a:pt x="396" y="0"/>
                </a:lnTo>
                <a:lnTo>
                  <a:pt x="372" y="8"/>
                </a:lnTo>
                <a:close/>
              </a:path>
            </a:pathLst>
          </a:custGeom>
          <a:solidFill>
            <a:srgbClr val="CDD7D9"/>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72" name="Freeform 256"/>
          <p:cNvSpPr>
            <a:spLocks/>
          </p:cNvSpPr>
          <p:nvPr/>
        </p:nvSpPr>
        <p:spPr bwMode="auto">
          <a:xfrm>
            <a:off x="5800718" y="6012145"/>
            <a:ext cx="111125" cy="117475"/>
          </a:xfrm>
          <a:custGeom>
            <a:avLst/>
            <a:gdLst>
              <a:gd name="T0" fmla="*/ 16 w 70"/>
              <a:gd name="T1" fmla="*/ 42 h 74"/>
              <a:gd name="T2" fmla="*/ 20 w 70"/>
              <a:gd name="T3" fmla="*/ 42 h 74"/>
              <a:gd name="T4" fmla="*/ 22 w 70"/>
              <a:gd name="T5" fmla="*/ 32 h 74"/>
              <a:gd name="T6" fmla="*/ 40 w 70"/>
              <a:gd name="T7" fmla="*/ 18 h 74"/>
              <a:gd name="T8" fmla="*/ 44 w 70"/>
              <a:gd name="T9" fmla="*/ 18 h 74"/>
              <a:gd name="T10" fmla="*/ 54 w 70"/>
              <a:gd name="T11" fmla="*/ 12 h 74"/>
              <a:gd name="T12" fmla="*/ 60 w 70"/>
              <a:gd name="T13" fmla="*/ 4 h 74"/>
              <a:gd name="T14" fmla="*/ 66 w 70"/>
              <a:gd name="T15" fmla="*/ 0 h 74"/>
              <a:gd name="T16" fmla="*/ 70 w 70"/>
              <a:gd name="T17" fmla="*/ 4 h 74"/>
              <a:gd name="T18" fmla="*/ 68 w 70"/>
              <a:gd name="T19" fmla="*/ 12 h 74"/>
              <a:gd name="T20" fmla="*/ 8 w 70"/>
              <a:gd name="T21" fmla="*/ 74 h 74"/>
              <a:gd name="T22" fmla="*/ 4 w 70"/>
              <a:gd name="T23" fmla="*/ 74 h 74"/>
              <a:gd name="T24" fmla="*/ 0 w 70"/>
              <a:gd name="T25" fmla="*/ 70 h 74"/>
              <a:gd name="T26" fmla="*/ 16 w 70"/>
              <a:gd name="T27" fmla="*/ 46 h 74"/>
              <a:gd name="T28" fmla="*/ 16 w 70"/>
              <a:gd name="T29"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74">
                <a:moveTo>
                  <a:pt x="16" y="42"/>
                </a:moveTo>
                <a:lnTo>
                  <a:pt x="20" y="42"/>
                </a:lnTo>
                <a:lnTo>
                  <a:pt x="22" y="32"/>
                </a:lnTo>
                <a:lnTo>
                  <a:pt x="40" y="18"/>
                </a:lnTo>
                <a:lnTo>
                  <a:pt x="44" y="18"/>
                </a:lnTo>
                <a:lnTo>
                  <a:pt x="54" y="12"/>
                </a:lnTo>
                <a:lnTo>
                  <a:pt x="60" y="4"/>
                </a:lnTo>
                <a:lnTo>
                  <a:pt x="66" y="0"/>
                </a:lnTo>
                <a:lnTo>
                  <a:pt x="70" y="4"/>
                </a:lnTo>
                <a:lnTo>
                  <a:pt x="68" y="12"/>
                </a:lnTo>
                <a:lnTo>
                  <a:pt x="8" y="74"/>
                </a:lnTo>
                <a:lnTo>
                  <a:pt x="4" y="74"/>
                </a:lnTo>
                <a:lnTo>
                  <a:pt x="0" y="70"/>
                </a:lnTo>
                <a:lnTo>
                  <a:pt x="16" y="46"/>
                </a:lnTo>
                <a:lnTo>
                  <a:pt x="16" y="42"/>
                </a:lnTo>
                <a:close/>
              </a:path>
            </a:pathLst>
          </a:custGeom>
          <a:solidFill>
            <a:srgbClr val="FEE0B3"/>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73" name="Rectangle 273"/>
          <p:cNvSpPr>
            <a:spLocks noChangeArrowheads="1"/>
          </p:cNvSpPr>
          <p:nvPr/>
        </p:nvSpPr>
        <p:spPr bwMode="auto">
          <a:xfrm>
            <a:off x="7372343" y="4969157"/>
            <a:ext cx="42960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Alabama</a:t>
            </a:r>
            <a:endParaRPr lang="en-US" sz="800" b="1" dirty="0">
              <a:solidFill>
                <a:srgbClr val="323232"/>
              </a:solidFill>
              <a:latin typeface="Arial"/>
              <a:cs typeface="Times New Roman" panose="02020603050405020304" pitchFamily="18" charset="0"/>
            </a:endParaRPr>
          </a:p>
        </p:txBody>
      </p:sp>
      <p:sp>
        <p:nvSpPr>
          <p:cNvPr id="74" name="Rectangle 274"/>
          <p:cNvSpPr>
            <a:spLocks noChangeArrowheads="1"/>
          </p:cNvSpPr>
          <p:nvPr/>
        </p:nvSpPr>
        <p:spPr bwMode="auto">
          <a:xfrm>
            <a:off x="3292467" y="4419882"/>
            <a:ext cx="3767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Arizona</a:t>
            </a:r>
            <a:endParaRPr lang="en-US" sz="800" b="1" dirty="0">
              <a:solidFill>
                <a:srgbClr val="323232"/>
              </a:solidFill>
              <a:latin typeface="Arial"/>
              <a:cs typeface="Times New Roman" panose="02020603050405020304" pitchFamily="18" charset="0"/>
            </a:endParaRPr>
          </a:p>
        </p:txBody>
      </p:sp>
      <p:sp>
        <p:nvSpPr>
          <p:cNvPr id="75" name="Rectangle 275"/>
          <p:cNvSpPr>
            <a:spLocks noChangeArrowheads="1"/>
          </p:cNvSpPr>
          <p:nvPr/>
        </p:nvSpPr>
        <p:spPr bwMode="auto">
          <a:xfrm>
            <a:off x="6338687" y="4665828"/>
            <a:ext cx="46487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Arkansas</a:t>
            </a:r>
            <a:endParaRPr lang="en-US" sz="800" b="1" dirty="0">
              <a:solidFill>
                <a:srgbClr val="323232"/>
              </a:solidFill>
              <a:latin typeface="Arial"/>
              <a:cs typeface="Times New Roman" panose="02020603050405020304" pitchFamily="18" charset="0"/>
            </a:endParaRPr>
          </a:p>
        </p:txBody>
      </p:sp>
      <p:sp>
        <p:nvSpPr>
          <p:cNvPr id="76" name="Rectangle 277"/>
          <p:cNvSpPr>
            <a:spLocks noChangeArrowheads="1"/>
          </p:cNvSpPr>
          <p:nvPr/>
        </p:nvSpPr>
        <p:spPr bwMode="auto">
          <a:xfrm>
            <a:off x="4362442" y="3726145"/>
            <a:ext cx="45044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Colorado</a:t>
            </a:r>
            <a:endParaRPr lang="en-US" sz="800" b="1" dirty="0">
              <a:solidFill>
                <a:srgbClr val="323232"/>
              </a:solidFill>
              <a:latin typeface="Arial"/>
              <a:cs typeface="Times New Roman" panose="02020603050405020304" pitchFamily="18" charset="0"/>
            </a:endParaRPr>
          </a:p>
        </p:txBody>
      </p:sp>
      <p:sp>
        <p:nvSpPr>
          <p:cNvPr id="77" name="Rectangle 278"/>
          <p:cNvSpPr>
            <a:spLocks noChangeArrowheads="1"/>
          </p:cNvSpPr>
          <p:nvPr/>
        </p:nvSpPr>
        <p:spPr bwMode="auto">
          <a:xfrm>
            <a:off x="9571031" y="3024826"/>
            <a:ext cx="5931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Connecticut</a:t>
            </a:r>
            <a:endParaRPr lang="en-US" sz="800" b="1" dirty="0">
              <a:solidFill>
                <a:srgbClr val="323232"/>
              </a:solidFill>
              <a:latin typeface="Arial"/>
              <a:cs typeface="Times New Roman" panose="02020603050405020304" pitchFamily="18" charset="0"/>
            </a:endParaRPr>
          </a:p>
        </p:txBody>
      </p:sp>
      <p:sp>
        <p:nvSpPr>
          <p:cNvPr id="78" name="Rectangle 279"/>
          <p:cNvSpPr>
            <a:spLocks noChangeArrowheads="1"/>
          </p:cNvSpPr>
          <p:nvPr/>
        </p:nvSpPr>
        <p:spPr bwMode="auto">
          <a:xfrm>
            <a:off x="9245592" y="3513420"/>
            <a:ext cx="45365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Delaware</a:t>
            </a:r>
            <a:endParaRPr lang="en-US" sz="800" b="1" dirty="0">
              <a:solidFill>
                <a:srgbClr val="323232"/>
              </a:solidFill>
              <a:latin typeface="Arial"/>
              <a:cs typeface="Times New Roman" panose="02020603050405020304" pitchFamily="18" charset="0"/>
            </a:endParaRPr>
          </a:p>
        </p:txBody>
      </p:sp>
      <p:sp>
        <p:nvSpPr>
          <p:cNvPr id="79" name="Rectangle 280"/>
          <p:cNvSpPr>
            <a:spLocks noChangeArrowheads="1"/>
          </p:cNvSpPr>
          <p:nvPr/>
        </p:nvSpPr>
        <p:spPr bwMode="auto">
          <a:xfrm>
            <a:off x="8430426" y="5931182"/>
            <a:ext cx="34304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Florida</a:t>
            </a:r>
            <a:endParaRPr lang="en-US" sz="800" b="1" dirty="0">
              <a:solidFill>
                <a:srgbClr val="323232"/>
              </a:solidFill>
              <a:latin typeface="Arial"/>
              <a:cs typeface="Times New Roman" panose="02020603050405020304" pitchFamily="18" charset="0"/>
            </a:endParaRPr>
          </a:p>
        </p:txBody>
      </p:sp>
      <p:sp>
        <p:nvSpPr>
          <p:cNvPr id="80" name="Rectangle 281"/>
          <p:cNvSpPr>
            <a:spLocks noChangeArrowheads="1"/>
          </p:cNvSpPr>
          <p:nvPr/>
        </p:nvSpPr>
        <p:spPr bwMode="auto">
          <a:xfrm>
            <a:off x="7924850" y="4907601"/>
            <a:ext cx="3895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Georgia</a:t>
            </a:r>
            <a:endParaRPr lang="en-US" sz="800" b="1" dirty="0">
              <a:solidFill>
                <a:srgbClr val="323232"/>
              </a:solidFill>
              <a:latin typeface="Arial"/>
              <a:cs typeface="Times New Roman" panose="02020603050405020304" pitchFamily="18" charset="0"/>
            </a:endParaRPr>
          </a:p>
        </p:txBody>
      </p:sp>
      <p:sp>
        <p:nvSpPr>
          <p:cNvPr id="81" name="Rectangle 282"/>
          <p:cNvSpPr>
            <a:spLocks noChangeArrowheads="1"/>
          </p:cNvSpPr>
          <p:nvPr/>
        </p:nvSpPr>
        <p:spPr bwMode="auto">
          <a:xfrm>
            <a:off x="3181342" y="2306920"/>
            <a:ext cx="2741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Idaho</a:t>
            </a:r>
            <a:endParaRPr lang="en-US" sz="800" b="1" dirty="0">
              <a:solidFill>
                <a:srgbClr val="323232"/>
              </a:solidFill>
              <a:latin typeface="Arial"/>
              <a:cs typeface="Times New Roman" panose="02020603050405020304" pitchFamily="18" charset="0"/>
            </a:endParaRPr>
          </a:p>
        </p:txBody>
      </p:sp>
      <p:sp>
        <p:nvSpPr>
          <p:cNvPr id="82" name="Rectangle 283"/>
          <p:cNvSpPr>
            <a:spLocks noChangeArrowheads="1"/>
          </p:cNvSpPr>
          <p:nvPr/>
        </p:nvSpPr>
        <p:spPr bwMode="auto">
          <a:xfrm>
            <a:off x="6934193" y="3526120"/>
            <a:ext cx="32701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Illinois</a:t>
            </a:r>
            <a:endParaRPr lang="en-US" sz="800" b="1" dirty="0">
              <a:solidFill>
                <a:srgbClr val="323232"/>
              </a:solidFill>
              <a:latin typeface="Arial"/>
              <a:cs typeface="Times New Roman" panose="02020603050405020304" pitchFamily="18" charset="0"/>
            </a:endParaRPr>
          </a:p>
        </p:txBody>
      </p:sp>
      <p:sp>
        <p:nvSpPr>
          <p:cNvPr id="83" name="Rectangle 284"/>
          <p:cNvSpPr>
            <a:spLocks noChangeArrowheads="1"/>
          </p:cNvSpPr>
          <p:nvPr/>
        </p:nvSpPr>
        <p:spPr bwMode="auto">
          <a:xfrm>
            <a:off x="7327734" y="3535565"/>
            <a:ext cx="36067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Indiana</a:t>
            </a:r>
            <a:endParaRPr lang="en-US" sz="800" b="1" dirty="0">
              <a:solidFill>
                <a:srgbClr val="323232"/>
              </a:solidFill>
              <a:latin typeface="Arial"/>
              <a:cs typeface="Times New Roman" panose="02020603050405020304" pitchFamily="18" charset="0"/>
            </a:endParaRPr>
          </a:p>
        </p:txBody>
      </p:sp>
      <p:sp>
        <p:nvSpPr>
          <p:cNvPr id="84" name="Rectangle 285"/>
          <p:cNvSpPr>
            <a:spLocks noChangeArrowheads="1"/>
          </p:cNvSpPr>
          <p:nvPr/>
        </p:nvSpPr>
        <p:spPr bwMode="auto">
          <a:xfrm>
            <a:off x="6280142" y="3211795"/>
            <a:ext cx="2292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Iowa</a:t>
            </a:r>
            <a:endParaRPr lang="en-US" sz="800" b="1" dirty="0">
              <a:solidFill>
                <a:srgbClr val="323232"/>
              </a:solidFill>
              <a:latin typeface="Arial"/>
              <a:cs typeface="Times New Roman" panose="02020603050405020304" pitchFamily="18" charset="0"/>
            </a:endParaRPr>
          </a:p>
        </p:txBody>
      </p:sp>
      <p:sp>
        <p:nvSpPr>
          <p:cNvPr id="85" name="Rectangle 286"/>
          <p:cNvSpPr>
            <a:spLocks noChangeArrowheads="1"/>
          </p:cNvSpPr>
          <p:nvPr/>
        </p:nvSpPr>
        <p:spPr bwMode="auto">
          <a:xfrm>
            <a:off x="5495917" y="3880132"/>
            <a:ext cx="367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Kansas</a:t>
            </a:r>
            <a:endParaRPr lang="en-US" sz="800" b="1" dirty="0">
              <a:solidFill>
                <a:srgbClr val="323232"/>
              </a:solidFill>
              <a:latin typeface="Arial"/>
              <a:cs typeface="Times New Roman" panose="02020603050405020304" pitchFamily="18" charset="0"/>
            </a:endParaRPr>
          </a:p>
        </p:txBody>
      </p:sp>
      <p:sp>
        <p:nvSpPr>
          <p:cNvPr id="86" name="Rectangle 287"/>
          <p:cNvSpPr>
            <a:spLocks noChangeArrowheads="1"/>
          </p:cNvSpPr>
          <p:nvPr/>
        </p:nvSpPr>
        <p:spPr bwMode="auto">
          <a:xfrm>
            <a:off x="7560509" y="4036501"/>
            <a:ext cx="4632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Kentucky</a:t>
            </a:r>
            <a:endParaRPr lang="en-US" sz="800" b="1" dirty="0">
              <a:solidFill>
                <a:srgbClr val="323232"/>
              </a:solidFill>
              <a:latin typeface="Arial"/>
              <a:cs typeface="Times New Roman" panose="02020603050405020304" pitchFamily="18" charset="0"/>
            </a:endParaRPr>
          </a:p>
        </p:txBody>
      </p:sp>
      <p:sp>
        <p:nvSpPr>
          <p:cNvPr id="87" name="Rectangle 288"/>
          <p:cNvSpPr>
            <a:spLocks noChangeArrowheads="1"/>
          </p:cNvSpPr>
          <p:nvPr/>
        </p:nvSpPr>
        <p:spPr bwMode="auto">
          <a:xfrm>
            <a:off x="6438646" y="5501559"/>
            <a:ext cx="4809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Louisiana</a:t>
            </a:r>
            <a:endParaRPr lang="en-US" sz="800" b="1" dirty="0">
              <a:solidFill>
                <a:srgbClr val="323232"/>
              </a:solidFill>
              <a:latin typeface="Arial"/>
              <a:cs typeface="Times New Roman" panose="02020603050405020304" pitchFamily="18" charset="0"/>
            </a:endParaRPr>
          </a:p>
        </p:txBody>
      </p:sp>
      <p:sp>
        <p:nvSpPr>
          <p:cNvPr id="88" name="Rectangle 289"/>
          <p:cNvSpPr>
            <a:spLocks noChangeArrowheads="1"/>
          </p:cNvSpPr>
          <p:nvPr/>
        </p:nvSpPr>
        <p:spPr bwMode="auto">
          <a:xfrm>
            <a:off x="9661518" y="2062344"/>
            <a:ext cx="29174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Maine</a:t>
            </a:r>
            <a:endParaRPr lang="en-US" sz="800" b="1" dirty="0">
              <a:solidFill>
                <a:srgbClr val="323232"/>
              </a:solidFill>
              <a:latin typeface="Arial"/>
              <a:cs typeface="Times New Roman" panose="02020603050405020304" pitchFamily="18" charset="0"/>
            </a:endParaRPr>
          </a:p>
        </p:txBody>
      </p:sp>
      <p:sp>
        <p:nvSpPr>
          <p:cNvPr id="89" name="Rectangle 290"/>
          <p:cNvSpPr>
            <a:spLocks noChangeArrowheads="1"/>
          </p:cNvSpPr>
          <p:nvPr/>
        </p:nvSpPr>
        <p:spPr bwMode="auto">
          <a:xfrm>
            <a:off x="9255118" y="3643595"/>
            <a:ext cx="45204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Maryland</a:t>
            </a:r>
            <a:endParaRPr lang="en-US" sz="800" b="1" dirty="0">
              <a:solidFill>
                <a:srgbClr val="323232"/>
              </a:solidFill>
              <a:latin typeface="Arial"/>
              <a:cs typeface="Times New Roman" panose="02020603050405020304" pitchFamily="18" charset="0"/>
            </a:endParaRPr>
          </a:p>
        </p:txBody>
      </p:sp>
      <p:sp>
        <p:nvSpPr>
          <p:cNvPr id="90" name="Rectangle 291"/>
          <p:cNvSpPr>
            <a:spLocks noChangeArrowheads="1"/>
          </p:cNvSpPr>
          <p:nvPr/>
        </p:nvSpPr>
        <p:spPr bwMode="auto">
          <a:xfrm>
            <a:off x="9721843" y="2656170"/>
            <a:ext cx="73898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Massachusetts</a:t>
            </a:r>
            <a:endParaRPr lang="en-US" sz="800" b="1" dirty="0">
              <a:solidFill>
                <a:srgbClr val="323232"/>
              </a:solidFill>
              <a:latin typeface="Arial"/>
              <a:cs typeface="Times New Roman" panose="02020603050405020304" pitchFamily="18" charset="0"/>
            </a:endParaRPr>
          </a:p>
        </p:txBody>
      </p:sp>
      <p:sp>
        <p:nvSpPr>
          <p:cNvPr id="91" name="Rectangle 292"/>
          <p:cNvSpPr>
            <a:spLocks noChangeArrowheads="1"/>
          </p:cNvSpPr>
          <p:nvPr/>
        </p:nvSpPr>
        <p:spPr bwMode="auto">
          <a:xfrm>
            <a:off x="7474133" y="2928346"/>
            <a:ext cx="4456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Michigan</a:t>
            </a:r>
            <a:endParaRPr lang="en-US" sz="800" b="1" dirty="0">
              <a:solidFill>
                <a:srgbClr val="323232"/>
              </a:solidFill>
              <a:latin typeface="Arial"/>
              <a:cs typeface="Times New Roman" panose="02020603050405020304" pitchFamily="18" charset="0"/>
            </a:endParaRPr>
          </a:p>
        </p:txBody>
      </p:sp>
      <p:sp>
        <p:nvSpPr>
          <p:cNvPr id="92" name="Rectangle 293"/>
          <p:cNvSpPr>
            <a:spLocks noChangeArrowheads="1"/>
          </p:cNvSpPr>
          <p:nvPr/>
        </p:nvSpPr>
        <p:spPr bwMode="auto">
          <a:xfrm>
            <a:off x="5988340" y="2241104"/>
            <a:ext cx="5081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Minnesota</a:t>
            </a:r>
            <a:endParaRPr lang="en-US" sz="800" b="1" dirty="0">
              <a:solidFill>
                <a:srgbClr val="323232"/>
              </a:solidFill>
              <a:latin typeface="Arial"/>
              <a:cs typeface="Times New Roman" panose="02020603050405020304" pitchFamily="18" charset="0"/>
            </a:endParaRPr>
          </a:p>
        </p:txBody>
      </p:sp>
      <p:sp>
        <p:nvSpPr>
          <p:cNvPr id="93" name="Rectangle 294"/>
          <p:cNvSpPr>
            <a:spLocks noChangeArrowheads="1"/>
          </p:cNvSpPr>
          <p:nvPr/>
        </p:nvSpPr>
        <p:spPr bwMode="auto">
          <a:xfrm>
            <a:off x="6785786" y="4955584"/>
            <a:ext cx="55624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Mississippi</a:t>
            </a:r>
            <a:endParaRPr lang="en-US" sz="800" b="1" dirty="0">
              <a:solidFill>
                <a:srgbClr val="323232"/>
              </a:solidFill>
              <a:latin typeface="Arial"/>
              <a:cs typeface="Times New Roman" panose="02020603050405020304" pitchFamily="18" charset="0"/>
            </a:endParaRPr>
          </a:p>
        </p:txBody>
      </p:sp>
      <p:sp>
        <p:nvSpPr>
          <p:cNvPr id="94" name="Rectangle 295"/>
          <p:cNvSpPr>
            <a:spLocks noChangeArrowheads="1"/>
          </p:cNvSpPr>
          <p:nvPr/>
        </p:nvSpPr>
        <p:spPr bwMode="auto">
          <a:xfrm>
            <a:off x="6413493" y="3930932"/>
            <a:ext cx="42319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Missouri</a:t>
            </a:r>
            <a:endParaRPr lang="en-US" sz="800" b="1" dirty="0">
              <a:solidFill>
                <a:srgbClr val="323232"/>
              </a:solidFill>
              <a:latin typeface="Arial"/>
              <a:cs typeface="Times New Roman" panose="02020603050405020304" pitchFamily="18" charset="0"/>
            </a:endParaRPr>
          </a:p>
        </p:txBody>
      </p:sp>
      <p:sp>
        <p:nvSpPr>
          <p:cNvPr id="95" name="Rectangle 296"/>
          <p:cNvSpPr>
            <a:spLocks noChangeArrowheads="1"/>
          </p:cNvSpPr>
          <p:nvPr/>
        </p:nvSpPr>
        <p:spPr bwMode="auto">
          <a:xfrm>
            <a:off x="4102092" y="2110070"/>
            <a:ext cx="4215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Montana</a:t>
            </a:r>
            <a:endParaRPr lang="en-US" sz="800" b="1" dirty="0">
              <a:solidFill>
                <a:srgbClr val="323232"/>
              </a:solidFill>
              <a:latin typeface="Arial"/>
              <a:cs typeface="Times New Roman" panose="02020603050405020304" pitchFamily="18" charset="0"/>
            </a:endParaRPr>
          </a:p>
        </p:txBody>
      </p:sp>
      <p:sp>
        <p:nvSpPr>
          <p:cNvPr id="96" name="Rectangle 297"/>
          <p:cNvSpPr>
            <a:spLocks noChangeArrowheads="1"/>
          </p:cNvSpPr>
          <p:nvPr/>
        </p:nvSpPr>
        <p:spPr bwMode="auto">
          <a:xfrm>
            <a:off x="5276843" y="3272120"/>
            <a:ext cx="46487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Nebraska</a:t>
            </a:r>
            <a:endParaRPr lang="en-US" sz="800" b="1" dirty="0">
              <a:solidFill>
                <a:srgbClr val="323232"/>
              </a:solidFill>
              <a:latin typeface="Arial"/>
              <a:cs typeface="Times New Roman" panose="02020603050405020304" pitchFamily="18" charset="0"/>
            </a:endParaRPr>
          </a:p>
        </p:txBody>
      </p:sp>
      <p:sp>
        <p:nvSpPr>
          <p:cNvPr id="97" name="Rectangle 298"/>
          <p:cNvSpPr>
            <a:spLocks noChangeArrowheads="1"/>
          </p:cNvSpPr>
          <p:nvPr/>
        </p:nvSpPr>
        <p:spPr bwMode="auto">
          <a:xfrm>
            <a:off x="2692392" y="3361020"/>
            <a:ext cx="367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Nevada</a:t>
            </a:r>
            <a:endParaRPr lang="en-US" sz="800" b="1" dirty="0">
              <a:solidFill>
                <a:srgbClr val="323232"/>
              </a:solidFill>
              <a:latin typeface="Arial"/>
              <a:cs typeface="Times New Roman" panose="02020603050405020304" pitchFamily="18" charset="0"/>
            </a:endParaRPr>
          </a:p>
        </p:txBody>
      </p:sp>
      <p:sp>
        <p:nvSpPr>
          <p:cNvPr id="98" name="Rectangle 299"/>
          <p:cNvSpPr>
            <a:spLocks noChangeArrowheads="1"/>
          </p:cNvSpPr>
          <p:nvPr/>
        </p:nvSpPr>
        <p:spPr bwMode="auto">
          <a:xfrm>
            <a:off x="9439267" y="2402170"/>
            <a:ext cx="2115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New</a:t>
            </a:r>
            <a:endParaRPr lang="en-US" sz="800" b="1" dirty="0">
              <a:solidFill>
                <a:srgbClr val="323232"/>
              </a:solidFill>
              <a:latin typeface="Arial"/>
              <a:cs typeface="Times New Roman" panose="02020603050405020304" pitchFamily="18" charset="0"/>
            </a:endParaRPr>
          </a:p>
        </p:txBody>
      </p:sp>
      <p:sp>
        <p:nvSpPr>
          <p:cNvPr id="99" name="Rectangle 300"/>
          <p:cNvSpPr>
            <a:spLocks noChangeArrowheads="1"/>
          </p:cNvSpPr>
          <p:nvPr/>
        </p:nvSpPr>
        <p:spPr bwMode="auto">
          <a:xfrm>
            <a:off x="9331318" y="2491070"/>
            <a:ext cx="5321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Hampshire</a:t>
            </a:r>
            <a:endParaRPr lang="en-US" sz="800" b="1" dirty="0">
              <a:solidFill>
                <a:srgbClr val="323232"/>
              </a:solidFill>
              <a:latin typeface="Arial"/>
              <a:cs typeface="Times New Roman" panose="02020603050405020304" pitchFamily="18" charset="0"/>
            </a:endParaRPr>
          </a:p>
        </p:txBody>
      </p:sp>
      <p:sp>
        <p:nvSpPr>
          <p:cNvPr id="100" name="Rectangle 301"/>
          <p:cNvSpPr>
            <a:spLocks noChangeArrowheads="1"/>
          </p:cNvSpPr>
          <p:nvPr/>
        </p:nvSpPr>
        <p:spPr bwMode="auto">
          <a:xfrm>
            <a:off x="9356718" y="3284820"/>
            <a:ext cx="5690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New Jersey</a:t>
            </a:r>
            <a:endParaRPr lang="en-US" sz="800" b="1" dirty="0">
              <a:solidFill>
                <a:srgbClr val="323232"/>
              </a:solidFill>
              <a:latin typeface="Arial"/>
              <a:cs typeface="Times New Roman" panose="02020603050405020304" pitchFamily="18" charset="0"/>
            </a:endParaRPr>
          </a:p>
        </p:txBody>
      </p:sp>
      <p:sp>
        <p:nvSpPr>
          <p:cNvPr id="101" name="Rectangle 302"/>
          <p:cNvSpPr>
            <a:spLocks noChangeArrowheads="1"/>
          </p:cNvSpPr>
          <p:nvPr/>
        </p:nvSpPr>
        <p:spPr bwMode="auto">
          <a:xfrm>
            <a:off x="4136132" y="4851166"/>
            <a:ext cx="58990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New Mexico</a:t>
            </a:r>
            <a:endParaRPr lang="en-US" sz="800" b="1" dirty="0">
              <a:solidFill>
                <a:srgbClr val="323232"/>
              </a:solidFill>
              <a:latin typeface="Arial"/>
              <a:cs typeface="Times New Roman" panose="02020603050405020304" pitchFamily="18" charset="0"/>
            </a:endParaRPr>
          </a:p>
        </p:txBody>
      </p:sp>
      <p:sp>
        <p:nvSpPr>
          <p:cNvPr id="102" name="Rectangle 303"/>
          <p:cNvSpPr>
            <a:spLocks noChangeArrowheads="1"/>
          </p:cNvSpPr>
          <p:nvPr/>
        </p:nvSpPr>
        <p:spPr bwMode="auto">
          <a:xfrm>
            <a:off x="8805855" y="2747182"/>
            <a:ext cx="46968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New York</a:t>
            </a:r>
            <a:endParaRPr lang="en-US" sz="800" b="1" dirty="0">
              <a:solidFill>
                <a:srgbClr val="323232"/>
              </a:solidFill>
              <a:latin typeface="Arial"/>
              <a:cs typeface="Times New Roman" panose="02020603050405020304" pitchFamily="18" charset="0"/>
            </a:endParaRPr>
          </a:p>
        </p:txBody>
      </p:sp>
      <p:sp>
        <p:nvSpPr>
          <p:cNvPr id="103" name="Rectangle 304"/>
          <p:cNvSpPr>
            <a:spLocks noChangeArrowheads="1"/>
          </p:cNvSpPr>
          <p:nvPr/>
        </p:nvSpPr>
        <p:spPr bwMode="auto">
          <a:xfrm>
            <a:off x="8390754" y="4272601"/>
            <a:ext cx="7133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North Carolina</a:t>
            </a:r>
            <a:endParaRPr lang="en-US" sz="800" b="1" dirty="0">
              <a:solidFill>
                <a:srgbClr val="323232"/>
              </a:solidFill>
              <a:latin typeface="Arial"/>
              <a:cs typeface="Times New Roman" panose="02020603050405020304" pitchFamily="18" charset="0"/>
            </a:endParaRPr>
          </a:p>
        </p:txBody>
      </p:sp>
      <p:sp>
        <p:nvSpPr>
          <p:cNvPr id="104" name="Rectangle 305"/>
          <p:cNvSpPr>
            <a:spLocks noChangeArrowheads="1"/>
          </p:cNvSpPr>
          <p:nvPr/>
        </p:nvSpPr>
        <p:spPr bwMode="auto">
          <a:xfrm>
            <a:off x="5081031" y="2079034"/>
            <a:ext cx="64440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North Dakota</a:t>
            </a:r>
            <a:endParaRPr lang="en-US" sz="800" b="1" dirty="0">
              <a:solidFill>
                <a:srgbClr val="323232"/>
              </a:solidFill>
              <a:latin typeface="Arial"/>
              <a:cs typeface="Times New Roman" panose="02020603050405020304" pitchFamily="18" charset="0"/>
            </a:endParaRPr>
          </a:p>
        </p:txBody>
      </p:sp>
      <p:sp>
        <p:nvSpPr>
          <p:cNvPr id="105" name="Rectangle 306"/>
          <p:cNvSpPr>
            <a:spLocks noChangeArrowheads="1"/>
          </p:cNvSpPr>
          <p:nvPr/>
        </p:nvSpPr>
        <p:spPr bwMode="auto">
          <a:xfrm>
            <a:off x="7943842" y="3418170"/>
            <a:ext cx="23403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Ohio</a:t>
            </a:r>
            <a:endParaRPr lang="en-US" sz="800" b="1" dirty="0">
              <a:solidFill>
                <a:srgbClr val="323232"/>
              </a:solidFill>
              <a:latin typeface="Arial"/>
              <a:cs typeface="Times New Roman" panose="02020603050405020304" pitchFamily="18" charset="0"/>
            </a:endParaRPr>
          </a:p>
        </p:txBody>
      </p:sp>
      <p:sp>
        <p:nvSpPr>
          <p:cNvPr id="106" name="Rectangle 307"/>
          <p:cNvSpPr>
            <a:spLocks noChangeArrowheads="1"/>
          </p:cNvSpPr>
          <p:nvPr/>
        </p:nvSpPr>
        <p:spPr bwMode="auto">
          <a:xfrm>
            <a:off x="5626092" y="4521482"/>
            <a:ext cx="4985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Oklahoma</a:t>
            </a:r>
            <a:endParaRPr lang="en-US" sz="800" b="1" dirty="0">
              <a:solidFill>
                <a:srgbClr val="323232"/>
              </a:solidFill>
              <a:latin typeface="Arial"/>
              <a:cs typeface="Times New Roman" panose="02020603050405020304" pitchFamily="18" charset="0"/>
            </a:endParaRPr>
          </a:p>
        </p:txBody>
      </p:sp>
      <p:sp>
        <p:nvSpPr>
          <p:cNvPr id="107" name="Rectangle 308"/>
          <p:cNvSpPr>
            <a:spLocks noChangeArrowheads="1"/>
          </p:cNvSpPr>
          <p:nvPr/>
        </p:nvSpPr>
        <p:spPr bwMode="auto">
          <a:xfrm>
            <a:off x="2374893" y="2306920"/>
            <a:ext cx="36548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Oregon</a:t>
            </a:r>
            <a:endParaRPr lang="en-US" sz="800" b="1" dirty="0">
              <a:solidFill>
                <a:srgbClr val="323232"/>
              </a:solidFill>
              <a:latin typeface="Arial"/>
              <a:cs typeface="Times New Roman" panose="02020603050405020304" pitchFamily="18" charset="0"/>
            </a:endParaRPr>
          </a:p>
        </p:txBody>
      </p:sp>
      <p:sp>
        <p:nvSpPr>
          <p:cNvPr id="108" name="Rectangle 309"/>
          <p:cNvSpPr>
            <a:spLocks noChangeArrowheads="1"/>
          </p:cNvSpPr>
          <p:nvPr/>
        </p:nvSpPr>
        <p:spPr bwMode="auto">
          <a:xfrm>
            <a:off x="8480771" y="3189926"/>
            <a:ext cx="6604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Pennsylvania</a:t>
            </a:r>
            <a:endParaRPr lang="en-US" sz="800" b="1" dirty="0">
              <a:solidFill>
                <a:srgbClr val="323232"/>
              </a:solidFill>
              <a:latin typeface="Arial"/>
              <a:cs typeface="Times New Roman" panose="02020603050405020304" pitchFamily="18" charset="0"/>
            </a:endParaRPr>
          </a:p>
        </p:txBody>
      </p:sp>
      <p:sp>
        <p:nvSpPr>
          <p:cNvPr id="109" name="Rectangle 310"/>
          <p:cNvSpPr>
            <a:spLocks noChangeArrowheads="1"/>
          </p:cNvSpPr>
          <p:nvPr/>
        </p:nvSpPr>
        <p:spPr bwMode="auto">
          <a:xfrm>
            <a:off x="9661518" y="2913345"/>
            <a:ext cx="6460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Rhode Island</a:t>
            </a:r>
            <a:endParaRPr lang="en-US" sz="800" b="1" dirty="0">
              <a:solidFill>
                <a:srgbClr val="323232"/>
              </a:solidFill>
              <a:latin typeface="Arial"/>
              <a:cs typeface="Times New Roman" panose="02020603050405020304" pitchFamily="18" charset="0"/>
            </a:endParaRPr>
          </a:p>
        </p:txBody>
      </p:sp>
      <p:sp>
        <p:nvSpPr>
          <p:cNvPr id="110" name="Rectangle 311"/>
          <p:cNvSpPr>
            <a:spLocks noChangeArrowheads="1"/>
          </p:cNvSpPr>
          <p:nvPr/>
        </p:nvSpPr>
        <p:spPr bwMode="auto">
          <a:xfrm>
            <a:off x="8188318" y="4605620"/>
            <a:ext cx="7309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South Carolina</a:t>
            </a:r>
            <a:endParaRPr lang="en-US" sz="800" b="1" dirty="0">
              <a:solidFill>
                <a:srgbClr val="323232"/>
              </a:solidFill>
              <a:latin typeface="Arial"/>
              <a:cs typeface="Times New Roman" panose="02020603050405020304" pitchFamily="18" charset="0"/>
            </a:endParaRPr>
          </a:p>
        </p:txBody>
      </p:sp>
      <p:sp>
        <p:nvSpPr>
          <p:cNvPr id="111" name="Rectangle 312"/>
          <p:cNvSpPr>
            <a:spLocks noChangeArrowheads="1"/>
          </p:cNvSpPr>
          <p:nvPr/>
        </p:nvSpPr>
        <p:spPr bwMode="auto">
          <a:xfrm>
            <a:off x="5162543" y="2687920"/>
            <a:ext cx="6620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South Dakota</a:t>
            </a:r>
            <a:endParaRPr lang="en-US" sz="800" b="1" dirty="0">
              <a:solidFill>
                <a:srgbClr val="323232"/>
              </a:solidFill>
              <a:latin typeface="Arial"/>
              <a:cs typeface="Times New Roman" panose="02020603050405020304" pitchFamily="18" charset="0"/>
            </a:endParaRPr>
          </a:p>
        </p:txBody>
      </p:sp>
      <p:sp>
        <p:nvSpPr>
          <p:cNvPr id="112" name="Rectangle 313"/>
          <p:cNvSpPr>
            <a:spLocks noChangeArrowheads="1"/>
          </p:cNvSpPr>
          <p:nvPr/>
        </p:nvSpPr>
        <p:spPr bwMode="auto">
          <a:xfrm>
            <a:off x="7321776" y="4388846"/>
            <a:ext cx="5338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Tennessee</a:t>
            </a:r>
            <a:endParaRPr lang="en-US" sz="800" b="1" dirty="0">
              <a:solidFill>
                <a:srgbClr val="323232"/>
              </a:solidFill>
              <a:latin typeface="Arial"/>
              <a:cs typeface="Times New Roman" panose="02020603050405020304" pitchFamily="18" charset="0"/>
            </a:endParaRPr>
          </a:p>
        </p:txBody>
      </p:sp>
      <p:sp>
        <p:nvSpPr>
          <p:cNvPr id="113" name="Rectangle 314"/>
          <p:cNvSpPr>
            <a:spLocks noChangeArrowheads="1"/>
          </p:cNvSpPr>
          <p:nvPr/>
        </p:nvSpPr>
        <p:spPr bwMode="auto">
          <a:xfrm>
            <a:off x="5280017" y="5308882"/>
            <a:ext cx="29335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Texas</a:t>
            </a:r>
            <a:endParaRPr lang="en-US" sz="800" b="1" dirty="0">
              <a:solidFill>
                <a:srgbClr val="323232"/>
              </a:solidFill>
              <a:latin typeface="Arial"/>
              <a:cs typeface="Times New Roman" panose="02020603050405020304" pitchFamily="18" charset="0"/>
            </a:endParaRPr>
          </a:p>
        </p:txBody>
      </p:sp>
      <p:sp>
        <p:nvSpPr>
          <p:cNvPr id="114" name="Rectangle 315"/>
          <p:cNvSpPr>
            <a:spLocks noChangeArrowheads="1"/>
          </p:cNvSpPr>
          <p:nvPr/>
        </p:nvSpPr>
        <p:spPr bwMode="auto">
          <a:xfrm>
            <a:off x="3508367" y="3541995"/>
            <a:ext cx="2276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Utah</a:t>
            </a:r>
            <a:endParaRPr lang="en-US" sz="800" b="1" dirty="0">
              <a:solidFill>
                <a:srgbClr val="323232"/>
              </a:solidFill>
              <a:latin typeface="Arial"/>
              <a:cs typeface="Times New Roman" panose="02020603050405020304" pitchFamily="18" charset="0"/>
            </a:endParaRPr>
          </a:p>
        </p:txBody>
      </p:sp>
      <p:sp>
        <p:nvSpPr>
          <p:cNvPr id="115" name="Rectangle 316"/>
          <p:cNvSpPr>
            <a:spLocks noChangeArrowheads="1"/>
          </p:cNvSpPr>
          <p:nvPr/>
        </p:nvSpPr>
        <p:spPr bwMode="auto">
          <a:xfrm>
            <a:off x="9137177" y="2278345"/>
            <a:ext cx="4167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Vermont</a:t>
            </a:r>
            <a:endParaRPr lang="en-US" sz="800" b="1" dirty="0">
              <a:solidFill>
                <a:srgbClr val="323232"/>
              </a:solidFill>
              <a:latin typeface="Arial"/>
              <a:cs typeface="Times New Roman" panose="02020603050405020304" pitchFamily="18" charset="0"/>
            </a:endParaRPr>
          </a:p>
        </p:txBody>
      </p:sp>
      <p:sp>
        <p:nvSpPr>
          <p:cNvPr id="116" name="Rectangle 317"/>
          <p:cNvSpPr>
            <a:spLocks noChangeArrowheads="1"/>
          </p:cNvSpPr>
          <p:nvPr/>
        </p:nvSpPr>
        <p:spPr bwMode="auto">
          <a:xfrm>
            <a:off x="8616635" y="3870607"/>
            <a:ext cx="3783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Virginia</a:t>
            </a:r>
            <a:endParaRPr lang="en-US" sz="800" b="1" dirty="0">
              <a:solidFill>
                <a:srgbClr val="323232"/>
              </a:solidFill>
              <a:latin typeface="Arial"/>
              <a:cs typeface="Times New Roman" panose="02020603050405020304" pitchFamily="18" charset="0"/>
            </a:endParaRPr>
          </a:p>
        </p:txBody>
      </p:sp>
      <p:sp>
        <p:nvSpPr>
          <p:cNvPr id="117" name="Rectangle 318"/>
          <p:cNvSpPr>
            <a:spLocks noChangeArrowheads="1"/>
          </p:cNvSpPr>
          <p:nvPr/>
        </p:nvSpPr>
        <p:spPr bwMode="auto">
          <a:xfrm>
            <a:off x="2459657" y="1683292"/>
            <a:ext cx="58669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Washington</a:t>
            </a:r>
            <a:endParaRPr lang="en-US" sz="800" b="1" dirty="0">
              <a:solidFill>
                <a:srgbClr val="323232"/>
              </a:solidFill>
              <a:latin typeface="Arial"/>
              <a:cs typeface="Times New Roman" panose="02020603050405020304" pitchFamily="18" charset="0"/>
            </a:endParaRPr>
          </a:p>
        </p:txBody>
      </p:sp>
      <p:sp>
        <p:nvSpPr>
          <p:cNvPr id="118" name="Rectangle 319"/>
          <p:cNvSpPr>
            <a:spLocks noChangeArrowheads="1"/>
          </p:cNvSpPr>
          <p:nvPr/>
        </p:nvSpPr>
        <p:spPr bwMode="auto">
          <a:xfrm>
            <a:off x="8229592" y="3713445"/>
            <a:ext cx="2452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West</a:t>
            </a:r>
            <a:endParaRPr lang="en-US" sz="800" b="1" dirty="0">
              <a:solidFill>
                <a:srgbClr val="323232"/>
              </a:solidFill>
              <a:latin typeface="Arial"/>
              <a:cs typeface="Times New Roman" panose="02020603050405020304" pitchFamily="18" charset="0"/>
            </a:endParaRPr>
          </a:p>
        </p:txBody>
      </p:sp>
      <p:sp>
        <p:nvSpPr>
          <p:cNvPr id="119" name="Rectangle 320"/>
          <p:cNvSpPr>
            <a:spLocks noChangeArrowheads="1"/>
          </p:cNvSpPr>
          <p:nvPr/>
        </p:nvSpPr>
        <p:spPr bwMode="auto">
          <a:xfrm>
            <a:off x="8188318" y="3802345"/>
            <a:ext cx="37830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Virginia</a:t>
            </a:r>
            <a:endParaRPr lang="en-US" sz="800" b="1" dirty="0">
              <a:solidFill>
                <a:srgbClr val="323232"/>
              </a:solidFill>
              <a:latin typeface="Arial"/>
              <a:cs typeface="Times New Roman" panose="02020603050405020304" pitchFamily="18" charset="0"/>
            </a:endParaRPr>
          </a:p>
        </p:txBody>
      </p:sp>
      <p:sp>
        <p:nvSpPr>
          <p:cNvPr id="120" name="Rectangle 321"/>
          <p:cNvSpPr>
            <a:spLocks noChangeArrowheads="1"/>
          </p:cNvSpPr>
          <p:nvPr/>
        </p:nvSpPr>
        <p:spPr bwMode="auto">
          <a:xfrm>
            <a:off x="6662264" y="2662520"/>
            <a:ext cx="51456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Wisconsin</a:t>
            </a:r>
            <a:endParaRPr lang="en-US" sz="800" b="1" dirty="0">
              <a:solidFill>
                <a:srgbClr val="323232"/>
              </a:solidFill>
              <a:latin typeface="Arial"/>
              <a:cs typeface="Times New Roman" panose="02020603050405020304" pitchFamily="18" charset="0"/>
            </a:endParaRPr>
          </a:p>
        </p:txBody>
      </p:sp>
      <p:sp>
        <p:nvSpPr>
          <p:cNvPr id="121" name="Rectangle 322"/>
          <p:cNvSpPr>
            <a:spLocks noChangeArrowheads="1"/>
          </p:cNvSpPr>
          <p:nvPr/>
        </p:nvSpPr>
        <p:spPr bwMode="auto">
          <a:xfrm>
            <a:off x="4165593" y="2910170"/>
            <a:ext cx="4616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Wyoming</a:t>
            </a:r>
            <a:endParaRPr lang="en-US" sz="800" b="1" dirty="0">
              <a:solidFill>
                <a:srgbClr val="323232"/>
              </a:solidFill>
              <a:latin typeface="Arial"/>
              <a:cs typeface="Times New Roman" panose="02020603050405020304" pitchFamily="18" charset="0"/>
            </a:endParaRPr>
          </a:p>
        </p:txBody>
      </p:sp>
      <p:sp>
        <p:nvSpPr>
          <p:cNvPr id="122" name="Line 357"/>
          <p:cNvSpPr>
            <a:spLocks noChangeShapeType="1"/>
          </p:cNvSpPr>
          <p:nvPr/>
        </p:nvSpPr>
        <p:spPr bwMode="auto">
          <a:xfrm>
            <a:off x="3752842" y="5950231"/>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123" name="Line 358"/>
          <p:cNvSpPr>
            <a:spLocks noChangeShapeType="1"/>
          </p:cNvSpPr>
          <p:nvPr/>
        </p:nvSpPr>
        <p:spPr bwMode="auto">
          <a:xfrm>
            <a:off x="4537067" y="5940706"/>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124" name="Line 360"/>
          <p:cNvSpPr>
            <a:spLocks noChangeShapeType="1"/>
          </p:cNvSpPr>
          <p:nvPr/>
        </p:nvSpPr>
        <p:spPr bwMode="auto">
          <a:xfrm>
            <a:off x="4810117" y="5918481"/>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125" name="Line 361"/>
          <p:cNvSpPr>
            <a:spLocks noChangeShapeType="1"/>
          </p:cNvSpPr>
          <p:nvPr/>
        </p:nvSpPr>
        <p:spPr bwMode="auto">
          <a:xfrm>
            <a:off x="4537067" y="5940706"/>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126" name="Line 356"/>
          <p:cNvSpPr>
            <a:spLocks noChangeShapeType="1"/>
          </p:cNvSpPr>
          <p:nvPr/>
        </p:nvSpPr>
        <p:spPr bwMode="auto">
          <a:xfrm>
            <a:off x="3943342" y="5956581"/>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127" name="Line 359"/>
          <p:cNvSpPr>
            <a:spLocks noChangeShapeType="1"/>
          </p:cNvSpPr>
          <p:nvPr/>
        </p:nvSpPr>
        <p:spPr bwMode="auto">
          <a:xfrm>
            <a:off x="3943342" y="5956581"/>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128" name="Freeform 362"/>
          <p:cNvSpPr>
            <a:spLocks/>
          </p:cNvSpPr>
          <p:nvPr/>
        </p:nvSpPr>
        <p:spPr bwMode="auto">
          <a:xfrm>
            <a:off x="1671630" y="5335869"/>
            <a:ext cx="53975" cy="50800"/>
          </a:xfrm>
          <a:custGeom>
            <a:avLst/>
            <a:gdLst>
              <a:gd name="T0" fmla="*/ 8 w 34"/>
              <a:gd name="T1" fmla="*/ 2 h 32"/>
              <a:gd name="T2" fmla="*/ 20 w 34"/>
              <a:gd name="T3" fmla="*/ 2 h 32"/>
              <a:gd name="T4" fmla="*/ 28 w 34"/>
              <a:gd name="T5" fmla="*/ 0 h 32"/>
              <a:gd name="T6" fmla="*/ 32 w 34"/>
              <a:gd name="T7" fmla="*/ 10 h 32"/>
              <a:gd name="T8" fmla="*/ 34 w 34"/>
              <a:gd name="T9" fmla="*/ 16 h 32"/>
              <a:gd name="T10" fmla="*/ 18 w 34"/>
              <a:gd name="T11" fmla="*/ 32 h 32"/>
              <a:gd name="T12" fmla="*/ 12 w 34"/>
              <a:gd name="T13" fmla="*/ 30 h 32"/>
              <a:gd name="T14" fmla="*/ 8 w 34"/>
              <a:gd name="T15" fmla="*/ 24 h 32"/>
              <a:gd name="T16" fmla="*/ 2 w 34"/>
              <a:gd name="T17" fmla="*/ 22 h 32"/>
              <a:gd name="T18" fmla="*/ 0 w 34"/>
              <a:gd name="T19" fmla="*/ 16 h 32"/>
              <a:gd name="T20" fmla="*/ 8 w 34"/>
              <a:gd name="T2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2">
                <a:moveTo>
                  <a:pt x="8" y="2"/>
                </a:moveTo>
                <a:lnTo>
                  <a:pt x="20" y="2"/>
                </a:lnTo>
                <a:lnTo>
                  <a:pt x="28" y="0"/>
                </a:lnTo>
                <a:lnTo>
                  <a:pt x="32" y="10"/>
                </a:lnTo>
                <a:lnTo>
                  <a:pt x="34" y="16"/>
                </a:lnTo>
                <a:lnTo>
                  <a:pt x="18" y="32"/>
                </a:lnTo>
                <a:lnTo>
                  <a:pt x="12" y="30"/>
                </a:lnTo>
                <a:lnTo>
                  <a:pt x="8" y="24"/>
                </a:lnTo>
                <a:lnTo>
                  <a:pt x="2" y="22"/>
                </a:lnTo>
                <a:lnTo>
                  <a:pt x="0" y="16"/>
                </a:lnTo>
                <a:lnTo>
                  <a:pt x="8" y="2"/>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29" name="Freeform 363"/>
          <p:cNvSpPr>
            <a:spLocks/>
          </p:cNvSpPr>
          <p:nvPr/>
        </p:nvSpPr>
        <p:spPr bwMode="auto">
          <a:xfrm>
            <a:off x="1855779" y="5412070"/>
            <a:ext cx="63500" cy="41275"/>
          </a:xfrm>
          <a:custGeom>
            <a:avLst/>
            <a:gdLst>
              <a:gd name="T0" fmla="*/ 4 w 40"/>
              <a:gd name="T1" fmla="*/ 6 h 26"/>
              <a:gd name="T2" fmla="*/ 6 w 40"/>
              <a:gd name="T3" fmla="*/ 4 h 26"/>
              <a:gd name="T4" fmla="*/ 12 w 40"/>
              <a:gd name="T5" fmla="*/ 0 h 26"/>
              <a:gd name="T6" fmla="*/ 40 w 40"/>
              <a:gd name="T7" fmla="*/ 22 h 26"/>
              <a:gd name="T8" fmla="*/ 36 w 40"/>
              <a:gd name="T9" fmla="*/ 22 h 26"/>
              <a:gd name="T10" fmla="*/ 20 w 40"/>
              <a:gd name="T11" fmla="*/ 26 h 26"/>
              <a:gd name="T12" fmla="*/ 12 w 40"/>
              <a:gd name="T13" fmla="*/ 22 h 26"/>
              <a:gd name="T14" fmla="*/ 4 w 40"/>
              <a:gd name="T15" fmla="*/ 10 h 26"/>
              <a:gd name="T16" fmla="*/ 0 w 40"/>
              <a:gd name="T17" fmla="*/ 8 h 26"/>
              <a:gd name="T18" fmla="*/ 4 w 40"/>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6">
                <a:moveTo>
                  <a:pt x="4" y="6"/>
                </a:moveTo>
                <a:lnTo>
                  <a:pt x="6" y="4"/>
                </a:lnTo>
                <a:lnTo>
                  <a:pt x="12" y="0"/>
                </a:lnTo>
                <a:lnTo>
                  <a:pt x="40" y="22"/>
                </a:lnTo>
                <a:lnTo>
                  <a:pt x="36" y="22"/>
                </a:lnTo>
                <a:lnTo>
                  <a:pt x="20" y="26"/>
                </a:lnTo>
                <a:lnTo>
                  <a:pt x="12" y="22"/>
                </a:lnTo>
                <a:lnTo>
                  <a:pt x="4" y="10"/>
                </a:lnTo>
                <a:lnTo>
                  <a:pt x="0" y="8"/>
                </a:lnTo>
                <a:lnTo>
                  <a:pt x="4" y="6"/>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30" name="Freeform 364"/>
          <p:cNvSpPr>
            <a:spLocks/>
          </p:cNvSpPr>
          <p:nvPr/>
        </p:nvSpPr>
        <p:spPr bwMode="auto">
          <a:xfrm>
            <a:off x="1970080" y="5462869"/>
            <a:ext cx="66675" cy="19050"/>
          </a:xfrm>
          <a:custGeom>
            <a:avLst/>
            <a:gdLst>
              <a:gd name="T0" fmla="*/ 0 w 42"/>
              <a:gd name="T1" fmla="*/ 6 h 12"/>
              <a:gd name="T2" fmla="*/ 2 w 42"/>
              <a:gd name="T3" fmla="*/ 4 h 12"/>
              <a:gd name="T4" fmla="*/ 40 w 42"/>
              <a:gd name="T5" fmla="*/ 0 h 12"/>
              <a:gd name="T6" fmla="*/ 42 w 42"/>
              <a:gd name="T7" fmla="*/ 4 h 12"/>
              <a:gd name="T8" fmla="*/ 42 w 42"/>
              <a:gd name="T9" fmla="*/ 8 h 12"/>
              <a:gd name="T10" fmla="*/ 32 w 42"/>
              <a:gd name="T11" fmla="*/ 12 h 12"/>
              <a:gd name="T12" fmla="*/ 14 w 42"/>
              <a:gd name="T13" fmla="*/ 8 h 12"/>
              <a:gd name="T14" fmla="*/ 4 w 42"/>
              <a:gd name="T15" fmla="*/ 12 h 12"/>
              <a:gd name="T16" fmla="*/ 0 w 42"/>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2">
                <a:moveTo>
                  <a:pt x="0" y="6"/>
                </a:moveTo>
                <a:lnTo>
                  <a:pt x="2" y="4"/>
                </a:lnTo>
                <a:lnTo>
                  <a:pt x="40" y="0"/>
                </a:lnTo>
                <a:lnTo>
                  <a:pt x="42" y="4"/>
                </a:lnTo>
                <a:lnTo>
                  <a:pt x="42" y="8"/>
                </a:lnTo>
                <a:lnTo>
                  <a:pt x="32" y="12"/>
                </a:lnTo>
                <a:lnTo>
                  <a:pt x="14" y="8"/>
                </a:lnTo>
                <a:lnTo>
                  <a:pt x="4" y="12"/>
                </a:lnTo>
                <a:lnTo>
                  <a:pt x="0" y="6"/>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31" name="Freeform 366"/>
          <p:cNvSpPr>
            <a:spLocks/>
          </p:cNvSpPr>
          <p:nvPr/>
        </p:nvSpPr>
        <p:spPr bwMode="auto">
          <a:xfrm>
            <a:off x="2138354" y="5589869"/>
            <a:ext cx="146050" cy="165100"/>
          </a:xfrm>
          <a:custGeom>
            <a:avLst/>
            <a:gdLst>
              <a:gd name="T0" fmla="*/ 4 w 92"/>
              <a:gd name="T1" fmla="*/ 0 h 104"/>
              <a:gd name="T2" fmla="*/ 6 w 92"/>
              <a:gd name="T3" fmla="*/ 0 h 104"/>
              <a:gd name="T4" fmla="*/ 14 w 92"/>
              <a:gd name="T5" fmla="*/ 0 h 104"/>
              <a:gd name="T6" fmla="*/ 20 w 92"/>
              <a:gd name="T7" fmla="*/ 6 h 104"/>
              <a:gd name="T8" fmla="*/ 28 w 92"/>
              <a:gd name="T9" fmla="*/ 4 h 104"/>
              <a:gd name="T10" fmla="*/ 54 w 92"/>
              <a:gd name="T11" fmla="*/ 14 h 104"/>
              <a:gd name="T12" fmla="*/ 58 w 92"/>
              <a:gd name="T13" fmla="*/ 16 h 104"/>
              <a:gd name="T14" fmla="*/ 68 w 92"/>
              <a:gd name="T15" fmla="*/ 30 h 104"/>
              <a:gd name="T16" fmla="*/ 76 w 92"/>
              <a:gd name="T17" fmla="*/ 32 h 104"/>
              <a:gd name="T18" fmla="*/ 90 w 92"/>
              <a:gd name="T19" fmla="*/ 46 h 104"/>
              <a:gd name="T20" fmla="*/ 92 w 92"/>
              <a:gd name="T21" fmla="*/ 56 h 104"/>
              <a:gd name="T22" fmla="*/ 86 w 92"/>
              <a:gd name="T23" fmla="*/ 72 h 104"/>
              <a:gd name="T24" fmla="*/ 66 w 92"/>
              <a:gd name="T25" fmla="*/ 70 h 104"/>
              <a:gd name="T26" fmla="*/ 56 w 92"/>
              <a:gd name="T27" fmla="*/ 72 h 104"/>
              <a:gd name="T28" fmla="*/ 38 w 92"/>
              <a:gd name="T29" fmla="*/ 90 h 104"/>
              <a:gd name="T30" fmla="*/ 36 w 92"/>
              <a:gd name="T31" fmla="*/ 98 h 104"/>
              <a:gd name="T32" fmla="*/ 30 w 92"/>
              <a:gd name="T33" fmla="*/ 104 h 104"/>
              <a:gd name="T34" fmla="*/ 20 w 92"/>
              <a:gd name="T35" fmla="*/ 98 h 104"/>
              <a:gd name="T36" fmla="*/ 12 w 92"/>
              <a:gd name="T37" fmla="*/ 88 h 104"/>
              <a:gd name="T38" fmla="*/ 0 w 92"/>
              <a:gd name="T39" fmla="*/ 36 h 104"/>
              <a:gd name="T40" fmla="*/ 8 w 92"/>
              <a:gd name="T41" fmla="*/ 20 h 104"/>
              <a:gd name="T42" fmla="*/ 8 w 92"/>
              <a:gd name="T43" fmla="*/ 10 h 104"/>
              <a:gd name="T44" fmla="*/ 4 w 92"/>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104">
                <a:moveTo>
                  <a:pt x="4" y="0"/>
                </a:moveTo>
                <a:lnTo>
                  <a:pt x="6" y="0"/>
                </a:lnTo>
                <a:lnTo>
                  <a:pt x="14" y="0"/>
                </a:lnTo>
                <a:lnTo>
                  <a:pt x="20" y="6"/>
                </a:lnTo>
                <a:lnTo>
                  <a:pt x="28" y="4"/>
                </a:lnTo>
                <a:lnTo>
                  <a:pt x="54" y="14"/>
                </a:lnTo>
                <a:lnTo>
                  <a:pt x="58" y="16"/>
                </a:lnTo>
                <a:lnTo>
                  <a:pt x="68" y="30"/>
                </a:lnTo>
                <a:lnTo>
                  <a:pt x="76" y="32"/>
                </a:lnTo>
                <a:lnTo>
                  <a:pt x="90" y="46"/>
                </a:lnTo>
                <a:lnTo>
                  <a:pt x="92" y="56"/>
                </a:lnTo>
                <a:lnTo>
                  <a:pt x="86" y="72"/>
                </a:lnTo>
                <a:lnTo>
                  <a:pt x="66" y="70"/>
                </a:lnTo>
                <a:lnTo>
                  <a:pt x="56" y="72"/>
                </a:lnTo>
                <a:lnTo>
                  <a:pt x="38" y="90"/>
                </a:lnTo>
                <a:lnTo>
                  <a:pt x="36" y="98"/>
                </a:lnTo>
                <a:lnTo>
                  <a:pt x="30" y="104"/>
                </a:lnTo>
                <a:lnTo>
                  <a:pt x="20" y="98"/>
                </a:lnTo>
                <a:lnTo>
                  <a:pt x="12" y="88"/>
                </a:lnTo>
                <a:lnTo>
                  <a:pt x="0" y="36"/>
                </a:lnTo>
                <a:lnTo>
                  <a:pt x="8" y="20"/>
                </a:lnTo>
                <a:lnTo>
                  <a:pt x="8" y="10"/>
                </a:lnTo>
                <a:lnTo>
                  <a:pt x="4" y="0"/>
                </a:lnTo>
                <a:close/>
              </a:path>
            </a:pathLst>
          </a:custGeom>
          <a:solidFill>
            <a:srgbClr val="FF7A14"/>
          </a:solidFill>
          <a:ln w="3175">
            <a:solidFill>
              <a:srgbClr val="404040"/>
            </a:solidFill>
            <a:prstDash val="solid"/>
            <a:round/>
            <a:headEnd/>
            <a:tailEnd/>
          </a:ln>
        </p:spPr>
        <p:txBody>
          <a:bodyPr/>
          <a:lstStyle/>
          <a:p>
            <a:pPr fontAlgn="base">
              <a:spcBef>
                <a:spcPct val="0"/>
              </a:spcBef>
              <a:spcAft>
                <a:spcPct val="0"/>
              </a:spcAft>
              <a:defRPr/>
            </a:pPr>
            <a:endParaRPr lang="en-US" kern="0" dirty="0">
              <a:solidFill>
                <a:srgbClr val="323232"/>
              </a:solidFill>
              <a:latin typeface="Arial"/>
              <a:cs typeface="Arial" charset="0"/>
            </a:endParaRPr>
          </a:p>
        </p:txBody>
      </p:sp>
      <p:sp>
        <p:nvSpPr>
          <p:cNvPr id="132" name="Rectangle 377"/>
          <p:cNvSpPr>
            <a:spLocks noChangeArrowheads="1"/>
          </p:cNvSpPr>
          <p:nvPr/>
        </p:nvSpPr>
        <p:spPr bwMode="auto">
          <a:xfrm>
            <a:off x="1757355" y="5499383"/>
            <a:ext cx="32701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Hawaii</a:t>
            </a:r>
            <a:endParaRPr lang="en-US" sz="800" b="1" dirty="0">
              <a:solidFill>
                <a:srgbClr val="323232"/>
              </a:solidFill>
              <a:latin typeface="Arial"/>
              <a:cs typeface="Times New Roman" panose="02020603050405020304" pitchFamily="18" charset="0"/>
            </a:endParaRPr>
          </a:p>
        </p:txBody>
      </p:sp>
      <p:sp>
        <p:nvSpPr>
          <p:cNvPr id="133" name="Freeform 480"/>
          <p:cNvSpPr>
            <a:spLocks/>
          </p:cNvSpPr>
          <p:nvPr/>
        </p:nvSpPr>
        <p:spPr bwMode="auto">
          <a:xfrm>
            <a:off x="6264267" y="6301069"/>
            <a:ext cx="895350" cy="44450"/>
          </a:xfrm>
          <a:custGeom>
            <a:avLst/>
            <a:gdLst>
              <a:gd name="T0" fmla="*/ 0 w 564"/>
              <a:gd name="T1" fmla="*/ 24 h 28"/>
              <a:gd name="T2" fmla="*/ 0 w 564"/>
              <a:gd name="T3" fmla="*/ 0 h 28"/>
              <a:gd name="T4" fmla="*/ 564 w 564"/>
              <a:gd name="T5" fmla="*/ 0 h 28"/>
              <a:gd name="T6" fmla="*/ 564 w 564"/>
              <a:gd name="T7" fmla="*/ 28 h 28"/>
            </a:gdLst>
            <a:ahLst/>
            <a:cxnLst>
              <a:cxn ang="0">
                <a:pos x="T0" y="T1"/>
              </a:cxn>
              <a:cxn ang="0">
                <a:pos x="T2" y="T3"/>
              </a:cxn>
              <a:cxn ang="0">
                <a:pos x="T4" y="T5"/>
              </a:cxn>
              <a:cxn ang="0">
                <a:pos x="T6" y="T7"/>
              </a:cxn>
            </a:cxnLst>
            <a:rect l="0" t="0" r="r" b="b"/>
            <a:pathLst>
              <a:path w="564" h="28">
                <a:moveTo>
                  <a:pt x="0" y="24"/>
                </a:moveTo>
                <a:lnTo>
                  <a:pt x="0" y="0"/>
                </a:lnTo>
                <a:lnTo>
                  <a:pt x="564" y="0"/>
                </a:lnTo>
                <a:lnTo>
                  <a:pt x="564"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134" name="Freeform 481"/>
          <p:cNvSpPr>
            <a:spLocks/>
          </p:cNvSpPr>
          <p:nvPr/>
        </p:nvSpPr>
        <p:spPr bwMode="auto">
          <a:xfrm>
            <a:off x="6264267" y="6256619"/>
            <a:ext cx="1441450" cy="44450"/>
          </a:xfrm>
          <a:custGeom>
            <a:avLst/>
            <a:gdLst>
              <a:gd name="T0" fmla="*/ 0 w 908"/>
              <a:gd name="T1" fmla="*/ 4 h 28"/>
              <a:gd name="T2" fmla="*/ 0 w 908"/>
              <a:gd name="T3" fmla="*/ 28 h 28"/>
              <a:gd name="T4" fmla="*/ 908 w 908"/>
              <a:gd name="T5" fmla="*/ 28 h 28"/>
              <a:gd name="T6" fmla="*/ 908 w 908"/>
              <a:gd name="T7" fmla="*/ 0 h 28"/>
            </a:gdLst>
            <a:ahLst/>
            <a:cxnLst>
              <a:cxn ang="0">
                <a:pos x="T0" y="T1"/>
              </a:cxn>
              <a:cxn ang="0">
                <a:pos x="T2" y="T3"/>
              </a:cxn>
              <a:cxn ang="0">
                <a:pos x="T4" y="T5"/>
              </a:cxn>
              <a:cxn ang="0">
                <a:pos x="T6" y="T7"/>
              </a:cxn>
            </a:cxnLst>
            <a:rect l="0" t="0" r="r" b="b"/>
            <a:pathLst>
              <a:path w="908" h="28">
                <a:moveTo>
                  <a:pt x="0" y="4"/>
                </a:moveTo>
                <a:lnTo>
                  <a:pt x="0" y="28"/>
                </a:lnTo>
                <a:lnTo>
                  <a:pt x="908" y="28"/>
                </a:lnTo>
                <a:lnTo>
                  <a:pt x="908"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135" name="Rectangle 482"/>
          <p:cNvSpPr>
            <a:spLocks noChangeArrowheads="1"/>
          </p:cNvSpPr>
          <p:nvPr/>
        </p:nvSpPr>
        <p:spPr bwMode="auto">
          <a:xfrm>
            <a:off x="7543793" y="6182007"/>
            <a:ext cx="3286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dirty="0">
                <a:solidFill>
                  <a:srgbClr val="000000"/>
                </a:solidFill>
                <a:latin typeface="Arial"/>
                <a:cs typeface="Arial" charset="0"/>
              </a:rPr>
              <a:t>500 Miles</a:t>
            </a:r>
            <a:endParaRPr lang="en-US" dirty="0">
              <a:solidFill>
                <a:srgbClr val="323232"/>
              </a:solidFill>
              <a:latin typeface="Arial"/>
              <a:cs typeface="Arial" charset="0"/>
            </a:endParaRPr>
          </a:p>
        </p:txBody>
      </p:sp>
      <p:sp>
        <p:nvSpPr>
          <p:cNvPr id="136" name="Rectangle 483"/>
          <p:cNvSpPr>
            <a:spLocks noChangeArrowheads="1"/>
          </p:cNvSpPr>
          <p:nvPr/>
        </p:nvSpPr>
        <p:spPr bwMode="auto">
          <a:xfrm>
            <a:off x="6245218" y="6340757"/>
            <a:ext cx="428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dirty="0">
                <a:solidFill>
                  <a:srgbClr val="000000"/>
                </a:solidFill>
                <a:latin typeface="Arial"/>
                <a:cs typeface="Arial" charset="0"/>
              </a:rPr>
              <a:t>0</a:t>
            </a:r>
            <a:endParaRPr lang="en-US" dirty="0">
              <a:solidFill>
                <a:srgbClr val="323232"/>
              </a:solidFill>
              <a:latin typeface="Arial"/>
              <a:cs typeface="Arial" charset="0"/>
            </a:endParaRPr>
          </a:p>
        </p:txBody>
      </p:sp>
      <p:sp>
        <p:nvSpPr>
          <p:cNvPr id="137" name="Rectangle 484"/>
          <p:cNvSpPr>
            <a:spLocks noChangeArrowheads="1"/>
          </p:cNvSpPr>
          <p:nvPr/>
        </p:nvSpPr>
        <p:spPr bwMode="auto">
          <a:xfrm>
            <a:off x="7029443" y="6340757"/>
            <a:ext cx="2635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dirty="0">
                <a:solidFill>
                  <a:srgbClr val="000000"/>
                </a:solidFill>
                <a:latin typeface="Arial"/>
                <a:cs typeface="Arial" charset="0"/>
              </a:rPr>
              <a:t>500 KM</a:t>
            </a:r>
            <a:endParaRPr lang="en-US" dirty="0">
              <a:solidFill>
                <a:srgbClr val="323232"/>
              </a:solidFill>
              <a:latin typeface="Arial"/>
              <a:cs typeface="Arial" charset="0"/>
            </a:endParaRPr>
          </a:p>
        </p:txBody>
      </p:sp>
      <p:sp>
        <p:nvSpPr>
          <p:cNvPr id="138" name="Rectangle 485"/>
          <p:cNvSpPr>
            <a:spLocks noChangeArrowheads="1"/>
          </p:cNvSpPr>
          <p:nvPr/>
        </p:nvSpPr>
        <p:spPr bwMode="auto">
          <a:xfrm>
            <a:off x="6245218" y="6188357"/>
            <a:ext cx="428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dirty="0">
                <a:solidFill>
                  <a:srgbClr val="000000"/>
                </a:solidFill>
                <a:latin typeface="Arial"/>
                <a:cs typeface="Arial" charset="0"/>
              </a:rPr>
              <a:t>0</a:t>
            </a:r>
            <a:endParaRPr lang="en-US" dirty="0">
              <a:solidFill>
                <a:srgbClr val="323232"/>
              </a:solidFill>
              <a:latin typeface="Arial"/>
              <a:cs typeface="Arial" charset="0"/>
            </a:endParaRPr>
          </a:p>
        </p:txBody>
      </p:sp>
      <p:sp>
        <p:nvSpPr>
          <p:cNvPr id="139" name="Rectangle 276"/>
          <p:cNvSpPr>
            <a:spLocks noChangeArrowheads="1"/>
          </p:cNvSpPr>
          <p:nvPr/>
        </p:nvSpPr>
        <p:spPr bwMode="auto">
          <a:xfrm>
            <a:off x="2086176" y="3804500"/>
            <a:ext cx="47448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b="1" dirty="0">
                <a:solidFill>
                  <a:srgbClr val="404040"/>
                </a:solidFill>
                <a:latin typeface="Arial"/>
                <a:cs typeface="Times New Roman" panose="02020603050405020304" pitchFamily="18" charset="0"/>
              </a:rPr>
              <a:t>California</a:t>
            </a:r>
            <a:endParaRPr lang="en-US" sz="800" b="1" dirty="0">
              <a:solidFill>
                <a:srgbClr val="323232"/>
              </a:solidFill>
              <a:latin typeface="Arial"/>
              <a:cs typeface="Times New Roman" panose="02020603050405020304" pitchFamily="18" charset="0"/>
            </a:endParaRPr>
          </a:p>
        </p:txBody>
      </p:sp>
      <p:sp>
        <p:nvSpPr>
          <p:cNvPr id="140" name="TextBox 139"/>
          <p:cNvSpPr txBox="1"/>
          <p:nvPr/>
        </p:nvSpPr>
        <p:spPr>
          <a:xfrm>
            <a:off x="1589315" y="4080196"/>
            <a:ext cx="2843255" cy="1107996"/>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panose="020B0604020202020204" pitchFamily="34" charset="0"/>
                <a:cs typeface="Arial" panose="020B0604020202020204" pitchFamily="34" charset="0"/>
              </a:rPr>
              <a:t>California</a:t>
            </a:r>
          </a:p>
          <a:p>
            <a:pPr fontAlgn="base">
              <a:spcBef>
                <a:spcPct val="0"/>
              </a:spcBef>
              <a:spcAft>
                <a:spcPct val="0"/>
              </a:spcAft>
              <a:defRPr/>
            </a:pPr>
            <a:r>
              <a:rPr lang="en-US" sz="1100" kern="0" dirty="0">
                <a:solidFill>
                  <a:srgbClr val="323232"/>
                </a:solidFill>
                <a:latin typeface="Arial" panose="020B0604020202020204" pitchFamily="34" charset="0"/>
                <a:cs typeface="Arial" panose="020B0604020202020204" pitchFamily="34" charset="0"/>
              </a:rPr>
              <a:t>Utility role</a:t>
            </a:r>
          </a:p>
          <a:p>
            <a:pPr fontAlgn="base">
              <a:spcBef>
                <a:spcPct val="0"/>
              </a:spcBef>
              <a:spcAft>
                <a:spcPct val="0"/>
              </a:spcAft>
              <a:defRPr/>
            </a:pPr>
            <a:r>
              <a:rPr lang="en-US" sz="1100" kern="0" dirty="0">
                <a:solidFill>
                  <a:srgbClr val="323232"/>
                </a:solidFill>
                <a:latin typeface="Arial" panose="020B0604020202020204" pitchFamily="34" charset="0"/>
                <a:cs typeface="Arial" panose="020B0604020202020204" pitchFamily="34" charset="0"/>
              </a:rPr>
              <a:t>Grants and financing opportunities</a:t>
            </a:r>
          </a:p>
          <a:p>
            <a:pPr fontAlgn="base">
              <a:spcBef>
                <a:spcPct val="0"/>
              </a:spcBef>
              <a:spcAft>
                <a:spcPct val="0"/>
              </a:spcAft>
              <a:defRPr/>
            </a:pPr>
            <a:r>
              <a:rPr lang="en-US" sz="1100" kern="0" dirty="0">
                <a:solidFill>
                  <a:srgbClr val="323232"/>
                </a:solidFill>
                <a:latin typeface="Arial" panose="020B0604020202020204" pitchFamily="34" charset="0"/>
                <a:cs typeface="Arial" panose="020B0604020202020204" pitchFamily="34" charset="0"/>
              </a:rPr>
              <a:t>Charging station incentive</a:t>
            </a:r>
          </a:p>
          <a:p>
            <a:pPr fontAlgn="base">
              <a:spcBef>
                <a:spcPct val="0"/>
              </a:spcBef>
              <a:spcAft>
                <a:spcPct val="0"/>
              </a:spcAft>
              <a:defRPr/>
            </a:pPr>
            <a:r>
              <a:rPr lang="en-US" sz="1100" kern="0" dirty="0">
                <a:solidFill>
                  <a:srgbClr val="323232"/>
                </a:solidFill>
                <a:latin typeface="Arial" panose="020B0604020202020204" pitchFamily="34" charset="0"/>
                <a:cs typeface="Arial" panose="020B0604020202020204" pitchFamily="34" charset="0"/>
              </a:rPr>
              <a:t>Vehicle incentive (HOV lane access)</a:t>
            </a:r>
          </a:p>
          <a:p>
            <a:pPr fontAlgn="base">
              <a:spcBef>
                <a:spcPct val="0"/>
              </a:spcBef>
              <a:spcAft>
                <a:spcPct val="0"/>
              </a:spcAft>
              <a:defRPr/>
            </a:pPr>
            <a:r>
              <a:rPr lang="en-US" sz="1100" kern="0" dirty="0">
                <a:solidFill>
                  <a:srgbClr val="323232"/>
                </a:solidFill>
                <a:latin typeface="Arial" panose="020B0604020202020204" pitchFamily="34" charset="0"/>
                <a:cs typeface="Arial" panose="020B0604020202020204" pitchFamily="34" charset="0"/>
              </a:rPr>
              <a:t>Building codes</a:t>
            </a:r>
          </a:p>
        </p:txBody>
      </p:sp>
      <p:sp>
        <p:nvSpPr>
          <p:cNvPr id="141" name="TextBox 140"/>
          <p:cNvSpPr txBox="1"/>
          <p:nvPr/>
        </p:nvSpPr>
        <p:spPr>
          <a:xfrm>
            <a:off x="2986143" y="1192851"/>
            <a:ext cx="2417650" cy="600164"/>
          </a:xfrm>
          <a:prstGeom prst="rect">
            <a:avLst/>
          </a:prstGeom>
          <a:solidFill>
            <a:srgbClr val="FFFFFF"/>
          </a:solidFill>
          <a:ln w="3175" cap="flat" cmpd="sng" algn="ctr">
            <a:solidFill>
              <a:srgbClr val="323232"/>
            </a:solidFill>
            <a:prstDash val="solid"/>
          </a:ln>
          <a:effectLst/>
        </p:spPr>
        <p:txBody>
          <a:bodyPr wrap="none" rtlCol="0">
            <a:spAutoFit/>
          </a:bodyPr>
          <a:lstStyle/>
          <a:p>
            <a:pPr fontAlgn="base">
              <a:spcBef>
                <a:spcPct val="0"/>
              </a:spcBef>
              <a:spcAft>
                <a:spcPct val="0"/>
              </a:spcAft>
              <a:defRPr/>
            </a:pPr>
            <a:r>
              <a:rPr lang="en-US" sz="1100" b="1" kern="0" dirty="0">
                <a:solidFill>
                  <a:srgbClr val="323232"/>
                </a:solidFill>
                <a:latin typeface="Arial"/>
              </a:rPr>
              <a:t>Washington</a:t>
            </a:r>
          </a:p>
          <a:p>
            <a:pPr fontAlgn="base">
              <a:spcBef>
                <a:spcPct val="0"/>
              </a:spcBef>
              <a:spcAft>
                <a:spcPct val="0"/>
              </a:spcAft>
              <a:defRPr/>
            </a:pPr>
            <a:r>
              <a:rPr lang="en-US" sz="1100" kern="0" dirty="0">
                <a:solidFill>
                  <a:srgbClr val="323232"/>
                </a:solidFill>
                <a:latin typeface="Arial"/>
              </a:rPr>
              <a:t>Utility role</a:t>
            </a:r>
          </a:p>
          <a:p>
            <a:pPr fontAlgn="base">
              <a:spcBef>
                <a:spcPct val="0"/>
              </a:spcBef>
              <a:spcAft>
                <a:spcPct val="0"/>
              </a:spcAft>
              <a:defRPr/>
            </a:pPr>
            <a:r>
              <a:rPr lang="en-US" sz="1100" kern="0" dirty="0">
                <a:solidFill>
                  <a:srgbClr val="323232"/>
                </a:solidFill>
                <a:latin typeface="Arial"/>
              </a:rPr>
              <a:t>Grants and financing opportunities </a:t>
            </a:r>
          </a:p>
        </p:txBody>
      </p:sp>
      <p:sp>
        <p:nvSpPr>
          <p:cNvPr id="142" name="TextBox 141"/>
          <p:cNvSpPr txBox="1"/>
          <p:nvPr/>
        </p:nvSpPr>
        <p:spPr>
          <a:xfrm>
            <a:off x="7972451" y="5169316"/>
            <a:ext cx="1398510" cy="600164"/>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Georgia</a:t>
            </a:r>
          </a:p>
          <a:p>
            <a:pPr fontAlgn="base">
              <a:spcBef>
                <a:spcPct val="0"/>
              </a:spcBef>
              <a:spcAft>
                <a:spcPct val="0"/>
              </a:spcAft>
              <a:defRPr/>
            </a:pPr>
            <a:r>
              <a:rPr lang="en-US" sz="1100" kern="0" dirty="0">
                <a:solidFill>
                  <a:srgbClr val="323232"/>
                </a:solidFill>
                <a:latin typeface="Arial" charset="0"/>
                <a:cs typeface="Arial" charset="0"/>
              </a:rPr>
              <a:t>Utility role</a:t>
            </a:r>
          </a:p>
          <a:p>
            <a:pPr fontAlgn="base">
              <a:spcBef>
                <a:spcPct val="0"/>
              </a:spcBef>
              <a:spcAft>
                <a:spcPct val="0"/>
              </a:spcAft>
              <a:defRPr/>
            </a:pPr>
            <a:r>
              <a:rPr lang="en-US" sz="1100" kern="0" dirty="0">
                <a:solidFill>
                  <a:srgbClr val="323232"/>
                </a:solidFill>
                <a:latin typeface="Arial" charset="0"/>
                <a:cs typeface="Arial" charset="0"/>
              </a:rPr>
              <a:t>Vehicle incentive</a:t>
            </a:r>
          </a:p>
        </p:txBody>
      </p:sp>
      <p:sp>
        <p:nvSpPr>
          <p:cNvPr id="143" name="TextBox 142"/>
          <p:cNvSpPr txBox="1"/>
          <p:nvPr/>
        </p:nvSpPr>
        <p:spPr>
          <a:xfrm>
            <a:off x="4215728" y="3636570"/>
            <a:ext cx="1309428" cy="430887"/>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Colorado</a:t>
            </a:r>
          </a:p>
          <a:p>
            <a:pPr fontAlgn="base">
              <a:spcBef>
                <a:spcPct val="0"/>
              </a:spcBef>
              <a:spcAft>
                <a:spcPct val="0"/>
              </a:spcAft>
              <a:defRPr/>
            </a:pPr>
            <a:r>
              <a:rPr lang="en-US" sz="1100" kern="0" dirty="0">
                <a:solidFill>
                  <a:srgbClr val="323232"/>
                </a:solidFill>
                <a:latin typeface="Arial" charset="0"/>
                <a:cs typeface="Arial" charset="0"/>
              </a:rPr>
              <a:t>Vehicle incentive</a:t>
            </a:r>
          </a:p>
        </p:txBody>
      </p:sp>
      <p:sp>
        <p:nvSpPr>
          <p:cNvPr id="144" name="TextBox 143"/>
          <p:cNvSpPr txBox="1"/>
          <p:nvPr/>
        </p:nvSpPr>
        <p:spPr>
          <a:xfrm>
            <a:off x="5164587" y="3377808"/>
            <a:ext cx="950456" cy="430887"/>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Kansas</a:t>
            </a:r>
          </a:p>
          <a:p>
            <a:pPr fontAlgn="base">
              <a:spcBef>
                <a:spcPct val="0"/>
              </a:spcBef>
              <a:spcAft>
                <a:spcPct val="0"/>
              </a:spcAft>
              <a:defRPr/>
            </a:pPr>
            <a:r>
              <a:rPr lang="en-US" sz="1100" kern="0" dirty="0">
                <a:solidFill>
                  <a:srgbClr val="323232"/>
                </a:solidFill>
                <a:latin typeface="Arial" charset="0"/>
                <a:cs typeface="Arial" charset="0"/>
              </a:rPr>
              <a:t>Utility role</a:t>
            </a:r>
          </a:p>
        </p:txBody>
      </p:sp>
      <p:sp>
        <p:nvSpPr>
          <p:cNvPr id="145" name="TextBox 144"/>
          <p:cNvSpPr txBox="1"/>
          <p:nvPr/>
        </p:nvSpPr>
        <p:spPr>
          <a:xfrm>
            <a:off x="1726508" y="2501508"/>
            <a:ext cx="1029774" cy="430887"/>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Oregon</a:t>
            </a:r>
          </a:p>
          <a:p>
            <a:pPr fontAlgn="base">
              <a:spcBef>
                <a:spcPct val="0"/>
              </a:spcBef>
              <a:spcAft>
                <a:spcPct val="0"/>
              </a:spcAft>
              <a:defRPr/>
            </a:pPr>
            <a:r>
              <a:rPr lang="en-US" sz="1100" kern="0" dirty="0">
                <a:solidFill>
                  <a:srgbClr val="323232"/>
                </a:solidFill>
                <a:latin typeface="Arial"/>
              </a:rPr>
              <a:t>Utility role</a:t>
            </a:r>
          </a:p>
        </p:txBody>
      </p:sp>
      <p:sp>
        <p:nvSpPr>
          <p:cNvPr id="146" name="TextBox 145"/>
          <p:cNvSpPr txBox="1"/>
          <p:nvPr/>
        </p:nvSpPr>
        <p:spPr>
          <a:xfrm>
            <a:off x="1855780" y="5832490"/>
            <a:ext cx="1491839" cy="430887"/>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Hawaii</a:t>
            </a:r>
            <a:endParaRPr lang="en-US" sz="1100" kern="0" dirty="0">
              <a:solidFill>
                <a:srgbClr val="323232"/>
              </a:solidFill>
              <a:latin typeface="Arial" charset="0"/>
              <a:cs typeface="Arial" charset="0"/>
            </a:endParaRPr>
          </a:p>
          <a:p>
            <a:pPr fontAlgn="base">
              <a:spcBef>
                <a:spcPct val="0"/>
              </a:spcBef>
              <a:spcAft>
                <a:spcPct val="0"/>
              </a:spcAft>
              <a:defRPr/>
            </a:pPr>
            <a:r>
              <a:rPr lang="en-US" sz="1100" kern="0" dirty="0">
                <a:solidFill>
                  <a:srgbClr val="323232"/>
                </a:solidFill>
              </a:rPr>
              <a:t>Utility role</a:t>
            </a:r>
          </a:p>
        </p:txBody>
      </p:sp>
      <p:sp>
        <p:nvSpPr>
          <p:cNvPr id="147" name="TextBox 146"/>
          <p:cNvSpPr txBox="1"/>
          <p:nvPr/>
        </p:nvSpPr>
        <p:spPr>
          <a:xfrm>
            <a:off x="8753595" y="2659560"/>
            <a:ext cx="1620595" cy="769441"/>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CT</a:t>
            </a:r>
          </a:p>
          <a:p>
            <a:pPr fontAlgn="base">
              <a:spcBef>
                <a:spcPct val="0"/>
              </a:spcBef>
              <a:spcAft>
                <a:spcPct val="0"/>
              </a:spcAft>
              <a:defRPr/>
            </a:pPr>
            <a:r>
              <a:rPr lang="en-US" sz="1100" kern="0" dirty="0">
                <a:solidFill>
                  <a:srgbClr val="323232"/>
                </a:solidFill>
                <a:latin typeface="Arial" charset="0"/>
                <a:cs typeface="Arial" charset="0"/>
              </a:rPr>
              <a:t>Vehicle incentives authorize charging for charging</a:t>
            </a:r>
          </a:p>
        </p:txBody>
      </p:sp>
      <p:sp>
        <p:nvSpPr>
          <p:cNvPr id="148" name="TextBox 147"/>
          <p:cNvSpPr txBox="1"/>
          <p:nvPr/>
        </p:nvSpPr>
        <p:spPr>
          <a:xfrm>
            <a:off x="9163148" y="2209800"/>
            <a:ext cx="1340545" cy="600164"/>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Massachusetts</a:t>
            </a:r>
            <a:endParaRPr lang="en-US" sz="1100" kern="0" dirty="0">
              <a:solidFill>
                <a:srgbClr val="323232"/>
              </a:solidFill>
              <a:latin typeface="Arial"/>
            </a:endParaRPr>
          </a:p>
          <a:p>
            <a:pPr fontAlgn="base">
              <a:spcBef>
                <a:spcPct val="0"/>
              </a:spcBef>
              <a:spcAft>
                <a:spcPct val="0"/>
              </a:spcAft>
              <a:defRPr/>
            </a:pPr>
            <a:r>
              <a:rPr lang="en-US" sz="1100" kern="0" dirty="0">
                <a:solidFill>
                  <a:srgbClr val="323232"/>
                </a:solidFill>
                <a:latin typeface="Arial"/>
              </a:rPr>
              <a:t>Utility role, vehicle incentives</a:t>
            </a:r>
          </a:p>
        </p:txBody>
      </p:sp>
      <p:sp>
        <p:nvSpPr>
          <p:cNvPr id="149" name="TextBox 148"/>
          <p:cNvSpPr txBox="1"/>
          <p:nvPr/>
        </p:nvSpPr>
        <p:spPr>
          <a:xfrm>
            <a:off x="3046748" y="2796394"/>
            <a:ext cx="1316938" cy="600164"/>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Utah</a:t>
            </a:r>
          </a:p>
          <a:p>
            <a:pPr fontAlgn="base">
              <a:spcBef>
                <a:spcPct val="0"/>
              </a:spcBef>
              <a:spcAft>
                <a:spcPct val="0"/>
              </a:spcAft>
              <a:defRPr/>
            </a:pPr>
            <a:r>
              <a:rPr lang="en-US" sz="1100" kern="0" dirty="0">
                <a:solidFill>
                  <a:srgbClr val="323232"/>
                </a:solidFill>
                <a:latin typeface="Arial" charset="0"/>
                <a:cs typeface="Arial" charset="0"/>
              </a:rPr>
              <a:t>Utility role</a:t>
            </a:r>
          </a:p>
          <a:p>
            <a:pPr fontAlgn="base">
              <a:spcBef>
                <a:spcPct val="0"/>
              </a:spcBef>
              <a:spcAft>
                <a:spcPct val="0"/>
              </a:spcAft>
              <a:defRPr/>
            </a:pPr>
            <a:r>
              <a:rPr lang="en-US" sz="1100" kern="0" dirty="0">
                <a:solidFill>
                  <a:srgbClr val="323232"/>
                </a:solidFill>
                <a:latin typeface="Arial" charset="0"/>
                <a:cs typeface="Arial" charset="0"/>
              </a:rPr>
              <a:t>Vehicle incentive</a:t>
            </a:r>
          </a:p>
        </p:txBody>
      </p:sp>
      <p:sp>
        <p:nvSpPr>
          <p:cNvPr id="150" name="TextBox 149"/>
          <p:cNvSpPr txBox="1"/>
          <p:nvPr/>
        </p:nvSpPr>
        <p:spPr>
          <a:xfrm>
            <a:off x="6819570" y="4189477"/>
            <a:ext cx="1065762" cy="430887"/>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Kentucky</a:t>
            </a:r>
          </a:p>
          <a:p>
            <a:pPr fontAlgn="base">
              <a:spcBef>
                <a:spcPct val="0"/>
              </a:spcBef>
              <a:spcAft>
                <a:spcPct val="0"/>
              </a:spcAft>
              <a:defRPr/>
            </a:pPr>
            <a:r>
              <a:rPr lang="en-US" sz="1100" kern="0" dirty="0">
                <a:solidFill>
                  <a:srgbClr val="323232"/>
                </a:solidFill>
                <a:latin typeface="Arial"/>
              </a:rPr>
              <a:t>Utility role</a:t>
            </a:r>
          </a:p>
        </p:txBody>
      </p:sp>
      <p:sp>
        <p:nvSpPr>
          <p:cNvPr id="151" name="TextBox 150"/>
          <p:cNvSpPr txBox="1"/>
          <p:nvPr/>
        </p:nvSpPr>
        <p:spPr>
          <a:xfrm>
            <a:off x="8062967" y="6122045"/>
            <a:ext cx="1398510" cy="600164"/>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Florida</a:t>
            </a:r>
          </a:p>
          <a:p>
            <a:pPr fontAlgn="base">
              <a:spcBef>
                <a:spcPct val="0"/>
              </a:spcBef>
              <a:spcAft>
                <a:spcPct val="0"/>
              </a:spcAft>
              <a:defRPr/>
            </a:pPr>
            <a:r>
              <a:rPr lang="en-US" sz="1100" kern="0" dirty="0">
                <a:solidFill>
                  <a:srgbClr val="323232"/>
                </a:solidFill>
                <a:latin typeface="Arial" charset="0"/>
                <a:cs typeface="Arial" charset="0"/>
              </a:rPr>
              <a:t>Utility role</a:t>
            </a:r>
          </a:p>
          <a:p>
            <a:pPr fontAlgn="base">
              <a:spcBef>
                <a:spcPct val="0"/>
              </a:spcBef>
              <a:spcAft>
                <a:spcPct val="0"/>
              </a:spcAft>
              <a:defRPr/>
            </a:pPr>
            <a:r>
              <a:rPr lang="en-US" sz="1100" kern="0" dirty="0">
                <a:solidFill>
                  <a:srgbClr val="323232"/>
                </a:solidFill>
                <a:latin typeface="Arial" charset="0"/>
                <a:cs typeface="Arial" charset="0"/>
              </a:rPr>
              <a:t>Vehicle incentive</a:t>
            </a:r>
          </a:p>
        </p:txBody>
      </p:sp>
      <p:sp>
        <p:nvSpPr>
          <p:cNvPr id="152" name="TextBox 151"/>
          <p:cNvSpPr txBox="1"/>
          <p:nvPr/>
        </p:nvSpPr>
        <p:spPr>
          <a:xfrm>
            <a:off x="8378949" y="4539795"/>
            <a:ext cx="1731831" cy="600164"/>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South Carolina</a:t>
            </a:r>
          </a:p>
          <a:p>
            <a:pPr fontAlgn="base">
              <a:spcBef>
                <a:spcPct val="0"/>
              </a:spcBef>
              <a:spcAft>
                <a:spcPct val="0"/>
              </a:spcAft>
              <a:defRPr/>
            </a:pPr>
            <a:r>
              <a:rPr lang="en-US" sz="1100" kern="0" dirty="0">
                <a:solidFill>
                  <a:srgbClr val="323232"/>
                </a:solidFill>
                <a:latin typeface="Arial"/>
              </a:rPr>
              <a:t>Utility role</a:t>
            </a:r>
          </a:p>
          <a:p>
            <a:pPr fontAlgn="base">
              <a:spcBef>
                <a:spcPct val="0"/>
              </a:spcBef>
              <a:spcAft>
                <a:spcPct val="0"/>
              </a:spcAft>
              <a:defRPr/>
            </a:pPr>
            <a:r>
              <a:rPr lang="en-US" sz="1100" kern="0" dirty="0">
                <a:solidFill>
                  <a:srgbClr val="323232"/>
                </a:solidFill>
                <a:latin typeface="Arial"/>
              </a:rPr>
              <a:t>Vehicle incentive</a:t>
            </a:r>
          </a:p>
        </p:txBody>
      </p:sp>
      <p:sp>
        <p:nvSpPr>
          <p:cNvPr id="153" name="TextBox 152"/>
          <p:cNvSpPr txBox="1"/>
          <p:nvPr/>
        </p:nvSpPr>
        <p:spPr>
          <a:xfrm>
            <a:off x="5265028" y="5548419"/>
            <a:ext cx="1065762" cy="430887"/>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Texas</a:t>
            </a:r>
          </a:p>
          <a:p>
            <a:pPr fontAlgn="base">
              <a:spcBef>
                <a:spcPct val="0"/>
              </a:spcBef>
              <a:spcAft>
                <a:spcPct val="0"/>
              </a:spcAft>
              <a:defRPr/>
            </a:pPr>
            <a:r>
              <a:rPr lang="en-US" sz="1100" kern="0" dirty="0">
                <a:solidFill>
                  <a:srgbClr val="323232"/>
                </a:solidFill>
                <a:latin typeface="Arial"/>
              </a:rPr>
              <a:t>Utility role</a:t>
            </a:r>
          </a:p>
        </p:txBody>
      </p:sp>
      <p:sp>
        <p:nvSpPr>
          <p:cNvPr id="154" name="TextBox 153"/>
          <p:cNvSpPr txBox="1"/>
          <p:nvPr/>
        </p:nvSpPr>
        <p:spPr>
          <a:xfrm>
            <a:off x="5734302" y="1458227"/>
            <a:ext cx="1309428" cy="430887"/>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Minnesota</a:t>
            </a:r>
          </a:p>
          <a:p>
            <a:pPr fontAlgn="base">
              <a:spcBef>
                <a:spcPct val="0"/>
              </a:spcBef>
              <a:spcAft>
                <a:spcPct val="0"/>
              </a:spcAft>
              <a:defRPr/>
            </a:pPr>
            <a:r>
              <a:rPr lang="en-US" sz="1100" kern="0" dirty="0">
                <a:solidFill>
                  <a:srgbClr val="323232"/>
                </a:solidFill>
                <a:latin typeface="Arial" charset="0"/>
                <a:cs typeface="Arial" charset="0"/>
              </a:rPr>
              <a:t>Utility role</a:t>
            </a:r>
          </a:p>
        </p:txBody>
      </p:sp>
      <p:sp>
        <p:nvSpPr>
          <p:cNvPr id="155" name="TextBox 154"/>
          <p:cNvSpPr txBox="1"/>
          <p:nvPr/>
        </p:nvSpPr>
        <p:spPr>
          <a:xfrm>
            <a:off x="6583550" y="5250360"/>
            <a:ext cx="1018980" cy="769441"/>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Louisiana</a:t>
            </a:r>
          </a:p>
          <a:p>
            <a:pPr fontAlgn="base">
              <a:spcBef>
                <a:spcPct val="0"/>
              </a:spcBef>
              <a:spcAft>
                <a:spcPct val="0"/>
              </a:spcAft>
              <a:defRPr/>
            </a:pPr>
            <a:r>
              <a:rPr lang="en-US" sz="1100" kern="0" dirty="0">
                <a:solidFill>
                  <a:srgbClr val="323232"/>
                </a:solidFill>
                <a:latin typeface="Arial"/>
              </a:rPr>
              <a:t>Authorize charging for charging</a:t>
            </a:r>
          </a:p>
        </p:txBody>
      </p:sp>
      <p:sp>
        <p:nvSpPr>
          <p:cNvPr id="156" name="TextBox 155"/>
          <p:cNvSpPr txBox="1"/>
          <p:nvPr/>
        </p:nvSpPr>
        <p:spPr>
          <a:xfrm>
            <a:off x="7958274" y="3372231"/>
            <a:ext cx="1133773" cy="430887"/>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Maryland</a:t>
            </a:r>
          </a:p>
          <a:p>
            <a:pPr fontAlgn="base">
              <a:spcBef>
                <a:spcPct val="0"/>
              </a:spcBef>
              <a:spcAft>
                <a:spcPct val="0"/>
              </a:spcAft>
              <a:defRPr/>
            </a:pPr>
            <a:r>
              <a:rPr lang="en-US" sz="1100" kern="0" dirty="0">
                <a:solidFill>
                  <a:srgbClr val="323232"/>
                </a:solidFill>
                <a:latin typeface="Arial"/>
              </a:rPr>
              <a:t>State taskforce</a:t>
            </a:r>
          </a:p>
        </p:txBody>
      </p:sp>
      <p:sp>
        <p:nvSpPr>
          <p:cNvPr id="157" name="TextBox 156"/>
          <p:cNvSpPr txBox="1"/>
          <p:nvPr/>
        </p:nvSpPr>
        <p:spPr>
          <a:xfrm>
            <a:off x="7754653" y="3769221"/>
            <a:ext cx="961506" cy="600164"/>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Virginia</a:t>
            </a:r>
          </a:p>
          <a:p>
            <a:pPr fontAlgn="base">
              <a:spcBef>
                <a:spcPct val="0"/>
              </a:spcBef>
              <a:spcAft>
                <a:spcPct val="0"/>
              </a:spcAft>
              <a:defRPr/>
            </a:pPr>
            <a:r>
              <a:rPr lang="en-US" sz="1100" kern="0" dirty="0">
                <a:solidFill>
                  <a:srgbClr val="323232"/>
                </a:solidFill>
                <a:latin typeface="Arial"/>
              </a:rPr>
              <a:t>Vehicle incentive</a:t>
            </a:r>
          </a:p>
        </p:txBody>
      </p:sp>
      <p:sp>
        <p:nvSpPr>
          <p:cNvPr id="158" name="TextBox 157"/>
          <p:cNvSpPr txBox="1"/>
          <p:nvPr/>
        </p:nvSpPr>
        <p:spPr>
          <a:xfrm>
            <a:off x="7409826" y="2743177"/>
            <a:ext cx="1337397" cy="600164"/>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Pennsylvania</a:t>
            </a:r>
          </a:p>
          <a:p>
            <a:pPr fontAlgn="base">
              <a:spcBef>
                <a:spcPct val="0"/>
              </a:spcBef>
              <a:spcAft>
                <a:spcPct val="0"/>
              </a:spcAft>
              <a:defRPr/>
            </a:pPr>
            <a:r>
              <a:rPr lang="en-US" sz="1100" kern="0" dirty="0">
                <a:solidFill>
                  <a:srgbClr val="323232"/>
                </a:solidFill>
                <a:latin typeface="Arial"/>
              </a:rPr>
              <a:t>Vehicle incentive, utility role</a:t>
            </a:r>
          </a:p>
        </p:txBody>
      </p:sp>
      <p:sp>
        <p:nvSpPr>
          <p:cNvPr id="159" name="TextBox 158"/>
          <p:cNvSpPr txBox="1"/>
          <p:nvPr/>
        </p:nvSpPr>
        <p:spPr>
          <a:xfrm>
            <a:off x="8537838" y="3843362"/>
            <a:ext cx="961506" cy="430887"/>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Delaware</a:t>
            </a:r>
          </a:p>
          <a:p>
            <a:pPr fontAlgn="base">
              <a:spcBef>
                <a:spcPct val="0"/>
              </a:spcBef>
              <a:spcAft>
                <a:spcPct val="0"/>
              </a:spcAft>
              <a:defRPr/>
            </a:pPr>
            <a:r>
              <a:rPr lang="en-US" sz="1100" kern="0" dirty="0">
                <a:solidFill>
                  <a:srgbClr val="323232"/>
                </a:solidFill>
                <a:latin typeface="Arial"/>
              </a:rPr>
              <a:t>Grants</a:t>
            </a:r>
          </a:p>
        </p:txBody>
      </p:sp>
      <p:sp>
        <p:nvSpPr>
          <p:cNvPr id="160" name="TextBox 159"/>
          <p:cNvSpPr txBox="1"/>
          <p:nvPr/>
        </p:nvSpPr>
        <p:spPr>
          <a:xfrm>
            <a:off x="9122914" y="3352800"/>
            <a:ext cx="1392687" cy="600164"/>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Rhode Island</a:t>
            </a:r>
          </a:p>
          <a:p>
            <a:pPr fontAlgn="base">
              <a:spcBef>
                <a:spcPct val="0"/>
              </a:spcBef>
              <a:spcAft>
                <a:spcPct val="0"/>
              </a:spcAft>
              <a:defRPr/>
            </a:pPr>
            <a:r>
              <a:rPr lang="en-US" sz="1100" kern="0" dirty="0">
                <a:solidFill>
                  <a:srgbClr val="323232"/>
                </a:solidFill>
                <a:latin typeface="Arial"/>
              </a:rPr>
              <a:t>Authorize charging for charging</a:t>
            </a:r>
          </a:p>
        </p:txBody>
      </p:sp>
      <p:sp>
        <p:nvSpPr>
          <p:cNvPr id="162" name="TextBox 161"/>
          <p:cNvSpPr txBox="1"/>
          <p:nvPr/>
        </p:nvSpPr>
        <p:spPr>
          <a:xfrm>
            <a:off x="9355227" y="3985750"/>
            <a:ext cx="1123298" cy="600164"/>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New Jersey</a:t>
            </a:r>
          </a:p>
          <a:p>
            <a:pPr fontAlgn="base">
              <a:spcBef>
                <a:spcPct val="0"/>
              </a:spcBef>
              <a:spcAft>
                <a:spcPct val="0"/>
              </a:spcAft>
              <a:defRPr/>
            </a:pPr>
            <a:r>
              <a:rPr lang="en-US" sz="1100" kern="0" dirty="0">
                <a:solidFill>
                  <a:srgbClr val="323232"/>
                </a:solidFill>
                <a:latin typeface="Arial"/>
              </a:rPr>
              <a:t>EVSE incentives</a:t>
            </a:r>
          </a:p>
        </p:txBody>
      </p:sp>
      <p:sp>
        <p:nvSpPr>
          <p:cNvPr id="163" name="TextBox 162"/>
          <p:cNvSpPr txBox="1"/>
          <p:nvPr/>
        </p:nvSpPr>
        <p:spPr>
          <a:xfrm>
            <a:off x="5957039" y="3463075"/>
            <a:ext cx="1387475" cy="600164"/>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Missouri</a:t>
            </a:r>
          </a:p>
          <a:p>
            <a:pPr fontAlgn="base">
              <a:spcBef>
                <a:spcPct val="0"/>
              </a:spcBef>
              <a:spcAft>
                <a:spcPct val="0"/>
              </a:spcAft>
              <a:defRPr/>
            </a:pPr>
            <a:r>
              <a:rPr lang="en-US" sz="1100" kern="0" dirty="0">
                <a:solidFill>
                  <a:srgbClr val="323232"/>
                </a:solidFill>
                <a:latin typeface="Arial" charset="0"/>
                <a:cs typeface="Arial" charset="0"/>
              </a:rPr>
              <a:t>Utility role</a:t>
            </a:r>
          </a:p>
          <a:p>
            <a:pPr fontAlgn="base">
              <a:spcBef>
                <a:spcPct val="0"/>
              </a:spcBef>
              <a:spcAft>
                <a:spcPct val="0"/>
              </a:spcAft>
              <a:defRPr/>
            </a:pPr>
            <a:r>
              <a:rPr lang="en-US" sz="1100" kern="0" dirty="0">
                <a:solidFill>
                  <a:srgbClr val="323232"/>
                </a:solidFill>
                <a:latin typeface="Arial" charset="0"/>
                <a:cs typeface="Arial" charset="0"/>
              </a:rPr>
              <a:t>Vehicle incentive</a:t>
            </a:r>
          </a:p>
        </p:txBody>
      </p:sp>
      <p:sp>
        <p:nvSpPr>
          <p:cNvPr id="168" name="TextBox 167"/>
          <p:cNvSpPr txBox="1"/>
          <p:nvPr/>
        </p:nvSpPr>
        <p:spPr>
          <a:xfrm>
            <a:off x="7366650" y="1897560"/>
            <a:ext cx="1793218" cy="769441"/>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New York</a:t>
            </a:r>
            <a:endParaRPr lang="en-US" sz="1100" kern="0" dirty="0">
              <a:solidFill>
                <a:srgbClr val="323232"/>
              </a:solidFill>
              <a:latin typeface="Arial"/>
            </a:endParaRPr>
          </a:p>
          <a:p>
            <a:pPr fontAlgn="base">
              <a:spcBef>
                <a:spcPct val="0"/>
              </a:spcBef>
              <a:spcAft>
                <a:spcPct val="0"/>
              </a:spcAft>
              <a:defRPr/>
            </a:pPr>
            <a:r>
              <a:rPr lang="en-US" sz="1100" kern="0" dirty="0">
                <a:solidFill>
                  <a:srgbClr val="323232"/>
                </a:solidFill>
                <a:latin typeface="Arial"/>
              </a:rPr>
              <a:t>Grants and financing opportunities</a:t>
            </a:r>
          </a:p>
          <a:p>
            <a:pPr fontAlgn="base">
              <a:spcBef>
                <a:spcPct val="0"/>
              </a:spcBef>
              <a:spcAft>
                <a:spcPct val="0"/>
              </a:spcAft>
              <a:defRPr/>
            </a:pPr>
            <a:r>
              <a:rPr lang="en-US" sz="1100" kern="0" dirty="0">
                <a:solidFill>
                  <a:srgbClr val="323232"/>
                </a:solidFill>
                <a:latin typeface="Arial"/>
              </a:rPr>
              <a:t>EVSE &amp; vehicle incentive</a:t>
            </a:r>
          </a:p>
        </p:txBody>
      </p:sp>
      <p:sp>
        <p:nvSpPr>
          <p:cNvPr id="164" name="TextBox 163"/>
          <p:cNvSpPr txBox="1"/>
          <p:nvPr/>
        </p:nvSpPr>
        <p:spPr>
          <a:xfrm>
            <a:off x="2670167" y="3410103"/>
            <a:ext cx="1309428" cy="938719"/>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Nevada</a:t>
            </a:r>
          </a:p>
          <a:p>
            <a:pPr fontAlgn="base">
              <a:spcBef>
                <a:spcPct val="0"/>
              </a:spcBef>
              <a:spcAft>
                <a:spcPct val="0"/>
              </a:spcAft>
              <a:defRPr/>
            </a:pPr>
            <a:r>
              <a:rPr lang="en-US" sz="1100" kern="0" dirty="0">
                <a:solidFill>
                  <a:srgbClr val="323232"/>
                </a:solidFill>
                <a:latin typeface="Arial" charset="0"/>
                <a:cs typeface="Arial" charset="0"/>
              </a:rPr>
              <a:t>Authorize charging for charging</a:t>
            </a:r>
          </a:p>
          <a:p>
            <a:pPr fontAlgn="base">
              <a:spcBef>
                <a:spcPct val="0"/>
              </a:spcBef>
              <a:spcAft>
                <a:spcPct val="0"/>
              </a:spcAft>
              <a:defRPr/>
            </a:pPr>
            <a:r>
              <a:rPr lang="en-US" sz="1100" kern="0" dirty="0">
                <a:solidFill>
                  <a:srgbClr val="323232"/>
                </a:solidFill>
                <a:latin typeface="Arial" charset="0"/>
                <a:cs typeface="Arial" charset="0"/>
              </a:rPr>
              <a:t>Utility role</a:t>
            </a:r>
          </a:p>
        </p:txBody>
      </p:sp>
      <p:sp>
        <p:nvSpPr>
          <p:cNvPr id="165" name="TextBox 164"/>
          <p:cNvSpPr txBox="1"/>
          <p:nvPr/>
        </p:nvSpPr>
        <p:spPr>
          <a:xfrm>
            <a:off x="5638800" y="2761056"/>
            <a:ext cx="1364694" cy="430887"/>
          </a:xfrm>
          <a:prstGeom prst="rect">
            <a:avLst/>
          </a:prstGeom>
          <a:solidFill>
            <a:schemeClr val="bg1"/>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Iowa</a:t>
            </a:r>
          </a:p>
          <a:p>
            <a:pPr fontAlgn="base">
              <a:spcBef>
                <a:spcPct val="0"/>
              </a:spcBef>
              <a:spcAft>
                <a:spcPct val="0"/>
              </a:spcAft>
              <a:defRPr/>
            </a:pPr>
            <a:r>
              <a:rPr lang="en-US" sz="1100" kern="0" dirty="0">
                <a:solidFill>
                  <a:srgbClr val="323232"/>
                </a:solidFill>
                <a:latin typeface="Arial" charset="0"/>
                <a:cs typeface="Arial" charset="0"/>
              </a:rPr>
              <a:t>Financing</a:t>
            </a:r>
          </a:p>
        </p:txBody>
      </p:sp>
      <p:sp>
        <p:nvSpPr>
          <p:cNvPr id="166" name="TextBox 165"/>
          <p:cNvSpPr txBox="1"/>
          <p:nvPr/>
        </p:nvSpPr>
        <p:spPr>
          <a:xfrm>
            <a:off x="6422611" y="2953944"/>
            <a:ext cx="980842" cy="430887"/>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Illinois</a:t>
            </a:r>
          </a:p>
          <a:p>
            <a:pPr fontAlgn="base">
              <a:spcBef>
                <a:spcPct val="0"/>
              </a:spcBef>
              <a:spcAft>
                <a:spcPct val="0"/>
              </a:spcAft>
              <a:defRPr/>
            </a:pPr>
            <a:r>
              <a:rPr lang="en-US" sz="1100" kern="0" dirty="0">
                <a:solidFill>
                  <a:srgbClr val="323232"/>
                </a:solidFill>
                <a:latin typeface="Arial"/>
              </a:rPr>
              <a:t>Utility role</a:t>
            </a:r>
          </a:p>
        </p:txBody>
      </p:sp>
      <p:sp>
        <p:nvSpPr>
          <p:cNvPr id="169" name="TextBox 168"/>
          <p:cNvSpPr txBox="1"/>
          <p:nvPr/>
        </p:nvSpPr>
        <p:spPr>
          <a:xfrm>
            <a:off x="8868997" y="1576138"/>
            <a:ext cx="1634697" cy="600164"/>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New Hampshire</a:t>
            </a:r>
          </a:p>
          <a:p>
            <a:pPr fontAlgn="base">
              <a:spcBef>
                <a:spcPct val="0"/>
              </a:spcBef>
              <a:spcAft>
                <a:spcPct val="0"/>
              </a:spcAft>
              <a:defRPr/>
            </a:pPr>
            <a:r>
              <a:rPr lang="en-US" sz="1100" kern="0" dirty="0">
                <a:solidFill>
                  <a:srgbClr val="323232"/>
                </a:solidFill>
                <a:latin typeface="Arial"/>
              </a:rPr>
              <a:t>Authorize charging for charging</a:t>
            </a:r>
          </a:p>
        </p:txBody>
      </p:sp>
      <p:sp>
        <p:nvSpPr>
          <p:cNvPr id="170" name="TextBox 169"/>
          <p:cNvSpPr txBox="1"/>
          <p:nvPr/>
        </p:nvSpPr>
        <p:spPr>
          <a:xfrm>
            <a:off x="3496717" y="2126758"/>
            <a:ext cx="1029774" cy="600164"/>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Idaho</a:t>
            </a:r>
          </a:p>
          <a:p>
            <a:pPr fontAlgn="base">
              <a:spcBef>
                <a:spcPct val="0"/>
              </a:spcBef>
              <a:spcAft>
                <a:spcPct val="0"/>
              </a:spcAft>
              <a:defRPr/>
            </a:pPr>
            <a:r>
              <a:rPr lang="en-US" sz="1100" kern="0" dirty="0">
                <a:solidFill>
                  <a:srgbClr val="323232"/>
                </a:solidFill>
                <a:latin typeface="Arial"/>
              </a:rPr>
              <a:t>Utility role</a:t>
            </a:r>
          </a:p>
          <a:p>
            <a:pPr fontAlgn="base">
              <a:spcBef>
                <a:spcPct val="0"/>
              </a:spcBef>
              <a:spcAft>
                <a:spcPct val="0"/>
              </a:spcAft>
              <a:defRPr/>
            </a:pPr>
            <a:r>
              <a:rPr lang="en-US" sz="1100" kern="0" dirty="0">
                <a:solidFill>
                  <a:srgbClr val="323232"/>
                </a:solidFill>
                <a:latin typeface="Arial"/>
              </a:rPr>
              <a:t>Grants</a:t>
            </a:r>
          </a:p>
        </p:txBody>
      </p:sp>
      <p:sp>
        <p:nvSpPr>
          <p:cNvPr id="167" name="TextBox 166"/>
          <p:cNvSpPr txBox="1"/>
          <p:nvPr/>
        </p:nvSpPr>
        <p:spPr>
          <a:xfrm>
            <a:off x="7178403" y="1468321"/>
            <a:ext cx="1309428" cy="430887"/>
          </a:xfrm>
          <a:prstGeom prst="rect">
            <a:avLst/>
          </a:prstGeom>
          <a:solidFill>
            <a:srgbClr val="FFFFFF"/>
          </a:solidFill>
          <a:ln>
            <a:solidFill>
              <a:srgbClr val="323232"/>
            </a:solidFill>
          </a:ln>
        </p:spPr>
        <p:txBody>
          <a:bodyPr wrap="square" rtlCol="0">
            <a:spAutoFit/>
          </a:bodyPr>
          <a:lstStyle/>
          <a:p>
            <a:pPr fontAlgn="base">
              <a:spcBef>
                <a:spcPct val="0"/>
              </a:spcBef>
              <a:spcAft>
                <a:spcPct val="0"/>
              </a:spcAft>
              <a:defRPr/>
            </a:pPr>
            <a:r>
              <a:rPr lang="en-US" sz="1100" b="1" kern="0" dirty="0">
                <a:solidFill>
                  <a:srgbClr val="323232"/>
                </a:solidFill>
                <a:latin typeface="Arial" charset="0"/>
                <a:cs typeface="Arial" charset="0"/>
              </a:rPr>
              <a:t>Michigan</a:t>
            </a:r>
          </a:p>
          <a:p>
            <a:pPr fontAlgn="base">
              <a:spcBef>
                <a:spcPct val="0"/>
              </a:spcBef>
              <a:spcAft>
                <a:spcPct val="0"/>
              </a:spcAft>
              <a:defRPr/>
            </a:pPr>
            <a:r>
              <a:rPr lang="en-US" sz="1100" kern="0" dirty="0">
                <a:solidFill>
                  <a:srgbClr val="323232"/>
                </a:solidFill>
                <a:latin typeface="Arial" charset="0"/>
                <a:cs typeface="Arial" charset="0"/>
              </a:rPr>
              <a:t>Utility role</a:t>
            </a:r>
          </a:p>
        </p:txBody>
      </p:sp>
      <p:sp>
        <p:nvSpPr>
          <p:cNvPr id="171" name="TextBox 170"/>
          <p:cNvSpPr txBox="1"/>
          <p:nvPr/>
        </p:nvSpPr>
        <p:spPr>
          <a:xfrm>
            <a:off x="7000886" y="4701783"/>
            <a:ext cx="1018980" cy="430887"/>
          </a:xfrm>
          <a:prstGeom prst="rect">
            <a:avLst/>
          </a:prstGeom>
          <a:solidFill>
            <a:srgbClr val="FFFFFF"/>
          </a:solidFill>
          <a:ln w="3175" cap="flat" cmpd="sng" algn="ctr">
            <a:solidFill>
              <a:srgbClr val="323232"/>
            </a:solidFill>
            <a:prstDash val="solid"/>
          </a:ln>
          <a:effectLst/>
        </p:spPr>
        <p:txBody>
          <a:bodyPr wrap="square" rtlCol="0">
            <a:spAutoFit/>
          </a:bodyPr>
          <a:lstStyle/>
          <a:p>
            <a:pPr fontAlgn="base">
              <a:spcBef>
                <a:spcPct val="0"/>
              </a:spcBef>
              <a:spcAft>
                <a:spcPct val="0"/>
              </a:spcAft>
              <a:defRPr/>
            </a:pPr>
            <a:r>
              <a:rPr lang="en-US" sz="1100" b="1" kern="0" dirty="0">
                <a:solidFill>
                  <a:srgbClr val="323232"/>
                </a:solidFill>
                <a:latin typeface="Arial"/>
              </a:rPr>
              <a:t>Alabama</a:t>
            </a:r>
          </a:p>
          <a:p>
            <a:pPr fontAlgn="base">
              <a:spcBef>
                <a:spcPct val="0"/>
              </a:spcBef>
              <a:spcAft>
                <a:spcPct val="0"/>
              </a:spcAft>
              <a:defRPr/>
            </a:pPr>
            <a:r>
              <a:rPr lang="en-US" sz="1100" kern="0" dirty="0">
                <a:solidFill>
                  <a:srgbClr val="323232"/>
                </a:solidFill>
                <a:latin typeface="Arial"/>
              </a:rPr>
              <a:t>Utility Role</a:t>
            </a:r>
          </a:p>
        </p:txBody>
      </p:sp>
    </p:spTree>
    <p:extLst>
      <p:ext uri="{BB962C8B-B14F-4D97-AF65-F5344CB8AC3E}">
        <p14:creationId xmlns:p14="http://schemas.microsoft.com/office/powerpoint/2010/main" val="2848828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400" dirty="0" smtClean="0"/>
              <a:t>Appendix – Examples of Applied Guiding Principles</a:t>
            </a:r>
            <a:endParaRPr lang="en-US" sz="3400" dirty="0"/>
          </a:p>
        </p:txBody>
      </p:sp>
      <p:sp>
        <p:nvSpPr>
          <p:cNvPr id="2" name="Text Placeholder 1"/>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a:prstGeom prst="rect">
            <a:avLst/>
          </a:prstGeom>
        </p:spPr>
        <p:txBody>
          <a:bodyPr/>
          <a:lstStyle/>
          <a:p>
            <a:pPr>
              <a:defRPr/>
            </a:pPr>
            <a:fld id="{BFB65967-37EE-4D55-82F8-A6494FD55C33}" type="slidenum">
              <a:rPr lang="en-US" smtClean="0">
                <a:solidFill>
                  <a:srgbClr val="323232"/>
                </a:solidFill>
              </a:rPr>
              <a:pPr>
                <a:defRPr/>
              </a:pPr>
              <a:t>18</a:t>
            </a:fld>
            <a:endParaRPr lang="en-US">
              <a:solidFill>
                <a:srgbClr val="323232"/>
              </a:solidFill>
            </a:endParaRPr>
          </a:p>
        </p:txBody>
      </p:sp>
    </p:spTree>
    <p:custDataLst>
      <p:tags r:id="rId1"/>
    </p:custDataLst>
    <p:extLst>
      <p:ext uri="{BB962C8B-B14F-4D97-AF65-F5344CB8AC3E}">
        <p14:creationId xmlns:p14="http://schemas.microsoft.com/office/powerpoint/2010/main" val="2904158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07DA021-D4B9-46C0-8AA3-657A50959BDF}" type="slidenum">
              <a:rPr lang="en-US" smtClean="0">
                <a:solidFill>
                  <a:srgbClr val="323232"/>
                </a:solidFill>
              </a:rPr>
              <a:pPr>
                <a:defRPr/>
              </a:pPr>
              <a:t>19</a:t>
            </a:fld>
            <a:endParaRPr lang="en-US">
              <a:solidFill>
                <a:srgbClr val="323232"/>
              </a:solidFill>
            </a:endParaRPr>
          </a:p>
        </p:txBody>
      </p:sp>
      <p:sp>
        <p:nvSpPr>
          <p:cNvPr id="3" name="Rectangle 2"/>
          <p:cNvSpPr/>
          <p:nvPr/>
        </p:nvSpPr>
        <p:spPr>
          <a:xfrm>
            <a:off x="3048000" y="-3403640"/>
            <a:ext cx="6096000" cy="461665"/>
          </a:xfrm>
          <a:prstGeom prst="rect">
            <a:avLst/>
          </a:prstGeom>
        </p:spPr>
        <p:txBody>
          <a:bodyPr>
            <a:spAutoFit/>
          </a:bodyPr>
          <a:lstStyle/>
          <a:p>
            <a:pPr fontAlgn="base">
              <a:spcBef>
                <a:spcPct val="0"/>
              </a:spcBef>
              <a:spcAft>
                <a:spcPct val="0"/>
              </a:spcAft>
            </a:pPr>
            <a:endParaRPr lang="en-US" sz="2400" dirty="0">
              <a:solidFill>
                <a:srgbClr val="000000"/>
              </a:solidFill>
              <a:latin typeface="Calibri" panose="020F0502020204030204" pitchFamily="34" charset="0"/>
              <a:cs typeface="Arial" charset="0"/>
            </a:endParaRPr>
          </a:p>
        </p:txBody>
      </p:sp>
      <p:graphicFrame>
        <p:nvGraphicFramePr>
          <p:cNvPr id="6" name="Table 5"/>
          <p:cNvGraphicFramePr>
            <a:graphicFrameLocks noGrp="1"/>
          </p:cNvGraphicFramePr>
          <p:nvPr>
            <p:extLst/>
          </p:nvPr>
        </p:nvGraphicFramePr>
        <p:xfrm>
          <a:off x="254000" y="1397000"/>
          <a:ext cx="11684001" cy="4854145"/>
        </p:xfrm>
        <a:graphic>
          <a:graphicData uri="http://schemas.openxmlformats.org/drawingml/2006/table">
            <a:tbl>
              <a:tblPr/>
              <a:tblGrid>
                <a:gridCol w="1473655">
                  <a:extLst>
                    <a:ext uri="{9D8B030D-6E8A-4147-A177-3AD203B41FA5}">
                      <a16:colId xmlns:mc="http://schemas.openxmlformats.org/markup-compatibility/2006" xmlns:mv="urn:schemas-microsoft-com:mac:vml" xmlns="" xmlns:a16="http://schemas.microsoft.com/office/drawing/2014/main" val="20000"/>
                    </a:ext>
                  </a:extLst>
                </a:gridCol>
                <a:gridCol w="2714947">
                  <a:extLst>
                    <a:ext uri="{9D8B030D-6E8A-4147-A177-3AD203B41FA5}">
                      <a16:colId xmlns:mc="http://schemas.openxmlformats.org/markup-compatibility/2006" xmlns:mv="urn:schemas-microsoft-com:mac:vml" xmlns="" xmlns:a16="http://schemas.microsoft.com/office/drawing/2014/main" val="20001"/>
                    </a:ext>
                  </a:extLst>
                </a:gridCol>
                <a:gridCol w="1763624">
                  <a:extLst>
                    <a:ext uri="{9D8B030D-6E8A-4147-A177-3AD203B41FA5}">
                      <a16:colId xmlns:mc="http://schemas.openxmlformats.org/markup-compatibility/2006" xmlns:mv="urn:schemas-microsoft-com:mac:vml" xmlns="" xmlns:a16="http://schemas.microsoft.com/office/drawing/2014/main" val="20002"/>
                    </a:ext>
                  </a:extLst>
                </a:gridCol>
                <a:gridCol w="5731775">
                  <a:extLst>
                    <a:ext uri="{9D8B030D-6E8A-4147-A177-3AD203B41FA5}">
                      <a16:colId xmlns:mc="http://schemas.openxmlformats.org/markup-compatibility/2006" xmlns:mv="urn:schemas-microsoft-com:mac:vml" xmlns="" xmlns:a16="http://schemas.microsoft.com/office/drawing/2014/main" val="20003"/>
                    </a:ext>
                  </a:extLst>
                </a:gridCol>
              </a:tblGrid>
              <a:tr h="239060">
                <a:tc>
                  <a:txBody>
                    <a:bodyPr/>
                    <a:lstStyle/>
                    <a:p>
                      <a:pPr algn="ctr" fontAlgn="ctr"/>
                      <a:r>
                        <a:rPr lang="en-US" sz="1500" b="1" i="0" u="none" strike="noStrike" dirty="0">
                          <a:solidFill>
                            <a:srgbClr val="000000"/>
                          </a:solidFill>
                          <a:effectLst/>
                          <a:latin typeface="Calibri" panose="020F0502020204030204" pitchFamily="34" charset="0"/>
                        </a:rPr>
                        <a:t>Principle</a:t>
                      </a:r>
                    </a:p>
                  </a:txBody>
                  <a:tcPr marL="6585" marR="6585" marT="658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Reference</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Date Approved</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Language</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mc="http://schemas.openxmlformats.org/markup-compatibility/2006" xmlns:mv="urn:schemas-microsoft-com:mac:vml" xmlns="" xmlns:a16="http://schemas.microsoft.com/office/drawing/2014/main" val="10000"/>
                  </a:ext>
                </a:extLst>
              </a:tr>
              <a:tr h="1149585">
                <a:tc rowSpan="5">
                  <a:txBody>
                    <a:bodyPr/>
                    <a:lstStyle/>
                    <a:p>
                      <a:pPr algn="ctr" fontAlgn="ctr"/>
                      <a:r>
                        <a:rPr lang="en-US" sz="1600" b="1" i="0" u="none" strike="noStrike" dirty="0">
                          <a:solidFill>
                            <a:srgbClr val="000000"/>
                          </a:solidFill>
                          <a:effectLst/>
                          <a:latin typeface="Calibri" panose="020F0502020204030204" pitchFamily="34" charset="0"/>
                        </a:rPr>
                        <a:t>Minimize cost and maximize benefits to all ratepayers</a:t>
                      </a:r>
                    </a:p>
                  </a:txBody>
                  <a:tcPr marL="6585" marR="6585" marT="658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Utah SB 115</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Signed into law on March 29, 2016</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54-20-103. (2) The commission may review the expenditures made by a large-scale electric utility for the program described in Subsection (1) in order to determine if the large-scale electric</a:t>
                      </a: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utility made the expenditures prudently in accordance with the purposes of the program.</a:t>
                      </a:r>
                    </a:p>
                  </a:txBody>
                  <a:tcPr marL="6585" marR="6585" marT="658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1"/>
                  </a:ext>
                </a:extLst>
              </a:tr>
              <a:tr h="692385">
                <a:tc vMerge="1">
                  <a:txBody>
                    <a:bodyPr/>
                    <a:lstStyle/>
                    <a:p>
                      <a:endParaRPr lang="en-US"/>
                    </a:p>
                  </a:txBody>
                  <a:tcPr/>
                </a:tc>
                <a:tc>
                  <a:txBody>
                    <a:bodyPr/>
                    <a:lstStyle/>
                    <a:p>
                      <a:pPr algn="l" fontAlgn="b"/>
                      <a:r>
                        <a:rPr lang="en-US" sz="1500" b="0" i="0" u="none" strike="noStrike" dirty="0">
                          <a:solidFill>
                            <a:srgbClr val="000000"/>
                          </a:solidFill>
                          <a:effectLst/>
                          <a:latin typeface="Calibri" panose="020F0502020204030204" pitchFamily="34" charset="0"/>
                        </a:rPr>
                        <a:t>Oregon SB 1547</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Signed into law on March 8, 2016</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(3) of this section, the commission shall consider whether the investments and other expenditures: (b) Are prudent as determined by the commission; </a:t>
                      </a:r>
                    </a:p>
                  </a:txBody>
                  <a:tcPr marL="6585" marR="6585" marT="658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2"/>
                  </a:ext>
                </a:extLst>
              </a:tr>
              <a:tr h="473945">
                <a:tc v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California SB 350</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Signed into law on Oct 7, 2015</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Sec 32 (2)(b) Programs proposed by electrical corporations shall seek to minimize overall costs and maximize overall benefits.</a:t>
                      </a:r>
                    </a:p>
                  </a:txBody>
                  <a:tcPr marL="6585" marR="6585" marT="658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3"/>
                  </a:ext>
                </a:extLst>
              </a:tr>
              <a:tr h="1149585">
                <a:tc v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Washington HB 1853</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Signed into law on May 11, 2015</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Sec 2 (1) the commission may allow an incentive rate of return on investment on capital expenditures for electric vehicle supply equipment that is deployed for the benefit of ratepayers, provided that the capital expenditures do not increase costs to ratepayers in excess of one-quarter of one percent. </a:t>
                      </a:r>
                    </a:p>
                  </a:txBody>
                  <a:tcPr marL="6585" marR="6585" marT="658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4"/>
                  </a:ext>
                </a:extLst>
              </a:tr>
              <a:tr h="1149585">
                <a:tc vMerge="1">
                  <a:txBody>
                    <a:bodyPr/>
                    <a:lstStyle/>
                    <a:p>
                      <a:endParaRPr lang="en-US"/>
                    </a:p>
                  </a:txBody>
                  <a:tcPr/>
                </a:tc>
                <a:tc>
                  <a:txBody>
                    <a:bodyPr/>
                    <a:lstStyle/>
                    <a:p>
                      <a:pPr algn="l" fontAlgn="b"/>
                      <a:r>
                        <a:rPr lang="en-US" sz="1500" b="0" i="0" u="none" strike="noStrike" dirty="0">
                          <a:solidFill>
                            <a:srgbClr val="000000"/>
                          </a:solidFill>
                          <a:effectLst/>
                          <a:latin typeface="Calibri" panose="020F0502020204030204" pitchFamily="34" charset="0"/>
                        </a:rPr>
                        <a:t>MA EV Charging Stakeholders</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Letter signed Nov 9, 2015</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The DPU should request that utilities submit proposals...to install electric vehicle charging infrastructure...that... [a]</a:t>
                      </a:r>
                      <a:r>
                        <a:rPr lang="en-US" sz="1500" b="0" i="0" u="none" strike="noStrike" dirty="0" err="1">
                          <a:solidFill>
                            <a:srgbClr val="000000"/>
                          </a:solidFill>
                          <a:effectLst/>
                          <a:latin typeface="Calibri" panose="020F0502020204030204" pitchFamily="34" charset="0"/>
                        </a:rPr>
                        <a:t>llocate</a:t>
                      </a:r>
                      <a:r>
                        <a:rPr lang="en-US" sz="1500" b="0" i="0" u="none" strike="noStrike" dirty="0">
                          <a:solidFill>
                            <a:srgbClr val="000000"/>
                          </a:solidFill>
                          <a:effectLst/>
                          <a:latin typeface="Calibri" panose="020F0502020204030204" pitchFamily="34" charset="0"/>
                        </a:rPr>
                        <a:t> infrastructure investment costs through properly designed distribution rate structures that recognize grid and customer benefits that will lead to lower overall costs...</a:t>
                      </a:r>
                    </a:p>
                  </a:txBody>
                  <a:tcPr marL="6585" marR="6585" marT="658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5"/>
                  </a:ext>
                </a:extLst>
              </a:tr>
            </a:tbl>
          </a:graphicData>
        </a:graphic>
      </p:graphicFrame>
      <p:sp>
        <p:nvSpPr>
          <p:cNvPr id="7" name="Title 1"/>
          <p:cNvSpPr txBox="1">
            <a:spLocks/>
          </p:cNvSpPr>
          <p:nvPr/>
        </p:nvSpPr>
        <p:spPr>
          <a:xfrm>
            <a:off x="609600" y="737513"/>
            <a:ext cx="10972800" cy="533480"/>
          </a:xfrm>
          <a:prstGeom prst="rect">
            <a:avLst/>
          </a:prstGeom>
        </p:spPr>
        <p:txBody>
          <a:bodyPr/>
          <a:lstStyle>
            <a:lvl1pPr algn="l" rtl="0" eaLnBrk="1" fontAlgn="base" hangingPunct="1">
              <a:spcBef>
                <a:spcPct val="0"/>
              </a:spcBef>
              <a:spcAft>
                <a:spcPct val="0"/>
              </a:spcAft>
              <a:defRPr sz="2600" b="1" kern="1200">
                <a:solidFill>
                  <a:srgbClr val="FF7A14"/>
                </a:solidFill>
                <a:latin typeface="+mj-lt"/>
                <a:ea typeface="ＭＳ Ｐゴシック" charset="-128"/>
                <a:cs typeface="ＭＳ Ｐゴシック" pitchFamily="-111" charset="-128"/>
              </a:defRPr>
            </a:lvl1pPr>
            <a:lvl2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2pPr>
            <a:lvl3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3pPr>
            <a:lvl4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4pPr>
            <a:lvl5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5pPr>
            <a:lvl6pPr marL="457200" algn="l" rtl="0" eaLnBrk="1" fontAlgn="base" hangingPunct="1">
              <a:spcBef>
                <a:spcPct val="0"/>
              </a:spcBef>
              <a:spcAft>
                <a:spcPct val="0"/>
              </a:spcAft>
              <a:defRPr sz="3200">
                <a:solidFill>
                  <a:srgbClr val="00A94F"/>
                </a:solidFill>
                <a:latin typeface="Arial" charset="0"/>
              </a:defRPr>
            </a:lvl6pPr>
            <a:lvl7pPr marL="914400" algn="l" rtl="0" eaLnBrk="1" fontAlgn="base" hangingPunct="1">
              <a:spcBef>
                <a:spcPct val="0"/>
              </a:spcBef>
              <a:spcAft>
                <a:spcPct val="0"/>
              </a:spcAft>
              <a:defRPr sz="3200">
                <a:solidFill>
                  <a:srgbClr val="00A94F"/>
                </a:solidFill>
                <a:latin typeface="Arial" charset="0"/>
              </a:defRPr>
            </a:lvl7pPr>
            <a:lvl8pPr marL="1371600" algn="l" rtl="0" eaLnBrk="1" fontAlgn="base" hangingPunct="1">
              <a:spcBef>
                <a:spcPct val="0"/>
              </a:spcBef>
              <a:spcAft>
                <a:spcPct val="0"/>
              </a:spcAft>
              <a:defRPr sz="3200">
                <a:solidFill>
                  <a:srgbClr val="00A94F"/>
                </a:solidFill>
                <a:latin typeface="Arial" charset="0"/>
              </a:defRPr>
            </a:lvl8pPr>
            <a:lvl9pPr marL="1828800" algn="l" rtl="0" eaLnBrk="1" fontAlgn="base" hangingPunct="1">
              <a:spcBef>
                <a:spcPct val="0"/>
              </a:spcBef>
              <a:spcAft>
                <a:spcPct val="0"/>
              </a:spcAft>
              <a:defRPr sz="3200">
                <a:solidFill>
                  <a:srgbClr val="00A94F"/>
                </a:solidFill>
                <a:latin typeface="Arial" charset="0"/>
              </a:defRPr>
            </a:lvl9pPr>
          </a:lstStyle>
          <a:p>
            <a:r>
              <a:rPr lang="en-US" sz="3467" dirty="0"/>
              <a:t>Examples of Applied Guiding Principles (1)</a:t>
            </a:r>
          </a:p>
        </p:txBody>
      </p:sp>
    </p:spTree>
    <p:extLst>
      <p:ext uri="{BB962C8B-B14F-4D97-AF65-F5344CB8AC3E}">
        <p14:creationId xmlns:p14="http://schemas.microsoft.com/office/powerpoint/2010/main" val="286281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513"/>
            <a:ext cx="10972800" cy="553998"/>
          </a:xfrm>
        </p:spPr>
        <p:txBody>
          <a:bodyPr/>
          <a:lstStyle/>
          <a:p>
            <a:r>
              <a:rPr lang="en-US" sz="3600" dirty="0" smtClean="0"/>
              <a:t>ChargePoint Policy Activity in New York</a:t>
            </a:r>
            <a:endParaRPr lang="en-US" sz="3600" dirty="0"/>
          </a:p>
        </p:txBody>
      </p:sp>
      <p:sp>
        <p:nvSpPr>
          <p:cNvPr id="3" name="Content Placeholder 2"/>
          <p:cNvSpPr>
            <a:spLocks noGrp="1"/>
          </p:cNvSpPr>
          <p:nvPr>
            <p:ph idx="1"/>
          </p:nvPr>
        </p:nvSpPr>
        <p:spPr>
          <a:xfrm>
            <a:off x="609600" y="1602780"/>
            <a:ext cx="10972800" cy="4800600"/>
          </a:xfrm>
        </p:spPr>
        <p:txBody>
          <a:bodyPr/>
          <a:lstStyle/>
          <a:p>
            <a:pPr marL="0" indent="0">
              <a:buNone/>
            </a:pPr>
            <a:r>
              <a:rPr lang="en-US" sz="2000" dirty="0" smtClean="0"/>
              <a:t>ChargePoint has been engaged in New York EV policy development since its inception, including:</a:t>
            </a:r>
          </a:p>
          <a:p>
            <a:pPr lvl="1"/>
            <a:r>
              <a:rPr lang="en-US" sz="1733" dirty="0" smtClean="0"/>
              <a:t>NYPSC’s first Declaratory Ruling on an exemption from regulation of EV Charging services </a:t>
            </a:r>
          </a:p>
          <a:p>
            <a:pPr lvl="1"/>
            <a:r>
              <a:rPr lang="en-US" sz="1733" dirty="0" smtClean="0"/>
              <a:t>REV Comments, Reply Comments </a:t>
            </a:r>
          </a:p>
          <a:p>
            <a:pPr lvl="1"/>
            <a:r>
              <a:rPr lang="en-US" sz="1733" dirty="0" smtClean="0"/>
              <a:t>Clean Energy Fund  Comments, Reply Comments</a:t>
            </a:r>
          </a:p>
          <a:p>
            <a:pPr lvl="1"/>
            <a:r>
              <a:rPr lang="en-US" sz="1733" dirty="0" smtClean="0"/>
              <a:t>NY Green Bank Support Funding Comments </a:t>
            </a:r>
          </a:p>
          <a:p>
            <a:pPr lvl="1"/>
            <a:r>
              <a:rPr lang="en-US" sz="1733" dirty="0" smtClean="0"/>
              <a:t>NYSERDA Grant programs, including recent collaboration with </a:t>
            </a:r>
            <a:r>
              <a:rPr lang="en-US" sz="1733" dirty="0" err="1" smtClean="0"/>
              <a:t>CalSTART</a:t>
            </a:r>
            <a:r>
              <a:rPr lang="en-US" sz="1733" dirty="0" smtClean="0"/>
              <a:t> Cleaner Greener Communities; partnership with National Grid </a:t>
            </a:r>
          </a:p>
          <a:p>
            <a:pPr lvl="1"/>
            <a:r>
              <a:rPr lang="en-US" sz="1733" dirty="0" smtClean="0"/>
              <a:t>NYSERDA letter of support for E3 Cost benefit analysis for Utility role in EV Charging/NYS </a:t>
            </a:r>
          </a:p>
          <a:p>
            <a:pPr lvl="1"/>
            <a:r>
              <a:rPr lang="en-US" sz="1733" dirty="0" smtClean="0"/>
              <a:t>NYSERDA  NYS Grid- Interactive Vehicle Study Vermont Energy Investment Corporation </a:t>
            </a:r>
          </a:p>
          <a:p>
            <a:pPr lvl="1"/>
            <a:r>
              <a:rPr lang="en-US" sz="1733" dirty="0" smtClean="0"/>
              <a:t>ChargePoint America ARRA funding to NYC Fleet  </a:t>
            </a:r>
          </a:p>
          <a:p>
            <a:pPr marL="461422" lvl="1" indent="0">
              <a:buNone/>
            </a:pPr>
            <a:r>
              <a:rPr lang="en-US" sz="2000" dirty="0" smtClean="0"/>
              <a:t>ChargePoint has recently helped to raise the profile of EV/EVSE issues through:</a:t>
            </a:r>
          </a:p>
          <a:p>
            <a:pPr lvl="1"/>
            <a:r>
              <a:rPr lang="en-US" sz="1733" dirty="0" smtClean="0"/>
              <a:t>Collaborating with intra-industry stakeholders with a letter to legislators supporting the recent EV rebate in the NYS Budget; </a:t>
            </a:r>
          </a:p>
          <a:p>
            <a:pPr lvl="1"/>
            <a:r>
              <a:rPr lang="en-US" sz="1733" dirty="0" smtClean="0"/>
              <a:t>Publishing op-eds highlighting the need to expand support for EVs and EVSE with EV Rebate (Albany Times Union; Crain’s)</a:t>
            </a:r>
          </a:p>
          <a:p>
            <a:endParaRPr lang="en-US" sz="2000"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solidFill>
                  <a:srgbClr val="323232"/>
                </a:solidFill>
              </a:rPr>
              <a:pPr>
                <a:defRPr/>
              </a:pPr>
              <a:t>2</a:t>
            </a:fld>
            <a:endParaRPr lang="en-US">
              <a:solidFill>
                <a:srgbClr val="32323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07DA021-D4B9-46C0-8AA3-657A50959BDF}" type="slidenum">
              <a:rPr lang="en-US" smtClean="0">
                <a:solidFill>
                  <a:srgbClr val="323232"/>
                </a:solidFill>
              </a:rPr>
              <a:pPr>
                <a:defRPr/>
              </a:pPr>
              <a:t>20</a:t>
            </a:fld>
            <a:endParaRPr lang="en-US">
              <a:solidFill>
                <a:srgbClr val="323232"/>
              </a:solidFill>
            </a:endParaRPr>
          </a:p>
        </p:txBody>
      </p:sp>
      <p:sp>
        <p:nvSpPr>
          <p:cNvPr id="3" name="Rectangle 2"/>
          <p:cNvSpPr/>
          <p:nvPr/>
        </p:nvSpPr>
        <p:spPr>
          <a:xfrm>
            <a:off x="3048000" y="-3403640"/>
            <a:ext cx="6096000" cy="461665"/>
          </a:xfrm>
          <a:prstGeom prst="rect">
            <a:avLst/>
          </a:prstGeom>
        </p:spPr>
        <p:txBody>
          <a:bodyPr>
            <a:spAutoFit/>
          </a:bodyPr>
          <a:lstStyle/>
          <a:p>
            <a:pPr fontAlgn="base">
              <a:spcBef>
                <a:spcPct val="0"/>
              </a:spcBef>
              <a:spcAft>
                <a:spcPct val="0"/>
              </a:spcAft>
            </a:pPr>
            <a:endParaRPr lang="en-US" sz="2400" dirty="0">
              <a:solidFill>
                <a:srgbClr val="000000"/>
              </a:solidFill>
              <a:latin typeface="Calibri" panose="020F0502020204030204" pitchFamily="34" charset="0"/>
              <a:cs typeface="Arial" charset="0"/>
            </a:endParaRPr>
          </a:p>
        </p:txBody>
      </p:sp>
      <p:graphicFrame>
        <p:nvGraphicFramePr>
          <p:cNvPr id="6" name="Table 5"/>
          <p:cNvGraphicFramePr>
            <a:graphicFrameLocks noGrp="1"/>
          </p:cNvGraphicFramePr>
          <p:nvPr>
            <p:extLst/>
          </p:nvPr>
        </p:nvGraphicFramePr>
        <p:xfrm>
          <a:off x="254000" y="1397002"/>
          <a:ext cx="11684001" cy="4283542"/>
        </p:xfrm>
        <a:graphic>
          <a:graphicData uri="http://schemas.openxmlformats.org/drawingml/2006/table">
            <a:tbl>
              <a:tblPr/>
              <a:tblGrid>
                <a:gridCol w="1473655">
                  <a:extLst>
                    <a:ext uri="{9D8B030D-6E8A-4147-A177-3AD203B41FA5}">
                      <a16:colId xmlns:mc="http://schemas.openxmlformats.org/markup-compatibility/2006" xmlns:mv="urn:schemas-microsoft-com:mac:vml" xmlns="" xmlns:a16="http://schemas.microsoft.com/office/drawing/2014/main" val="20000"/>
                    </a:ext>
                  </a:extLst>
                </a:gridCol>
                <a:gridCol w="2714947">
                  <a:extLst>
                    <a:ext uri="{9D8B030D-6E8A-4147-A177-3AD203B41FA5}">
                      <a16:colId xmlns:mc="http://schemas.openxmlformats.org/markup-compatibility/2006" xmlns:mv="urn:schemas-microsoft-com:mac:vml" xmlns="" xmlns:a16="http://schemas.microsoft.com/office/drawing/2014/main" val="20001"/>
                    </a:ext>
                  </a:extLst>
                </a:gridCol>
                <a:gridCol w="1763624">
                  <a:extLst>
                    <a:ext uri="{9D8B030D-6E8A-4147-A177-3AD203B41FA5}">
                      <a16:colId xmlns:mc="http://schemas.openxmlformats.org/markup-compatibility/2006" xmlns:mv="urn:schemas-microsoft-com:mac:vml" xmlns="" xmlns:a16="http://schemas.microsoft.com/office/drawing/2014/main" val="20002"/>
                    </a:ext>
                  </a:extLst>
                </a:gridCol>
                <a:gridCol w="5731775">
                  <a:extLst>
                    <a:ext uri="{9D8B030D-6E8A-4147-A177-3AD203B41FA5}">
                      <a16:colId xmlns:mc="http://schemas.openxmlformats.org/markup-compatibility/2006" xmlns:mv="urn:schemas-microsoft-com:mac:vml" xmlns="" xmlns:a16="http://schemas.microsoft.com/office/drawing/2014/main" val="20003"/>
                    </a:ext>
                  </a:extLst>
                </a:gridCol>
              </a:tblGrid>
              <a:tr h="239060">
                <a:tc>
                  <a:txBody>
                    <a:bodyPr/>
                    <a:lstStyle/>
                    <a:p>
                      <a:pPr algn="ctr" fontAlgn="ctr"/>
                      <a:r>
                        <a:rPr lang="en-US" sz="1500" b="1" i="0" u="none" strike="noStrike" dirty="0">
                          <a:solidFill>
                            <a:srgbClr val="000000"/>
                          </a:solidFill>
                          <a:effectLst/>
                          <a:latin typeface="Calibri" panose="020F0502020204030204" pitchFamily="34" charset="0"/>
                        </a:rPr>
                        <a:t>Principle</a:t>
                      </a:r>
                    </a:p>
                  </a:txBody>
                  <a:tcPr marL="6585" marR="6585" marT="658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Reference</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Date Approved</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Language</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mc="http://schemas.openxmlformats.org/markup-compatibility/2006" xmlns:mv="urn:schemas-microsoft-com:mac:vml" xmlns="" xmlns:a16="http://schemas.microsoft.com/office/drawing/2014/main" val="10000"/>
                  </a:ext>
                </a:extLst>
              </a:tr>
              <a:tr h="1090229">
                <a:tc rowSpan="4">
                  <a:txBody>
                    <a:bodyPr/>
                    <a:lstStyle/>
                    <a:p>
                      <a:pPr algn="ctr" fontAlgn="ctr"/>
                      <a:r>
                        <a:rPr lang="en-US" sz="1600" b="1" i="0" u="none" strike="noStrike" dirty="0">
                          <a:solidFill>
                            <a:srgbClr val="000000"/>
                          </a:solidFill>
                          <a:effectLst/>
                          <a:latin typeface="Calibri" panose="020F0502020204030204" pitchFamily="34" charset="0"/>
                        </a:rPr>
                        <a:t>Enable customer choice in EV charging equipment and services</a:t>
                      </a:r>
                    </a:p>
                  </a:txBody>
                  <a:tcPr marL="10160" marR="10160" marT="1016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Utah SB 115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March 29, 2016</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54-20-103. Electric vehicle incentive program. (1) The commission shall, before July 1, 2017, authorize a large-scale electric utility to establish a program that </a:t>
                      </a:r>
                      <a:r>
                        <a:rPr lang="en-US" sz="1500" b="1" i="0" u="none" strike="noStrike">
                          <a:solidFill>
                            <a:srgbClr val="000000"/>
                          </a:solidFill>
                          <a:effectLst/>
                          <a:latin typeface="Calibri" panose="020F0502020204030204" pitchFamily="34" charset="0"/>
                        </a:rPr>
                        <a:t>promotes customer choice</a:t>
                      </a:r>
                      <a:r>
                        <a:rPr lang="en-US" sz="1500" b="0" i="0" u="none" strike="noStrike">
                          <a:solidFill>
                            <a:srgbClr val="000000"/>
                          </a:solidFill>
                          <a:effectLst/>
                          <a:latin typeface="Calibri" panose="020F0502020204030204" pitchFamily="34" charset="0"/>
                        </a:rPr>
                        <a:t> in electric vehicle charging equipment and service </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1"/>
                  </a:ext>
                </a:extLst>
              </a:tr>
              <a:tr h="695960">
                <a:tc v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Oregon SB 1547</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March 8, 2016</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Section 20(3)(f) Are reasonably expected to stimulate innovation, competition and </a:t>
                      </a:r>
                      <a:r>
                        <a:rPr lang="en-US" sz="1500" b="1" i="0" u="none" strike="noStrike">
                          <a:solidFill>
                            <a:srgbClr val="000000"/>
                          </a:solidFill>
                          <a:effectLst/>
                          <a:latin typeface="Calibri" panose="020F0502020204030204" pitchFamily="34" charset="0"/>
                        </a:rPr>
                        <a:t>customer choice</a:t>
                      </a:r>
                      <a:r>
                        <a:rPr lang="en-US" sz="1500" b="0" i="0" u="none" strike="noStrike">
                          <a:solidFill>
                            <a:srgbClr val="000000"/>
                          </a:solidFill>
                          <a:effectLst/>
                          <a:latin typeface="Calibri" panose="020F0502020204030204" pitchFamily="34" charset="0"/>
                        </a:rPr>
                        <a:t> in electric vehicle charging and related infrastructure and services. </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2"/>
                  </a:ext>
                </a:extLst>
              </a:tr>
              <a:tr h="1153160">
                <a:tc v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California SB 350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Oct 7, 2015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Public Utilities Code 740.12 (F) Widespread transportation electrification should stimulate innovation and competition, </a:t>
                      </a:r>
                      <a:r>
                        <a:rPr lang="en-US" sz="1500" b="1" i="0" u="none" strike="noStrike">
                          <a:solidFill>
                            <a:srgbClr val="000000"/>
                          </a:solidFill>
                          <a:effectLst/>
                          <a:latin typeface="Calibri" panose="020F0502020204030204" pitchFamily="34" charset="0"/>
                        </a:rPr>
                        <a:t>enable consumer options in charging equipment and services</a:t>
                      </a:r>
                      <a:r>
                        <a:rPr lang="en-US" sz="1500" b="0" i="0" u="none" strike="noStrike">
                          <a:solidFill>
                            <a:srgbClr val="000000"/>
                          </a:solidFill>
                          <a:effectLst/>
                          <a:latin typeface="Calibri" panose="020F0502020204030204" pitchFamily="34" charset="0"/>
                        </a:rPr>
                        <a:t>, attract private capital investments, and create high-quality jobs for Californians, where technologically feasible.</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3"/>
                  </a:ext>
                </a:extLst>
              </a:tr>
              <a:tr h="1105133">
                <a:tc vMerge="1">
                  <a:txBody>
                    <a:bodyPr/>
                    <a:lstStyle/>
                    <a:p>
                      <a:endParaRPr lang="en-US"/>
                    </a:p>
                  </a:txBody>
                  <a:tcPr/>
                </a:tc>
                <a:tc>
                  <a:txBody>
                    <a:bodyPr/>
                    <a:lstStyle/>
                    <a:p>
                      <a:pPr algn="l" fontAlgn="b"/>
                      <a:r>
                        <a:rPr lang="en-US" sz="1500" b="0" i="0" u="none" strike="noStrike" dirty="0">
                          <a:solidFill>
                            <a:srgbClr val="000000"/>
                          </a:solidFill>
                          <a:effectLst/>
                          <a:latin typeface="Calibri" panose="020F0502020204030204" pitchFamily="34" charset="0"/>
                        </a:rPr>
                        <a:t>Massachusetts EV Charging Stakeholders</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Letter signed Nov 9, 2015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The DPU should request that utilities submit proposals...to install electric vehicle charging infrastructure...that... enable customer choice in charging equipment and services..."</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4"/>
                  </a:ext>
                </a:extLst>
              </a:tr>
            </a:tbl>
          </a:graphicData>
        </a:graphic>
      </p:graphicFrame>
      <p:sp>
        <p:nvSpPr>
          <p:cNvPr id="7" name="Title 1"/>
          <p:cNvSpPr txBox="1">
            <a:spLocks/>
          </p:cNvSpPr>
          <p:nvPr/>
        </p:nvSpPr>
        <p:spPr>
          <a:xfrm>
            <a:off x="609600" y="737513"/>
            <a:ext cx="10972800" cy="533480"/>
          </a:xfrm>
          <a:prstGeom prst="rect">
            <a:avLst/>
          </a:prstGeom>
        </p:spPr>
        <p:txBody>
          <a:bodyPr/>
          <a:lstStyle>
            <a:lvl1pPr algn="l" rtl="0" eaLnBrk="1" fontAlgn="base" hangingPunct="1">
              <a:spcBef>
                <a:spcPct val="0"/>
              </a:spcBef>
              <a:spcAft>
                <a:spcPct val="0"/>
              </a:spcAft>
              <a:defRPr sz="2600" b="1" kern="1200">
                <a:solidFill>
                  <a:srgbClr val="FF7A14"/>
                </a:solidFill>
                <a:latin typeface="+mj-lt"/>
                <a:ea typeface="ＭＳ Ｐゴシック" charset="-128"/>
                <a:cs typeface="ＭＳ Ｐゴシック" pitchFamily="-111" charset="-128"/>
              </a:defRPr>
            </a:lvl1pPr>
            <a:lvl2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2pPr>
            <a:lvl3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3pPr>
            <a:lvl4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4pPr>
            <a:lvl5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5pPr>
            <a:lvl6pPr marL="457200" algn="l" rtl="0" eaLnBrk="1" fontAlgn="base" hangingPunct="1">
              <a:spcBef>
                <a:spcPct val="0"/>
              </a:spcBef>
              <a:spcAft>
                <a:spcPct val="0"/>
              </a:spcAft>
              <a:defRPr sz="3200">
                <a:solidFill>
                  <a:srgbClr val="00A94F"/>
                </a:solidFill>
                <a:latin typeface="Arial" charset="0"/>
              </a:defRPr>
            </a:lvl6pPr>
            <a:lvl7pPr marL="914400" algn="l" rtl="0" eaLnBrk="1" fontAlgn="base" hangingPunct="1">
              <a:spcBef>
                <a:spcPct val="0"/>
              </a:spcBef>
              <a:spcAft>
                <a:spcPct val="0"/>
              </a:spcAft>
              <a:defRPr sz="3200">
                <a:solidFill>
                  <a:srgbClr val="00A94F"/>
                </a:solidFill>
                <a:latin typeface="Arial" charset="0"/>
              </a:defRPr>
            </a:lvl7pPr>
            <a:lvl8pPr marL="1371600" algn="l" rtl="0" eaLnBrk="1" fontAlgn="base" hangingPunct="1">
              <a:spcBef>
                <a:spcPct val="0"/>
              </a:spcBef>
              <a:spcAft>
                <a:spcPct val="0"/>
              </a:spcAft>
              <a:defRPr sz="3200">
                <a:solidFill>
                  <a:srgbClr val="00A94F"/>
                </a:solidFill>
                <a:latin typeface="Arial" charset="0"/>
              </a:defRPr>
            </a:lvl8pPr>
            <a:lvl9pPr marL="1828800" algn="l" rtl="0" eaLnBrk="1" fontAlgn="base" hangingPunct="1">
              <a:spcBef>
                <a:spcPct val="0"/>
              </a:spcBef>
              <a:spcAft>
                <a:spcPct val="0"/>
              </a:spcAft>
              <a:defRPr sz="3200">
                <a:solidFill>
                  <a:srgbClr val="00A94F"/>
                </a:solidFill>
                <a:latin typeface="Arial" charset="0"/>
              </a:defRPr>
            </a:lvl9pPr>
          </a:lstStyle>
          <a:p>
            <a:r>
              <a:rPr lang="en-US" sz="3467" dirty="0"/>
              <a:t>Examples of Applied Guiding Principles (2)</a:t>
            </a:r>
          </a:p>
        </p:txBody>
      </p:sp>
    </p:spTree>
    <p:extLst>
      <p:ext uri="{BB962C8B-B14F-4D97-AF65-F5344CB8AC3E}">
        <p14:creationId xmlns:p14="http://schemas.microsoft.com/office/powerpoint/2010/main" val="1214126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07DA021-D4B9-46C0-8AA3-657A50959BDF}" type="slidenum">
              <a:rPr lang="en-US" smtClean="0">
                <a:solidFill>
                  <a:srgbClr val="323232"/>
                </a:solidFill>
              </a:rPr>
              <a:pPr>
                <a:defRPr/>
              </a:pPr>
              <a:t>21</a:t>
            </a:fld>
            <a:endParaRPr lang="en-US">
              <a:solidFill>
                <a:srgbClr val="323232"/>
              </a:solidFill>
            </a:endParaRPr>
          </a:p>
        </p:txBody>
      </p:sp>
      <p:sp>
        <p:nvSpPr>
          <p:cNvPr id="3" name="Rectangle 2"/>
          <p:cNvSpPr/>
          <p:nvPr/>
        </p:nvSpPr>
        <p:spPr>
          <a:xfrm>
            <a:off x="3048000" y="-3403640"/>
            <a:ext cx="6096000" cy="461665"/>
          </a:xfrm>
          <a:prstGeom prst="rect">
            <a:avLst/>
          </a:prstGeom>
        </p:spPr>
        <p:txBody>
          <a:bodyPr>
            <a:spAutoFit/>
          </a:bodyPr>
          <a:lstStyle/>
          <a:p>
            <a:pPr fontAlgn="base">
              <a:spcBef>
                <a:spcPct val="0"/>
              </a:spcBef>
              <a:spcAft>
                <a:spcPct val="0"/>
              </a:spcAft>
            </a:pPr>
            <a:endParaRPr lang="en-US" sz="2400" dirty="0">
              <a:solidFill>
                <a:srgbClr val="000000"/>
              </a:solidFill>
              <a:latin typeface="Calibri" panose="020F0502020204030204" pitchFamily="34" charset="0"/>
              <a:cs typeface="Arial" charset="0"/>
            </a:endParaRPr>
          </a:p>
        </p:txBody>
      </p:sp>
      <p:graphicFrame>
        <p:nvGraphicFramePr>
          <p:cNvPr id="6" name="Table 5"/>
          <p:cNvGraphicFramePr>
            <a:graphicFrameLocks noGrp="1"/>
          </p:cNvGraphicFramePr>
          <p:nvPr>
            <p:extLst/>
          </p:nvPr>
        </p:nvGraphicFramePr>
        <p:xfrm>
          <a:off x="254000" y="1397002"/>
          <a:ext cx="11684001" cy="4410543"/>
        </p:xfrm>
        <a:graphic>
          <a:graphicData uri="http://schemas.openxmlformats.org/drawingml/2006/table">
            <a:tbl>
              <a:tblPr/>
              <a:tblGrid>
                <a:gridCol w="1473655">
                  <a:extLst>
                    <a:ext uri="{9D8B030D-6E8A-4147-A177-3AD203B41FA5}">
                      <a16:colId xmlns:mc="http://schemas.openxmlformats.org/markup-compatibility/2006" xmlns:mv="urn:schemas-microsoft-com:mac:vml" xmlns="" xmlns:a16="http://schemas.microsoft.com/office/drawing/2014/main" val="20000"/>
                    </a:ext>
                  </a:extLst>
                </a:gridCol>
                <a:gridCol w="2714947">
                  <a:extLst>
                    <a:ext uri="{9D8B030D-6E8A-4147-A177-3AD203B41FA5}">
                      <a16:colId xmlns:mc="http://schemas.openxmlformats.org/markup-compatibility/2006" xmlns:mv="urn:schemas-microsoft-com:mac:vml" xmlns="" xmlns:a16="http://schemas.microsoft.com/office/drawing/2014/main" val="20001"/>
                    </a:ext>
                  </a:extLst>
                </a:gridCol>
                <a:gridCol w="1763624">
                  <a:extLst>
                    <a:ext uri="{9D8B030D-6E8A-4147-A177-3AD203B41FA5}">
                      <a16:colId xmlns:mc="http://schemas.openxmlformats.org/markup-compatibility/2006" xmlns:mv="urn:schemas-microsoft-com:mac:vml" xmlns="" xmlns:a16="http://schemas.microsoft.com/office/drawing/2014/main" val="20002"/>
                    </a:ext>
                  </a:extLst>
                </a:gridCol>
                <a:gridCol w="5731775">
                  <a:extLst>
                    <a:ext uri="{9D8B030D-6E8A-4147-A177-3AD203B41FA5}">
                      <a16:colId xmlns:mc="http://schemas.openxmlformats.org/markup-compatibility/2006" xmlns:mv="urn:schemas-microsoft-com:mac:vml" xmlns="" xmlns:a16="http://schemas.microsoft.com/office/drawing/2014/main" val="20003"/>
                    </a:ext>
                  </a:extLst>
                </a:gridCol>
              </a:tblGrid>
              <a:tr h="239060">
                <a:tc>
                  <a:txBody>
                    <a:bodyPr/>
                    <a:lstStyle/>
                    <a:p>
                      <a:pPr algn="ctr" fontAlgn="ctr"/>
                      <a:r>
                        <a:rPr lang="en-US" sz="1500" b="1" i="0" u="none" strike="noStrike" dirty="0">
                          <a:solidFill>
                            <a:srgbClr val="000000"/>
                          </a:solidFill>
                          <a:effectLst/>
                          <a:latin typeface="Calibri" panose="020F0502020204030204" pitchFamily="34" charset="0"/>
                        </a:rPr>
                        <a:t>Principle</a:t>
                      </a:r>
                    </a:p>
                  </a:txBody>
                  <a:tcPr marL="6585" marR="6585" marT="658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Reference</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Date Approved</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Language</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mc="http://schemas.openxmlformats.org/markup-compatibility/2006" xmlns:mv="urn:schemas-microsoft-com:mac:vml" xmlns="" xmlns:a16="http://schemas.microsoft.com/office/drawing/2014/main" val="10000"/>
                  </a:ext>
                </a:extLst>
              </a:tr>
              <a:tr h="701843">
                <a:tc rowSpan="5">
                  <a:txBody>
                    <a:bodyPr/>
                    <a:lstStyle/>
                    <a:p>
                      <a:pPr algn="ctr" fontAlgn="ctr"/>
                      <a:r>
                        <a:rPr lang="en-US" sz="1600" b="1" i="0" u="none" strike="noStrike" dirty="0">
                          <a:solidFill>
                            <a:srgbClr val="000000"/>
                          </a:solidFill>
                          <a:effectLst/>
                          <a:latin typeface="Calibri" panose="020F0502020204030204" pitchFamily="34" charset="0"/>
                        </a:rPr>
                        <a:t>Promote competition</a:t>
                      </a:r>
                    </a:p>
                  </a:txBody>
                  <a:tcPr marL="10160" marR="10160" marT="1016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Utah SB 115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March 29, 2016</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54-20-103.(1)(c) any measure that the commission determines is in the public interest that </a:t>
                      </a:r>
                      <a:r>
                        <a:rPr lang="en-US" sz="1500" b="1" i="0" u="none" strike="noStrike">
                          <a:solidFill>
                            <a:srgbClr val="000000"/>
                          </a:solidFill>
                          <a:effectLst/>
                          <a:latin typeface="Calibri" panose="020F0502020204030204" pitchFamily="34" charset="0"/>
                        </a:rPr>
                        <a:t>incentivizes the competitive deployment</a:t>
                      </a:r>
                      <a:r>
                        <a:rPr lang="en-US" sz="1500" b="0" i="0" u="none" strike="noStrike">
                          <a:solidFill>
                            <a:srgbClr val="000000"/>
                          </a:solidFill>
                          <a:effectLst/>
                          <a:latin typeface="Calibri" panose="020F0502020204030204" pitchFamily="34" charset="0"/>
                        </a:rPr>
                        <a:t> of electric vehicle charging infrastructure.</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1"/>
                  </a:ext>
                </a:extLst>
              </a:tr>
              <a:tr h="695960">
                <a:tc vMerge="1">
                  <a:txBody>
                    <a:bodyPr/>
                    <a:lstStyle/>
                    <a:p>
                      <a:endParaRPr lang="en-US"/>
                    </a:p>
                  </a:txBody>
                  <a:tcPr/>
                </a:tc>
                <a:tc>
                  <a:txBody>
                    <a:bodyPr/>
                    <a:lstStyle/>
                    <a:p>
                      <a:pPr algn="l" fontAlgn="b"/>
                      <a:r>
                        <a:rPr lang="en-US" sz="1500" b="0" i="0" u="none" strike="noStrike" dirty="0">
                          <a:solidFill>
                            <a:srgbClr val="000000"/>
                          </a:solidFill>
                          <a:effectLst/>
                          <a:latin typeface="Calibri" panose="020F0502020204030204" pitchFamily="34" charset="0"/>
                        </a:rPr>
                        <a:t>Oregon SB 1547</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March 8, 2016</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Section 20(3)(f) Are reasonably expected to stimulate innovation,</a:t>
                      </a:r>
                      <a:r>
                        <a:rPr lang="en-US" sz="1500" b="1" i="0" u="none" strike="noStrike">
                          <a:solidFill>
                            <a:srgbClr val="000000"/>
                          </a:solidFill>
                          <a:effectLst/>
                          <a:latin typeface="Calibri" panose="020F0502020204030204" pitchFamily="34" charset="0"/>
                        </a:rPr>
                        <a:t> competition</a:t>
                      </a:r>
                      <a:r>
                        <a:rPr lang="en-US" sz="1500" b="0" i="0" u="none" strike="noStrike">
                          <a:solidFill>
                            <a:srgbClr val="000000"/>
                          </a:solidFill>
                          <a:effectLst/>
                          <a:latin typeface="Calibri" panose="020F0502020204030204" pitchFamily="34" charset="0"/>
                        </a:rPr>
                        <a:t> and customer choice in electric vehicle charging and related infrastructure and services. </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2"/>
                  </a:ext>
                </a:extLst>
              </a:tr>
              <a:tr h="1153160">
                <a:tc v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California SB 350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Oct 7, 2015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Public Utilities Code 740.12 (F) Widespread transportation electrification should stimulate innovation and </a:t>
                      </a:r>
                      <a:r>
                        <a:rPr lang="en-US" sz="1500" b="1" i="0" u="none" strike="noStrike">
                          <a:solidFill>
                            <a:srgbClr val="000000"/>
                          </a:solidFill>
                          <a:effectLst/>
                          <a:latin typeface="Calibri" panose="020F0502020204030204" pitchFamily="34" charset="0"/>
                        </a:rPr>
                        <a:t>competition</a:t>
                      </a:r>
                      <a:r>
                        <a:rPr lang="en-US" sz="1500" b="0" i="0" u="none" strike="noStrike">
                          <a:solidFill>
                            <a:srgbClr val="000000"/>
                          </a:solidFill>
                          <a:effectLst/>
                          <a:latin typeface="Calibri" panose="020F0502020204030204" pitchFamily="34" charset="0"/>
                        </a:rPr>
                        <a:t>, enable consumer options in charging equipment and services, attract private capital investments, and create high-quality jobs for Californians, where technologically feasible.</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3"/>
                  </a:ext>
                </a:extLst>
              </a:tr>
              <a:tr h="924560">
                <a:tc v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Washington HB 1853</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May 11, 2015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Sec 2. The commission must consider and may adopt other policies to improve access to and </a:t>
                      </a:r>
                      <a:r>
                        <a:rPr lang="en-US" sz="1500" b="1" i="0" u="none" strike="noStrike">
                          <a:solidFill>
                            <a:srgbClr val="000000"/>
                          </a:solidFill>
                          <a:effectLst/>
                          <a:latin typeface="Calibri" panose="020F0502020204030204" pitchFamily="34" charset="0"/>
                        </a:rPr>
                        <a:t>promote fair competition</a:t>
                      </a:r>
                      <a:r>
                        <a:rPr lang="en-US" sz="1500" b="0" i="0" u="none" strike="noStrike">
                          <a:solidFill>
                            <a:srgbClr val="000000"/>
                          </a:solidFill>
                          <a:effectLst/>
                          <a:latin typeface="Calibri" panose="020F0502020204030204" pitchFamily="34" charset="0"/>
                        </a:rPr>
                        <a:t> in the provision of electric vehicle supply</a:t>
                      </a:r>
                      <a:br>
                        <a:rPr lang="en-US" sz="1500" b="0" i="0" u="none" strike="noStrike">
                          <a:solidFill>
                            <a:srgbClr val="000000"/>
                          </a:solidFill>
                          <a:effectLst/>
                          <a:latin typeface="Calibri" panose="020F0502020204030204" pitchFamily="34" charset="0"/>
                        </a:rPr>
                      </a:br>
                      <a:r>
                        <a:rPr lang="en-US" sz="1500" b="0" i="0" u="none" strike="noStrike">
                          <a:solidFill>
                            <a:srgbClr val="000000"/>
                          </a:solidFill>
                          <a:effectLst/>
                          <a:latin typeface="Calibri" panose="020F0502020204030204" pitchFamily="34" charset="0"/>
                        </a:rPr>
                        <a:t>equipment. </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4"/>
                  </a:ext>
                </a:extLst>
              </a:tr>
              <a:tr h="695960">
                <a:tc vMerge="1">
                  <a:txBody>
                    <a:bodyPr/>
                    <a:lstStyle/>
                    <a:p>
                      <a:endParaRPr lang="en-US"/>
                    </a:p>
                  </a:txBody>
                  <a:tcPr/>
                </a:tc>
                <a:tc>
                  <a:txBody>
                    <a:bodyPr/>
                    <a:lstStyle/>
                    <a:p>
                      <a:pPr algn="l" fontAlgn="b"/>
                      <a:r>
                        <a:rPr lang="en-US" sz="1500" b="0" i="0" u="none" strike="noStrike" dirty="0">
                          <a:solidFill>
                            <a:srgbClr val="000000"/>
                          </a:solidFill>
                          <a:effectLst/>
                          <a:latin typeface="Calibri" panose="020F0502020204030204" pitchFamily="34" charset="0"/>
                        </a:rPr>
                        <a:t>Massachusetts EV Charging Stakeholders</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Letter signed Nov 9, 2015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The DPU should request that utilities submit proposals...to install electric vehicle charging infrastructure...that... [s]</a:t>
                      </a:r>
                      <a:r>
                        <a:rPr lang="en-US" sz="1500" b="0" i="0" u="none" strike="noStrike" dirty="0" err="1">
                          <a:solidFill>
                            <a:srgbClr val="000000"/>
                          </a:solidFill>
                          <a:effectLst/>
                          <a:latin typeface="Calibri" panose="020F0502020204030204" pitchFamily="34" charset="0"/>
                        </a:rPr>
                        <a:t>timulate</a:t>
                      </a:r>
                      <a:r>
                        <a:rPr lang="en-US" sz="1500" b="0" i="0" u="none" strike="noStrike" dirty="0">
                          <a:solidFill>
                            <a:srgbClr val="000000"/>
                          </a:solidFill>
                          <a:effectLst/>
                          <a:latin typeface="Calibri" panose="020F0502020204030204" pitchFamily="34" charset="0"/>
                        </a:rPr>
                        <a:t> innovation and competition…</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5"/>
                  </a:ext>
                </a:extLst>
              </a:tr>
            </a:tbl>
          </a:graphicData>
        </a:graphic>
      </p:graphicFrame>
      <p:sp>
        <p:nvSpPr>
          <p:cNvPr id="7" name="Title 1"/>
          <p:cNvSpPr txBox="1">
            <a:spLocks/>
          </p:cNvSpPr>
          <p:nvPr/>
        </p:nvSpPr>
        <p:spPr>
          <a:xfrm>
            <a:off x="609600" y="737513"/>
            <a:ext cx="10972800" cy="533480"/>
          </a:xfrm>
          <a:prstGeom prst="rect">
            <a:avLst/>
          </a:prstGeom>
        </p:spPr>
        <p:txBody>
          <a:bodyPr/>
          <a:lstStyle>
            <a:lvl1pPr algn="l" rtl="0" eaLnBrk="1" fontAlgn="base" hangingPunct="1">
              <a:spcBef>
                <a:spcPct val="0"/>
              </a:spcBef>
              <a:spcAft>
                <a:spcPct val="0"/>
              </a:spcAft>
              <a:defRPr sz="2600" b="1" kern="1200">
                <a:solidFill>
                  <a:srgbClr val="FF7A14"/>
                </a:solidFill>
                <a:latin typeface="+mj-lt"/>
                <a:ea typeface="ＭＳ Ｐゴシック" charset="-128"/>
                <a:cs typeface="ＭＳ Ｐゴシック" pitchFamily="-111" charset="-128"/>
              </a:defRPr>
            </a:lvl1pPr>
            <a:lvl2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2pPr>
            <a:lvl3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3pPr>
            <a:lvl4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4pPr>
            <a:lvl5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5pPr>
            <a:lvl6pPr marL="457200" algn="l" rtl="0" eaLnBrk="1" fontAlgn="base" hangingPunct="1">
              <a:spcBef>
                <a:spcPct val="0"/>
              </a:spcBef>
              <a:spcAft>
                <a:spcPct val="0"/>
              </a:spcAft>
              <a:defRPr sz="3200">
                <a:solidFill>
                  <a:srgbClr val="00A94F"/>
                </a:solidFill>
                <a:latin typeface="Arial" charset="0"/>
              </a:defRPr>
            </a:lvl6pPr>
            <a:lvl7pPr marL="914400" algn="l" rtl="0" eaLnBrk="1" fontAlgn="base" hangingPunct="1">
              <a:spcBef>
                <a:spcPct val="0"/>
              </a:spcBef>
              <a:spcAft>
                <a:spcPct val="0"/>
              </a:spcAft>
              <a:defRPr sz="3200">
                <a:solidFill>
                  <a:srgbClr val="00A94F"/>
                </a:solidFill>
                <a:latin typeface="Arial" charset="0"/>
              </a:defRPr>
            </a:lvl7pPr>
            <a:lvl8pPr marL="1371600" algn="l" rtl="0" eaLnBrk="1" fontAlgn="base" hangingPunct="1">
              <a:spcBef>
                <a:spcPct val="0"/>
              </a:spcBef>
              <a:spcAft>
                <a:spcPct val="0"/>
              </a:spcAft>
              <a:defRPr sz="3200">
                <a:solidFill>
                  <a:srgbClr val="00A94F"/>
                </a:solidFill>
                <a:latin typeface="Arial" charset="0"/>
              </a:defRPr>
            </a:lvl8pPr>
            <a:lvl9pPr marL="1828800" algn="l" rtl="0" eaLnBrk="1" fontAlgn="base" hangingPunct="1">
              <a:spcBef>
                <a:spcPct val="0"/>
              </a:spcBef>
              <a:spcAft>
                <a:spcPct val="0"/>
              </a:spcAft>
              <a:defRPr sz="3200">
                <a:solidFill>
                  <a:srgbClr val="00A94F"/>
                </a:solidFill>
                <a:latin typeface="Arial" charset="0"/>
              </a:defRPr>
            </a:lvl9pPr>
          </a:lstStyle>
          <a:p>
            <a:r>
              <a:rPr lang="en-US" sz="3467" dirty="0"/>
              <a:t>Examples of Applied Guiding Principles (3)</a:t>
            </a:r>
          </a:p>
        </p:txBody>
      </p:sp>
    </p:spTree>
    <p:extLst>
      <p:ext uri="{BB962C8B-B14F-4D97-AF65-F5344CB8AC3E}">
        <p14:creationId xmlns:p14="http://schemas.microsoft.com/office/powerpoint/2010/main" val="2364059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07DA021-D4B9-46C0-8AA3-657A50959BDF}" type="slidenum">
              <a:rPr lang="en-US" smtClean="0">
                <a:solidFill>
                  <a:srgbClr val="323232"/>
                </a:solidFill>
              </a:rPr>
              <a:pPr>
                <a:defRPr/>
              </a:pPr>
              <a:t>22</a:t>
            </a:fld>
            <a:endParaRPr lang="en-US">
              <a:solidFill>
                <a:srgbClr val="323232"/>
              </a:solidFill>
            </a:endParaRPr>
          </a:p>
        </p:txBody>
      </p:sp>
      <p:sp>
        <p:nvSpPr>
          <p:cNvPr id="3" name="Rectangle 2"/>
          <p:cNvSpPr/>
          <p:nvPr/>
        </p:nvSpPr>
        <p:spPr>
          <a:xfrm>
            <a:off x="3048000" y="-3403640"/>
            <a:ext cx="6096000" cy="461665"/>
          </a:xfrm>
          <a:prstGeom prst="rect">
            <a:avLst/>
          </a:prstGeom>
        </p:spPr>
        <p:txBody>
          <a:bodyPr>
            <a:spAutoFit/>
          </a:bodyPr>
          <a:lstStyle/>
          <a:p>
            <a:pPr fontAlgn="base">
              <a:spcBef>
                <a:spcPct val="0"/>
              </a:spcBef>
              <a:spcAft>
                <a:spcPct val="0"/>
              </a:spcAft>
            </a:pPr>
            <a:endParaRPr lang="en-US" sz="2400" dirty="0">
              <a:solidFill>
                <a:srgbClr val="000000"/>
              </a:solidFill>
              <a:latin typeface="Calibri" panose="020F0502020204030204" pitchFamily="34" charset="0"/>
              <a:cs typeface="Arial" charset="0"/>
            </a:endParaRPr>
          </a:p>
        </p:txBody>
      </p:sp>
      <p:graphicFrame>
        <p:nvGraphicFramePr>
          <p:cNvPr id="6" name="Table 5"/>
          <p:cNvGraphicFramePr>
            <a:graphicFrameLocks noGrp="1"/>
          </p:cNvGraphicFramePr>
          <p:nvPr>
            <p:extLst/>
          </p:nvPr>
        </p:nvGraphicFramePr>
        <p:xfrm>
          <a:off x="254000" y="1397002"/>
          <a:ext cx="11684001" cy="2551263"/>
        </p:xfrm>
        <a:graphic>
          <a:graphicData uri="http://schemas.openxmlformats.org/drawingml/2006/table">
            <a:tbl>
              <a:tblPr/>
              <a:tblGrid>
                <a:gridCol w="1473655">
                  <a:extLst>
                    <a:ext uri="{9D8B030D-6E8A-4147-A177-3AD203B41FA5}">
                      <a16:colId xmlns:mc="http://schemas.openxmlformats.org/markup-compatibility/2006" xmlns:mv="urn:schemas-microsoft-com:mac:vml" xmlns="" xmlns:a16="http://schemas.microsoft.com/office/drawing/2014/main" val="20000"/>
                    </a:ext>
                  </a:extLst>
                </a:gridCol>
                <a:gridCol w="2714947">
                  <a:extLst>
                    <a:ext uri="{9D8B030D-6E8A-4147-A177-3AD203B41FA5}">
                      <a16:colId xmlns:mc="http://schemas.openxmlformats.org/markup-compatibility/2006" xmlns:mv="urn:schemas-microsoft-com:mac:vml" xmlns="" xmlns:a16="http://schemas.microsoft.com/office/drawing/2014/main" val="20001"/>
                    </a:ext>
                  </a:extLst>
                </a:gridCol>
                <a:gridCol w="1763624">
                  <a:extLst>
                    <a:ext uri="{9D8B030D-6E8A-4147-A177-3AD203B41FA5}">
                      <a16:colId xmlns:mc="http://schemas.openxmlformats.org/markup-compatibility/2006" xmlns:mv="urn:schemas-microsoft-com:mac:vml" xmlns="" xmlns:a16="http://schemas.microsoft.com/office/drawing/2014/main" val="20002"/>
                    </a:ext>
                  </a:extLst>
                </a:gridCol>
                <a:gridCol w="5731775">
                  <a:extLst>
                    <a:ext uri="{9D8B030D-6E8A-4147-A177-3AD203B41FA5}">
                      <a16:colId xmlns:mc="http://schemas.openxmlformats.org/markup-compatibility/2006" xmlns:mv="urn:schemas-microsoft-com:mac:vml" xmlns="" xmlns:a16="http://schemas.microsoft.com/office/drawing/2014/main" val="20003"/>
                    </a:ext>
                  </a:extLst>
                </a:gridCol>
              </a:tblGrid>
              <a:tr h="239060">
                <a:tc>
                  <a:txBody>
                    <a:bodyPr/>
                    <a:lstStyle/>
                    <a:p>
                      <a:pPr algn="ctr" fontAlgn="ctr"/>
                      <a:r>
                        <a:rPr lang="en-US" sz="1500" b="1" i="0" u="none" strike="noStrike" dirty="0">
                          <a:solidFill>
                            <a:srgbClr val="000000"/>
                          </a:solidFill>
                          <a:effectLst/>
                          <a:latin typeface="Calibri" panose="020F0502020204030204" pitchFamily="34" charset="0"/>
                        </a:rPr>
                        <a:t>Principle</a:t>
                      </a:r>
                    </a:p>
                  </a:txBody>
                  <a:tcPr marL="6585" marR="6585" marT="658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Reference</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Date Approved</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Language</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mc="http://schemas.openxmlformats.org/markup-compatibility/2006" xmlns:mv="urn:schemas-microsoft-com:mac:vml" xmlns="" xmlns:a16="http://schemas.microsoft.com/office/drawing/2014/main" val="10000"/>
                  </a:ext>
                </a:extLst>
              </a:tr>
              <a:tr h="701843">
                <a:tc rowSpan="2">
                  <a:txBody>
                    <a:bodyPr/>
                    <a:lstStyle/>
                    <a:p>
                      <a:pPr algn="ctr" fontAlgn="ctr"/>
                      <a:r>
                        <a:rPr lang="en-US" sz="1600" b="1" i="0" u="none" strike="noStrike" dirty="0">
                          <a:solidFill>
                            <a:srgbClr val="000000"/>
                          </a:solidFill>
                          <a:effectLst/>
                          <a:latin typeface="Calibri" panose="020F0502020204030204" pitchFamily="34" charset="0"/>
                        </a:rPr>
                        <a:t>Support EV adoption for all income levels</a:t>
                      </a:r>
                    </a:p>
                  </a:txBody>
                  <a:tcPr marL="10160" marR="10160" marT="1016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Oregon SB 1547</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March 8, 2016</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Sec 20(2)(c) Widespread transportation electrification requires that electric companies increase access to the use of electricity as a transportation fuel in low and moderate income communities; </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1"/>
                  </a:ext>
                </a:extLst>
              </a:tr>
              <a:tr h="1610360">
                <a:tc vMerge="1">
                  <a:txBody>
                    <a:bodyPr/>
                    <a:lstStyle/>
                    <a:p>
                      <a:endParaRPr lang="en-US"/>
                    </a:p>
                  </a:txBody>
                  <a:tcPr/>
                </a:tc>
                <a:tc>
                  <a:txBody>
                    <a:bodyPr/>
                    <a:lstStyle/>
                    <a:p>
                      <a:pPr algn="l" fontAlgn="b"/>
                      <a:r>
                        <a:rPr lang="en-US" sz="1500" b="0" i="0" u="none" strike="noStrike" dirty="0">
                          <a:solidFill>
                            <a:srgbClr val="000000"/>
                          </a:solidFill>
                          <a:effectLst/>
                          <a:latin typeface="Calibri" panose="020F0502020204030204" pitchFamily="34" charset="0"/>
                        </a:rPr>
                        <a:t>California SB 350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Signed into law on Oct 7, 2015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PUC Code 740.12 (C) Widespread transportation electrification requires increased access for disadvantaged communities, low- and moderate-income communities, and other consumers of zero-emission and near-zero-emission vehicles, and increased use of those vehicles in those communities and by other consumers to enhance air quality, lower greenhouse gases emissions, and promote overall benefits to those communities and other consumers.</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2"/>
                  </a:ext>
                </a:extLst>
              </a:tr>
            </a:tbl>
          </a:graphicData>
        </a:graphic>
      </p:graphicFrame>
      <p:sp>
        <p:nvSpPr>
          <p:cNvPr id="7" name="Title 1"/>
          <p:cNvSpPr txBox="1">
            <a:spLocks/>
          </p:cNvSpPr>
          <p:nvPr/>
        </p:nvSpPr>
        <p:spPr>
          <a:xfrm>
            <a:off x="609600" y="737513"/>
            <a:ext cx="10972800" cy="533480"/>
          </a:xfrm>
          <a:prstGeom prst="rect">
            <a:avLst/>
          </a:prstGeom>
        </p:spPr>
        <p:txBody>
          <a:bodyPr/>
          <a:lstStyle>
            <a:lvl1pPr algn="l" rtl="0" eaLnBrk="1" fontAlgn="base" hangingPunct="1">
              <a:spcBef>
                <a:spcPct val="0"/>
              </a:spcBef>
              <a:spcAft>
                <a:spcPct val="0"/>
              </a:spcAft>
              <a:defRPr sz="2600" b="1" kern="1200">
                <a:solidFill>
                  <a:srgbClr val="FF7A14"/>
                </a:solidFill>
                <a:latin typeface="+mj-lt"/>
                <a:ea typeface="ＭＳ Ｐゴシック" charset="-128"/>
                <a:cs typeface="ＭＳ Ｐゴシック" pitchFamily="-111" charset="-128"/>
              </a:defRPr>
            </a:lvl1pPr>
            <a:lvl2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2pPr>
            <a:lvl3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3pPr>
            <a:lvl4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4pPr>
            <a:lvl5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5pPr>
            <a:lvl6pPr marL="457200" algn="l" rtl="0" eaLnBrk="1" fontAlgn="base" hangingPunct="1">
              <a:spcBef>
                <a:spcPct val="0"/>
              </a:spcBef>
              <a:spcAft>
                <a:spcPct val="0"/>
              </a:spcAft>
              <a:defRPr sz="3200">
                <a:solidFill>
                  <a:srgbClr val="00A94F"/>
                </a:solidFill>
                <a:latin typeface="Arial" charset="0"/>
              </a:defRPr>
            </a:lvl6pPr>
            <a:lvl7pPr marL="914400" algn="l" rtl="0" eaLnBrk="1" fontAlgn="base" hangingPunct="1">
              <a:spcBef>
                <a:spcPct val="0"/>
              </a:spcBef>
              <a:spcAft>
                <a:spcPct val="0"/>
              </a:spcAft>
              <a:defRPr sz="3200">
                <a:solidFill>
                  <a:srgbClr val="00A94F"/>
                </a:solidFill>
                <a:latin typeface="Arial" charset="0"/>
              </a:defRPr>
            </a:lvl7pPr>
            <a:lvl8pPr marL="1371600" algn="l" rtl="0" eaLnBrk="1" fontAlgn="base" hangingPunct="1">
              <a:spcBef>
                <a:spcPct val="0"/>
              </a:spcBef>
              <a:spcAft>
                <a:spcPct val="0"/>
              </a:spcAft>
              <a:defRPr sz="3200">
                <a:solidFill>
                  <a:srgbClr val="00A94F"/>
                </a:solidFill>
                <a:latin typeface="Arial" charset="0"/>
              </a:defRPr>
            </a:lvl8pPr>
            <a:lvl9pPr marL="1828800" algn="l" rtl="0" eaLnBrk="1" fontAlgn="base" hangingPunct="1">
              <a:spcBef>
                <a:spcPct val="0"/>
              </a:spcBef>
              <a:spcAft>
                <a:spcPct val="0"/>
              </a:spcAft>
              <a:defRPr sz="3200">
                <a:solidFill>
                  <a:srgbClr val="00A94F"/>
                </a:solidFill>
                <a:latin typeface="Arial" charset="0"/>
              </a:defRPr>
            </a:lvl9pPr>
          </a:lstStyle>
          <a:p>
            <a:r>
              <a:rPr lang="en-US" sz="3467" dirty="0"/>
              <a:t>Examples of Applied Guiding Principles (4)</a:t>
            </a:r>
          </a:p>
        </p:txBody>
      </p:sp>
    </p:spTree>
    <p:extLst>
      <p:ext uri="{BB962C8B-B14F-4D97-AF65-F5344CB8AC3E}">
        <p14:creationId xmlns:p14="http://schemas.microsoft.com/office/powerpoint/2010/main" val="735666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07DA021-D4B9-46C0-8AA3-657A50959BDF}" type="slidenum">
              <a:rPr lang="en-US" smtClean="0">
                <a:solidFill>
                  <a:srgbClr val="323232"/>
                </a:solidFill>
              </a:rPr>
              <a:pPr>
                <a:defRPr/>
              </a:pPr>
              <a:t>23</a:t>
            </a:fld>
            <a:endParaRPr lang="en-US">
              <a:solidFill>
                <a:srgbClr val="323232"/>
              </a:solidFill>
            </a:endParaRPr>
          </a:p>
        </p:txBody>
      </p:sp>
      <p:sp>
        <p:nvSpPr>
          <p:cNvPr id="3" name="Rectangle 2"/>
          <p:cNvSpPr/>
          <p:nvPr/>
        </p:nvSpPr>
        <p:spPr>
          <a:xfrm>
            <a:off x="3048000" y="-3403640"/>
            <a:ext cx="6096000" cy="461665"/>
          </a:xfrm>
          <a:prstGeom prst="rect">
            <a:avLst/>
          </a:prstGeom>
        </p:spPr>
        <p:txBody>
          <a:bodyPr>
            <a:spAutoFit/>
          </a:bodyPr>
          <a:lstStyle/>
          <a:p>
            <a:pPr fontAlgn="base">
              <a:spcBef>
                <a:spcPct val="0"/>
              </a:spcBef>
              <a:spcAft>
                <a:spcPct val="0"/>
              </a:spcAft>
            </a:pPr>
            <a:endParaRPr lang="en-US" sz="2400" dirty="0">
              <a:solidFill>
                <a:srgbClr val="000000"/>
              </a:solidFill>
              <a:latin typeface="Calibri" panose="020F0502020204030204" pitchFamily="34" charset="0"/>
              <a:cs typeface="Arial" charset="0"/>
            </a:endParaRPr>
          </a:p>
        </p:txBody>
      </p:sp>
      <p:graphicFrame>
        <p:nvGraphicFramePr>
          <p:cNvPr id="6" name="Table 5"/>
          <p:cNvGraphicFramePr>
            <a:graphicFrameLocks noGrp="1"/>
          </p:cNvGraphicFramePr>
          <p:nvPr>
            <p:extLst/>
          </p:nvPr>
        </p:nvGraphicFramePr>
        <p:xfrm>
          <a:off x="254000" y="1397002"/>
          <a:ext cx="11684001" cy="3241340"/>
        </p:xfrm>
        <a:graphic>
          <a:graphicData uri="http://schemas.openxmlformats.org/drawingml/2006/table">
            <a:tbl>
              <a:tblPr/>
              <a:tblGrid>
                <a:gridCol w="1473655">
                  <a:extLst>
                    <a:ext uri="{9D8B030D-6E8A-4147-A177-3AD203B41FA5}">
                      <a16:colId xmlns:mc="http://schemas.openxmlformats.org/markup-compatibility/2006" xmlns:mv="urn:schemas-microsoft-com:mac:vml" xmlns="" xmlns:a16="http://schemas.microsoft.com/office/drawing/2014/main" val="20000"/>
                    </a:ext>
                  </a:extLst>
                </a:gridCol>
                <a:gridCol w="2714947">
                  <a:extLst>
                    <a:ext uri="{9D8B030D-6E8A-4147-A177-3AD203B41FA5}">
                      <a16:colId xmlns:mc="http://schemas.openxmlformats.org/markup-compatibility/2006" xmlns:mv="urn:schemas-microsoft-com:mac:vml" xmlns="" xmlns:a16="http://schemas.microsoft.com/office/drawing/2014/main" val="20001"/>
                    </a:ext>
                  </a:extLst>
                </a:gridCol>
                <a:gridCol w="1763624">
                  <a:extLst>
                    <a:ext uri="{9D8B030D-6E8A-4147-A177-3AD203B41FA5}">
                      <a16:colId xmlns:mc="http://schemas.openxmlformats.org/markup-compatibility/2006" xmlns:mv="urn:schemas-microsoft-com:mac:vml" xmlns="" xmlns:a16="http://schemas.microsoft.com/office/drawing/2014/main" val="20002"/>
                    </a:ext>
                  </a:extLst>
                </a:gridCol>
                <a:gridCol w="5731775">
                  <a:extLst>
                    <a:ext uri="{9D8B030D-6E8A-4147-A177-3AD203B41FA5}">
                      <a16:colId xmlns:mc="http://schemas.openxmlformats.org/markup-compatibility/2006" xmlns:mv="urn:schemas-microsoft-com:mac:vml" xmlns="" xmlns:a16="http://schemas.microsoft.com/office/drawing/2014/main" val="20003"/>
                    </a:ext>
                  </a:extLst>
                </a:gridCol>
              </a:tblGrid>
              <a:tr h="239060">
                <a:tc>
                  <a:txBody>
                    <a:bodyPr/>
                    <a:lstStyle/>
                    <a:p>
                      <a:pPr algn="ctr" fontAlgn="ctr"/>
                      <a:r>
                        <a:rPr lang="en-US" sz="1500" b="1" i="0" u="none" strike="noStrike" dirty="0">
                          <a:solidFill>
                            <a:srgbClr val="000000"/>
                          </a:solidFill>
                          <a:effectLst/>
                          <a:latin typeface="Calibri" panose="020F0502020204030204" pitchFamily="34" charset="0"/>
                        </a:rPr>
                        <a:t>Principle</a:t>
                      </a:r>
                    </a:p>
                  </a:txBody>
                  <a:tcPr marL="6585" marR="6585" marT="658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Reference</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Date Approved</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Language</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mc="http://schemas.openxmlformats.org/markup-compatibility/2006" xmlns:mv="urn:schemas-microsoft-com:mac:vml" xmlns="" xmlns:a16="http://schemas.microsoft.com/office/drawing/2014/main" val="10000"/>
                  </a:ext>
                </a:extLst>
              </a:tr>
              <a:tr h="1153160">
                <a:tc rowSpan="3">
                  <a:txBody>
                    <a:bodyPr/>
                    <a:lstStyle/>
                    <a:p>
                      <a:pPr algn="ctr" fontAlgn="ctr"/>
                      <a:r>
                        <a:rPr lang="en-US" sz="1600" b="1" i="0" u="none" strike="noStrike" dirty="0">
                          <a:solidFill>
                            <a:srgbClr val="000000"/>
                          </a:solidFill>
                          <a:effectLst/>
                          <a:latin typeface="Calibri" panose="020F0502020204030204" pitchFamily="34" charset="0"/>
                        </a:rPr>
                        <a:t>Attract and leverage private investment</a:t>
                      </a:r>
                    </a:p>
                  </a:txBody>
                  <a:tcPr marL="10160" marR="10160" marT="1016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Oregon SB 1547</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March 8, 2016</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Sec 20(2)(d) Widespread transportation electrification should stimulate innovation and competition, provide consumers with increased options in the use of charging equipment and in procuring services from suppliers of electricity, </a:t>
                      </a:r>
                      <a:r>
                        <a:rPr lang="en-US" sz="1500" b="1" i="0" u="none" strike="noStrike">
                          <a:solidFill>
                            <a:srgbClr val="000000"/>
                          </a:solidFill>
                          <a:effectLst/>
                          <a:latin typeface="Calibri" panose="020F0502020204030204" pitchFamily="34" charset="0"/>
                        </a:rPr>
                        <a:t>attract private capital investments</a:t>
                      </a:r>
                      <a:r>
                        <a:rPr lang="en-US" sz="1500" b="0" i="0" u="none" strike="noStrike">
                          <a:solidFill>
                            <a:srgbClr val="000000"/>
                          </a:solidFill>
                          <a:effectLst/>
                          <a:latin typeface="Calibri" panose="020F0502020204030204" pitchFamily="34" charset="0"/>
                        </a:rPr>
                        <a:t> and create high quality jobs in this state; </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1"/>
                  </a:ext>
                </a:extLst>
              </a:tr>
              <a:tr h="1153160">
                <a:tc v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California SB 350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Oct 7, 2015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Public Utilities Code 740.12 (F) Widespread transportation electrification should stimulate innovation and competition, enable consumer options in charging equipment and services, </a:t>
                      </a:r>
                      <a:r>
                        <a:rPr lang="en-US" sz="1500" b="1" i="0" u="none" strike="noStrike">
                          <a:solidFill>
                            <a:srgbClr val="000000"/>
                          </a:solidFill>
                          <a:effectLst/>
                          <a:latin typeface="Calibri" panose="020F0502020204030204" pitchFamily="34" charset="0"/>
                        </a:rPr>
                        <a:t>attract private capital investments</a:t>
                      </a:r>
                      <a:r>
                        <a:rPr lang="en-US" sz="1500" b="0" i="0" u="none" strike="noStrike">
                          <a:solidFill>
                            <a:srgbClr val="000000"/>
                          </a:solidFill>
                          <a:effectLst/>
                          <a:latin typeface="Calibri" panose="020F0502020204030204" pitchFamily="34" charset="0"/>
                        </a:rPr>
                        <a:t>, and create high-quality jobs for Californians, where technologically feasible.</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2"/>
                  </a:ext>
                </a:extLst>
              </a:tr>
              <a:tr h="695960">
                <a:tc vMerge="1">
                  <a:txBody>
                    <a:bodyPr/>
                    <a:lstStyle/>
                    <a:p>
                      <a:endParaRPr lang="en-US"/>
                    </a:p>
                  </a:txBody>
                  <a:tcPr/>
                </a:tc>
                <a:tc>
                  <a:txBody>
                    <a:bodyPr/>
                    <a:lstStyle/>
                    <a:p>
                      <a:pPr algn="l" fontAlgn="b"/>
                      <a:r>
                        <a:rPr lang="en-US" sz="1500" b="0" i="0" u="none" strike="noStrike" dirty="0">
                          <a:solidFill>
                            <a:srgbClr val="000000"/>
                          </a:solidFill>
                          <a:effectLst/>
                          <a:latin typeface="Calibri" panose="020F0502020204030204" pitchFamily="34" charset="0"/>
                        </a:rPr>
                        <a:t>Massachusetts EV Charging Stakeholders</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Letter signed Nov 9, 2015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The DPU should request that utilities submit proposals...to install electric vehicle charging infrastructure...that... leverage private capital investment..</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3"/>
                  </a:ext>
                </a:extLst>
              </a:tr>
            </a:tbl>
          </a:graphicData>
        </a:graphic>
      </p:graphicFrame>
      <p:sp>
        <p:nvSpPr>
          <p:cNvPr id="7" name="Title 1"/>
          <p:cNvSpPr txBox="1">
            <a:spLocks/>
          </p:cNvSpPr>
          <p:nvPr/>
        </p:nvSpPr>
        <p:spPr>
          <a:xfrm>
            <a:off x="609600" y="737513"/>
            <a:ext cx="10972800" cy="533480"/>
          </a:xfrm>
          <a:prstGeom prst="rect">
            <a:avLst/>
          </a:prstGeom>
        </p:spPr>
        <p:txBody>
          <a:bodyPr/>
          <a:lstStyle>
            <a:lvl1pPr algn="l" rtl="0" eaLnBrk="1" fontAlgn="base" hangingPunct="1">
              <a:spcBef>
                <a:spcPct val="0"/>
              </a:spcBef>
              <a:spcAft>
                <a:spcPct val="0"/>
              </a:spcAft>
              <a:defRPr sz="2600" b="1" kern="1200">
                <a:solidFill>
                  <a:srgbClr val="FF7A14"/>
                </a:solidFill>
                <a:latin typeface="+mj-lt"/>
                <a:ea typeface="ＭＳ Ｐゴシック" charset="-128"/>
                <a:cs typeface="ＭＳ Ｐゴシック" pitchFamily="-111" charset="-128"/>
              </a:defRPr>
            </a:lvl1pPr>
            <a:lvl2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2pPr>
            <a:lvl3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3pPr>
            <a:lvl4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4pPr>
            <a:lvl5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5pPr>
            <a:lvl6pPr marL="457200" algn="l" rtl="0" eaLnBrk="1" fontAlgn="base" hangingPunct="1">
              <a:spcBef>
                <a:spcPct val="0"/>
              </a:spcBef>
              <a:spcAft>
                <a:spcPct val="0"/>
              </a:spcAft>
              <a:defRPr sz="3200">
                <a:solidFill>
                  <a:srgbClr val="00A94F"/>
                </a:solidFill>
                <a:latin typeface="Arial" charset="0"/>
              </a:defRPr>
            </a:lvl6pPr>
            <a:lvl7pPr marL="914400" algn="l" rtl="0" eaLnBrk="1" fontAlgn="base" hangingPunct="1">
              <a:spcBef>
                <a:spcPct val="0"/>
              </a:spcBef>
              <a:spcAft>
                <a:spcPct val="0"/>
              </a:spcAft>
              <a:defRPr sz="3200">
                <a:solidFill>
                  <a:srgbClr val="00A94F"/>
                </a:solidFill>
                <a:latin typeface="Arial" charset="0"/>
              </a:defRPr>
            </a:lvl7pPr>
            <a:lvl8pPr marL="1371600" algn="l" rtl="0" eaLnBrk="1" fontAlgn="base" hangingPunct="1">
              <a:spcBef>
                <a:spcPct val="0"/>
              </a:spcBef>
              <a:spcAft>
                <a:spcPct val="0"/>
              </a:spcAft>
              <a:defRPr sz="3200">
                <a:solidFill>
                  <a:srgbClr val="00A94F"/>
                </a:solidFill>
                <a:latin typeface="Arial" charset="0"/>
              </a:defRPr>
            </a:lvl8pPr>
            <a:lvl9pPr marL="1828800" algn="l" rtl="0" eaLnBrk="1" fontAlgn="base" hangingPunct="1">
              <a:spcBef>
                <a:spcPct val="0"/>
              </a:spcBef>
              <a:spcAft>
                <a:spcPct val="0"/>
              </a:spcAft>
              <a:defRPr sz="3200">
                <a:solidFill>
                  <a:srgbClr val="00A94F"/>
                </a:solidFill>
                <a:latin typeface="Arial" charset="0"/>
              </a:defRPr>
            </a:lvl9pPr>
          </a:lstStyle>
          <a:p>
            <a:r>
              <a:rPr lang="en-US" sz="3467" dirty="0"/>
              <a:t>Examples of Applied Guiding Principles (5)</a:t>
            </a:r>
          </a:p>
        </p:txBody>
      </p:sp>
    </p:spTree>
    <p:extLst>
      <p:ext uri="{BB962C8B-B14F-4D97-AF65-F5344CB8AC3E}">
        <p14:creationId xmlns:p14="http://schemas.microsoft.com/office/powerpoint/2010/main" val="1875377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07DA021-D4B9-46C0-8AA3-657A50959BDF}" type="slidenum">
              <a:rPr lang="en-US" smtClean="0">
                <a:solidFill>
                  <a:srgbClr val="323232"/>
                </a:solidFill>
              </a:rPr>
              <a:pPr>
                <a:defRPr/>
              </a:pPr>
              <a:t>24</a:t>
            </a:fld>
            <a:endParaRPr lang="en-US">
              <a:solidFill>
                <a:srgbClr val="323232"/>
              </a:solidFill>
            </a:endParaRPr>
          </a:p>
        </p:txBody>
      </p:sp>
      <p:sp>
        <p:nvSpPr>
          <p:cNvPr id="3" name="Rectangle 2"/>
          <p:cNvSpPr/>
          <p:nvPr/>
        </p:nvSpPr>
        <p:spPr>
          <a:xfrm>
            <a:off x="3048000" y="-3403640"/>
            <a:ext cx="6096000" cy="461665"/>
          </a:xfrm>
          <a:prstGeom prst="rect">
            <a:avLst/>
          </a:prstGeom>
        </p:spPr>
        <p:txBody>
          <a:bodyPr>
            <a:spAutoFit/>
          </a:bodyPr>
          <a:lstStyle/>
          <a:p>
            <a:pPr fontAlgn="base">
              <a:spcBef>
                <a:spcPct val="0"/>
              </a:spcBef>
              <a:spcAft>
                <a:spcPct val="0"/>
              </a:spcAft>
            </a:pPr>
            <a:endParaRPr lang="en-US" sz="2400" dirty="0">
              <a:solidFill>
                <a:srgbClr val="000000"/>
              </a:solidFill>
              <a:latin typeface="Calibri" panose="020F0502020204030204" pitchFamily="34" charset="0"/>
              <a:cs typeface="Arial" charset="0"/>
            </a:endParaRPr>
          </a:p>
        </p:txBody>
      </p:sp>
      <p:graphicFrame>
        <p:nvGraphicFramePr>
          <p:cNvPr id="6" name="Table 5"/>
          <p:cNvGraphicFramePr>
            <a:graphicFrameLocks noGrp="1"/>
          </p:cNvGraphicFramePr>
          <p:nvPr>
            <p:extLst/>
          </p:nvPr>
        </p:nvGraphicFramePr>
        <p:xfrm>
          <a:off x="254000" y="1397002"/>
          <a:ext cx="11684001" cy="2784140"/>
        </p:xfrm>
        <a:graphic>
          <a:graphicData uri="http://schemas.openxmlformats.org/drawingml/2006/table">
            <a:tbl>
              <a:tblPr/>
              <a:tblGrid>
                <a:gridCol w="1473655">
                  <a:extLst>
                    <a:ext uri="{9D8B030D-6E8A-4147-A177-3AD203B41FA5}">
                      <a16:colId xmlns:mc="http://schemas.openxmlformats.org/markup-compatibility/2006" xmlns:mv="urn:schemas-microsoft-com:mac:vml" xmlns="" xmlns:a16="http://schemas.microsoft.com/office/drawing/2014/main" val="20000"/>
                    </a:ext>
                  </a:extLst>
                </a:gridCol>
                <a:gridCol w="2714947">
                  <a:extLst>
                    <a:ext uri="{9D8B030D-6E8A-4147-A177-3AD203B41FA5}">
                      <a16:colId xmlns:mc="http://schemas.openxmlformats.org/markup-compatibility/2006" xmlns:mv="urn:schemas-microsoft-com:mac:vml" xmlns="" xmlns:a16="http://schemas.microsoft.com/office/drawing/2014/main" val="20001"/>
                    </a:ext>
                  </a:extLst>
                </a:gridCol>
                <a:gridCol w="1763624">
                  <a:extLst>
                    <a:ext uri="{9D8B030D-6E8A-4147-A177-3AD203B41FA5}">
                      <a16:colId xmlns:mc="http://schemas.openxmlformats.org/markup-compatibility/2006" xmlns:mv="urn:schemas-microsoft-com:mac:vml" xmlns="" xmlns:a16="http://schemas.microsoft.com/office/drawing/2014/main" val="20002"/>
                    </a:ext>
                  </a:extLst>
                </a:gridCol>
                <a:gridCol w="5731775">
                  <a:extLst>
                    <a:ext uri="{9D8B030D-6E8A-4147-A177-3AD203B41FA5}">
                      <a16:colId xmlns:mc="http://schemas.openxmlformats.org/markup-compatibility/2006" xmlns:mv="urn:schemas-microsoft-com:mac:vml" xmlns="" xmlns:a16="http://schemas.microsoft.com/office/drawing/2014/main" val="20003"/>
                    </a:ext>
                  </a:extLst>
                </a:gridCol>
              </a:tblGrid>
              <a:tr h="239060">
                <a:tc>
                  <a:txBody>
                    <a:bodyPr/>
                    <a:lstStyle/>
                    <a:p>
                      <a:pPr algn="ctr" fontAlgn="ctr"/>
                      <a:r>
                        <a:rPr lang="en-US" sz="1500" b="1" i="0" u="none" strike="noStrike" dirty="0">
                          <a:solidFill>
                            <a:srgbClr val="000000"/>
                          </a:solidFill>
                          <a:effectLst/>
                          <a:latin typeface="Calibri" panose="020F0502020204030204" pitchFamily="34" charset="0"/>
                        </a:rPr>
                        <a:t>Principle</a:t>
                      </a:r>
                    </a:p>
                  </a:txBody>
                  <a:tcPr marL="6585" marR="6585" marT="658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Reference</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Date Approved</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Language</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mc="http://schemas.openxmlformats.org/markup-compatibility/2006" xmlns:mv="urn:schemas-microsoft-com:mac:vml" xmlns="" xmlns:a16="http://schemas.microsoft.com/office/drawing/2014/main" val="10000"/>
                  </a:ext>
                </a:extLst>
              </a:tr>
              <a:tr h="1153160">
                <a:tc rowSpan="3">
                  <a:txBody>
                    <a:bodyPr/>
                    <a:lstStyle/>
                    <a:p>
                      <a:pPr algn="ctr" fontAlgn="ctr"/>
                      <a:r>
                        <a:rPr lang="en-US" sz="1600" b="1" i="0" u="none" strike="noStrike" dirty="0">
                          <a:solidFill>
                            <a:srgbClr val="000000"/>
                          </a:solidFill>
                          <a:effectLst/>
                          <a:latin typeface="Calibri" panose="020F0502020204030204" pitchFamily="34" charset="0"/>
                        </a:rPr>
                        <a:t>Innovation</a:t>
                      </a:r>
                    </a:p>
                  </a:txBody>
                  <a:tcPr marL="10160" marR="10160" marT="1016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Oregon SB 1547</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March 8, 2016</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Sec 20(2)(d) </a:t>
                      </a:r>
                      <a:r>
                        <a:rPr lang="en-US" sz="1500" b="1" i="0" u="none" strike="noStrike">
                          <a:solidFill>
                            <a:srgbClr val="000000"/>
                          </a:solidFill>
                          <a:effectLst/>
                          <a:latin typeface="Calibri" panose="020F0502020204030204" pitchFamily="34" charset="0"/>
                        </a:rPr>
                        <a:t>Widespread transportation electrification should stimulate innovation</a:t>
                      </a:r>
                      <a:r>
                        <a:rPr lang="en-US" sz="1500" b="0" i="0" u="none" strike="noStrike">
                          <a:solidFill>
                            <a:srgbClr val="000000"/>
                          </a:solidFill>
                          <a:effectLst/>
                          <a:latin typeface="Calibri" panose="020F0502020204030204" pitchFamily="34" charset="0"/>
                        </a:rPr>
                        <a:t> and competition, provide consumers with increased options in the use of charging equipment and in procuring services from suppliers of electricity, </a:t>
                      </a:r>
                      <a:r>
                        <a:rPr lang="en-US" sz="1500" b="1" i="0" u="none" strike="noStrike">
                          <a:solidFill>
                            <a:srgbClr val="000000"/>
                          </a:solidFill>
                          <a:effectLst/>
                          <a:latin typeface="Calibri" panose="020F0502020204030204" pitchFamily="34" charset="0"/>
                        </a:rPr>
                        <a:t>attract private capital investments</a:t>
                      </a:r>
                      <a:r>
                        <a:rPr lang="en-US" sz="1500" b="0" i="0" u="none" strike="noStrike">
                          <a:solidFill>
                            <a:srgbClr val="000000"/>
                          </a:solidFill>
                          <a:effectLst/>
                          <a:latin typeface="Calibri" panose="020F0502020204030204" pitchFamily="34" charset="0"/>
                        </a:rPr>
                        <a:t> and create high quality jobs in this state; </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1"/>
                  </a:ext>
                </a:extLst>
              </a:tr>
              <a:tr h="924560">
                <a:tc vMerge="1">
                  <a:txBody>
                    <a:bodyPr/>
                    <a:lstStyle/>
                    <a:p>
                      <a:endParaRPr lang="en-US"/>
                    </a:p>
                  </a:txBody>
                  <a:tcPr/>
                </a:tc>
                <a:tc>
                  <a:txBody>
                    <a:bodyPr/>
                    <a:lstStyle/>
                    <a:p>
                      <a:pPr algn="l" fontAlgn="b"/>
                      <a:r>
                        <a:rPr lang="en-US" sz="1500" b="0" i="0" u="none" strike="noStrike">
                          <a:solidFill>
                            <a:srgbClr val="000000"/>
                          </a:solidFill>
                          <a:effectLst/>
                          <a:latin typeface="Calibri" panose="020F0502020204030204" pitchFamily="34" charset="0"/>
                        </a:rPr>
                        <a:t>California SB 350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Signed into law on Oct 7, 2015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Sec 32 (F) </a:t>
                      </a:r>
                      <a:r>
                        <a:rPr lang="en-US" sz="1500" b="1" i="0" u="none" strike="noStrike">
                          <a:solidFill>
                            <a:srgbClr val="000000"/>
                          </a:solidFill>
                          <a:effectLst/>
                          <a:latin typeface="Calibri" panose="020F0502020204030204" pitchFamily="34" charset="0"/>
                        </a:rPr>
                        <a:t>Widespread transportation electrification should stimulate innovation</a:t>
                      </a:r>
                      <a:r>
                        <a:rPr lang="en-US" sz="1500" b="0" i="0" u="none" strike="noStrike">
                          <a:solidFill>
                            <a:srgbClr val="000000"/>
                          </a:solidFill>
                          <a:effectLst/>
                          <a:latin typeface="Calibri" panose="020F0502020204030204" pitchFamily="34" charset="0"/>
                        </a:rPr>
                        <a:t> and competition, enable consumer options in charging equipment and services, attract private capital investments, and create high-quality jobs for Californians, where technologically feasible.</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2"/>
                  </a:ext>
                </a:extLst>
              </a:tr>
              <a:tr h="467360">
                <a:tc vMerge="1">
                  <a:txBody>
                    <a:bodyPr/>
                    <a:lstStyle/>
                    <a:p>
                      <a:endParaRPr lang="en-US"/>
                    </a:p>
                  </a:txBody>
                  <a:tcPr/>
                </a:tc>
                <a:tc>
                  <a:txBody>
                    <a:bodyPr/>
                    <a:lstStyle/>
                    <a:p>
                      <a:pPr algn="l" fontAlgn="b"/>
                      <a:r>
                        <a:rPr lang="en-US" sz="1500" b="0" i="0" u="none" strike="noStrike" dirty="0">
                          <a:solidFill>
                            <a:srgbClr val="000000"/>
                          </a:solidFill>
                          <a:effectLst/>
                          <a:latin typeface="Calibri" panose="020F0502020204030204" pitchFamily="34" charset="0"/>
                        </a:rPr>
                        <a:t>Massachusetts EV Charging Stakeholders</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Letter signed Nov 9, 2015</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The DPU should request that utilities submit proposals...to install electric vehicle charging infrastructure...that... [s]</a:t>
                      </a:r>
                      <a:r>
                        <a:rPr lang="en-US" sz="1500" b="0" i="0" u="none" strike="noStrike" dirty="0" err="1">
                          <a:solidFill>
                            <a:srgbClr val="000000"/>
                          </a:solidFill>
                          <a:effectLst/>
                          <a:latin typeface="Calibri" panose="020F0502020204030204" pitchFamily="34" charset="0"/>
                        </a:rPr>
                        <a:t>timulate</a:t>
                      </a:r>
                      <a:r>
                        <a:rPr lang="en-US" sz="1500" b="0" i="0" u="none" strike="noStrike" dirty="0">
                          <a:solidFill>
                            <a:srgbClr val="000000"/>
                          </a:solidFill>
                          <a:effectLst/>
                          <a:latin typeface="Calibri" panose="020F0502020204030204" pitchFamily="34" charset="0"/>
                        </a:rPr>
                        <a:t> innovation ..</a:t>
                      </a:r>
                    </a:p>
                  </a:txBody>
                  <a:tcPr marL="10160" marR="10160" marT="10160"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0003"/>
                  </a:ext>
                </a:extLst>
              </a:tr>
            </a:tbl>
          </a:graphicData>
        </a:graphic>
      </p:graphicFrame>
      <p:sp>
        <p:nvSpPr>
          <p:cNvPr id="7" name="Title 1"/>
          <p:cNvSpPr txBox="1">
            <a:spLocks/>
          </p:cNvSpPr>
          <p:nvPr/>
        </p:nvSpPr>
        <p:spPr>
          <a:xfrm>
            <a:off x="609600" y="737513"/>
            <a:ext cx="10972800" cy="533480"/>
          </a:xfrm>
          <a:prstGeom prst="rect">
            <a:avLst/>
          </a:prstGeom>
        </p:spPr>
        <p:txBody>
          <a:bodyPr/>
          <a:lstStyle>
            <a:lvl1pPr algn="l" rtl="0" eaLnBrk="1" fontAlgn="base" hangingPunct="1">
              <a:spcBef>
                <a:spcPct val="0"/>
              </a:spcBef>
              <a:spcAft>
                <a:spcPct val="0"/>
              </a:spcAft>
              <a:defRPr sz="2600" b="1" kern="1200">
                <a:solidFill>
                  <a:srgbClr val="FF7A14"/>
                </a:solidFill>
                <a:latin typeface="+mj-lt"/>
                <a:ea typeface="ＭＳ Ｐゴシック" charset="-128"/>
                <a:cs typeface="ＭＳ Ｐゴシック" pitchFamily="-111" charset="-128"/>
              </a:defRPr>
            </a:lvl1pPr>
            <a:lvl2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2pPr>
            <a:lvl3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3pPr>
            <a:lvl4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4pPr>
            <a:lvl5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5pPr>
            <a:lvl6pPr marL="457200" algn="l" rtl="0" eaLnBrk="1" fontAlgn="base" hangingPunct="1">
              <a:spcBef>
                <a:spcPct val="0"/>
              </a:spcBef>
              <a:spcAft>
                <a:spcPct val="0"/>
              </a:spcAft>
              <a:defRPr sz="3200">
                <a:solidFill>
                  <a:srgbClr val="00A94F"/>
                </a:solidFill>
                <a:latin typeface="Arial" charset="0"/>
              </a:defRPr>
            </a:lvl6pPr>
            <a:lvl7pPr marL="914400" algn="l" rtl="0" eaLnBrk="1" fontAlgn="base" hangingPunct="1">
              <a:spcBef>
                <a:spcPct val="0"/>
              </a:spcBef>
              <a:spcAft>
                <a:spcPct val="0"/>
              </a:spcAft>
              <a:defRPr sz="3200">
                <a:solidFill>
                  <a:srgbClr val="00A94F"/>
                </a:solidFill>
                <a:latin typeface="Arial" charset="0"/>
              </a:defRPr>
            </a:lvl7pPr>
            <a:lvl8pPr marL="1371600" algn="l" rtl="0" eaLnBrk="1" fontAlgn="base" hangingPunct="1">
              <a:spcBef>
                <a:spcPct val="0"/>
              </a:spcBef>
              <a:spcAft>
                <a:spcPct val="0"/>
              </a:spcAft>
              <a:defRPr sz="3200">
                <a:solidFill>
                  <a:srgbClr val="00A94F"/>
                </a:solidFill>
                <a:latin typeface="Arial" charset="0"/>
              </a:defRPr>
            </a:lvl8pPr>
            <a:lvl9pPr marL="1828800" algn="l" rtl="0" eaLnBrk="1" fontAlgn="base" hangingPunct="1">
              <a:spcBef>
                <a:spcPct val="0"/>
              </a:spcBef>
              <a:spcAft>
                <a:spcPct val="0"/>
              </a:spcAft>
              <a:defRPr sz="3200">
                <a:solidFill>
                  <a:srgbClr val="00A94F"/>
                </a:solidFill>
                <a:latin typeface="Arial" charset="0"/>
              </a:defRPr>
            </a:lvl9pPr>
          </a:lstStyle>
          <a:p>
            <a:r>
              <a:rPr lang="en-US" sz="3467" dirty="0"/>
              <a:t>Examples of Applied Guiding Principles (6)</a:t>
            </a:r>
          </a:p>
        </p:txBody>
      </p:sp>
    </p:spTree>
    <p:extLst>
      <p:ext uri="{BB962C8B-B14F-4D97-AF65-F5344CB8AC3E}">
        <p14:creationId xmlns:p14="http://schemas.microsoft.com/office/powerpoint/2010/main" val="12567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Y Drivers (August 29).png"/>
          <p:cNvPicPr>
            <a:picLocks noChangeAspect="1"/>
          </p:cNvPicPr>
          <p:nvPr/>
        </p:nvPicPr>
        <p:blipFill>
          <a:blip r:embed="rId2"/>
          <a:stretch>
            <a:fillRect/>
          </a:stretch>
        </p:blipFill>
        <p:spPr>
          <a:xfrm>
            <a:off x="2869656" y="3546089"/>
            <a:ext cx="3413125" cy="2508250"/>
          </a:xfrm>
          <a:prstGeom prst="rect">
            <a:avLst/>
          </a:prstGeom>
          <a:ln>
            <a:solidFill>
              <a:srgbClr val="FF7A14"/>
            </a:solidFill>
          </a:ln>
        </p:spPr>
      </p:pic>
      <p:sp>
        <p:nvSpPr>
          <p:cNvPr id="2" name="Title 1"/>
          <p:cNvSpPr>
            <a:spLocks noGrp="1"/>
          </p:cNvSpPr>
          <p:nvPr>
            <p:ph type="title"/>
          </p:nvPr>
        </p:nvSpPr>
        <p:spPr>
          <a:xfrm>
            <a:off x="609600" y="737513"/>
            <a:ext cx="10972800" cy="553998"/>
          </a:xfrm>
        </p:spPr>
        <p:txBody>
          <a:bodyPr/>
          <a:lstStyle/>
          <a:p>
            <a:r>
              <a:rPr lang="en-US" sz="3600" dirty="0" smtClean="0"/>
              <a:t>ChargePoint Stations &amp; Drivers in New York</a:t>
            </a:r>
            <a:endParaRPr lang="en-US" sz="3600"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solidFill>
                  <a:srgbClr val="323232"/>
                </a:solidFill>
              </a:rPr>
              <a:pPr>
                <a:defRPr/>
              </a:pPr>
              <a:t>3</a:t>
            </a:fld>
            <a:endParaRPr lang="en-US">
              <a:solidFill>
                <a:srgbClr val="323232"/>
              </a:solidFill>
            </a:endParaRPr>
          </a:p>
        </p:txBody>
      </p:sp>
      <p:pic>
        <p:nvPicPr>
          <p:cNvPr id="8" name="Picture 7" descr="NY Stations (August 29).png"/>
          <p:cNvPicPr>
            <a:picLocks noChangeAspect="1"/>
          </p:cNvPicPr>
          <p:nvPr/>
        </p:nvPicPr>
        <p:blipFill>
          <a:blip r:embed="rId3"/>
          <a:stretch>
            <a:fillRect/>
          </a:stretch>
        </p:blipFill>
        <p:spPr>
          <a:xfrm>
            <a:off x="624332" y="1431756"/>
            <a:ext cx="3783653" cy="2920203"/>
          </a:xfrm>
          <a:prstGeom prst="rect">
            <a:avLst/>
          </a:prstGeom>
          <a:ln>
            <a:solidFill>
              <a:schemeClr val="accent1"/>
            </a:solidFill>
          </a:ln>
        </p:spPr>
      </p:pic>
      <p:sp>
        <p:nvSpPr>
          <p:cNvPr id="10" name="Content Placeholder 2"/>
          <p:cNvSpPr>
            <a:spLocks noGrp="1"/>
          </p:cNvSpPr>
          <p:nvPr>
            <p:ph idx="1"/>
          </p:nvPr>
        </p:nvSpPr>
        <p:spPr>
          <a:xfrm>
            <a:off x="6541935" y="1640128"/>
            <a:ext cx="4963652" cy="4800600"/>
          </a:xfrm>
        </p:spPr>
        <p:txBody>
          <a:bodyPr/>
          <a:lstStyle/>
          <a:p>
            <a:r>
              <a:rPr lang="en-US" sz="3000" dirty="0" smtClean="0"/>
              <a:t>1,409 charging ports</a:t>
            </a:r>
          </a:p>
          <a:p>
            <a:r>
              <a:rPr lang="en-US" sz="3000" dirty="0" smtClean="0"/>
              <a:t>4,555 ChargePoint drivers</a:t>
            </a:r>
          </a:p>
          <a:p>
            <a:r>
              <a:rPr lang="en-US" sz="3000" dirty="0" smtClean="0"/>
              <a:t>Why People Register:</a:t>
            </a:r>
          </a:p>
          <a:p>
            <a:pPr lvl="1"/>
            <a:r>
              <a:rPr lang="en-US" dirty="0" smtClean="0"/>
              <a:t>Cards come with vehicles</a:t>
            </a:r>
          </a:p>
          <a:p>
            <a:pPr lvl="1"/>
            <a:r>
              <a:rPr lang="en-US" dirty="0" smtClean="0"/>
              <a:t>Easy access to charging stations</a:t>
            </a:r>
          </a:p>
          <a:p>
            <a:pPr lvl="1"/>
            <a:r>
              <a:rPr lang="en-US" dirty="0" smtClean="0"/>
              <a:t>Easy payments Alerts for:</a:t>
            </a:r>
          </a:p>
          <a:p>
            <a:pPr lvl="1"/>
            <a:r>
              <a:rPr lang="en-US" dirty="0" smtClean="0"/>
              <a:t>Vehicle charged</a:t>
            </a:r>
          </a:p>
          <a:p>
            <a:pPr lvl="1"/>
            <a:r>
              <a:rPr lang="en-US" dirty="0" smtClean="0"/>
              <a:t>Plug out</a:t>
            </a:r>
          </a:p>
          <a:p>
            <a:pPr lvl="1"/>
            <a:r>
              <a:rPr lang="en-US" dirty="0" smtClean="0"/>
              <a:t>Ground fault</a:t>
            </a:r>
          </a:p>
          <a:p>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0D55CB3-A229-4D37-98DE-0BA6D5C5D1A9}" type="slidenum">
              <a:rPr lang="en-US" smtClean="0"/>
              <a:pPr>
                <a:defRPr/>
              </a:pPr>
              <a:t>4</a:t>
            </a:fld>
            <a:endParaRPr lang="en-US"/>
          </a:p>
        </p:txBody>
      </p:sp>
      <p:pic>
        <p:nvPicPr>
          <p:cNvPr id="8" name="Picture Placeholder 7"/>
          <p:cNvPicPr preferRelativeResize="0">
            <a:picLocks noGrp="1"/>
          </p:cNvPicPr>
          <p:nvPr>
            <p:ph type="pic" sz="quarter" idx="11"/>
          </p:nvPr>
        </p:nvPicPr>
        <p:blipFill>
          <a:blip r:embed="rId2" cstate="print">
            <a:extLst>
              <a:ext uri="{28A0092B-C50C-407E-A947-70E740481C1C}">
                <a14:useLocalDpi xmlns:a14="http://schemas.microsoft.com/office/drawing/2010/main"/>
              </a:ext>
            </a:extLst>
          </a:blip>
          <a:stretch>
            <a:fillRect/>
          </a:stretch>
        </p:blipFill>
        <p:spPr>
          <a:xfrm>
            <a:off x="2133600" y="1053450"/>
            <a:ext cx="7315200" cy="5372100"/>
          </a:xfrm>
        </p:spPr>
      </p:pic>
      <p:sp>
        <p:nvSpPr>
          <p:cNvPr id="10" name="Title 1"/>
          <p:cNvSpPr txBox="1">
            <a:spLocks/>
          </p:cNvSpPr>
          <p:nvPr/>
        </p:nvSpPr>
        <p:spPr bwMode="auto">
          <a:xfrm>
            <a:off x="609600" y="558720"/>
            <a:ext cx="10972800"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600" b="1" kern="1200">
                <a:solidFill>
                  <a:srgbClr val="FF7A14"/>
                </a:solidFill>
                <a:latin typeface="+mj-lt"/>
                <a:ea typeface="ＭＳ Ｐゴシック" charset="-128"/>
                <a:cs typeface="ＭＳ Ｐゴシック" pitchFamily="-111" charset="-128"/>
              </a:defRPr>
            </a:lvl1pPr>
            <a:lvl2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2pPr>
            <a:lvl3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3pPr>
            <a:lvl4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4pPr>
            <a:lvl5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5pPr>
            <a:lvl6pPr marL="457200" algn="l" rtl="0" eaLnBrk="1" fontAlgn="base" hangingPunct="1">
              <a:spcBef>
                <a:spcPct val="0"/>
              </a:spcBef>
              <a:spcAft>
                <a:spcPct val="0"/>
              </a:spcAft>
              <a:defRPr sz="3200">
                <a:solidFill>
                  <a:srgbClr val="00A94F"/>
                </a:solidFill>
                <a:latin typeface="Arial" charset="0"/>
              </a:defRPr>
            </a:lvl6pPr>
            <a:lvl7pPr marL="914400" algn="l" rtl="0" eaLnBrk="1" fontAlgn="base" hangingPunct="1">
              <a:spcBef>
                <a:spcPct val="0"/>
              </a:spcBef>
              <a:spcAft>
                <a:spcPct val="0"/>
              </a:spcAft>
              <a:defRPr sz="3200">
                <a:solidFill>
                  <a:srgbClr val="00A94F"/>
                </a:solidFill>
                <a:latin typeface="Arial" charset="0"/>
              </a:defRPr>
            </a:lvl7pPr>
            <a:lvl8pPr marL="1371600" algn="l" rtl="0" eaLnBrk="1" fontAlgn="base" hangingPunct="1">
              <a:spcBef>
                <a:spcPct val="0"/>
              </a:spcBef>
              <a:spcAft>
                <a:spcPct val="0"/>
              </a:spcAft>
              <a:defRPr sz="3200">
                <a:solidFill>
                  <a:srgbClr val="00A94F"/>
                </a:solidFill>
                <a:latin typeface="Arial" charset="0"/>
              </a:defRPr>
            </a:lvl8pPr>
            <a:lvl9pPr marL="1828800" algn="l" rtl="0" eaLnBrk="1" fontAlgn="base" hangingPunct="1">
              <a:spcBef>
                <a:spcPct val="0"/>
              </a:spcBef>
              <a:spcAft>
                <a:spcPct val="0"/>
              </a:spcAft>
              <a:defRPr sz="3200">
                <a:solidFill>
                  <a:srgbClr val="00A94F"/>
                </a:solidFill>
                <a:latin typeface="Arial" charset="0"/>
              </a:defRPr>
            </a:lvl9pPr>
          </a:lstStyle>
          <a:p>
            <a:r>
              <a:rPr lang="en-US" sz="4000" dirty="0"/>
              <a:t>BMW/VW Express Corridor </a:t>
            </a:r>
            <a:r>
              <a:rPr lang="en-US" sz="4000" dirty="0" smtClean="0"/>
              <a:t>Program: UN Award </a:t>
            </a:r>
            <a:endParaRPr lang="en-US" sz="4000" b="0" dirty="0"/>
          </a:p>
        </p:txBody>
      </p:sp>
    </p:spTree>
    <p:extLst>
      <p:ext uri="{BB962C8B-B14F-4D97-AF65-F5344CB8AC3E}">
        <p14:creationId xmlns:p14="http://schemas.microsoft.com/office/powerpoint/2010/main" val="197782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0871200" y="6570989"/>
            <a:ext cx="1066800" cy="301756"/>
          </a:xfrm>
        </p:spPr>
        <p:txBody>
          <a:bodyPr/>
          <a:lstStyle/>
          <a:p>
            <a:pPr>
              <a:defRPr/>
            </a:pPr>
            <a:fld id="{BFB65967-37EE-4D55-82F8-A6494FD55C33}" type="slidenum">
              <a:rPr lang="en-US" smtClean="0"/>
              <a:pPr>
                <a:defRPr/>
              </a:pPr>
              <a:t>5</a:t>
            </a:fld>
            <a:endParaRPr lang="en-US" dirty="0"/>
          </a:p>
        </p:txBody>
      </p:sp>
      <p:sp>
        <p:nvSpPr>
          <p:cNvPr id="7" name="Title 1"/>
          <p:cNvSpPr>
            <a:spLocks noGrp="1"/>
          </p:cNvSpPr>
          <p:nvPr>
            <p:ph type="title"/>
          </p:nvPr>
        </p:nvSpPr>
        <p:spPr>
          <a:xfrm>
            <a:off x="711200" y="457121"/>
            <a:ext cx="8839200" cy="533544"/>
          </a:xfrm>
        </p:spPr>
        <p:txBody>
          <a:bodyPr/>
          <a:lstStyle/>
          <a:p>
            <a:r>
              <a:rPr lang="en-US" dirty="0"/>
              <a:t>BMW / VW East Coast Corridor Statistics</a:t>
            </a:r>
            <a:endParaRPr lang="en-US" sz="3200" dirty="0"/>
          </a:p>
        </p:txBody>
      </p:sp>
      <p:pic>
        <p:nvPicPr>
          <p:cNvPr id="18" name="Picture 17"/>
          <p:cNvPicPr>
            <a:picLocks noChangeAspect="1"/>
          </p:cNvPicPr>
          <p:nvPr/>
        </p:nvPicPr>
        <p:blipFill>
          <a:blip r:embed="rId2"/>
          <a:stretch>
            <a:fillRect/>
          </a:stretch>
        </p:blipFill>
        <p:spPr>
          <a:xfrm>
            <a:off x="3792179" y="3066573"/>
            <a:ext cx="271821" cy="362428"/>
          </a:xfrm>
          <a:prstGeom prst="rect">
            <a:avLst/>
          </a:prstGeom>
        </p:spPr>
      </p:pic>
      <p:pic>
        <p:nvPicPr>
          <p:cNvPr id="19" name="Picture 18"/>
          <p:cNvPicPr>
            <a:picLocks noChangeAspect="1"/>
          </p:cNvPicPr>
          <p:nvPr/>
        </p:nvPicPr>
        <p:blipFill>
          <a:blip r:embed="rId2"/>
          <a:stretch>
            <a:fillRect/>
          </a:stretch>
        </p:blipFill>
        <p:spPr>
          <a:xfrm>
            <a:off x="2979379" y="3472973"/>
            <a:ext cx="271821" cy="362428"/>
          </a:xfrm>
          <a:prstGeom prst="rect">
            <a:avLst/>
          </a:prstGeom>
        </p:spPr>
      </p:pic>
      <p:pic>
        <p:nvPicPr>
          <p:cNvPr id="2" name="Picture 1"/>
          <p:cNvPicPr>
            <a:picLocks noChangeAspect="1"/>
          </p:cNvPicPr>
          <p:nvPr/>
        </p:nvPicPr>
        <p:blipFill>
          <a:blip r:embed="rId3"/>
          <a:stretch>
            <a:fillRect/>
          </a:stretch>
        </p:blipFill>
        <p:spPr>
          <a:xfrm>
            <a:off x="609600" y="1075525"/>
            <a:ext cx="6228520" cy="4596448"/>
          </a:xfrm>
          <a:prstGeom prst="rect">
            <a:avLst/>
          </a:prstGeom>
          <a:effectLst>
            <a:outerShdw blurRad="63500" sx="102000" sy="102000" algn="ctr" rotWithShape="0">
              <a:prstClr val="black">
                <a:alpha val="40000"/>
              </a:prstClr>
            </a:outerShdw>
          </a:effectLst>
        </p:spPr>
      </p:pic>
      <p:graphicFrame>
        <p:nvGraphicFramePr>
          <p:cNvPr id="10" name="Table 9"/>
          <p:cNvGraphicFramePr>
            <a:graphicFrameLocks noGrp="1"/>
          </p:cNvGraphicFramePr>
          <p:nvPr>
            <p:extLst/>
          </p:nvPr>
        </p:nvGraphicFramePr>
        <p:xfrm>
          <a:off x="8125343" y="1576173"/>
          <a:ext cx="2650984" cy="1341120"/>
        </p:xfrm>
        <a:graphic>
          <a:graphicData uri="http://schemas.openxmlformats.org/drawingml/2006/table">
            <a:tbl>
              <a:tblPr firstRow="1" bandRow="1">
                <a:effectLst>
                  <a:outerShdw blurRad="63500" sx="102000" sy="102000" algn="ctr" rotWithShape="0">
                    <a:schemeClr val="tx1">
                      <a:alpha val="40000"/>
                    </a:schemeClr>
                  </a:outerShdw>
                </a:effectLst>
                <a:tableStyleId>{5C22544A-7EE6-4342-B048-85BDC9FD1C3A}</a:tableStyleId>
              </a:tblPr>
              <a:tblGrid>
                <a:gridCol w="1755429">
                  <a:extLst>
                    <a:ext uri="{9D8B030D-6E8A-4147-A177-3AD203B41FA5}">
                      <a16:colId xmlns="" xmlns:a16="http://schemas.microsoft.com/office/drawing/2014/main" val="20000"/>
                    </a:ext>
                  </a:extLst>
                </a:gridCol>
                <a:gridCol w="895555">
                  <a:extLst>
                    <a:ext uri="{9D8B030D-6E8A-4147-A177-3AD203B41FA5}">
                      <a16:colId xmlns="" xmlns:a16="http://schemas.microsoft.com/office/drawing/2014/main" val="20001"/>
                    </a:ext>
                  </a:extLst>
                </a:gridCol>
              </a:tblGrid>
              <a:tr h="335280">
                <a:tc>
                  <a:txBody>
                    <a:bodyPr/>
                    <a:lstStyle/>
                    <a:p>
                      <a:pPr algn="l"/>
                      <a:r>
                        <a:rPr lang="en-US" sz="1600" b="1" dirty="0">
                          <a:solidFill>
                            <a:schemeClr val="tx1"/>
                          </a:solidFill>
                        </a:rPr>
                        <a:t>Total</a:t>
                      </a:r>
                      <a:r>
                        <a:rPr lang="en-US" sz="1600" b="1" baseline="0" dirty="0">
                          <a:solidFill>
                            <a:schemeClr val="tx1"/>
                          </a:solidFill>
                        </a:rPr>
                        <a:t> Sites</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000000"/>
                          </a:solidFill>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35280">
                <a:tc>
                  <a:txBody>
                    <a:bodyPr/>
                    <a:lstStyle/>
                    <a:p>
                      <a:pPr algn="l"/>
                      <a:r>
                        <a:rPr lang="en-US" sz="1600" b="1" dirty="0"/>
                        <a:t>Total</a:t>
                      </a:r>
                      <a:r>
                        <a:rPr lang="en-US" sz="1600" b="1" baseline="0" dirty="0"/>
                        <a:t> Stations</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000000"/>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35280">
                <a:tc>
                  <a:txBody>
                    <a:bodyPr/>
                    <a:lstStyle/>
                    <a:p>
                      <a:pPr algn="l"/>
                      <a:r>
                        <a:rPr lang="en-US" sz="1600" b="1" dirty="0"/>
                        <a:t>24KW</a:t>
                      </a:r>
                      <a:r>
                        <a:rPr lang="en-US" sz="1600" b="1" baseline="0" dirty="0"/>
                        <a:t> Stations</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000000"/>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35280">
                <a:tc>
                  <a:txBody>
                    <a:bodyPr/>
                    <a:lstStyle/>
                    <a:p>
                      <a:pPr algn="l"/>
                      <a:r>
                        <a:rPr lang="en-US" sz="1600" b="1" dirty="0"/>
                        <a:t>50kW Stations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000000"/>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92875" y="3667754"/>
            <a:ext cx="7064935" cy="2659948"/>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118305" y="3729103"/>
            <a:ext cx="3970959" cy="379656"/>
          </a:xfrm>
          <a:prstGeom prst="rect">
            <a:avLst/>
          </a:prstGeom>
          <a:solidFill>
            <a:schemeClr val="bg1"/>
          </a:solidFill>
          <a:ln>
            <a:solidFill>
              <a:schemeClr val="bg1"/>
            </a:solidFill>
          </a:ln>
        </p:spPr>
        <p:txBody>
          <a:bodyPr wrap="none" rtlCol="0">
            <a:spAutoFit/>
          </a:bodyPr>
          <a:lstStyle/>
          <a:p>
            <a:r>
              <a:rPr lang="en-US" sz="1867" b="1" dirty="0"/>
              <a:t>East Coast Sessions Since 1/1/16</a:t>
            </a:r>
          </a:p>
        </p:txBody>
      </p:sp>
    </p:spTree>
    <p:extLst>
      <p:ext uri="{BB962C8B-B14F-4D97-AF65-F5344CB8AC3E}">
        <p14:creationId xmlns:p14="http://schemas.microsoft.com/office/powerpoint/2010/main" val="34770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NYPSC – Case 13-E-0199</a:t>
            </a:r>
            <a:endParaRPr lang="en-US" dirty="0"/>
          </a:p>
        </p:txBody>
      </p:sp>
      <p:sp>
        <p:nvSpPr>
          <p:cNvPr id="3" name="Content Placeholder 2"/>
          <p:cNvSpPr>
            <a:spLocks noGrp="1"/>
          </p:cNvSpPr>
          <p:nvPr>
            <p:ph idx="1"/>
          </p:nvPr>
        </p:nvSpPr>
        <p:spPr/>
        <p:txBody>
          <a:bodyPr/>
          <a:lstStyle/>
          <a:p>
            <a:pPr marL="0" indent="0">
              <a:buNone/>
            </a:pPr>
            <a:r>
              <a:rPr lang="en-US" sz="2400" b="1" dirty="0"/>
              <a:t>ELECTRIC VEHICLE CHARGING STATIONS ENCOURAGED</a:t>
            </a:r>
          </a:p>
          <a:p>
            <a:pPr marL="0" indent="0">
              <a:buNone/>
            </a:pPr>
            <a:r>
              <a:rPr lang="en-US" sz="2400" dirty="0"/>
              <a:t> </a:t>
            </a:r>
            <a:r>
              <a:rPr lang="en-US" sz="2400" b="1" dirty="0"/>
              <a:t>PSC Removes Obstacle to New Investments in Charging Stations —</a:t>
            </a:r>
            <a:r>
              <a:rPr lang="en-US" sz="2400" dirty="0"/>
              <a:t>Albany, NY—11/14/13</a:t>
            </a:r>
            <a:endParaRPr lang="en-US" sz="2400" dirty="0" smtClean="0"/>
          </a:p>
          <a:p>
            <a:pPr marL="0" indent="0">
              <a:buNone/>
            </a:pPr>
            <a:r>
              <a:rPr lang="en-US" sz="2400" dirty="0" smtClean="0"/>
              <a:t>NYPSC Found that Commission does not have jurisdiction over:</a:t>
            </a:r>
          </a:p>
          <a:p>
            <a:pPr lvl="1"/>
            <a:r>
              <a:rPr lang="en-US" dirty="0" smtClean="0"/>
              <a:t>Charging stations;</a:t>
            </a:r>
          </a:p>
          <a:p>
            <a:pPr lvl="1"/>
            <a:r>
              <a:rPr lang="en-US" dirty="0" smtClean="0"/>
              <a:t>The owners or operators of charging stations;</a:t>
            </a:r>
          </a:p>
          <a:p>
            <a:pPr lvl="1"/>
            <a:r>
              <a:rPr lang="en-US" dirty="0" smtClean="0"/>
              <a:t>The Transaction between such owners or operators of charging stations and members of the public</a:t>
            </a:r>
          </a:p>
          <a:p>
            <a:pPr marL="0" indent="0">
              <a:buNone/>
            </a:pPr>
            <a:r>
              <a:rPr lang="en-US" sz="2400" i="1" dirty="0"/>
              <a:t>The Commission’s </a:t>
            </a:r>
            <a:r>
              <a:rPr lang="en-US" sz="2400" i="1" dirty="0" smtClean="0"/>
              <a:t>determination, however</a:t>
            </a:r>
            <a:r>
              <a:rPr lang="en-US" sz="2400" i="1" dirty="0"/>
              <a:t>, does not diminish its ability to respond to changes in the market in which </a:t>
            </a:r>
            <a:r>
              <a:rPr lang="en-US" sz="2400" i="1" dirty="0" smtClean="0"/>
              <a:t>charging stations </a:t>
            </a:r>
            <a:r>
              <a:rPr lang="en-US" sz="2400" i="1" dirty="0"/>
              <a:t>operate.</a:t>
            </a:r>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solidFill>
                  <a:srgbClr val="323232"/>
                </a:solidFill>
              </a:rPr>
              <a:pPr>
                <a:defRPr/>
              </a:pPr>
              <a:t>6</a:t>
            </a:fld>
            <a:endParaRPr lang="en-US">
              <a:solidFill>
                <a:srgbClr val="32323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BCCA5C-75CA-43B8-B936-D2315E2FCCF6}" type="slidenum">
              <a:rPr lang="en-US" smtClean="0"/>
              <a:pPr>
                <a:defRPr/>
              </a:pPr>
              <a:t>7</a:t>
            </a:fld>
            <a:endParaRPr lang="en-US" dirty="0"/>
          </a:p>
        </p:txBody>
      </p:sp>
      <p:sp>
        <p:nvSpPr>
          <p:cNvPr id="90" name="Rectangle 291"/>
          <p:cNvSpPr>
            <a:spLocks noChangeArrowheads="1"/>
          </p:cNvSpPr>
          <p:nvPr/>
        </p:nvSpPr>
        <p:spPr bwMode="auto">
          <a:xfrm>
            <a:off x="8815384" y="2849379"/>
            <a:ext cx="554639"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Massachusetts</a:t>
            </a:r>
            <a:endParaRPr lang="en-US" sz="600" b="1" dirty="0">
              <a:solidFill>
                <a:srgbClr val="323232"/>
              </a:solidFill>
              <a:latin typeface="Arial"/>
              <a:cs typeface="Times New Roman" panose="02020603050405020304" pitchFamily="18" charset="0"/>
            </a:endParaRPr>
          </a:p>
        </p:txBody>
      </p:sp>
      <p:sp>
        <p:nvSpPr>
          <p:cNvPr id="2" name="Title 1"/>
          <p:cNvSpPr>
            <a:spLocks noGrp="1"/>
          </p:cNvSpPr>
          <p:nvPr>
            <p:ph type="title"/>
          </p:nvPr>
        </p:nvSpPr>
        <p:spPr>
          <a:xfrm>
            <a:off x="1814717" y="407314"/>
            <a:ext cx="8229600" cy="1067087"/>
          </a:xfrm>
        </p:spPr>
        <p:txBody>
          <a:bodyPr/>
          <a:lstStyle/>
          <a:p>
            <a:r>
              <a:rPr lang="en-US" dirty="0"/>
              <a:t>States with Utility Exemption for Charging</a:t>
            </a:r>
          </a:p>
        </p:txBody>
      </p:sp>
      <p:sp>
        <p:nvSpPr>
          <p:cNvPr id="3" name="TextBox 2"/>
          <p:cNvSpPr txBox="1"/>
          <p:nvPr/>
        </p:nvSpPr>
        <p:spPr>
          <a:xfrm>
            <a:off x="9758853" y="5148396"/>
            <a:ext cx="845730" cy="1241878"/>
          </a:xfrm>
          <a:prstGeom prst="rect">
            <a:avLst/>
          </a:prstGeom>
          <a:noFill/>
        </p:spPr>
        <p:txBody>
          <a:bodyPr wrap="square" rtlCol="0">
            <a:spAutoFit/>
          </a:bodyPr>
          <a:lstStyle/>
          <a:p>
            <a:r>
              <a:rPr lang="en-US" sz="830" b="1" dirty="0"/>
              <a:t>Allowed</a:t>
            </a:r>
          </a:p>
          <a:p>
            <a:endParaRPr lang="en-US" sz="830" b="1" dirty="0"/>
          </a:p>
          <a:p>
            <a:r>
              <a:rPr lang="en-US" sz="830" b="1" dirty="0"/>
              <a:t>Docket Opened</a:t>
            </a:r>
          </a:p>
          <a:p>
            <a:endParaRPr lang="en-US" sz="830" b="1" dirty="0"/>
          </a:p>
          <a:p>
            <a:r>
              <a:rPr lang="en-US" sz="830" b="1" dirty="0"/>
              <a:t>Targeted for 2016-2017</a:t>
            </a:r>
          </a:p>
          <a:p>
            <a:endParaRPr lang="en-US" sz="830" b="1" dirty="0"/>
          </a:p>
          <a:p>
            <a:r>
              <a:rPr lang="en-US" sz="830" b="1" dirty="0"/>
              <a:t>TBD</a:t>
            </a:r>
          </a:p>
        </p:txBody>
      </p:sp>
      <p:sp>
        <p:nvSpPr>
          <p:cNvPr id="5" name="Rectangle 4"/>
          <p:cNvSpPr/>
          <p:nvPr/>
        </p:nvSpPr>
        <p:spPr>
          <a:xfrm>
            <a:off x="9650217" y="5859127"/>
            <a:ext cx="132160" cy="1383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9650217" y="5203530"/>
            <a:ext cx="132160" cy="138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9650217" y="6198558"/>
            <a:ext cx="132160" cy="138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9650217" y="5474274"/>
            <a:ext cx="132160" cy="138370"/>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1544164" y="1474401"/>
            <a:ext cx="8770705" cy="5263753"/>
            <a:chOff x="287250" y="690960"/>
            <a:chExt cx="8770705" cy="5263753"/>
          </a:xfrm>
        </p:grpSpPr>
        <p:sp>
          <p:nvSpPr>
            <p:cNvPr id="177" name="TextBox 176"/>
            <p:cNvSpPr txBox="1"/>
            <p:nvPr/>
          </p:nvSpPr>
          <p:spPr>
            <a:xfrm>
              <a:off x="8376598" y="2775758"/>
              <a:ext cx="652743" cy="220060"/>
            </a:xfrm>
            <a:prstGeom prst="rect">
              <a:avLst/>
            </a:prstGeom>
            <a:solidFill>
              <a:schemeClr val="accent1"/>
            </a:solidFill>
            <a:ln w="3175" cap="flat" cmpd="sng" algn="ctr">
              <a:solidFill>
                <a:srgbClr val="323232"/>
              </a:solidFill>
              <a:prstDash val="solid"/>
            </a:ln>
            <a:effectLst/>
          </p:spPr>
          <p:txBody>
            <a:bodyPr wrap="none" rtlCol="0">
              <a:spAutoFit/>
            </a:bodyPr>
            <a:lstStyle/>
            <a:p>
              <a:pPr defTabSz="685800">
                <a:defRPr/>
              </a:pPr>
              <a:r>
                <a:rPr lang="en-US" sz="830" b="1" kern="0" dirty="0">
                  <a:solidFill>
                    <a:schemeClr val="bg1"/>
                  </a:solidFill>
                  <a:latin typeface="Arial"/>
                </a:rPr>
                <a:t>Maryland</a:t>
              </a:r>
            </a:p>
          </p:txBody>
        </p:sp>
        <p:grpSp>
          <p:nvGrpSpPr>
            <p:cNvPr id="286" name="Group 285"/>
            <p:cNvGrpSpPr/>
            <p:nvPr/>
          </p:nvGrpSpPr>
          <p:grpSpPr>
            <a:xfrm>
              <a:off x="287250" y="690960"/>
              <a:ext cx="8469443" cy="5263753"/>
              <a:chOff x="1253723" y="1840918"/>
              <a:chExt cx="6353152" cy="3951684"/>
            </a:xfrm>
          </p:grpSpPr>
          <p:sp>
            <p:nvSpPr>
              <p:cNvPr id="287" name="Freeform 191"/>
              <p:cNvSpPr>
                <a:spLocks/>
              </p:cNvSpPr>
              <p:nvPr/>
            </p:nvSpPr>
            <p:spPr bwMode="auto">
              <a:xfrm>
                <a:off x="6913955" y="4092391"/>
                <a:ext cx="40481" cy="40481"/>
              </a:xfrm>
              <a:custGeom>
                <a:avLst/>
                <a:gdLst>
                  <a:gd name="T0" fmla="*/ 0 w 34"/>
                  <a:gd name="T1" fmla="*/ 30 h 34"/>
                  <a:gd name="T2" fmla="*/ 4 w 34"/>
                  <a:gd name="T3" fmla="*/ 34 h 34"/>
                  <a:gd name="T4" fmla="*/ 34 w 34"/>
                  <a:gd name="T5" fmla="*/ 4 h 34"/>
                  <a:gd name="T6" fmla="*/ 30 w 34"/>
                  <a:gd name="T7" fmla="*/ 0 h 34"/>
                  <a:gd name="T8" fmla="*/ 0 w 34"/>
                  <a:gd name="T9" fmla="*/ 30 h 34"/>
                </a:gdLst>
                <a:ahLst/>
                <a:cxnLst>
                  <a:cxn ang="0">
                    <a:pos x="T0" y="T1"/>
                  </a:cxn>
                  <a:cxn ang="0">
                    <a:pos x="T2" y="T3"/>
                  </a:cxn>
                  <a:cxn ang="0">
                    <a:pos x="T4" y="T5"/>
                  </a:cxn>
                  <a:cxn ang="0">
                    <a:pos x="T6" y="T7"/>
                  </a:cxn>
                  <a:cxn ang="0">
                    <a:pos x="T8" y="T9"/>
                  </a:cxn>
                </a:cxnLst>
                <a:rect l="0" t="0" r="r" b="b"/>
                <a:pathLst>
                  <a:path w="34" h="34">
                    <a:moveTo>
                      <a:pt x="0" y="30"/>
                    </a:moveTo>
                    <a:lnTo>
                      <a:pt x="4" y="34"/>
                    </a:lnTo>
                    <a:lnTo>
                      <a:pt x="34" y="4"/>
                    </a:lnTo>
                    <a:lnTo>
                      <a:pt x="30" y="0"/>
                    </a:lnTo>
                    <a:lnTo>
                      <a:pt x="0" y="30"/>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288" name="Freeform 192"/>
              <p:cNvSpPr>
                <a:spLocks/>
              </p:cNvSpPr>
              <p:nvPr/>
            </p:nvSpPr>
            <p:spPr bwMode="auto">
              <a:xfrm>
                <a:off x="6937767" y="3956658"/>
                <a:ext cx="45244" cy="128588"/>
              </a:xfrm>
              <a:custGeom>
                <a:avLst/>
                <a:gdLst>
                  <a:gd name="T0" fmla="*/ 18 w 38"/>
                  <a:gd name="T1" fmla="*/ 108 h 108"/>
                  <a:gd name="T2" fmla="*/ 22 w 38"/>
                  <a:gd name="T3" fmla="*/ 108 h 108"/>
                  <a:gd name="T4" fmla="*/ 38 w 38"/>
                  <a:gd name="T5" fmla="*/ 100 h 108"/>
                  <a:gd name="T6" fmla="*/ 36 w 38"/>
                  <a:gd name="T7" fmla="*/ 50 h 108"/>
                  <a:gd name="T8" fmla="*/ 2 w 38"/>
                  <a:gd name="T9" fmla="*/ 0 h 108"/>
                  <a:gd name="T10" fmla="*/ 0 w 38"/>
                  <a:gd name="T11" fmla="*/ 4 h 108"/>
                  <a:gd name="T12" fmla="*/ 32 w 38"/>
                  <a:gd name="T13" fmla="*/ 50 h 108"/>
                  <a:gd name="T14" fmla="*/ 34 w 38"/>
                  <a:gd name="T15" fmla="*/ 94 h 108"/>
                  <a:gd name="T16" fmla="*/ 18 w 38"/>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18" y="108"/>
                    </a:moveTo>
                    <a:lnTo>
                      <a:pt x="22" y="108"/>
                    </a:lnTo>
                    <a:lnTo>
                      <a:pt x="38" y="100"/>
                    </a:lnTo>
                    <a:lnTo>
                      <a:pt x="36" y="50"/>
                    </a:lnTo>
                    <a:lnTo>
                      <a:pt x="2" y="0"/>
                    </a:lnTo>
                    <a:lnTo>
                      <a:pt x="0" y="4"/>
                    </a:lnTo>
                    <a:lnTo>
                      <a:pt x="32" y="50"/>
                    </a:lnTo>
                    <a:lnTo>
                      <a:pt x="34" y="94"/>
                    </a:lnTo>
                    <a:lnTo>
                      <a:pt x="18" y="108"/>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289" name="Freeform 193"/>
              <p:cNvSpPr>
                <a:spLocks/>
              </p:cNvSpPr>
              <p:nvPr/>
            </p:nvSpPr>
            <p:spPr bwMode="auto">
              <a:xfrm>
                <a:off x="7306861" y="3022018"/>
                <a:ext cx="42863" cy="30956"/>
              </a:xfrm>
              <a:custGeom>
                <a:avLst/>
                <a:gdLst>
                  <a:gd name="T0" fmla="*/ 0 w 36"/>
                  <a:gd name="T1" fmla="*/ 20 h 26"/>
                  <a:gd name="T2" fmla="*/ 10 w 36"/>
                  <a:gd name="T3" fmla="*/ 26 h 26"/>
                  <a:gd name="T4" fmla="*/ 16 w 36"/>
                  <a:gd name="T5" fmla="*/ 18 h 26"/>
                  <a:gd name="T6" fmla="*/ 32 w 36"/>
                  <a:gd name="T7" fmla="*/ 12 h 26"/>
                  <a:gd name="T8" fmla="*/ 36 w 36"/>
                  <a:gd name="T9" fmla="*/ 16 h 26"/>
                  <a:gd name="T10" fmla="*/ 34 w 36"/>
                  <a:gd name="T11" fmla="*/ 2 h 26"/>
                  <a:gd name="T12" fmla="*/ 28 w 36"/>
                  <a:gd name="T13" fmla="*/ 4 h 26"/>
                  <a:gd name="T14" fmla="*/ 20 w 36"/>
                  <a:gd name="T15" fmla="*/ 0 h 26"/>
                  <a:gd name="T16" fmla="*/ 10 w 36"/>
                  <a:gd name="T17" fmla="*/ 4 h 26"/>
                  <a:gd name="T18" fmla="*/ 8 w 36"/>
                  <a:gd name="T19" fmla="*/ 16 h 26"/>
                  <a:gd name="T20" fmla="*/ 0 w 36"/>
                  <a:gd name="T21"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6">
                    <a:moveTo>
                      <a:pt x="0" y="20"/>
                    </a:moveTo>
                    <a:lnTo>
                      <a:pt x="10" y="26"/>
                    </a:lnTo>
                    <a:lnTo>
                      <a:pt x="16" y="18"/>
                    </a:lnTo>
                    <a:lnTo>
                      <a:pt x="32" y="12"/>
                    </a:lnTo>
                    <a:lnTo>
                      <a:pt x="36" y="16"/>
                    </a:lnTo>
                    <a:lnTo>
                      <a:pt x="34" y="2"/>
                    </a:lnTo>
                    <a:lnTo>
                      <a:pt x="28" y="4"/>
                    </a:lnTo>
                    <a:lnTo>
                      <a:pt x="20" y="0"/>
                    </a:lnTo>
                    <a:lnTo>
                      <a:pt x="10" y="4"/>
                    </a:lnTo>
                    <a:lnTo>
                      <a:pt x="8" y="16"/>
                    </a:lnTo>
                    <a:lnTo>
                      <a:pt x="0" y="20"/>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290" name="Freeform 194"/>
              <p:cNvSpPr>
                <a:spLocks/>
              </p:cNvSpPr>
              <p:nvPr/>
            </p:nvSpPr>
            <p:spPr bwMode="auto">
              <a:xfrm>
                <a:off x="7373536" y="3017255"/>
                <a:ext cx="30956" cy="26194"/>
              </a:xfrm>
              <a:custGeom>
                <a:avLst/>
                <a:gdLst>
                  <a:gd name="T0" fmla="*/ 0 w 26"/>
                  <a:gd name="T1" fmla="*/ 18 h 22"/>
                  <a:gd name="T2" fmla="*/ 14 w 26"/>
                  <a:gd name="T3" fmla="*/ 22 h 22"/>
                  <a:gd name="T4" fmla="*/ 24 w 26"/>
                  <a:gd name="T5" fmla="*/ 20 h 22"/>
                  <a:gd name="T6" fmla="*/ 26 w 26"/>
                  <a:gd name="T7" fmla="*/ 10 h 22"/>
                  <a:gd name="T8" fmla="*/ 16 w 26"/>
                  <a:gd name="T9" fmla="*/ 0 h 22"/>
                  <a:gd name="T10" fmla="*/ 18 w 26"/>
                  <a:gd name="T11" fmla="*/ 8 h 22"/>
                  <a:gd name="T12" fmla="*/ 16 w 26"/>
                  <a:gd name="T13" fmla="*/ 14 h 22"/>
                  <a:gd name="T14" fmla="*/ 2 w 26"/>
                  <a:gd name="T15" fmla="*/ 14 h 22"/>
                  <a:gd name="T16" fmla="*/ 0 w 26"/>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0" y="18"/>
                    </a:moveTo>
                    <a:lnTo>
                      <a:pt x="14" y="22"/>
                    </a:lnTo>
                    <a:lnTo>
                      <a:pt x="24" y="20"/>
                    </a:lnTo>
                    <a:lnTo>
                      <a:pt x="26" y="10"/>
                    </a:lnTo>
                    <a:lnTo>
                      <a:pt x="16" y="0"/>
                    </a:lnTo>
                    <a:lnTo>
                      <a:pt x="18" y="8"/>
                    </a:lnTo>
                    <a:lnTo>
                      <a:pt x="16" y="14"/>
                    </a:lnTo>
                    <a:lnTo>
                      <a:pt x="2" y="14"/>
                    </a:lnTo>
                    <a:lnTo>
                      <a:pt x="0" y="18"/>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291" name="Freeform 195"/>
              <p:cNvSpPr>
                <a:spLocks/>
              </p:cNvSpPr>
              <p:nvPr/>
            </p:nvSpPr>
            <p:spPr bwMode="auto">
              <a:xfrm>
                <a:off x="6992536" y="2821992"/>
                <a:ext cx="409575" cy="204788"/>
              </a:xfrm>
              <a:custGeom>
                <a:avLst/>
                <a:gdLst>
                  <a:gd name="T0" fmla="*/ 2 w 344"/>
                  <a:gd name="T1" fmla="*/ 164 h 172"/>
                  <a:gd name="T2" fmla="*/ 0 w 344"/>
                  <a:gd name="T3" fmla="*/ 164 h 172"/>
                  <a:gd name="T4" fmla="*/ 2 w 344"/>
                  <a:gd name="T5" fmla="*/ 72 h 172"/>
                  <a:gd name="T6" fmla="*/ 180 w 344"/>
                  <a:gd name="T7" fmla="*/ 30 h 172"/>
                  <a:gd name="T8" fmla="*/ 208 w 344"/>
                  <a:gd name="T9" fmla="*/ 2 h 172"/>
                  <a:gd name="T10" fmla="*/ 218 w 344"/>
                  <a:gd name="T11" fmla="*/ 0 h 172"/>
                  <a:gd name="T12" fmla="*/ 244 w 344"/>
                  <a:gd name="T13" fmla="*/ 30 h 172"/>
                  <a:gd name="T14" fmla="*/ 238 w 344"/>
                  <a:gd name="T15" fmla="*/ 36 h 172"/>
                  <a:gd name="T16" fmla="*/ 234 w 344"/>
                  <a:gd name="T17" fmla="*/ 52 h 172"/>
                  <a:gd name="T18" fmla="*/ 230 w 344"/>
                  <a:gd name="T19" fmla="*/ 56 h 172"/>
                  <a:gd name="T20" fmla="*/ 228 w 344"/>
                  <a:gd name="T21" fmla="*/ 64 h 172"/>
                  <a:gd name="T22" fmla="*/ 228 w 344"/>
                  <a:gd name="T23" fmla="*/ 72 h 172"/>
                  <a:gd name="T24" fmla="*/ 232 w 344"/>
                  <a:gd name="T25" fmla="*/ 76 h 172"/>
                  <a:gd name="T26" fmla="*/ 248 w 344"/>
                  <a:gd name="T27" fmla="*/ 78 h 172"/>
                  <a:gd name="T28" fmla="*/ 258 w 344"/>
                  <a:gd name="T29" fmla="*/ 84 h 172"/>
                  <a:gd name="T30" fmla="*/ 264 w 344"/>
                  <a:gd name="T31" fmla="*/ 102 h 172"/>
                  <a:gd name="T32" fmla="*/ 274 w 344"/>
                  <a:gd name="T33" fmla="*/ 106 h 172"/>
                  <a:gd name="T34" fmla="*/ 286 w 344"/>
                  <a:gd name="T35" fmla="*/ 124 h 172"/>
                  <a:gd name="T36" fmla="*/ 322 w 344"/>
                  <a:gd name="T37" fmla="*/ 128 h 172"/>
                  <a:gd name="T38" fmla="*/ 332 w 344"/>
                  <a:gd name="T39" fmla="*/ 120 h 172"/>
                  <a:gd name="T40" fmla="*/ 334 w 344"/>
                  <a:gd name="T41" fmla="*/ 114 h 172"/>
                  <a:gd name="T42" fmla="*/ 328 w 344"/>
                  <a:gd name="T43" fmla="*/ 94 h 172"/>
                  <a:gd name="T44" fmla="*/ 332 w 344"/>
                  <a:gd name="T45" fmla="*/ 92 h 172"/>
                  <a:gd name="T46" fmla="*/ 336 w 344"/>
                  <a:gd name="T47" fmla="*/ 94 h 172"/>
                  <a:gd name="T48" fmla="*/ 344 w 344"/>
                  <a:gd name="T49" fmla="*/ 118 h 172"/>
                  <a:gd name="T50" fmla="*/ 342 w 344"/>
                  <a:gd name="T51" fmla="*/ 122 h 172"/>
                  <a:gd name="T52" fmla="*/ 326 w 344"/>
                  <a:gd name="T53" fmla="*/ 140 h 172"/>
                  <a:gd name="T54" fmla="*/ 316 w 344"/>
                  <a:gd name="T55" fmla="*/ 140 h 172"/>
                  <a:gd name="T56" fmla="*/ 298 w 344"/>
                  <a:gd name="T57" fmla="*/ 154 h 172"/>
                  <a:gd name="T58" fmla="*/ 288 w 344"/>
                  <a:gd name="T59" fmla="*/ 154 h 172"/>
                  <a:gd name="T60" fmla="*/ 282 w 344"/>
                  <a:gd name="T61" fmla="*/ 144 h 172"/>
                  <a:gd name="T62" fmla="*/ 276 w 344"/>
                  <a:gd name="T63" fmla="*/ 144 h 172"/>
                  <a:gd name="T64" fmla="*/ 256 w 344"/>
                  <a:gd name="T65" fmla="*/ 164 h 172"/>
                  <a:gd name="T66" fmla="*/ 244 w 344"/>
                  <a:gd name="T67" fmla="*/ 170 h 172"/>
                  <a:gd name="T68" fmla="*/ 238 w 344"/>
                  <a:gd name="T69" fmla="*/ 172 h 172"/>
                  <a:gd name="T70" fmla="*/ 230 w 344"/>
                  <a:gd name="T71" fmla="*/ 156 h 172"/>
                  <a:gd name="T72" fmla="*/ 204 w 344"/>
                  <a:gd name="T73" fmla="*/ 146 h 172"/>
                  <a:gd name="T74" fmla="*/ 202 w 344"/>
                  <a:gd name="T75" fmla="*/ 134 h 172"/>
                  <a:gd name="T76" fmla="*/ 198 w 344"/>
                  <a:gd name="T77" fmla="*/ 134 h 172"/>
                  <a:gd name="T78" fmla="*/ 194 w 344"/>
                  <a:gd name="T79" fmla="*/ 118 h 172"/>
                  <a:gd name="T80" fmla="*/ 70 w 344"/>
                  <a:gd name="T81" fmla="*/ 148 h 172"/>
                  <a:gd name="T82" fmla="*/ 68 w 344"/>
                  <a:gd name="T83" fmla="*/ 154 h 172"/>
                  <a:gd name="T84" fmla="*/ 64 w 344"/>
                  <a:gd name="T85" fmla="*/ 150 h 172"/>
                  <a:gd name="T86" fmla="*/ 2 w 344"/>
                  <a:gd name="T87" fmla="*/ 16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4" h="172">
                    <a:moveTo>
                      <a:pt x="2" y="164"/>
                    </a:moveTo>
                    <a:lnTo>
                      <a:pt x="0" y="164"/>
                    </a:lnTo>
                    <a:lnTo>
                      <a:pt x="2" y="72"/>
                    </a:lnTo>
                    <a:lnTo>
                      <a:pt x="180" y="30"/>
                    </a:lnTo>
                    <a:lnTo>
                      <a:pt x="208" y="2"/>
                    </a:lnTo>
                    <a:lnTo>
                      <a:pt x="218" y="0"/>
                    </a:lnTo>
                    <a:lnTo>
                      <a:pt x="244" y="30"/>
                    </a:lnTo>
                    <a:lnTo>
                      <a:pt x="238" y="36"/>
                    </a:lnTo>
                    <a:lnTo>
                      <a:pt x="234" y="52"/>
                    </a:lnTo>
                    <a:lnTo>
                      <a:pt x="230" y="56"/>
                    </a:lnTo>
                    <a:lnTo>
                      <a:pt x="228" y="64"/>
                    </a:lnTo>
                    <a:lnTo>
                      <a:pt x="228" y="72"/>
                    </a:lnTo>
                    <a:lnTo>
                      <a:pt x="232" y="76"/>
                    </a:lnTo>
                    <a:lnTo>
                      <a:pt x="248" y="78"/>
                    </a:lnTo>
                    <a:lnTo>
                      <a:pt x="258" y="84"/>
                    </a:lnTo>
                    <a:lnTo>
                      <a:pt x="264" y="102"/>
                    </a:lnTo>
                    <a:lnTo>
                      <a:pt x="274" y="106"/>
                    </a:lnTo>
                    <a:lnTo>
                      <a:pt x="286" y="124"/>
                    </a:lnTo>
                    <a:lnTo>
                      <a:pt x="322" y="128"/>
                    </a:lnTo>
                    <a:lnTo>
                      <a:pt x="332" y="120"/>
                    </a:lnTo>
                    <a:lnTo>
                      <a:pt x="334" y="114"/>
                    </a:lnTo>
                    <a:lnTo>
                      <a:pt x="328" y="94"/>
                    </a:lnTo>
                    <a:lnTo>
                      <a:pt x="332" y="92"/>
                    </a:lnTo>
                    <a:lnTo>
                      <a:pt x="336" y="94"/>
                    </a:lnTo>
                    <a:lnTo>
                      <a:pt x="344" y="118"/>
                    </a:lnTo>
                    <a:lnTo>
                      <a:pt x="342" y="122"/>
                    </a:lnTo>
                    <a:lnTo>
                      <a:pt x="326" y="140"/>
                    </a:lnTo>
                    <a:lnTo>
                      <a:pt x="316" y="140"/>
                    </a:lnTo>
                    <a:lnTo>
                      <a:pt x="298" y="154"/>
                    </a:lnTo>
                    <a:lnTo>
                      <a:pt x="288" y="154"/>
                    </a:lnTo>
                    <a:lnTo>
                      <a:pt x="282" y="144"/>
                    </a:lnTo>
                    <a:lnTo>
                      <a:pt x="276" y="144"/>
                    </a:lnTo>
                    <a:lnTo>
                      <a:pt x="256" y="164"/>
                    </a:lnTo>
                    <a:lnTo>
                      <a:pt x="244" y="170"/>
                    </a:lnTo>
                    <a:lnTo>
                      <a:pt x="238" y="172"/>
                    </a:lnTo>
                    <a:lnTo>
                      <a:pt x="230" y="156"/>
                    </a:lnTo>
                    <a:lnTo>
                      <a:pt x="204" y="146"/>
                    </a:lnTo>
                    <a:lnTo>
                      <a:pt x="202" y="134"/>
                    </a:lnTo>
                    <a:lnTo>
                      <a:pt x="198" y="134"/>
                    </a:lnTo>
                    <a:lnTo>
                      <a:pt x="194" y="118"/>
                    </a:lnTo>
                    <a:lnTo>
                      <a:pt x="70" y="148"/>
                    </a:lnTo>
                    <a:lnTo>
                      <a:pt x="68" y="154"/>
                    </a:lnTo>
                    <a:lnTo>
                      <a:pt x="64" y="150"/>
                    </a:lnTo>
                    <a:lnTo>
                      <a:pt x="2" y="164"/>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292" name="Freeform 196"/>
              <p:cNvSpPr>
                <a:spLocks/>
              </p:cNvSpPr>
              <p:nvPr/>
            </p:nvSpPr>
            <p:spPr bwMode="auto">
              <a:xfrm>
                <a:off x="5282799" y="3662573"/>
                <a:ext cx="873919" cy="444104"/>
              </a:xfrm>
              <a:custGeom>
                <a:avLst/>
                <a:gdLst>
                  <a:gd name="T0" fmla="*/ 578 w 734"/>
                  <a:gd name="T1" fmla="*/ 299 h 373"/>
                  <a:gd name="T2" fmla="*/ 638 w 734"/>
                  <a:gd name="T3" fmla="*/ 269 h 373"/>
                  <a:gd name="T4" fmla="*/ 656 w 734"/>
                  <a:gd name="T5" fmla="*/ 249 h 373"/>
                  <a:gd name="T6" fmla="*/ 668 w 734"/>
                  <a:gd name="T7" fmla="*/ 229 h 373"/>
                  <a:gd name="T8" fmla="*/ 734 w 734"/>
                  <a:gd name="T9" fmla="*/ 169 h 373"/>
                  <a:gd name="T10" fmla="*/ 712 w 734"/>
                  <a:gd name="T11" fmla="*/ 159 h 373"/>
                  <a:gd name="T12" fmla="*/ 696 w 734"/>
                  <a:gd name="T13" fmla="*/ 143 h 373"/>
                  <a:gd name="T14" fmla="*/ 678 w 734"/>
                  <a:gd name="T15" fmla="*/ 120 h 373"/>
                  <a:gd name="T16" fmla="*/ 664 w 734"/>
                  <a:gd name="T17" fmla="*/ 88 h 373"/>
                  <a:gd name="T18" fmla="*/ 660 w 734"/>
                  <a:gd name="T19" fmla="*/ 68 h 373"/>
                  <a:gd name="T20" fmla="*/ 632 w 734"/>
                  <a:gd name="T21" fmla="*/ 50 h 373"/>
                  <a:gd name="T22" fmla="*/ 612 w 734"/>
                  <a:gd name="T23" fmla="*/ 34 h 373"/>
                  <a:gd name="T24" fmla="*/ 586 w 734"/>
                  <a:gd name="T25" fmla="*/ 54 h 373"/>
                  <a:gd name="T26" fmla="*/ 554 w 734"/>
                  <a:gd name="T27" fmla="*/ 46 h 373"/>
                  <a:gd name="T28" fmla="*/ 542 w 734"/>
                  <a:gd name="T29" fmla="*/ 52 h 373"/>
                  <a:gd name="T30" fmla="*/ 494 w 734"/>
                  <a:gd name="T31" fmla="*/ 36 h 373"/>
                  <a:gd name="T32" fmla="*/ 468 w 734"/>
                  <a:gd name="T33" fmla="*/ 2 h 373"/>
                  <a:gd name="T34" fmla="*/ 440 w 734"/>
                  <a:gd name="T35" fmla="*/ 0 h 373"/>
                  <a:gd name="T36" fmla="*/ 432 w 734"/>
                  <a:gd name="T37" fmla="*/ 22 h 373"/>
                  <a:gd name="T38" fmla="*/ 438 w 734"/>
                  <a:gd name="T39" fmla="*/ 34 h 373"/>
                  <a:gd name="T40" fmla="*/ 420 w 734"/>
                  <a:gd name="T41" fmla="*/ 48 h 373"/>
                  <a:gd name="T42" fmla="*/ 392 w 734"/>
                  <a:gd name="T43" fmla="*/ 56 h 373"/>
                  <a:gd name="T44" fmla="*/ 380 w 734"/>
                  <a:gd name="T45" fmla="*/ 84 h 373"/>
                  <a:gd name="T46" fmla="*/ 358 w 734"/>
                  <a:gd name="T47" fmla="*/ 116 h 373"/>
                  <a:gd name="T48" fmla="*/ 338 w 734"/>
                  <a:gd name="T49" fmla="*/ 133 h 373"/>
                  <a:gd name="T50" fmla="*/ 326 w 734"/>
                  <a:gd name="T51" fmla="*/ 161 h 373"/>
                  <a:gd name="T52" fmla="*/ 300 w 734"/>
                  <a:gd name="T53" fmla="*/ 141 h 373"/>
                  <a:gd name="T54" fmla="*/ 296 w 734"/>
                  <a:gd name="T55" fmla="*/ 143 h 373"/>
                  <a:gd name="T56" fmla="*/ 286 w 734"/>
                  <a:gd name="T57" fmla="*/ 151 h 373"/>
                  <a:gd name="T58" fmla="*/ 280 w 734"/>
                  <a:gd name="T59" fmla="*/ 169 h 373"/>
                  <a:gd name="T60" fmla="*/ 268 w 734"/>
                  <a:gd name="T61" fmla="*/ 181 h 373"/>
                  <a:gd name="T62" fmla="*/ 256 w 734"/>
                  <a:gd name="T63" fmla="*/ 175 h 373"/>
                  <a:gd name="T64" fmla="*/ 230 w 734"/>
                  <a:gd name="T65" fmla="*/ 177 h 373"/>
                  <a:gd name="T66" fmla="*/ 192 w 734"/>
                  <a:gd name="T67" fmla="*/ 177 h 373"/>
                  <a:gd name="T68" fmla="*/ 172 w 734"/>
                  <a:gd name="T69" fmla="*/ 173 h 373"/>
                  <a:gd name="T70" fmla="*/ 168 w 734"/>
                  <a:gd name="T71" fmla="*/ 193 h 373"/>
                  <a:gd name="T72" fmla="*/ 152 w 734"/>
                  <a:gd name="T73" fmla="*/ 187 h 373"/>
                  <a:gd name="T74" fmla="*/ 140 w 734"/>
                  <a:gd name="T75" fmla="*/ 185 h 373"/>
                  <a:gd name="T76" fmla="*/ 138 w 734"/>
                  <a:gd name="T77" fmla="*/ 201 h 373"/>
                  <a:gd name="T78" fmla="*/ 120 w 734"/>
                  <a:gd name="T79" fmla="*/ 217 h 373"/>
                  <a:gd name="T80" fmla="*/ 90 w 734"/>
                  <a:gd name="T81" fmla="*/ 253 h 373"/>
                  <a:gd name="T82" fmla="*/ 98 w 734"/>
                  <a:gd name="T83" fmla="*/ 285 h 373"/>
                  <a:gd name="T84" fmla="*/ 40 w 734"/>
                  <a:gd name="T85" fmla="*/ 279 h 373"/>
                  <a:gd name="T86" fmla="*/ 30 w 734"/>
                  <a:gd name="T87" fmla="*/ 313 h 373"/>
                  <a:gd name="T88" fmla="*/ 20 w 734"/>
                  <a:gd name="T89" fmla="*/ 363 h 373"/>
                  <a:gd name="T90" fmla="*/ 0 w 734"/>
                  <a:gd name="T91" fmla="*/ 373 h 373"/>
                  <a:gd name="T92" fmla="*/ 136 w 734"/>
                  <a:gd name="T93" fmla="*/ 341 h 373"/>
                  <a:gd name="T94" fmla="*/ 160 w 734"/>
                  <a:gd name="T95" fmla="*/ 345 h 373"/>
                  <a:gd name="T96" fmla="*/ 292 w 734"/>
                  <a:gd name="T97" fmla="*/ 32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4" h="373">
                    <a:moveTo>
                      <a:pt x="432" y="315"/>
                    </a:moveTo>
                    <a:lnTo>
                      <a:pt x="578" y="299"/>
                    </a:lnTo>
                    <a:lnTo>
                      <a:pt x="632" y="283"/>
                    </a:lnTo>
                    <a:lnTo>
                      <a:pt x="638" y="269"/>
                    </a:lnTo>
                    <a:lnTo>
                      <a:pt x="656" y="261"/>
                    </a:lnTo>
                    <a:lnTo>
                      <a:pt x="656" y="249"/>
                    </a:lnTo>
                    <a:lnTo>
                      <a:pt x="670" y="241"/>
                    </a:lnTo>
                    <a:lnTo>
                      <a:pt x="668" y="229"/>
                    </a:lnTo>
                    <a:lnTo>
                      <a:pt x="734" y="169"/>
                    </a:lnTo>
                    <a:lnTo>
                      <a:pt x="734" y="169"/>
                    </a:lnTo>
                    <a:lnTo>
                      <a:pt x="718" y="167"/>
                    </a:lnTo>
                    <a:lnTo>
                      <a:pt x="712" y="159"/>
                    </a:lnTo>
                    <a:lnTo>
                      <a:pt x="700" y="155"/>
                    </a:lnTo>
                    <a:lnTo>
                      <a:pt x="696" y="143"/>
                    </a:lnTo>
                    <a:lnTo>
                      <a:pt x="678" y="126"/>
                    </a:lnTo>
                    <a:lnTo>
                      <a:pt x="678" y="120"/>
                    </a:lnTo>
                    <a:lnTo>
                      <a:pt x="658" y="100"/>
                    </a:lnTo>
                    <a:lnTo>
                      <a:pt x="664" y="88"/>
                    </a:lnTo>
                    <a:lnTo>
                      <a:pt x="660" y="68"/>
                    </a:lnTo>
                    <a:lnTo>
                      <a:pt x="660" y="68"/>
                    </a:lnTo>
                    <a:lnTo>
                      <a:pt x="646" y="52"/>
                    </a:lnTo>
                    <a:lnTo>
                      <a:pt x="632" y="50"/>
                    </a:lnTo>
                    <a:lnTo>
                      <a:pt x="624" y="30"/>
                    </a:lnTo>
                    <a:lnTo>
                      <a:pt x="612" y="34"/>
                    </a:lnTo>
                    <a:lnTo>
                      <a:pt x="602" y="48"/>
                    </a:lnTo>
                    <a:lnTo>
                      <a:pt x="586" y="54"/>
                    </a:lnTo>
                    <a:lnTo>
                      <a:pt x="564" y="42"/>
                    </a:lnTo>
                    <a:lnTo>
                      <a:pt x="554" y="46"/>
                    </a:lnTo>
                    <a:lnTo>
                      <a:pt x="552" y="52"/>
                    </a:lnTo>
                    <a:lnTo>
                      <a:pt x="542" y="52"/>
                    </a:lnTo>
                    <a:lnTo>
                      <a:pt x="528" y="38"/>
                    </a:lnTo>
                    <a:lnTo>
                      <a:pt x="494" y="36"/>
                    </a:lnTo>
                    <a:lnTo>
                      <a:pt x="482" y="12"/>
                    </a:lnTo>
                    <a:lnTo>
                      <a:pt x="468" y="2"/>
                    </a:lnTo>
                    <a:lnTo>
                      <a:pt x="452" y="8"/>
                    </a:lnTo>
                    <a:lnTo>
                      <a:pt x="440" y="0"/>
                    </a:lnTo>
                    <a:lnTo>
                      <a:pt x="426" y="12"/>
                    </a:lnTo>
                    <a:lnTo>
                      <a:pt x="432" y="22"/>
                    </a:lnTo>
                    <a:lnTo>
                      <a:pt x="428" y="32"/>
                    </a:lnTo>
                    <a:lnTo>
                      <a:pt x="438" y="34"/>
                    </a:lnTo>
                    <a:lnTo>
                      <a:pt x="436" y="46"/>
                    </a:lnTo>
                    <a:lnTo>
                      <a:pt x="420" y="48"/>
                    </a:lnTo>
                    <a:lnTo>
                      <a:pt x="402" y="62"/>
                    </a:lnTo>
                    <a:lnTo>
                      <a:pt x="392" y="56"/>
                    </a:lnTo>
                    <a:lnTo>
                      <a:pt x="376" y="60"/>
                    </a:lnTo>
                    <a:lnTo>
                      <a:pt x="380" y="84"/>
                    </a:lnTo>
                    <a:lnTo>
                      <a:pt x="362" y="96"/>
                    </a:lnTo>
                    <a:lnTo>
                      <a:pt x="358" y="116"/>
                    </a:lnTo>
                    <a:lnTo>
                      <a:pt x="342" y="120"/>
                    </a:lnTo>
                    <a:lnTo>
                      <a:pt x="338" y="133"/>
                    </a:lnTo>
                    <a:lnTo>
                      <a:pt x="336" y="151"/>
                    </a:lnTo>
                    <a:lnTo>
                      <a:pt x="326" y="161"/>
                    </a:lnTo>
                    <a:lnTo>
                      <a:pt x="302" y="151"/>
                    </a:lnTo>
                    <a:lnTo>
                      <a:pt x="300" y="141"/>
                    </a:lnTo>
                    <a:lnTo>
                      <a:pt x="290" y="135"/>
                    </a:lnTo>
                    <a:lnTo>
                      <a:pt x="296" y="143"/>
                    </a:lnTo>
                    <a:lnTo>
                      <a:pt x="282" y="145"/>
                    </a:lnTo>
                    <a:lnTo>
                      <a:pt x="286" y="151"/>
                    </a:lnTo>
                    <a:lnTo>
                      <a:pt x="278" y="157"/>
                    </a:lnTo>
                    <a:lnTo>
                      <a:pt x="280" y="169"/>
                    </a:lnTo>
                    <a:lnTo>
                      <a:pt x="272" y="173"/>
                    </a:lnTo>
                    <a:lnTo>
                      <a:pt x="268" y="181"/>
                    </a:lnTo>
                    <a:lnTo>
                      <a:pt x="266" y="175"/>
                    </a:lnTo>
                    <a:lnTo>
                      <a:pt x="256" y="175"/>
                    </a:lnTo>
                    <a:lnTo>
                      <a:pt x="248" y="165"/>
                    </a:lnTo>
                    <a:lnTo>
                      <a:pt x="230" y="177"/>
                    </a:lnTo>
                    <a:lnTo>
                      <a:pt x="222" y="193"/>
                    </a:lnTo>
                    <a:lnTo>
                      <a:pt x="192" y="177"/>
                    </a:lnTo>
                    <a:lnTo>
                      <a:pt x="176" y="181"/>
                    </a:lnTo>
                    <a:lnTo>
                      <a:pt x="172" y="173"/>
                    </a:lnTo>
                    <a:lnTo>
                      <a:pt x="174" y="189"/>
                    </a:lnTo>
                    <a:lnTo>
                      <a:pt x="168" y="193"/>
                    </a:lnTo>
                    <a:lnTo>
                      <a:pt x="164" y="183"/>
                    </a:lnTo>
                    <a:lnTo>
                      <a:pt x="152" y="187"/>
                    </a:lnTo>
                    <a:lnTo>
                      <a:pt x="144" y="181"/>
                    </a:lnTo>
                    <a:lnTo>
                      <a:pt x="140" y="185"/>
                    </a:lnTo>
                    <a:lnTo>
                      <a:pt x="144" y="195"/>
                    </a:lnTo>
                    <a:lnTo>
                      <a:pt x="138" y="201"/>
                    </a:lnTo>
                    <a:lnTo>
                      <a:pt x="130" y="197"/>
                    </a:lnTo>
                    <a:lnTo>
                      <a:pt x="120" y="217"/>
                    </a:lnTo>
                    <a:lnTo>
                      <a:pt x="128" y="239"/>
                    </a:lnTo>
                    <a:lnTo>
                      <a:pt x="90" y="253"/>
                    </a:lnTo>
                    <a:lnTo>
                      <a:pt x="88" y="267"/>
                    </a:lnTo>
                    <a:lnTo>
                      <a:pt x="98" y="285"/>
                    </a:lnTo>
                    <a:lnTo>
                      <a:pt x="88" y="295"/>
                    </a:lnTo>
                    <a:lnTo>
                      <a:pt x="40" y="279"/>
                    </a:lnTo>
                    <a:lnTo>
                      <a:pt x="24" y="299"/>
                    </a:lnTo>
                    <a:lnTo>
                      <a:pt x="30" y="313"/>
                    </a:lnTo>
                    <a:lnTo>
                      <a:pt x="30" y="337"/>
                    </a:lnTo>
                    <a:lnTo>
                      <a:pt x="20" y="363"/>
                    </a:lnTo>
                    <a:lnTo>
                      <a:pt x="6" y="357"/>
                    </a:lnTo>
                    <a:lnTo>
                      <a:pt x="0" y="373"/>
                    </a:lnTo>
                    <a:lnTo>
                      <a:pt x="142" y="365"/>
                    </a:lnTo>
                    <a:lnTo>
                      <a:pt x="136" y="341"/>
                    </a:lnTo>
                    <a:lnTo>
                      <a:pt x="158" y="341"/>
                    </a:lnTo>
                    <a:lnTo>
                      <a:pt x="160" y="345"/>
                    </a:lnTo>
                    <a:lnTo>
                      <a:pt x="288" y="335"/>
                    </a:lnTo>
                    <a:lnTo>
                      <a:pt x="292" y="329"/>
                    </a:lnTo>
                    <a:lnTo>
                      <a:pt x="432" y="315"/>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293" name="Freeform 197"/>
              <p:cNvSpPr>
                <a:spLocks/>
              </p:cNvSpPr>
              <p:nvPr/>
            </p:nvSpPr>
            <p:spPr bwMode="auto">
              <a:xfrm>
                <a:off x="5923355" y="3868553"/>
                <a:ext cx="1031081" cy="481013"/>
              </a:xfrm>
              <a:custGeom>
                <a:avLst/>
                <a:gdLst>
                  <a:gd name="T0" fmla="*/ 242 w 866"/>
                  <a:gd name="T1" fmla="*/ 100 h 404"/>
                  <a:gd name="T2" fmla="*/ 242 w 866"/>
                  <a:gd name="T3" fmla="*/ 124 h 404"/>
                  <a:gd name="T4" fmla="*/ 244 w 866"/>
                  <a:gd name="T5" fmla="*/ 142 h 404"/>
                  <a:gd name="T6" fmla="*/ 224 w 866"/>
                  <a:gd name="T7" fmla="*/ 150 h 404"/>
                  <a:gd name="T8" fmla="*/ 196 w 866"/>
                  <a:gd name="T9" fmla="*/ 172 h 404"/>
                  <a:gd name="T10" fmla="*/ 164 w 866"/>
                  <a:gd name="T11" fmla="*/ 202 h 404"/>
                  <a:gd name="T12" fmla="*/ 142 w 866"/>
                  <a:gd name="T13" fmla="*/ 200 h 404"/>
                  <a:gd name="T14" fmla="*/ 130 w 866"/>
                  <a:gd name="T15" fmla="*/ 208 h 404"/>
                  <a:gd name="T16" fmla="*/ 124 w 866"/>
                  <a:gd name="T17" fmla="*/ 230 h 404"/>
                  <a:gd name="T18" fmla="*/ 76 w 866"/>
                  <a:gd name="T19" fmla="*/ 264 h 404"/>
                  <a:gd name="T20" fmla="*/ 38 w 866"/>
                  <a:gd name="T21" fmla="*/ 276 h 404"/>
                  <a:gd name="T22" fmla="*/ 20 w 866"/>
                  <a:gd name="T23" fmla="*/ 310 h 404"/>
                  <a:gd name="T24" fmla="*/ 0 w 866"/>
                  <a:gd name="T25" fmla="*/ 316 h 404"/>
                  <a:gd name="T26" fmla="*/ 124 w 866"/>
                  <a:gd name="T27" fmla="*/ 328 h 404"/>
                  <a:gd name="T28" fmla="*/ 160 w 866"/>
                  <a:gd name="T29" fmla="*/ 318 h 404"/>
                  <a:gd name="T30" fmla="*/ 190 w 866"/>
                  <a:gd name="T31" fmla="*/ 300 h 404"/>
                  <a:gd name="T32" fmla="*/ 332 w 866"/>
                  <a:gd name="T33" fmla="*/ 284 h 404"/>
                  <a:gd name="T34" fmla="*/ 344 w 866"/>
                  <a:gd name="T35" fmla="*/ 286 h 404"/>
                  <a:gd name="T36" fmla="*/ 364 w 866"/>
                  <a:gd name="T37" fmla="*/ 322 h 404"/>
                  <a:gd name="T38" fmla="*/ 614 w 866"/>
                  <a:gd name="T39" fmla="*/ 404 h 404"/>
                  <a:gd name="T40" fmla="*/ 688 w 866"/>
                  <a:gd name="T41" fmla="*/ 366 h 404"/>
                  <a:gd name="T42" fmla="*/ 708 w 866"/>
                  <a:gd name="T43" fmla="*/ 316 h 404"/>
                  <a:gd name="T44" fmla="*/ 792 w 866"/>
                  <a:gd name="T45" fmla="*/ 270 h 404"/>
                  <a:gd name="T46" fmla="*/ 818 w 866"/>
                  <a:gd name="T47" fmla="*/ 236 h 404"/>
                  <a:gd name="T48" fmla="*/ 798 w 866"/>
                  <a:gd name="T49" fmla="*/ 222 h 404"/>
                  <a:gd name="T50" fmla="*/ 788 w 866"/>
                  <a:gd name="T51" fmla="*/ 232 h 404"/>
                  <a:gd name="T52" fmla="*/ 786 w 866"/>
                  <a:gd name="T53" fmla="*/ 218 h 404"/>
                  <a:gd name="T54" fmla="*/ 794 w 866"/>
                  <a:gd name="T55" fmla="*/ 198 h 404"/>
                  <a:gd name="T56" fmla="*/ 792 w 866"/>
                  <a:gd name="T57" fmla="*/ 182 h 404"/>
                  <a:gd name="T58" fmla="*/ 784 w 866"/>
                  <a:gd name="T59" fmla="*/ 172 h 404"/>
                  <a:gd name="T60" fmla="*/ 802 w 866"/>
                  <a:gd name="T61" fmla="*/ 170 h 404"/>
                  <a:gd name="T62" fmla="*/ 816 w 866"/>
                  <a:gd name="T63" fmla="*/ 176 h 404"/>
                  <a:gd name="T64" fmla="*/ 844 w 866"/>
                  <a:gd name="T65" fmla="*/ 164 h 404"/>
                  <a:gd name="T66" fmla="*/ 866 w 866"/>
                  <a:gd name="T67" fmla="*/ 130 h 404"/>
                  <a:gd name="T68" fmla="*/ 848 w 866"/>
                  <a:gd name="T69" fmla="*/ 92 h 404"/>
                  <a:gd name="T70" fmla="*/ 836 w 866"/>
                  <a:gd name="T71" fmla="*/ 124 h 404"/>
                  <a:gd name="T72" fmla="*/ 828 w 866"/>
                  <a:gd name="T73" fmla="*/ 118 h 404"/>
                  <a:gd name="T74" fmla="*/ 778 w 866"/>
                  <a:gd name="T75" fmla="*/ 112 h 404"/>
                  <a:gd name="T76" fmla="*/ 756 w 866"/>
                  <a:gd name="T77" fmla="*/ 70 h 404"/>
                  <a:gd name="T78" fmla="*/ 768 w 866"/>
                  <a:gd name="T79" fmla="*/ 90 h 404"/>
                  <a:gd name="T80" fmla="*/ 786 w 866"/>
                  <a:gd name="T81" fmla="*/ 92 h 404"/>
                  <a:gd name="T82" fmla="*/ 816 w 866"/>
                  <a:gd name="T83" fmla="*/ 70 h 404"/>
                  <a:gd name="T84" fmla="*/ 828 w 866"/>
                  <a:gd name="T85" fmla="*/ 64 h 404"/>
                  <a:gd name="T86" fmla="*/ 848 w 866"/>
                  <a:gd name="T87" fmla="*/ 76 h 404"/>
                  <a:gd name="T88" fmla="*/ 842 w 866"/>
                  <a:gd name="T89" fmla="*/ 60 h 404"/>
                  <a:gd name="T90" fmla="*/ 826 w 866"/>
                  <a:gd name="T91" fmla="*/ 36 h 404"/>
                  <a:gd name="T92" fmla="*/ 822 w 866"/>
                  <a:gd name="T9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6" h="404">
                    <a:moveTo>
                      <a:pt x="744" y="16"/>
                    </a:moveTo>
                    <a:lnTo>
                      <a:pt x="242" y="100"/>
                    </a:lnTo>
                    <a:lnTo>
                      <a:pt x="240" y="118"/>
                    </a:lnTo>
                    <a:lnTo>
                      <a:pt x="242" y="124"/>
                    </a:lnTo>
                    <a:lnTo>
                      <a:pt x="238" y="136"/>
                    </a:lnTo>
                    <a:lnTo>
                      <a:pt x="244" y="142"/>
                    </a:lnTo>
                    <a:lnTo>
                      <a:pt x="234" y="142"/>
                    </a:lnTo>
                    <a:lnTo>
                      <a:pt x="224" y="150"/>
                    </a:lnTo>
                    <a:lnTo>
                      <a:pt x="212" y="178"/>
                    </a:lnTo>
                    <a:lnTo>
                      <a:pt x="196" y="172"/>
                    </a:lnTo>
                    <a:lnTo>
                      <a:pt x="188" y="176"/>
                    </a:lnTo>
                    <a:lnTo>
                      <a:pt x="164" y="202"/>
                    </a:lnTo>
                    <a:lnTo>
                      <a:pt x="156" y="190"/>
                    </a:lnTo>
                    <a:lnTo>
                      <a:pt x="142" y="200"/>
                    </a:lnTo>
                    <a:lnTo>
                      <a:pt x="140" y="210"/>
                    </a:lnTo>
                    <a:lnTo>
                      <a:pt x="130" y="208"/>
                    </a:lnTo>
                    <a:lnTo>
                      <a:pt x="130" y="216"/>
                    </a:lnTo>
                    <a:lnTo>
                      <a:pt x="124" y="230"/>
                    </a:lnTo>
                    <a:lnTo>
                      <a:pt x="106" y="236"/>
                    </a:lnTo>
                    <a:lnTo>
                      <a:pt x="76" y="264"/>
                    </a:lnTo>
                    <a:lnTo>
                      <a:pt x="50" y="268"/>
                    </a:lnTo>
                    <a:lnTo>
                      <a:pt x="38" y="276"/>
                    </a:lnTo>
                    <a:lnTo>
                      <a:pt x="26" y="288"/>
                    </a:lnTo>
                    <a:lnTo>
                      <a:pt x="20" y="310"/>
                    </a:lnTo>
                    <a:lnTo>
                      <a:pt x="4" y="310"/>
                    </a:lnTo>
                    <a:lnTo>
                      <a:pt x="0" y="316"/>
                    </a:lnTo>
                    <a:lnTo>
                      <a:pt x="0" y="344"/>
                    </a:lnTo>
                    <a:lnTo>
                      <a:pt x="124" y="328"/>
                    </a:lnTo>
                    <a:lnTo>
                      <a:pt x="156" y="316"/>
                    </a:lnTo>
                    <a:lnTo>
                      <a:pt x="160" y="318"/>
                    </a:lnTo>
                    <a:lnTo>
                      <a:pt x="166" y="308"/>
                    </a:lnTo>
                    <a:lnTo>
                      <a:pt x="190" y="300"/>
                    </a:lnTo>
                    <a:lnTo>
                      <a:pt x="194" y="294"/>
                    </a:lnTo>
                    <a:lnTo>
                      <a:pt x="332" y="284"/>
                    </a:lnTo>
                    <a:lnTo>
                      <a:pt x="336" y="294"/>
                    </a:lnTo>
                    <a:lnTo>
                      <a:pt x="344" y="286"/>
                    </a:lnTo>
                    <a:lnTo>
                      <a:pt x="362" y="304"/>
                    </a:lnTo>
                    <a:lnTo>
                      <a:pt x="364" y="322"/>
                    </a:lnTo>
                    <a:lnTo>
                      <a:pt x="480" y="304"/>
                    </a:lnTo>
                    <a:lnTo>
                      <a:pt x="614" y="404"/>
                    </a:lnTo>
                    <a:lnTo>
                      <a:pt x="656" y="388"/>
                    </a:lnTo>
                    <a:lnTo>
                      <a:pt x="688" y="366"/>
                    </a:lnTo>
                    <a:lnTo>
                      <a:pt x="690" y="354"/>
                    </a:lnTo>
                    <a:lnTo>
                      <a:pt x="708" y="316"/>
                    </a:lnTo>
                    <a:lnTo>
                      <a:pt x="752" y="280"/>
                    </a:lnTo>
                    <a:lnTo>
                      <a:pt x="792" y="270"/>
                    </a:lnTo>
                    <a:lnTo>
                      <a:pt x="816" y="248"/>
                    </a:lnTo>
                    <a:lnTo>
                      <a:pt x="818" y="236"/>
                    </a:lnTo>
                    <a:lnTo>
                      <a:pt x="814" y="222"/>
                    </a:lnTo>
                    <a:lnTo>
                      <a:pt x="798" y="222"/>
                    </a:lnTo>
                    <a:lnTo>
                      <a:pt x="788" y="228"/>
                    </a:lnTo>
                    <a:lnTo>
                      <a:pt x="788" y="232"/>
                    </a:lnTo>
                    <a:lnTo>
                      <a:pt x="786" y="228"/>
                    </a:lnTo>
                    <a:lnTo>
                      <a:pt x="786" y="218"/>
                    </a:lnTo>
                    <a:lnTo>
                      <a:pt x="792" y="208"/>
                    </a:lnTo>
                    <a:lnTo>
                      <a:pt x="794" y="198"/>
                    </a:lnTo>
                    <a:lnTo>
                      <a:pt x="802" y="188"/>
                    </a:lnTo>
                    <a:lnTo>
                      <a:pt x="792" y="182"/>
                    </a:lnTo>
                    <a:lnTo>
                      <a:pt x="762" y="176"/>
                    </a:lnTo>
                    <a:lnTo>
                      <a:pt x="784" y="172"/>
                    </a:lnTo>
                    <a:lnTo>
                      <a:pt x="794" y="158"/>
                    </a:lnTo>
                    <a:lnTo>
                      <a:pt x="802" y="170"/>
                    </a:lnTo>
                    <a:lnTo>
                      <a:pt x="808" y="170"/>
                    </a:lnTo>
                    <a:lnTo>
                      <a:pt x="816" y="176"/>
                    </a:lnTo>
                    <a:lnTo>
                      <a:pt x="834" y="172"/>
                    </a:lnTo>
                    <a:lnTo>
                      <a:pt x="844" y="164"/>
                    </a:lnTo>
                    <a:lnTo>
                      <a:pt x="856" y="138"/>
                    </a:lnTo>
                    <a:lnTo>
                      <a:pt x="866" y="130"/>
                    </a:lnTo>
                    <a:lnTo>
                      <a:pt x="858" y="102"/>
                    </a:lnTo>
                    <a:lnTo>
                      <a:pt x="848" y="92"/>
                    </a:lnTo>
                    <a:lnTo>
                      <a:pt x="840" y="104"/>
                    </a:lnTo>
                    <a:lnTo>
                      <a:pt x="836" y="124"/>
                    </a:lnTo>
                    <a:lnTo>
                      <a:pt x="834" y="124"/>
                    </a:lnTo>
                    <a:lnTo>
                      <a:pt x="828" y="118"/>
                    </a:lnTo>
                    <a:lnTo>
                      <a:pt x="822" y="96"/>
                    </a:lnTo>
                    <a:lnTo>
                      <a:pt x="778" y="112"/>
                    </a:lnTo>
                    <a:lnTo>
                      <a:pt x="766" y="112"/>
                    </a:lnTo>
                    <a:lnTo>
                      <a:pt x="756" y="70"/>
                    </a:lnTo>
                    <a:lnTo>
                      <a:pt x="758" y="66"/>
                    </a:lnTo>
                    <a:lnTo>
                      <a:pt x="768" y="90"/>
                    </a:lnTo>
                    <a:lnTo>
                      <a:pt x="776" y="94"/>
                    </a:lnTo>
                    <a:lnTo>
                      <a:pt x="786" y="92"/>
                    </a:lnTo>
                    <a:lnTo>
                      <a:pt x="810" y="70"/>
                    </a:lnTo>
                    <a:lnTo>
                      <a:pt x="816" y="70"/>
                    </a:lnTo>
                    <a:lnTo>
                      <a:pt x="816" y="62"/>
                    </a:lnTo>
                    <a:lnTo>
                      <a:pt x="828" y="64"/>
                    </a:lnTo>
                    <a:lnTo>
                      <a:pt x="838" y="62"/>
                    </a:lnTo>
                    <a:lnTo>
                      <a:pt x="848" y="76"/>
                    </a:lnTo>
                    <a:lnTo>
                      <a:pt x="848" y="74"/>
                    </a:lnTo>
                    <a:lnTo>
                      <a:pt x="842" y="60"/>
                    </a:lnTo>
                    <a:lnTo>
                      <a:pt x="832" y="52"/>
                    </a:lnTo>
                    <a:lnTo>
                      <a:pt x="826" y="36"/>
                    </a:lnTo>
                    <a:lnTo>
                      <a:pt x="822" y="30"/>
                    </a:lnTo>
                    <a:lnTo>
                      <a:pt x="822" y="0"/>
                    </a:lnTo>
                    <a:lnTo>
                      <a:pt x="744" y="16"/>
                    </a:lnTo>
                    <a:close/>
                  </a:path>
                </a:pathLst>
              </a:custGeom>
              <a:solidFill>
                <a:schemeClr val="accent4">
                  <a:lumMod val="40000"/>
                  <a:lumOff val="6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294" name="Freeform 198"/>
              <p:cNvSpPr>
                <a:spLocks/>
              </p:cNvSpPr>
              <p:nvPr/>
            </p:nvSpPr>
            <p:spPr bwMode="auto">
              <a:xfrm>
                <a:off x="5449485" y="4294796"/>
                <a:ext cx="452438" cy="742950"/>
              </a:xfrm>
              <a:custGeom>
                <a:avLst/>
                <a:gdLst>
                  <a:gd name="T0" fmla="*/ 20 w 380"/>
                  <a:gd name="T1" fmla="*/ 610 h 624"/>
                  <a:gd name="T2" fmla="*/ 36 w 380"/>
                  <a:gd name="T3" fmla="*/ 610 h 624"/>
                  <a:gd name="T4" fmla="*/ 44 w 380"/>
                  <a:gd name="T5" fmla="*/ 606 h 624"/>
                  <a:gd name="T6" fmla="*/ 56 w 380"/>
                  <a:gd name="T7" fmla="*/ 540 h 624"/>
                  <a:gd name="T8" fmla="*/ 70 w 380"/>
                  <a:gd name="T9" fmla="*/ 604 h 624"/>
                  <a:gd name="T10" fmla="*/ 64 w 380"/>
                  <a:gd name="T11" fmla="*/ 616 h 624"/>
                  <a:gd name="T12" fmla="*/ 68 w 380"/>
                  <a:gd name="T13" fmla="*/ 624 h 624"/>
                  <a:gd name="T14" fmla="*/ 126 w 380"/>
                  <a:gd name="T15" fmla="*/ 604 h 624"/>
                  <a:gd name="T16" fmla="*/ 122 w 380"/>
                  <a:gd name="T17" fmla="*/ 584 h 624"/>
                  <a:gd name="T18" fmla="*/ 126 w 380"/>
                  <a:gd name="T19" fmla="*/ 568 h 624"/>
                  <a:gd name="T20" fmla="*/ 100 w 380"/>
                  <a:gd name="T21" fmla="*/ 544 h 624"/>
                  <a:gd name="T22" fmla="*/ 100 w 380"/>
                  <a:gd name="T23" fmla="*/ 526 h 624"/>
                  <a:gd name="T24" fmla="*/ 380 w 380"/>
                  <a:gd name="T25" fmla="*/ 500 h 624"/>
                  <a:gd name="T26" fmla="*/ 368 w 380"/>
                  <a:gd name="T27" fmla="*/ 480 h 624"/>
                  <a:gd name="T28" fmla="*/ 368 w 380"/>
                  <a:gd name="T29" fmla="*/ 410 h 624"/>
                  <a:gd name="T30" fmla="*/ 360 w 380"/>
                  <a:gd name="T31" fmla="*/ 388 h 624"/>
                  <a:gd name="T32" fmla="*/ 360 w 380"/>
                  <a:gd name="T33" fmla="*/ 358 h 624"/>
                  <a:gd name="T34" fmla="*/ 376 w 380"/>
                  <a:gd name="T35" fmla="*/ 338 h 624"/>
                  <a:gd name="T36" fmla="*/ 364 w 380"/>
                  <a:gd name="T37" fmla="*/ 332 h 624"/>
                  <a:gd name="T38" fmla="*/ 366 w 380"/>
                  <a:gd name="T39" fmla="*/ 320 h 624"/>
                  <a:gd name="T40" fmla="*/ 348 w 380"/>
                  <a:gd name="T41" fmla="*/ 294 h 624"/>
                  <a:gd name="T42" fmla="*/ 264 w 380"/>
                  <a:gd name="T43" fmla="*/ 0 h 624"/>
                  <a:gd name="T44" fmla="*/ 0 w 380"/>
                  <a:gd name="T45" fmla="*/ 22 h 624"/>
                  <a:gd name="T46" fmla="*/ 12 w 380"/>
                  <a:gd name="T47" fmla="*/ 36 h 624"/>
                  <a:gd name="T48" fmla="*/ 20 w 380"/>
                  <a:gd name="T49" fmla="*/ 61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0" h="624">
                    <a:moveTo>
                      <a:pt x="20" y="610"/>
                    </a:moveTo>
                    <a:lnTo>
                      <a:pt x="36" y="610"/>
                    </a:lnTo>
                    <a:lnTo>
                      <a:pt x="44" y="606"/>
                    </a:lnTo>
                    <a:lnTo>
                      <a:pt x="56" y="540"/>
                    </a:lnTo>
                    <a:lnTo>
                      <a:pt x="70" y="604"/>
                    </a:lnTo>
                    <a:lnTo>
                      <a:pt x="64" y="616"/>
                    </a:lnTo>
                    <a:lnTo>
                      <a:pt x="68" y="624"/>
                    </a:lnTo>
                    <a:lnTo>
                      <a:pt x="126" y="604"/>
                    </a:lnTo>
                    <a:lnTo>
                      <a:pt x="122" y="584"/>
                    </a:lnTo>
                    <a:lnTo>
                      <a:pt x="126" y="568"/>
                    </a:lnTo>
                    <a:lnTo>
                      <a:pt x="100" y="544"/>
                    </a:lnTo>
                    <a:lnTo>
                      <a:pt x="100" y="526"/>
                    </a:lnTo>
                    <a:lnTo>
                      <a:pt x="380" y="500"/>
                    </a:lnTo>
                    <a:lnTo>
                      <a:pt x="368" y="480"/>
                    </a:lnTo>
                    <a:lnTo>
                      <a:pt x="368" y="410"/>
                    </a:lnTo>
                    <a:lnTo>
                      <a:pt x="360" y="388"/>
                    </a:lnTo>
                    <a:lnTo>
                      <a:pt x="360" y="358"/>
                    </a:lnTo>
                    <a:lnTo>
                      <a:pt x="376" y="338"/>
                    </a:lnTo>
                    <a:lnTo>
                      <a:pt x="364" y="332"/>
                    </a:lnTo>
                    <a:lnTo>
                      <a:pt x="366" y="320"/>
                    </a:lnTo>
                    <a:lnTo>
                      <a:pt x="348" y="294"/>
                    </a:lnTo>
                    <a:lnTo>
                      <a:pt x="264" y="0"/>
                    </a:lnTo>
                    <a:lnTo>
                      <a:pt x="0" y="22"/>
                    </a:lnTo>
                    <a:lnTo>
                      <a:pt x="12" y="36"/>
                    </a:lnTo>
                    <a:lnTo>
                      <a:pt x="20" y="610"/>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295" name="Freeform 199"/>
              <p:cNvSpPr>
                <a:spLocks/>
              </p:cNvSpPr>
              <p:nvPr/>
            </p:nvSpPr>
            <p:spPr bwMode="auto">
              <a:xfrm>
                <a:off x="4661292" y="4109059"/>
                <a:ext cx="600075" cy="545306"/>
              </a:xfrm>
              <a:custGeom>
                <a:avLst/>
                <a:gdLst>
                  <a:gd name="T0" fmla="*/ 364 w 504"/>
                  <a:gd name="T1" fmla="*/ 4 h 458"/>
                  <a:gd name="T2" fmla="*/ 0 w 504"/>
                  <a:gd name="T3" fmla="*/ 14 h 458"/>
                  <a:gd name="T4" fmla="*/ 16 w 504"/>
                  <a:gd name="T5" fmla="*/ 378 h 458"/>
                  <a:gd name="T6" fmla="*/ 24 w 504"/>
                  <a:gd name="T7" fmla="*/ 388 h 458"/>
                  <a:gd name="T8" fmla="*/ 46 w 504"/>
                  <a:gd name="T9" fmla="*/ 384 h 458"/>
                  <a:gd name="T10" fmla="*/ 60 w 504"/>
                  <a:gd name="T11" fmla="*/ 390 h 458"/>
                  <a:gd name="T12" fmla="*/ 62 w 504"/>
                  <a:gd name="T13" fmla="*/ 458 h 458"/>
                  <a:gd name="T14" fmla="*/ 368 w 504"/>
                  <a:gd name="T15" fmla="*/ 450 h 458"/>
                  <a:gd name="T16" fmla="*/ 366 w 504"/>
                  <a:gd name="T17" fmla="*/ 436 h 458"/>
                  <a:gd name="T18" fmla="*/ 372 w 504"/>
                  <a:gd name="T19" fmla="*/ 430 h 458"/>
                  <a:gd name="T20" fmla="*/ 372 w 504"/>
                  <a:gd name="T21" fmla="*/ 418 h 458"/>
                  <a:gd name="T22" fmla="*/ 364 w 504"/>
                  <a:gd name="T23" fmla="*/ 412 h 458"/>
                  <a:gd name="T24" fmla="*/ 368 w 504"/>
                  <a:gd name="T25" fmla="*/ 392 h 458"/>
                  <a:gd name="T26" fmla="*/ 356 w 504"/>
                  <a:gd name="T27" fmla="*/ 382 h 458"/>
                  <a:gd name="T28" fmla="*/ 364 w 504"/>
                  <a:gd name="T29" fmla="*/ 378 h 458"/>
                  <a:gd name="T30" fmla="*/ 364 w 504"/>
                  <a:gd name="T31" fmla="*/ 372 h 458"/>
                  <a:gd name="T32" fmla="*/ 356 w 504"/>
                  <a:gd name="T33" fmla="*/ 366 h 458"/>
                  <a:gd name="T34" fmla="*/ 372 w 504"/>
                  <a:gd name="T35" fmla="*/ 350 h 458"/>
                  <a:gd name="T36" fmla="*/ 376 w 504"/>
                  <a:gd name="T37" fmla="*/ 332 h 458"/>
                  <a:gd name="T38" fmla="*/ 370 w 504"/>
                  <a:gd name="T39" fmla="*/ 326 h 458"/>
                  <a:gd name="T40" fmla="*/ 390 w 504"/>
                  <a:gd name="T41" fmla="*/ 318 h 458"/>
                  <a:gd name="T42" fmla="*/ 390 w 504"/>
                  <a:gd name="T43" fmla="*/ 310 h 458"/>
                  <a:gd name="T44" fmla="*/ 382 w 504"/>
                  <a:gd name="T45" fmla="*/ 304 h 458"/>
                  <a:gd name="T46" fmla="*/ 392 w 504"/>
                  <a:gd name="T47" fmla="*/ 298 h 458"/>
                  <a:gd name="T48" fmla="*/ 394 w 504"/>
                  <a:gd name="T49" fmla="*/ 288 h 458"/>
                  <a:gd name="T50" fmla="*/ 400 w 504"/>
                  <a:gd name="T51" fmla="*/ 288 h 458"/>
                  <a:gd name="T52" fmla="*/ 400 w 504"/>
                  <a:gd name="T53" fmla="*/ 276 h 458"/>
                  <a:gd name="T54" fmla="*/ 420 w 504"/>
                  <a:gd name="T55" fmla="*/ 268 h 458"/>
                  <a:gd name="T56" fmla="*/ 416 w 504"/>
                  <a:gd name="T57" fmla="*/ 242 h 458"/>
                  <a:gd name="T58" fmla="*/ 420 w 504"/>
                  <a:gd name="T59" fmla="*/ 228 h 458"/>
                  <a:gd name="T60" fmla="*/ 430 w 504"/>
                  <a:gd name="T61" fmla="*/ 228 h 458"/>
                  <a:gd name="T62" fmla="*/ 430 w 504"/>
                  <a:gd name="T63" fmla="*/ 218 h 458"/>
                  <a:gd name="T64" fmla="*/ 448 w 504"/>
                  <a:gd name="T65" fmla="*/ 204 h 458"/>
                  <a:gd name="T66" fmla="*/ 444 w 504"/>
                  <a:gd name="T67" fmla="*/ 192 h 458"/>
                  <a:gd name="T68" fmla="*/ 454 w 504"/>
                  <a:gd name="T69" fmla="*/ 186 h 458"/>
                  <a:gd name="T70" fmla="*/ 456 w 504"/>
                  <a:gd name="T71" fmla="*/ 178 h 458"/>
                  <a:gd name="T72" fmla="*/ 466 w 504"/>
                  <a:gd name="T73" fmla="*/ 176 h 458"/>
                  <a:gd name="T74" fmla="*/ 462 w 504"/>
                  <a:gd name="T75" fmla="*/ 148 h 458"/>
                  <a:gd name="T76" fmla="*/ 472 w 504"/>
                  <a:gd name="T77" fmla="*/ 126 h 458"/>
                  <a:gd name="T78" fmla="*/ 480 w 504"/>
                  <a:gd name="T79" fmla="*/ 124 h 458"/>
                  <a:gd name="T80" fmla="*/ 476 w 504"/>
                  <a:gd name="T81" fmla="*/ 116 h 458"/>
                  <a:gd name="T82" fmla="*/ 482 w 504"/>
                  <a:gd name="T83" fmla="*/ 110 h 458"/>
                  <a:gd name="T84" fmla="*/ 476 w 504"/>
                  <a:gd name="T85" fmla="*/ 100 h 458"/>
                  <a:gd name="T86" fmla="*/ 496 w 504"/>
                  <a:gd name="T87" fmla="*/ 88 h 458"/>
                  <a:gd name="T88" fmla="*/ 498 w 504"/>
                  <a:gd name="T89" fmla="*/ 84 h 458"/>
                  <a:gd name="T90" fmla="*/ 492 w 504"/>
                  <a:gd name="T91" fmla="*/ 78 h 458"/>
                  <a:gd name="T92" fmla="*/ 504 w 504"/>
                  <a:gd name="T93" fmla="*/ 76 h 458"/>
                  <a:gd name="T94" fmla="*/ 496 w 504"/>
                  <a:gd name="T95" fmla="*/ 64 h 458"/>
                  <a:gd name="T96" fmla="*/ 430 w 504"/>
                  <a:gd name="T97" fmla="*/ 66 h 458"/>
                  <a:gd name="T98" fmla="*/ 460 w 504"/>
                  <a:gd name="T99" fmla="*/ 28 h 458"/>
                  <a:gd name="T100" fmla="*/ 460 w 504"/>
                  <a:gd name="T101" fmla="*/ 18 h 458"/>
                  <a:gd name="T102" fmla="*/ 450 w 504"/>
                  <a:gd name="T103" fmla="*/ 0 h 458"/>
                  <a:gd name="T104" fmla="*/ 364 w 504"/>
                  <a:gd name="T105" fmla="*/ 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4" h="458">
                    <a:moveTo>
                      <a:pt x="364" y="4"/>
                    </a:moveTo>
                    <a:lnTo>
                      <a:pt x="0" y="14"/>
                    </a:lnTo>
                    <a:lnTo>
                      <a:pt x="16" y="378"/>
                    </a:lnTo>
                    <a:lnTo>
                      <a:pt x="24" y="388"/>
                    </a:lnTo>
                    <a:lnTo>
                      <a:pt x="46" y="384"/>
                    </a:lnTo>
                    <a:lnTo>
                      <a:pt x="60" y="390"/>
                    </a:lnTo>
                    <a:lnTo>
                      <a:pt x="62" y="458"/>
                    </a:lnTo>
                    <a:lnTo>
                      <a:pt x="368" y="450"/>
                    </a:lnTo>
                    <a:lnTo>
                      <a:pt x="366" y="436"/>
                    </a:lnTo>
                    <a:lnTo>
                      <a:pt x="372" y="430"/>
                    </a:lnTo>
                    <a:lnTo>
                      <a:pt x="372" y="418"/>
                    </a:lnTo>
                    <a:lnTo>
                      <a:pt x="364" y="412"/>
                    </a:lnTo>
                    <a:lnTo>
                      <a:pt x="368" y="392"/>
                    </a:lnTo>
                    <a:lnTo>
                      <a:pt x="356" y="382"/>
                    </a:lnTo>
                    <a:lnTo>
                      <a:pt x="364" y="378"/>
                    </a:lnTo>
                    <a:lnTo>
                      <a:pt x="364" y="372"/>
                    </a:lnTo>
                    <a:lnTo>
                      <a:pt x="356" y="366"/>
                    </a:lnTo>
                    <a:lnTo>
                      <a:pt x="372" y="350"/>
                    </a:lnTo>
                    <a:lnTo>
                      <a:pt x="376" y="332"/>
                    </a:lnTo>
                    <a:lnTo>
                      <a:pt x="370" y="326"/>
                    </a:lnTo>
                    <a:lnTo>
                      <a:pt x="390" y="318"/>
                    </a:lnTo>
                    <a:lnTo>
                      <a:pt x="390" y="310"/>
                    </a:lnTo>
                    <a:lnTo>
                      <a:pt x="382" y="304"/>
                    </a:lnTo>
                    <a:lnTo>
                      <a:pt x="392" y="298"/>
                    </a:lnTo>
                    <a:lnTo>
                      <a:pt x="394" y="288"/>
                    </a:lnTo>
                    <a:lnTo>
                      <a:pt x="400" y="288"/>
                    </a:lnTo>
                    <a:lnTo>
                      <a:pt x="400" y="276"/>
                    </a:lnTo>
                    <a:lnTo>
                      <a:pt x="420" y="268"/>
                    </a:lnTo>
                    <a:lnTo>
                      <a:pt x="416" y="242"/>
                    </a:lnTo>
                    <a:lnTo>
                      <a:pt x="420" y="228"/>
                    </a:lnTo>
                    <a:lnTo>
                      <a:pt x="430" y="228"/>
                    </a:lnTo>
                    <a:lnTo>
                      <a:pt x="430" y="218"/>
                    </a:lnTo>
                    <a:lnTo>
                      <a:pt x="448" y="204"/>
                    </a:lnTo>
                    <a:lnTo>
                      <a:pt x="444" y="192"/>
                    </a:lnTo>
                    <a:lnTo>
                      <a:pt x="454" y="186"/>
                    </a:lnTo>
                    <a:lnTo>
                      <a:pt x="456" y="178"/>
                    </a:lnTo>
                    <a:lnTo>
                      <a:pt x="466" y="176"/>
                    </a:lnTo>
                    <a:lnTo>
                      <a:pt x="462" y="148"/>
                    </a:lnTo>
                    <a:lnTo>
                      <a:pt x="472" y="126"/>
                    </a:lnTo>
                    <a:lnTo>
                      <a:pt x="480" y="124"/>
                    </a:lnTo>
                    <a:lnTo>
                      <a:pt x="476" y="116"/>
                    </a:lnTo>
                    <a:lnTo>
                      <a:pt x="482" y="110"/>
                    </a:lnTo>
                    <a:lnTo>
                      <a:pt x="476" y="100"/>
                    </a:lnTo>
                    <a:lnTo>
                      <a:pt x="496" y="88"/>
                    </a:lnTo>
                    <a:lnTo>
                      <a:pt x="498" y="84"/>
                    </a:lnTo>
                    <a:lnTo>
                      <a:pt x="492" y="78"/>
                    </a:lnTo>
                    <a:lnTo>
                      <a:pt x="504" y="76"/>
                    </a:lnTo>
                    <a:lnTo>
                      <a:pt x="496" y="64"/>
                    </a:lnTo>
                    <a:lnTo>
                      <a:pt x="430" y="66"/>
                    </a:lnTo>
                    <a:lnTo>
                      <a:pt x="460" y="28"/>
                    </a:lnTo>
                    <a:lnTo>
                      <a:pt x="460" y="18"/>
                    </a:lnTo>
                    <a:lnTo>
                      <a:pt x="450" y="0"/>
                    </a:lnTo>
                    <a:lnTo>
                      <a:pt x="364" y="4"/>
                    </a:lnTo>
                    <a:close/>
                  </a:path>
                </a:pathLst>
              </a:custGeom>
              <a:solidFill>
                <a:schemeClr val="accent4">
                  <a:lumMod val="40000"/>
                  <a:lumOff val="6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296" name="Freeform 200"/>
              <p:cNvSpPr>
                <a:spLocks/>
              </p:cNvSpPr>
              <p:nvPr/>
            </p:nvSpPr>
            <p:spPr bwMode="auto">
              <a:xfrm>
                <a:off x="3776658" y="3562561"/>
                <a:ext cx="884635" cy="486966"/>
              </a:xfrm>
              <a:custGeom>
                <a:avLst/>
                <a:gdLst>
                  <a:gd name="T0" fmla="*/ 645 w 743"/>
                  <a:gd name="T1" fmla="*/ 24 h 409"/>
                  <a:gd name="T2" fmla="*/ 28 w 743"/>
                  <a:gd name="T3" fmla="*/ 0 h 409"/>
                  <a:gd name="T4" fmla="*/ 0 w 743"/>
                  <a:gd name="T5" fmla="*/ 383 h 409"/>
                  <a:gd name="T6" fmla="*/ 743 w 743"/>
                  <a:gd name="T7" fmla="*/ 409 h 409"/>
                  <a:gd name="T8" fmla="*/ 741 w 743"/>
                  <a:gd name="T9" fmla="*/ 136 h 409"/>
                  <a:gd name="T10" fmla="*/ 721 w 743"/>
                  <a:gd name="T11" fmla="*/ 130 h 409"/>
                  <a:gd name="T12" fmla="*/ 713 w 743"/>
                  <a:gd name="T13" fmla="*/ 108 h 409"/>
                  <a:gd name="T14" fmla="*/ 693 w 743"/>
                  <a:gd name="T15" fmla="*/ 86 h 409"/>
                  <a:gd name="T16" fmla="*/ 707 w 743"/>
                  <a:gd name="T17" fmla="*/ 62 h 409"/>
                  <a:gd name="T18" fmla="*/ 717 w 743"/>
                  <a:gd name="T19" fmla="*/ 62 h 409"/>
                  <a:gd name="T20" fmla="*/ 709 w 743"/>
                  <a:gd name="T21" fmla="*/ 42 h 409"/>
                  <a:gd name="T22" fmla="*/ 693 w 743"/>
                  <a:gd name="T23" fmla="*/ 46 h 409"/>
                  <a:gd name="T24" fmla="*/ 663 w 743"/>
                  <a:gd name="T25" fmla="*/ 24 h 409"/>
                  <a:gd name="T26" fmla="*/ 645 w 743"/>
                  <a:gd name="T27" fmla="*/ 2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409">
                    <a:moveTo>
                      <a:pt x="645" y="24"/>
                    </a:moveTo>
                    <a:lnTo>
                      <a:pt x="28" y="0"/>
                    </a:lnTo>
                    <a:lnTo>
                      <a:pt x="0" y="383"/>
                    </a:lnTo>
                    <a:lnTo>
                      <a:pt x="743" y="409"/>
                    </a:lnTo>
                    <a:lnTo>
                      <a:pt x="741" y="136"/>
                    </a:lnTo>
                    <a:lnTo>
                      <a:pt x="721" y="130"/>
                    </a:lnTo>
                    <a:lnTo>
                      <a:pt x="713" y="108"/>
                    </a:lnTo>
                    <a:lnTo>
                      <a:pt x="693" y="86"/>
                    </a:lnTo>
                    <a:lnTo>
                      <a:pt x="707" y="62"/>
                    </a:lnTo>
                    <a:lnTo>
                      <a:pt x="717" y="62"/>
                    </a:lnTo>
                    <a:lnTo>
                      <a:pt x="709" y="42"/>
                    </a:lnTo>
                    <a:lnTo>
                      <a:pt x="693" y="46"/>
                    </a:lnTo>
                    <a:lnTo>
                      <a:pt x="663" y="24"/>
                    </a:lnTo>
                    <a:lnTo>
                      <a:pt x="645" y="24"/>
                    </a:lnTo>
                    <a:close/>
                  </a:path>
                </a:pathLst>
              </a:custGeom>
              <a:solidFill>
                <a:schemeClr val="accent4">
                  <a:lumMod val="40000"/>
                  <a:lumOff val="6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297" name="Freeform 201"/>
              <p:cNvSpPr>
                <a:spLocks/>
              </p:cNvSpPr>
              <p:nvPr/>
            </p:nvSpPr>
            <p:spPr bwMode="auto">
              <a:xfrm>
                <a:off x="4433882" y="3057736"/>
                <a:ext cx="722710" cy="476250"/>
              </a:xfrm>
              <a:custGeom>
                <a:avLst/>
                <a:gdLst>
                  <a:gd name="T0" fmla="*/ 499 w 607"/>
                  <a:gd name="T1" fmla="*/ 0 h 400"/>
                  <a:gd name="T2" fmla="*/ 551 w 607"/>
                  <a:gd name="T3" fmla="*/ 106 h 400"/>
                  <a:gd name="T4" fmla="*/ 557 w 607"/>
                  <a:gd name="T5" fmla="*/ 130 h 400"/>
                  <a:gd name="T6" fmla="*/ 581 w 607"/>
                  <a:gd name="T7" fmla="*/ 156 h 400"/>
                  <a:gd name="T8" fmla="*/ 607 w 607"/>
                  <a:gd name="T9" fmla="*/ 188 h 400"/>
                  <a:gd name="T10" fmla="*/ 593 w 607"/>
                  <a:gd name="T11" fmla="*/ 220 h 400"/>
                  <a:gd name="T12" fmla="*/ 559 w 607"/>
                  <a:gd name="T13" fmla="*/ 258 h 400"/>
                  <a:gd name="T14" fmla="*/ 521 w 607"/>
                  <a:gd name="T15" fmla="*/ 288 h 400"/>
                  <a:gd name="T16" fmla="*/ 537 w 607"/>
                  <a:gd name="T17" fmla="*/ 322 h 400"/>
                  <a:gd name="T18" fmla="*/ 521 w 607"/>
                  <a:gd name="T19" fmla="*/ 360 h 400"/>
                  <a:gd name="T20" fmla="*/ 499 w 607"/>
                  <a:gd name="T21" fmla="*/ 394 h 400"/>
                  <a:gd name="T22" fmla="*/ 463 w 607"/>
                  <a:gd name="T23" fmla="*/ 370 h 400"/>
                  <a:gd name="T24" fmla="*/ 77 w 607"/>
                  <a:gd name="T25" fmla="*/ 368 h 400"/>
                  <a:gd name="T26" fmla="*/ 73 w 607"/>
                  <a:gd name="T27" fmla="*/ 340 h 400"/>
                  <a:gd name="T28" fmla="*/ 71 w 607"/>
                  <a:gd name="T29" fmla="*/ 302 h 400"/>
                  <a:gd name="T30" fmla="*/ 69 w 607"/>
                  <a:gd name="T31" fmla="*/ 286 h 400"/>
                  <a:gd name="T32" fmla="*/ 65 w 607"/>
                  <a:gd name="T33" fmla="*/ 266 h 400"/>
                  <a:gd name="T34" fmla="*/ 57 w 607"/>
                  <a:gd name="T35" fmla="*/ 254 h 400"/>
                  <a:gd name="T36" fmla="*/ 47 w 607"/>
                  <a:gd name="T37" fmla="*/ 238 h 400"/>
                  <a:gd name="T38" fmla="*/ 43 w 607"/>
                  <a:gd name="T39" fmla="*/ 210 h 400"/>
                  <a:gd name="T40" fmla="*/ 35 w 607"/>
                  <a:gd name="T41" fmla="*/ 192 h 400"/>
                  <a:gd name="T42" fmla="*/ 27 w 607"/>
                  <a:gd name="T43" fmla="*/ 174 h 400"/>
                  <a:gd name="T44" fmla="*/ 21 w 607"/>
                  <a:gd name="T45" fmla="*/ 150 h 400"/>
                  <a:gd name="T46" fmla="*/ 14 w 607"/>
                  <a:gd name="T47" fmla="*/ 132 h 400"/>
                  <a:gd name="T48" fmla="*/ 10 w 607"/>
                  <a:gd name="T49" fmla="*/ 118 h 400"/>
                  <a:gd name="T50" fmla="*/ 0 w 607"/>
                  <a:gd name="T51" fmla="*/ 102 h 400"/>
                  <a:gd name="T52" fmla="*/ 14 w 607"/>
                  <a:gd name="T53" fmla="*/ 70 h 400"/>
                  <a:gd name="T54" fmla="*/ 16 w 607"/>
                  <a:gd name="T55" fmla="*/ 42 h 400"/>
                  <a:gd name="T56" fmla="*/ 10 w 607"/>
                  <a:gd name="T57" fmla="*/ 38 h 400"/>
                  <a:gd name="T58" fmla="*/ 12 w 607"/>
                  <a:gd name="T59" fmla="*/ 32 h 400"/>
                  <a:gd name="T60" fmla="*/ 6 w 607"/>
                  <a:gd name="T61" fmla="*/ 14 h 400"/>
                  <a:gd name="T62" fmla="*/ 47 w 607"/>
                  <a:gd name="T6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7" h="400">
                    <a:moveTo>
                      <a:pt x="47" y="6"/>
                    </a:moveTo>
                    <a:lnTo>
                      <a:pt x="499" y="0"/>
                    </a:lnTo>
                    <a:lnTo>
                      <a:pt x="519" y="96"/>
                    </a:lnTo>
                    <a:lnTo>
                      <a:pt x="551" y="106"/>
                    </a:lnTo>
                    <a:lnTo>
                      <a:pt x="557" y="118"/>
                    </a:lnTo>
                    <a:lnTo>
                      <a:pt x="557" y="130"/>
                    </a:lnTo>
                    <a:lnTo>
                      <a:pt x="577" y="142"/>
                    </a:lnTo>
                    <a:lnTo>
                      <a:pt x="581" y="156"/>
                    </a:lnTo>
                    <a:lnTo>
                      <a:pt x="603" y="172"/>
                    </a:lnTo>
                    <a:lnTo>
                      <a:pt x="607" y="188"/>
                    </a:lnTo>
                    <a:lnTo>
                      <a:pt x="603" y="210"/>
                    </a:lnTo>
                    <a:lnTo>
                      <a:pt x="593" y="220"/>
                    </a:lnTo>
                    <a:lnTo>
                      <a:pt x="589" y="240"/>
                    </a:lnTo>
                    <a:lnTo>
                      <a:pt x="559" y="258"/>
                    </a:lnTo>
                    <a:lnTo>
                      <a:pt x="525" y="266"/>
                    </a:lnTo>
                    <a:lnTo>
                      <a:pt x="521" y="288"/>
                    </a:lnTo>
                    <a:lnTo>
                      <a:pt x="535" y="304"/>
                    </a:lnTo>
                    <a:lnTo>
                      <a:pt x="537" y="322"/>
                    </a:lnTo>
                    <a:lnTo>
                      <a:pt x="525" y="338"/>
                    </a:lnTo>
                    <a:lnTo>
                      <a:pt x="521" y="360"/>
                    </a:lnTo>
                    <a:lnTo>
                      <a:pt x="495" y="374"/>
                    </a:lnTo>
                    <a:lnTo>
                      <a:pt x="499" y="394"/>
                    </a:lnTo>
                    <a:lnTo>
                      <a:pt x="491" y="400"/>
                    </a:lnTo>
                    <a:lnTo>
                      <a:pt x="463" y="370"/>
                    </a:lnTo>
                    <a:lnTo>
                      <a:pt x="79" y="376"/>
                    </a:lnTo>
                    <a:lnTo>
                      <a:pt x="77" y="368"/>
                    </a:lnTo>
                    <a:lnTo>
                      <a:pt x="69" y="360"/>
                    </a:lnTo>
                    <a:lnTo>
                      <a:pt x="73" y="340"/>
                    </a:lnTo>
                    <a:lnTo>
                      <a:pt x="69" y="318"/>
                    </a:lnTo>
                    <a:lnTo>
                      <a:pt x="71" y="302"/>
                    </a:lnTo>
                    <a:lnTo>
                      <a:pt x="63" y="298"/>
                    </a:lnTo>
                    <a:lnTo>
                      <a:pt x="69" y="286"/>
                    </a:lnTo>
                    <a:lnTo>
                      <a:pt x="61" y="282"/>
                    </a:lnTo>
                    <a:lnTo>
                      <a:pt x="65" y="266"/>
                    </a:lnTo>
                    <a:lnTo>
                      <a:pt x="57" y="264"/>
                    </a:lnTo>
                    <a:lnTo>
                      <a:pt x="57" y="254"/>
                    </a:lnTo>
                    <a:lnTo>
                      <a:pt x="49" y="256"/>
                    </a:lnTo>
                    <a:lnTo>
                      <a:pt x="47" y="238"/>
                    </a:lnTo>
                    <a:lnTo>
                      <a:pt x="51" y="224"/>
                    </a:lnTo>
                    <a:lnTo>
                      <a:pt x="43" y="210"/>
                    </a:lnTo>
                    <a:lnTo>
                      <a:pt x="45" y="200"/>
                    </a:lnTo>
                    <a:lnTo>
                      <a:pt x="35" y="192"/>
                    </a:lnTo>
                    <a:lnTo>
                      <a:pt x="33" y="184"/>
                    </a:lnTo>
                    <a:lnTo>
                      <a:pt x="27" y="174"/>
                    </a:lnTo>
                    <a:lnTo>
                      <a:pt x="27" y="162"/>
                    </a:lnTo>
                    <a:lnTo>
                      <a:pt x="21" y="150"/>
                    </a:lnTo>
                    <a:lnTo>
                      <a:pt x="21" y="134"/>
                    </a:lnTo>
                    <a:lnTo>
                      <a:pt x="14" y="132"/>
                    </a:lnTo>
                    <a:lnTo>
                      <a:pt x="14" y="126"/>
                    </a:lnTo>
                    <a:lnTo>
                      <a:pt x="10" y="118"/>
                    </a:lnTo>
                    <a:lnTo>
                      <a:pt x="12" y="114"/>
                    </a:lnTo>
                    <a:lnTo>
                      <a:pt x="0" y="102"/>
                    </a:lnTo>
                    <a:lnTo>
                      <a:pt x="14" y="70"/>
                    </a:lnTo>
                    <a:lnTo>
                      <a:pt x="14" y="70"/>
                    </a:lnTo>
                    <a:lnTo>
                      <a:pt x="18" y="54"/>
                    </a:lnTo>
                    <a:lnTo>
                      <a:pt x="16" y="42"/>
                    </a:lnTo>
                    <a:lnTo>
                      <a:pt x="8" y="40"/>
                    </a:lnTo>
                    <a:lnTo>
                      <a:pt x="10" y="38"/>
                    </a:lnTo>
                    <a:lnTo>
                      <a:pt x="6" y="34"/>
                    </a:lnTo>
                    <a:lnTo>
                      <a:pt x="12" y="32"/>
                    </a:lnTo>
                    <a:lnTo>
                      <a:pt x="12" y="22"/>
                    </a:lnTo>
                    <a:lnTo>
                      <a:pt x="6" y="14"/>
                    </a:lnTo>
                    <a:lnTo>
                      <a:pt x="6" y="6"/>
                    </a:lnTo>
                    <a:lnTo>
                      <a:pt x="47" y="6"/>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298" name="Freeform 202"/>
              <p:cNvSpPr>
                <a:spLocks/>
              </p:cNvSpPr>
              <p:nvPr/>
            </p:nvSpPr>
            <p:spPr bwMode="auto">
              <a:xfrm>
                <a:off x="2814632" y="3925703"/>
                <a:ext cx="845344" cy="862013"/>
              </a:xfrm>
              <a:custGeom>
                <a:avLst/>
                <a:gdLst>
                  <a:gd name="T0" fmla="*/ 270 w 710"/>
                  <a:gd name="T1" fmla="*/ 686 h 724"/>
                  <a:gd name="T2" fmla="*/ 266 w 710"/>
                  <a:gd name="T3" fmla="*/ 664 h 724"/>
                  <a:gd name="T4" fmla="*/ 650 w 710"/>
                  <a:gd name="T5" fmla="*/ 704 h 724"/>
                  <a:gd name="T6" fmla="*/ 698 w 710"/>
                  <a:gd name="T7" fmla="*/ 134 h 724"/>
                  <a:gd name="T8" fmla="*/ 704 w 710"/>
                  <a:gd name="T9" fmla="*/ 134 h 724"/>
                  <a:gd name="T10" fmla="*/ 710 w 710"/>
                  <a:gd name="T11" fmla="*/ 70 h 724"/>
                  <a:gd name="T12" fmla="*/ 600 w 710"/>
                  <a:gd name="T13" fmla="*/ 60 h 724"/>
                  <a:gd name="T14" fmla="*/ 106 w 710"/>
                  <a:gd name="T15" fmla="*/ 0 h 724"/>
                  <a:gd name="T16" fmla="*/ 0 w 710"/>
                  <a:gd name="T17" fmla="*/ 712 h 724"/>
                  <a:gd name="T18" fmla="*/ 86 w 710"/>
                  <a:gd name="T19" fmla="*/ 724 h 724"/>
                  <a:gd name="T20" fmla="*/ 94 w 710"/>
                  <a:gd name="T21" fmla="*/ 664 h 724"/>
                  <a:gd name="T22" fmla="*/ 270 w 710"/>
                  <a:gd name="T23" fmla="*/ 68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0" h="724">
                    <a:moveTo>
                      <a:pt x="270" y="686"/>
                    </a:moveTo>
                    <a:lnTo>
                      <a:pt x="266" y="664"/>
                    </a:lnTo>
                    <a:lnTo>
                      <a:pt x="650" y="704"/>
                    </a:lnTo>
                    <a:lnTo>
                      <a:pt x="698" y="134"/>
                    </a:lnTo>
                    <a:lnTo>
                      <a:pt x="704" y="134"/>
                    </a:lnTo>
                    <a:lnTo>
                      <a:pt x="710" y="70"/>
                    </a:lnTo>
                    <a:lnTo>
                      <a:pt x="600" y="60"/>
                    </a:lnTo>
                    <a:lnTo>
                      <a:pt x="106" y="0"/>
                    </a:lnTo>
                    <a:lnTo>
                      <a:pt x="0" y="712"/>
                    </a:lnTo>
                    <a:lnTo>
                      <a:pt x="86" y="724"/>
                    </a:lnTo>
                    <a:lnTo>
                      <a:pt x="94" y="664"/>
                    </a:lnTo>
                    <a:lnTo>
                      <a:pt x="270" y="686"/>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299" name="Freeform 203"/>
              <p:cNvSpPr>
                <a:spLocks/>
              </p:cNvSpPr>
              <p:nvPr/>
            </p:nvSpPr>
            <p:spPr bwMode="auto">
              <a:xfrm>
                <a:off x="1526376" y="4097153"/>
                <a:ext cx="28575" cy="21431"/>
              </a:xfrm>
              <a:custGeom>
                <a:avLst/>
                <a:gdLst>
                  <a:gd name="T0" fmla="*/ 4 w 24"/>
                  <a:gd name="T1" fmla="*/ 4 h 18"/>
                  <a:gd name="T2" fmla="*/ 0 w 24"/>
                  <a:gd name="T3" fmla="*/ 0 h 18"/>
                  <a:gd name="T4" fmla="*/ 18 w 24"/>
                  <a:gd name="T5" fmla="*/ 0 h 18"/>
                  <a:gd name="T6" fmla="*/ 24 w 24"/>
                  <a:gd name="T7" fmla="*/ 10 h 18"/>
                  <a:gd name="T8" fmla="*/ 24 w 24"/>
                  <a:gd name="T9" fmla="*/ 16 h 18"/>
                  <a:gd name="T10" fmla="*/ 20 w 24"/>
                  <a:gd name="T11" fmla="*/ 18 h 18"/>
                  <a:gd name="T12" fmla="*/ 12 w 24"/>
                  <a:gd name="T13" fmla="*/ 16 h 18"/>
                  <a:gd name="T14" fmla="*/ 4 w 24"/>
                  <a:gd name="T15" fmla="*/ 4 h 18"/>
                  <a:gd name="T16" fmla="*/ 12 w 24"/>
                  <a:gd name="T17" fmla="*/ 16 h 18"/>
                  <a:gd name="T18" fmla="*/ 4 w 24"/>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
                    <a:moveTo>
                      <a:pt x="4" y="4"/>
                    </a:moveTo>
                    <a:lnTo>
                      <a:pt x="0" y="0"/>
                    </a:lnTo>
                    <a:lnTo>
                      <a:pt x="18" y="0"/>
                    </a:lnTo>
                    <a:lnTo>
                      <a:pt x="24" y="10"/>
                    </a:lnTo>
                    <a:lnTo>
                      <a:pt x="24" y="16"/>
                    </a:lnTo>
                    <a:lnTo>
                      <a:pt x="20" y="18"/>
                    </a:lnTo>
                    <a:lnTo>
                      <a:pt x="12" y="16"/>
                    </a:lnTo>
                    <a:lnTo>
                      <a:pt x="4" y="4"/>
                    </a:lnTo>
                    <a:lnTo>
                      <a:pt x="12" y="16"/>
                    </a:lnTo>
                    <a:lnTo>
                      <a:pt x="4" y="4"/>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00" name="Freeform 204"/>
              <p:cNvSpPr>
                <a:spLocks/>
              </p:cNvSpPr>
              <p:nvPr/>
            </p:nvSpPr>
            <p:spPr bwMode="auto">
              <a:xfrm>
                <a:off x="1574000" y="4097152"/>
                <a:ext cx="38100" cy="26194"/>
              </a:xfrm>
              <a:custGeom>
                <a:avLst/>
                <a:gdLst>
                  <a:gd name="T0" fmla="*/ 0 w 32"/>
                  <a:gd name="T1" fmla="*/ 0 h 22"/>
                  <a:gd name="T2" fmla="*/ 14 w 32"/>
                  <a:gd name="T3" fmla="*/ 14 h 22"/>
                  <a:gd name="T4" fmla="*/ 32 w 32"/>
                  <a:gd name="T5" fmla="*/ 16 h 22"/>
                  <a:gd name="T6" fmla="*/ 30 w 32"/>
                  <a:gd name="T7" fmla="*/ 20 h 22"/>
                  <a:gd name="T8" fmla="*/ 24 w 32"/>
                  <a:gd name="T9" fmla="*/ 20 h 22"/>
                  <a:gd name="T10" fmla="*/ 8 w 32"/>
                  <a:gd name="T11" fmla="*/ 22 h 22"/>
                  <a:gd name="T12" fmla="*/ 0 w 32"/>
                  <a:gd name="T13" fmla="*/ 14 h 22"/>
                  <a:gd name="T14" fmla="*/ 0 w 32"/>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2">
                    <a:moveTo>
                      <a:pt x="0" y="0"/>
                    </a:moveTo>
                    <a:lnTo>
                      <a:pt x="14" y="14"/>
                    </a:lnTo>
                    <a:lnTo>
                      <a:pt x="32" y="16"/>
                    </a:lnTo>
                    <a:lnTo>
                      <a:pt x="30" y="20"/>
                    </a:lnTo>
                    <a:lnTo>
                      <a:pt x="24" y="20"/>
                    </a:lnTo>
                    <a:lnTo>
                      <a:pt x="8" y="22"/>
                    </a:lnTo>
                    <a:lnTo>
                      <a:pt x="0" y="14"/>
                    </a:lnTo>
                    <a:lnTo>
                      <a:pt x="0" y="0"/>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01" name="Freeform 205"/>
              <p:cNvSpPr>
                <a:spLocks/>
              </p:cNvSpPr>
              <p:nvPr/>
            </p:nvSpPr>
            <p:spPr bwMode="auto">
              <a:xfrm>
                <a:off x="1712113" y="4235265"/>
                <a:ext cx="19050" cy="26194"/>
              </a:xfrm>
              <a:custGeom>
                <a:avLst/>
                <a:gdLst>
                  <a:gd name="T0" fmla="*/ 4 w 16"/>
                  <a:gd name="T1" fmla="*/ 0 h 22"/>
                  <a:gd name="T2" fmla="*/ 0 w 16"/>
                  <a:gd name="T3" fmla="*/ 0 h 22"/>
                  <a:gd name="T4" fmla="*/ 4 w 16"/>
                  <a:gd name="T5" fmla="*/ 0 h 22"/>
                  <a:gd name="T6" fmla="*/ 8 w 16"/>
                  <a:gd name="T7" fmla="*/ 8 h 22"/>
                  <a:gd name="T8" fmla="*/ 16 w 16"/>
                  <a:gd name="T9" fmla="*/ 10 h 22"/>
                  <a:gd name="T10" fmla="*/ 16 w 16"/>
                  <a:gd name="T11" fmla="*/ 20 h 22"/>
                  <a:gd name="T12" fmla="*/ 14 w 16"/>
                  <a:gd name="T13" fmla="*/ 22 h 22"/>
                  <a:gd name="T14" fmla="*/ 10 w 16"/>
                  <a:gd name="T15" fmla="*/ 20 h 22"/>
                  <a:gd name="T16" fmla="*/ 10 w 16"/>
                  <a:gd name="T17" fmla="*/ 10 h 22"/>
                  <a:gd name="T18" fmla="*/ 6 w 16"/>
                  <a:gd name="T19" fmla="*/ 6 h 22"/>
                  <a:gd name="T20" fmla="*/ 4 w 16"/>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2">
                    <a:moveTo>
                      <a:pt x="4" y="0"/>
                    </a:moveTo>
                    <a:lnTo>
                      <a:pt x="0" y="0"/>
                    </a:lnTo>
                    <a:lnTo>
                      <a:pt x="4" y="0"/>
                    </a:lnTo>
                    <a:lnTo>
                      <a:pt x="8" y="8"/>
                    </a:lnTo>
                    <a:lnTo>
                      <a:pt x="16" y="10"/>
                    </a:lnTo>
                    <a:lnTo>
                      <a:pt x="16" y="20"/>
                    </a:lnTo>
                    <a:lnTo>
                      <a:pt x="14" y="22"/>
                    </a:lnTo>
                    <a:lnTo>
                      <a:pt x="10" y="20"/>
                    </a:lnTo>
                    <a:lnTo>
                      <a:pt x="10" y="10"/>
                    </a:lnTo>
                    <a:lnTo>
                      <a:pt x="6" y="6"/>
                    </a:lnTo>
                    <a:lnTo>
                      <a:pt x="4" y="0"/>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02" name="Freeform 206"/>
              <p:cNvSpPr>
                <a:spLocks/>
              </p:cNvSpPr>
              <p:nvPr/>
            </p:nvSpPr>
            <p:spPr bwMode="auto">
              <a:xfrm>
                <a:off x="1688301" y="4290034"/>
                <a:ext cx="26194" cy="42863"/>
              </a:xfrm>
              <a:custGeom>
                <a:avLst/>
                <a:gdLst>
                  <a:gd name="T0" fmla="*/ 0 w 22"/>
                  <a:gd name="T1" fmla="*/ 2 h 36"/>
                  <a:gd name="T2" fmla="*/ 4 w 22"/>
                  <a:gd name="T3" fmla="*/ 0 h 36"/>
                  <a:gd name="T4" fmla="*/ 2 w 22"/>
                  <a:gd name="T5" fmla="*/ 2 h 36"/>
                  <a:gd name="T6" fmla="*/ 8 w 22"/>
                  <a:gd name="T7" fmla="*/ 22 h 36"/>
                  <a:gd name="T8" fmla="*/ 16 w 22"/>
                  <a:gd name="T9" fmla="*/ 26 h 36"/>
                  <a:gd name="T10" fmla="*/ 22 w 22"/>
                  <a:gd name="T11" fmla="*/ 36 h 36"/>
                  <a:gd name="T12" fmla="*/ 10 w 22"/>
                  <a:gd name="T13" fmla="*/ 36 h 36"/>
                  <a:gd name="T14" fmla="*/ 2 w 22"/>
                  <a:gd name="T15" fmla="*/ 10 h 36"/>
                  <a:gd name="T16" fmla="*/ 0 w 22"/>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6">
                    <a:moveTo>
                      <a:pt x="0" y="2"/>
                    </a:moveTo>
                    <a:lnTo>
                      <a:pt x="4" y="0"/>
                    </a:lnTo>
                    <a:lnTo>
                      <a:pt x="2" y="2"/>
                    </a:lnTo>
                    <a:lnTo>
                      <a:pt x="8" y="22"/>
                    </a:lnTo>
                    <a:lnTo>
                      <a:pt x="16" y="26"/>
                    </a:lnTo>
                    <a:lnTo>
                      <a:pt x="22" y="36"/>
                    </a:lnTo>
                    <a:lnTo>
                      <a:pt x="10" y="36"/>
                    </a:lnTo>
                    <a:lnTo>
                      <a:pt x="2" y="10"/>
                    </a:lnTo>
                    <a:lnTo>
                      <a:pt x="0" y="2"/>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03" name="Freeform 207"/>
              <p:cNvSpPr>
                <a:spLocks/>
              </p:cNvSpPr>
              <p:nvPr/>
            </p:nvSpPr>
            <p:spPr bwMode="auto">
              <a:xfrm>
                <a:off x="1328732" y="2798181"/>
                <a:ext cx="933450" cy="1651397"/>
              </a:xfrm>
              <a:custGeom>
                <a:avLst/>
                <a:gdLst>
                  <a:gd name="T0" fmla="*/ 344 w 784"/>
                  <a:gd name="T1" fmla="*/ 478 h 1387"/>
                  <a:gd name="T2" fmla="*/ 74 w 784"/>
                  <a:gd name="T3" fmla="*/ 0 h 1387"/>
                  <a:gd name="T4" fmla="*/ 40 w 784"/>
                  <a:gd name="T5" fmla="*/ 148 h 1387"/>
                  <a:gd name="T6" fmla="*/ 0 w 784"/>
                  <a:gd name="T7" fmla="*/ 200 h 1387"/>
                  <a:gd name="T8" fmla="*/ 28 w 784"/>
                  <a:gd name="T9" fmla="*/ 294 h 1387"/>
                  <a:gd name="T10" fmla="*/ 22 w 784"/>
                  <a:gd name="T11" fmla="*/ 312 h 1387"/>
                  <a:gd name="T12" fmla="*/ 46 w 784"/>
                  <a:gd name="T13" fmla="*/ 480 h 1387"/>
                  <a:gd name="T14" fmla="*/ 44 w 784"/>
                  <a:gd name="T15" fmla="*/ 510 h 1387"/>
                  <a:gd name="T16" fmla="*/ 56 w 784"/>
                  <a:gd name="T17" fmla="*/ 532 h 1387"/>
                  <a:gd name="T18" fmla="*/ 66 w 784"/>
                  <a:gd name="T19" fmla="*/ 544 h 1387"/>
                  <a:gd name="T20" fmla="*/ 80 w 784"/>
                  <a:gd name="T21" fmla="*/ 544 h 1387"/>
                  <a:gd name="T22" fmla="*/ 90 w 784"/>
                  <a:gd name="T23" fmla="*/ 516 h 1387"/>
                  <a:gd name="T24" fmla="*/ 134 w 784"/>
                  <a:gd name="T25" fmla="*/ 538 h 1387"/>
                  <a:gd name="T26" fmla="*/ 108 w 784"/>
                  <a:gd name="T27" fmla="*/ 542 h 1387"/>
                  <a:gd name="T28" fmla="*/ 96 w 784"/>
                  <a:gd name="T29" fmla="*/ 562 h 1387"/>
                  <a:gd name="T30" fmla="*/ 104 w 784"/>
                  <a:gd name="T31" fmla="*/ 608 h 1387"/>
                  <a:gd name="T32" fmla="*/ 86 w 784"/>
                  <a:gd name="T33" fmla="*/ 566 h 1387"/>
                  <a:gd name="T34" fmla="*/ 72 w 784"/>
                  <a:gd name="T35" fmla="*/ 576 h 1387"/>
                  <a:gd name="T36" fmla="*/ 80 w 784"/>
                  <a:gd name="T37" fmla="*/ 668 h 1387"/>
                  <a:gd name="T38" fmla="*/ 108 w 784"/>
                  <a:gd name="T39" fmla="*/ 700 h 1387"/>
                  <a:gd name="T40" fmla="*/ 88 w 784"/>
                  <a:gd name="T41" fmla="*/ 726 h 1387"/>
                  <a:gd name="T42" fmla="*/ 142 w 784"/>
                  <a:gd name="T43" fmla="*/ 889 h 1387"/>
                  <a:gd name="T44" fmla="*/ 148 w 784"/>
                  <a:gd name="T45" fmla="*/ 917 h 1387"/>
                  <a:gd name="T46" fmla="*/ 166 w 784"/>
                  <a:gd name="T47" fmla="*/ 945 h 1387"/>
                  <a:gd name="T48" fmla="*/ 158 w 784"/>
                  <a:gd name="T49" fmla="*/ 961 h 1387"/>
                  <a:gd name="T50" fmla="*/ 154 w 784"/>
                  <a:gd name="T51" fmla="*/ 1013 h 1387"/>
                  <a:gd name="T52" fmla="*/ 218 w 784"/>
                  <a:gd name="T53" fmla="*/ 1053 h 1387"/>
                  <a:gd name="T54" fmla="*/ 238 w 784"/>
                  <a:gd name="T55" fmla="*/ 1055 h 1387"/>
                  <a:gd name="T56" fmla="*/ 274 w 784"/>
                  <a:gd name="T57" fmla="*/ 1095 h 1387"/>
                  <a:gd name="T58" fmla="*/ 312 w 784"/>
                  <a:gd name="T59" fmla="*/ 1131 h 1387"/>
                  <a:gd name="T60" fmla="*/ 330 w 784"/>
                  <a:gd name="T61" fmla="*/ 1123 h 1387"/>
                  <a:gd name="T62" fmla="*/ 346 w 784"/>
                  <a:gd name="T63" fmla="*/ 1167 h 1387"/>
                  <a:gd name="T64" fmla="*/ 372 w 784"/>
                  <a:gd name="T65" fmla="*/ 1179 h 1387"/>
                  <a:gd name="T66" fmla="*/ 440 w 784"/>
                  <a:gd name="T67" fmla="*/ 1289 h 1387"/>
                  <a:gd name="T68" fmla="*/ 674 w 784"/>
                  <a:gd name="T69" fmla="*/ 1387 h 1387"/>
                  <a:gd name="T70" fmla="*/ 700 w 784"/>
                  <a:gd name="T71" fmla="*/ 1383 h 1387"/>
                  <a:gd name="T72" fmla="*/ 714 w 784"/>
                  <a:gd name="T73" fmla="*/ 1353 h 1387"/>
                  <a:gd name="T74" fmla="*/ 700 w 784"/>
                  <a:gd name="T75" fmla="*/ 1319 h 1387"/>
                  <a:gd name="T76" fmla="*/ 698 w 784"/>
                  <a:gd name="T77" fmla="*/ 1295 h 1387"/>
                  <a:gd name="T78" fmla="*/ 724 w 784"/>
                  <a:gd name="T79" fmla="*/ 1279 h 1387"/>
                  <a:gd name="T80" fmla="*/ 732 w 784"/>
                  <a:gd name="T81" fmla="*/ 1259 h 1387"/>
                  <a:gd name="T82" fmla="*/ 746 w 784"/>
                  <a:gd name="T83" fmla="*/ 1223 h 1387"/>
                  <a:gd name="T84" fmla="*/ 784 w 784"/>
                  <a:gd name="T85" fmla="*/ 1199 h 1387"/>
                  <a:gd name="T86" fmla="*/ 764 w 784"/>
                  <a:gd name="T87" fmla="*/ 1161 h 1387"/>
                  <a:gd name="T88" fmla="*/ 750 w 784"/>
                  <a:gd name="T89" fmla="*/ 1099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4" h="1387">
                    <a:moveTo>
                      <a:pt x="674" y="985"/>
                    </a:moveTo>
                    <a:lnTo>
                      <a:pt x="344" y="478"/>
                    </a:lnTo>
                    <a:lnTo>
                      <a:pt x="444" y="108"/>
                    </a:lnTo>
                    <a:lnTo>
                      <a:pt x="74" y="0"/>
                    </a:lnTo>
                    <a:lnTo>
                      <a:pt x="68" y="78"/>
                    </a:lnTo>
                    <a:lnTo>
                      <a:pt x="40" y="148"/>
                    </a:lnTo>
                    <a:lnTo>
                      <a:pt x="6" y="176"/>
                    </a:lnTo>
                    <a:lnTo>
                      <a:pt x="0" y="200"/>
                    </a:lnTo>
                    <a:lnTo>
                      <a:pt x="8" y="214"/>
                    </a:lnTo>
                    <a:lnTo>
                      <a:pt x="28" y="294"/>
                    </a:lnTo>
                    <a:lnTo>
                      <a:pt x="28" y="304"/>
                    </a:lnTo>
                    <a:lnTo>
                      <a:pt x="22" y="312"/>
                    </a:lnTo>
                    <a:lnTo>
                      <a:pt x="10" y="400"/>
                    </a:lnTo>
                    <a:lnTo>
                      <a:pt x="46" y="480"/>
                    </a:lnTo>
                    <a:lnTo>
                      <a:pt x="48" y="496"/>
                    </a:lnTo>
                    <a:lnTo>
                      <a:pt x="44" y="510"/>
                    </a:lnTo>
                    <a:lnTo>
                      <a:pt x="46" y="518"/>
                    </a:lnTo>
                    <a:lnTo>
                      <a:pt x="56" y="532"/>
                    </a:lnTo>
                    <a:lnTo>
                      <a:pt x="66" y="538"/>
                    </a:lnTo>
                    <a:lnTo>
                      <a:pt x="66" y="544"/>
                    </a:lnTo>
                    <a:lnTo>
                      <a:pt x="72" y="548"/>
                    </a:lnTo>
                    <a:lnTo>
                      <a:pt x="80" y="544"/>
                    </a:lnTo>
                    <a:lnTo>
                      <a:pt x="82" y="540"/>
                    </a:lnTo>
                    <a:lnTo>
                      <a:pt x="90" y="516"/>
                    </a:lnTo>
                    <a:lnTo>
                      <a:pt x="114" y="524"/>
                    </a:lnTo>
                    <a:lnTo>
                      <a:pt x="134" y="538"/>
                    </a:lnTo>
                    <a:lnTo>
                      <a:pt x="120" y="542"/>
                    </a:lnTo>
                    <a:lnTo>
                      <a:pt x="108" y="542"/>
                    </a:lnTo>
                    <a:lnTo>
                      <a:pt x="98" y="550"/>
                    </a:lnTo>
                    <a:lnTo>
                      <a:pt x="96" y="562"/>
                    </a:lnTo>
                    <a:lnTo>
                      <a:pt x="104" y="598"/>
                    </a:lnTo>
                    <a:lnTo>
                      <a:pt x="104" y="608"/>
                    </a:lnTo>
                    <a:lnTo>
                      <a:pt x="86" y="578"/>
                    </a:lnTo>
                    <a:lnTo>
                      <a:pt x="86" y="566"/>
                    </a:lnTo>
                    <a:lnTo>
                      <a:pt x="78" y="562"/>
                    </a:lnTo>
                    <a:lnTo>
                      <a:pt x="72" y="576"/>
                    </a:lnTo>
                    <a:lnTo>
                      <a:pt x="70" y="646"/>
                    </a:lnTo>
                    <a:lnTo>
                      <a:pt x="80" y="668"/>
                    </a:lnTo>
                    <a:lnTo>
                      <a:pt x="102" y="680"/>
                    </a:lnTo>
                    <a:lnTo>
                      <a:pt x="108" y="700"/>
                    </a:lnTo>
                    <a:lnTo>
                      <a:pt x="102" y="720"/>
                    </a:lnTo>
                    <a:lnTo>
                      <a:pt x="88" y="726"/>
                    </a:lnTo>
                    <a:lnTo>
                      <a:pt x="82" y="750"/>
                    </a:lnTo>
                    <a:lnTo>
                      <a:pt x="142" y="889"/>
                    </a:lnTo>
                    <a:lnTo>
                      <a:pt x="152" y="897"/>
                    </a:lnTo>
                    <a:lnTo>
                      <a:pt x="148" y="917"/>
                    </a:lnTo>
                    <a:lnTo>
                      <a:pt x="160" y="929"/>
                    </a:lnTo>
                    <a:lnTo>
                      <a:pt x="166" y="945"/>
                    </a:lnTo>
                    <a:lnTo>
                      <a:pt x="166" y="949"/>
                    </a:lnTo>
                    <a:lnTo>
                      <a:pt x="158" y="961"/>
                    </a:lnTo>
                    <a:lnTo>
                      <a:pt x="152" y="1005"/>
                    </a:lnTo>
                    <a:lnTo>
                      <a:pt x="154" y="1013"/>
                    </a:lnTo>
                    <a:lnTo>
                      <a:pt x="198" y="1035"/>
                    </a:lnTo>
                    <a:lnTo>
                      <a:pt x="218" y="1053"/>
                    </a:lnTo>
                    <a:lnTo>
                      <a:pt x="228" y="1051"/>
                    </a:lnTo>
                    <a:lnTo>
                      <a:pt x="238" y="1055"/>
                    </a:lnTo>
                    <a:lnTo>
                      <a:pt x="268" y="1081"/>
                    </a:lnTo>
                    <a:lnTo>
                      <a:pt x="274" y="1095"/>
                    </a:lnTo>
                    <a:lnTo>
                      <a:pt x="308" y="1123"/>
                    </a:lnTo>
                    <a:lnTo>
                      <a:pt x="312" y="1131"/>
                    </a:lnTo>
                    <a:lnTo>
                      <a:pt x="322" y="1121"/>
                    </a:lnTo>
                    <a:lnTo>
                      <a:pt x="330" y="1123"/>
                    </a:lnTo>
                    <a:lnTo>
                      <a:pt x="348" y="1147"/>
                    </a:lnTo>
                    <a:lnTo>
                      <a:pt x="346" y="1167"/>
                    </a:lnTo>
                    <a:lnTo>
                      <a:pt x="348" y="1171"/>
                    </a:lnTo>
                    <a:lnTo>
                      <a:pt x="372" y="1179"/>
                    </a:lnTo>
                    <a:lnTo>
                      <a:pt x="434" y="1269"/>
                    </a:lnTo>
                    <a:lnTo>
                      <a:pt x="440" y="1289"/>
                    </a:lnTo>
                    <a:lnTo>
                      <a:pt x="436" y="1355"/>
                    </a:lnTo>
                    <a:lnTo>
                      <a:pt x="674" y="1387"/>
                    </a:lnTo>
                    <a:lnTo>
                      <a:pt x="686" y="1377"/>
                    </a:lnTo>
                    <a:lnTo>
                      <a:pt x="700" y="1383"/>
                    </a:lnTo>
                    <a:lnTo>
                      <a:pt x="712" y="1367"/>
                    </a:lnTo>
                    <a:lnTo>
                      <a:pt x="714" y="1353"/>
                    </a:lnTo>
                    <a:lnTo>
                      <a:pt x="694" y="1335"/>
                    </a:lnTo>
                    <a:lnTo>
                      <a:pt x="700" y="1319"/>
                    </a:lnTo>
                    <a:lnTo>
                      <a:pt x="696" y="1307"/>
                    </a:lnTo>
                    <a:lnTo>
                      <a:pt x="698" y="1295"/>
                    </a:lnTo>
                    <a:lnTo>
                      <a:pt x="708" y="1295"/>
                    </a:lnTo>
                    <a:lnTo>
                      <a:pt x="724" y="1279"/>
                    </a:lnTo>
                    <a:lnTo>
                      <a:pt x="726" y="1263"/>
                    </a:lnTo>
                    <a:lnTo>
                      <a:pt x="732" y="1259"/>
                    </a:lnTo>
                    <a:lnTo>
                      <a:pt x="734" y="1229"/>
                    </a:lnTo>
                    <a:lnTo>
                      <a:pt x="746" y="1223"/>
                    </a:lnTo>
                    <a:lnTo>
                      <a:pt x="752" y="1213"/>
                    </a:lnTo>
                    <a:lnTo>
                      <a:pt x="784" y="1199"/>
                    </a:lnTo>
                    <a:lnTo>
                      <a:pt x="776" y="1173"/>
                    </a:lnTo>
                    <a:lnTo>
                      <a:pt x="764" y="1161"/>
                    </a:lnTo>
                    <a:lnTo>
                      <a:pt x="748" y="1113"/>
                    </a:lnTo>
                    <a:lnTo>
                      <a:pt x="750" y="1099"/>
                    </a:lnTo>
                    <a:lnTo>
                      <a:pt x="674" y="985"/>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04" name="Freeform 208"/>
              <p:cNvSpPr>
                <a:spLocks/>
              </p:cNvSpPr>
              <p:nvPr/>
            </p:nvSpPr>
            <p:spPr bwMode="auto">
              <a:xfrm>
                <a:off x="2483638" y="2009987"/>
                <a:ext cx="1226344" cy="783431"/>
              </a:xfrm>
              <a:custGeom>
                <a:avLst/>
                <a:gdLst>
                  <a:gd name="T0" fmla="*/ 358 w 1030"/>
                  <a:gd name="T1" fmla="*/ 576 h 658"/>
                  <a:gd name="T2" fmla="*/ 334 w 1030"/>
                  <a:gd name="T3" fmla="*/ 624 h 658"/>
                  <a:gd name="T4" fmla="*/ 324 w 1030"/>
                  <a:gd name="T5" fmla="*/ 602 h 658"/>
                  <a:gd name="T6" fmla="*/ 314 w 1030"/>
                  <a:gd name="T7" fmla="*/ 612 h 658"/>
                  <a:gd name="T8" fmla="*/ 310 w 1030"/>
                  <a:gd name="T9" fmla="*/ 626 h 658"/>
                  <a:gd name="T10" fmla="*/ 280 w 1030"/>
                  <a:gd name="T11" fmla="*/ 624 h 658"/>
                  <a:gd name="T12" fmla="*/ 256 w 1030"/>
                  <a:gd name="T13" fmla="*/ 618 h 658"/>
                  <a:gd name="T14" fmla="*/ 234 w 1030"/>
                  <a:gd name="T15" fmla="*/ 614 h 658"/>
                  <a:gd name="T16" fmla="*/ 202 w 1030"/>
                  <a:gd name="T17" fmla="*/ 612 h 658"/>
                  <a:gd name="T18" fmla="*/ 186 w 1030"/>
                  <a:gd name="T19" fmla="*/ 618 h 658"/>
                  <a:gd name="T20" fmla="*/ 184 w 1030"/>
                  <a:gd name="T21" fmla="*/ 626 h 658"/>
                  <a:gd name="T22" fmla="*/ 174 w 1030"/>
                  <a:gd name="T23" fmla="*/ 602 h 658"/>
                  <a:gd name="T24" fmla="*/ 172 w 1030"/>
                  <a:gd name="T25" fmla="*/ 586 h 658"/>
                  <a:gd name="T26" fmla="*/ 160 w 1030"/>
                  <a:gd name="T27" fmla="*/ 562 h 658"/>
                  <a:gd name="T28" fmla="*/ 144 w 1030"/>
                  <a:gd name="T29" fmla="*/ 554 h 658"/>
                  <a:gd name="T30" fmla="*/ 146 w 1030"/>
                  <a:gd name="T31" fmla="*/ 540 h 658"/>
                  <a:gd name="T32" fmla="*/ 144 w 1030"/>
                  <a:gd name="T33" fmla="*/ 520 h 658"/>
                  <a:gd name="T34" fmla="*/ 138 w 1030"/>
                  <a:gd name="T35" fmla="*/ 508 h 658"/>
                  <a:gd name="T36" fmla="*/ 132 w 1030"/>
                  <a:gd name="T37" fmla="*/ 484 h 658"/>
                  <a:gd name="T38" fmla="*/ 132 w 1030"/>
                  <a:gd name="T39" fmla="*/ 468 h 658"/>
                  <a:gd name="T40" fmla="*/ 130 w 1030"/>
                  <a:gd name="T41" fmla="*/ 456 h 658"/>
                  <a:gd name="T42" fmla="*/ 114 w 1030"/>
                  <a:gd name="T43" fmla="*/ 446 h 658"/>
                  <a:gd name="T44" fmla="*/ 90 w 1030"/>
                  <a:gd name="T45" fmla="*/ 456 h 658"/>
                  <a:gd name="T46" fmla="*/ 72 w 1030"/>
                  <a:gd name="T47" fmla="*/ 450 h 658"/>
                  <a:gd name="T48" fmla="*/ 72 w 1030"/>
                  <a:gd name="T49" fmla="*/ 430 h 658"/>
                  <a:gd name="T50" fmla="*/ 86 w 1030"/>
                  <a:gd name="T51" fmla="*/ 410 h 658"/>
                  <a:gd name="T52" fmla="*/ 86 w 1030"/>
                  <a:gd name="T53" fmla="*/ 398 h 658"/>
                  <a:gd name="T54" fmla="*/ 86 w 1030"/>
                  <a:gd name="T55" fmla="*/ 382 h 658"/>
                  <a:gd name="T56" fmla="*/ 90 w 1030"/>
                  <a:gd name="T57" fmla="*/ 372 h 658"/>
                  <a:gd name="T58" fmla="*/ 102 w 1030"/>
                  <a:gd name="T59" fmla="*/ 340 h 658"/>
                  <a:gd name="T60" fmla="*/ 106 w 1030"/>
                  <a:gd name="T61" fmla="*/ 332 h 658"/>
                  <a:gd name="T62" fmla="*/ 88 w 1030"/>
                  <a:gd name="T63" fmla="*/ 314 h 658"/>
                  <a:gd name="T64" fmla="*/ 86 w 1030"/>
                  <a:gd name="T65" fmla="*/ 304 h 658"/>
                  <a:gd name="T66" fmla="*/ 74 w 1030"/>
                  <a:gd name="T67" fmla="*/ 302 h 658"/>
                  <a:gd name="T68" fmla="*/ 66 w 1030"/>
                  <a:gd name="T69" fmla="*/ 284 h 658"/>
                  <a:gd name="T70" fmla="*/ 58 w 1030"/>
                  <a:gd name="T71" fmla="*/ 262 h 658"/>
                  <a:gd name="T72" fmla="*/ 28 w 1030"/>
                  <a:gd name="T73" fmla="*/ 216 h 658"/>
                  <a:gd name="T74" fmla="*/ 12 w 1030"/>
                  <a:gd name="T75" fmla="*/ 196 h 658"/>
                  <a:gd name="T76" fmla="*/ 14 w 1030"/>
                  <a:gd name="T77" fmla="*/ 180 h 658"/>
                  <a:gd name="T78" fmla="*/ 20 w 1030"/>
                  <a:gd name="T79" fmla="*/ 162 h 658"/>
                  <a:gd name="T80" fmla="*/ 26 w 1030"/>
                  <a:gd name="T81" fmla="*/ 0 h 658"/>
                  <a:gd name="T82" fmla="*/ 528 w 1030"/>
                  <a:gd name="T83" fmla="*/ 98 h 658"/>
                  <a:gd name="T84" fmla="*/ 982 w 1030"/>
                  <a:gd name="T8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0" h="658">
                    <a:moveTo>
                      <a:pt x="902" y="650"/>
                    </a:moveTo>
                    <a:lnTo>
                      <a:pt x="358" y="576"/>
                    </a:lnTo>
                    <a:lnTo>
                      <a:pt x="346" y="638"/>
                    </a:lnTo>
                    <a:lnTo>
                      <a:pt x="334" y="624"/>
                    </a:lnTo>
                    <a:lnTo>
                      <a:pt x="328" y="606"/>
                    </a:lnTo>
                    <a:lnTo>
                      <a:pt x="324" y="602"/>
                    </a:lnTo>
                    <a:lnTo>
                      <a:pt x="314" y="606"/>
                    </a:lnTo>
                    <a:lnTo>
                      <a:pt x="314" y="612"/>
                    </a:lnTo>
                    <a:lnTo>
                      <a:pt x="308" y="618"/>
                    </a:lnTo>
                    <a:lnTo>
                      <a:pt x="310" y="626"/>
                    </a:lnTo>
                    <a:lnTo>
                      <a:pt x="292" y="620"/>
                    </a:lnTo>
                    <a:lnTo>
                      <a:pt x="280" y="624"/>
                    </a:lnTo>
                    <a:lnTo>
                      <a:pt x="274" y="618"/>
                    </a:lnTo>
                    <a:lnTo>
                      <a:pt x="256" y="618"/>
                    </a:lnTo>
                    <a:lnTo>
                      <a:pt x="242" y="610"/>
                    </a:lnTo>
                    <a:lnTo>
                      <a:pt x="234" y="614"/>
                    </a:lnTo>
                    <a:lnTo>
                      <a:pt x="226" y="622"/>
                    </a:lnTo>
                    <a:lnTo>
                      <a:pt x="202" y="612"/>
                    </a:lnTo>
                    <a:lnTo>
                      <a:pt x="194" y="612"/>
                    </a:lnTo>
                    <a:lnTo>
                      <a:pt x="186" y="618"/>
                    </a:lnTo>
                    <a:lnTo>
                      <a:pt x="188" y="624"/>
                    </a:lnTo>
                    <a:lnTo>
                      <a:pt x="184" y="626"/>
                    </a:lnTo>
                    <a:lnTo>
                      <a:pt x="172" y="612"/>
                    </a:lnTo>
                    <a:lnTo>
                      <a:pt x="174" y="602"/>
                    </a:lnTo>
                    <a:lnTo>
                      <a:pt x="168" y="592"/>
                    </a:lnTo>
                    <a:lnTo>
                      <a:pt x="172" y="586"/>
                    </a:lnTo>
                    <a:lnTo>
                      <a:pt x="168" y="570"/>
                    </a:lnTo>
                    <a:lnTo>
                      <a:pt x="160" y="562"/>
                    </a:lnTo>
                    <a:lnTo>
                      <a:pt x="150" y="564"/>
                    </a:lnTo>
                    <a:lnTo>
                      <a:pt x="144" y="554"/>
                    </a:lnTo>
                    <a:lnTo>
                      <a:pt x="140" y="544"/>
                    </a:lnTo>
                    <a:lnTo>
                      <a:pt x="146" y="540"/>
                    </a:lnTo>
                    <a:lnTo>
                      <a:pt x="146" y="534"/>
                    </a:lnTo>
                    <a:lnTo>
                      <a:pt x="144" y="520"/>
                    </a:lnTo>
                    <a:lnTo>
                      <a:pt x="138" y="520"/>
                    </a:lnTo>
                    <a:lnTo>
                      <a:pt x="138" y="508"/>
                    </a:lnTo>
                    <a:lnTo>
                      <a:pt x="130" y="494"/>
                    </a:lnTo>
                    <a:lnTo>
                      <a:pt x="132" y="484"/>
                    </a:lnTo>
                    <a:lnTo>
                      <a:pt x="128" y="478"/>
                    </a:lnTo>
                    <a:lnTo>
                      <a:pt x="132" y="468"/>
                    </a:lnTo>
                    <a:lnTo>
                      <a:pt x="126" y="464"/>
                    </a:lnTo>
                    <a:lnTo>
                      <a:pt x="130" y="456"/>
                    </a:lnTo>
                    <a:lnTo>
                      <a:pt x="116" y="440"/>
                    </a:lnTo>
                    <a:lnTo>
                      <a:pt x="114" y="446"/>
                    </a:lnTo>
                    <a:lnTo>
                      <a:pt x="102" y="454"/>
                    </a:lnTo>
                    <a:lnTo>
                      <a:pt x="90" y="456"/>
                    </a:lnTo>
                    <a:lnTo>
                      <a:pt x="82" y="462"/>
                    </a:lnTo>
                    <a:lnTo>
                      <a:pt x="72" y="450"/>
                    </a:lnTo>
                    <a:lnTo>
                      <a:pt x="64" y="446"/>
                    </a:lnTo>
                    <a:lnTo>
                      <a:pt x="72" y="430"/>
                    </a:lnTo>
                    <a:lnTo>
                      <a:pt x="68" y="420"/>
                    </a:lnTo>
                    <a:lnTo>
                      <a:pt x="86" y="410"/>
                    </a:lnTo>
                    <a:lnTo>
                      <a:pt x="84" y="404"/>
                    </a:lnTo>
                    <a:lnTo>
                      <a:pt x="86" y="398"/>
                    </a:lnTo>
                    <a:lnTo>
                      <a:pt x="80" y="394"/>
                    </a:lnTo>
                    <a:lnTo>
                      <a:pt x="86" y="382"/>
                    </a:lnTo>
                    <a:lnTo>
                      <a:pt x="82" y="374"/>
                    </a:lnTo>
                    <a:lnTo>
                      <a:pt x="90" y="372"/>
                    </a:lnTo>
                    <a:lnTo>
                      <a:pt x="90" y="362"/>
                    </a:lnTo>
                    <a:lnTo>
                      <a:pt x="102" y="340"/>
                    </a:lnTo>
                    <a:lnTo>
                      <a:pt x="100" y="334"/>
                    </a:lnTo>
                    <a:lnTo>
                      <a:pt x="106" y="332"/>
                    </a:lnTo>
                    <a:lnTo>
                      <a:pt x="110" y="316"/>
                    </a:lnTo>
                    <a:lnTo>
                      <a:pt x="88" y="314"/>
                    </a:lnTo>
                    <a:lnTo>
                      <a:pt x="84" y="308"/>
                    </a:lnTo>
                    <a:lnTo>
                      <a:pt x="86" y="304"/>
                    </a:lnTo>
                    <a:lnTo>
                      <a:pt x="84" y="298"/>
                    </a:lnTo>
                    <a:lnTo>
                      <a:pt x="74" y="302"/>
                    </a:lnTo>
                    <a:lnTo>
                      <a:pt x="76" y="294"/>
                    </a:lnTo>
                    <a:lnTo>
                      <a:pt x="66" y="284"/>
                    </a:lnTo>
                    <a:lnTo>
                      <a:pt x="66" y="272"/>
                    </a:lnTo>
                    <a:lnTo>
                      <a:pt x="58" y="262"/>
                    </a:lnTo>
                    <a:lnTo>
                      <a:pt x="42" y="224"/>
                    </a:lnTo>
                    <a:lnTo>
                      <a:pt x="28" y="216"/>
                    </a:lnTo>
                    <a:lnTo>
                      <a:pt x="22" y="204"/>
                    </a:lnTo>
                    <a:lnTo>
                      <a:pt x="12" y="196"/>
                    </a:lnTo>
                    <a:lnTo>
                      <a:pt x="20" y="190"/>
                    </a:lnTo>
                    <a:lnTo>
                      <a:pt x="14" y="180"/>
                    </a:lnTo>
                    <a:lnTo>
                      <a:pt x="20" y="174"/>
                    </a:lnTo>
                    <a:lnTo>
                      <a:pt x="20" y="162"/>
                    </a:lnTo>
                    <a:lnTo>
                      <a:pt x="0" y="120"/>
                    </a:lnTo>
                    <a:lnTo>
                      <a:pt x="26" y="0"/>
                    </a:lnTo>
                    <a:lnTo>
                      <a:pt x="190" y="36"/>
                    </a:lnTo>
                    <a:lnTo>
                      <a:pt x="528" y="98"/>
                    </a:lnTo>
                    <a:lnTo>
                      <a:pt x="1030" y="162"/>
                    </a:lnTo>
                    <a:lnTo>
                      <a:pt x="982" y="658"/>
                    </a:lnTo>
                    <a:lnTo>
                      <a:pt x="902" y="650"/>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05" name="Freeform 209"/>
              <p:cNvSpPr>
                <a:spLocks/>
              </p:cNvSpPr>
              <p:nvPr/>
            </p:nvSpPr>
            <p:spPr bwMode="auto">
              <a:xfrm>
                <a:off x="6225773" y="3067261"/>
                <a:ext cx="692944" cy="445294"/>
              </a:xfrm>
              <a:custGeom>
                <a:avLst/>
                <a:gdLst>
                  <a:gd name="T0" fmla="*/ 582 w 582"/>
                  <a:gd name="T1" fmla="*/ 216 h 374"/>
                  <a:gd name="T2" fmla="*/ 554 w 582"/>
                  <a:gd name="T3" fmla="*/ 192 h 374"/>
                  <a:gd name="T4" fmla="*/ 546 w 582"/>
                  <a:gd name="T5" fmla="*/ 190 h 374"/>
                  <a:gd name="T6" fmla="*/ 540 w 582"/>
                  <a:gd name="T7" fmla="*/ 176 h 374"/>
                  <a:gd name="T8" fmla="*/ 530 w 582"/>
                  <a:gd name="T9" fmla="*/ 176 h 374"/>
                  <a:gd name="T10" fmla="*/ 524 w 582"/>
                  <a:gd name="T11" fmla="*/ 160 h 374"/>
                  <a:gd name="T12" fmla="*/ 526 w 582"/>
                  <a:gd name="T13" fmla="*/ 162 h 374"/>
                  <a:gd name="T14" fmla="*/ 524 w 582"/>
                  <a:gd name="T15" fmla="*/ 152 h 374"/>
                  <a:gd name="T16" fmla="*/ 530 w 582"/>
                  <a:gd name="T17" fmla="*/ 146 h 374"/>
                  <a:gd name="T18" fmla="*/ 532 w 582"/>
                  <a:gd name="T19" fmla="*/ 134 h 374"/>
                  <a:gd name="T20" fmla="*/ 524 w 582"/>
                  <a:gd name="T21" fmla="*/ 122 h 374"/>
                  <a:gd name="T22" fmla="*/ 534 w 582"/>
                  <a:gd name="T23" fmla="*/ 108 h 374"/>
                  <a:gd name="T24" fmla="*/ 544 w 582"/>
                  <a:gd name="T25" fmla="*/ 80 h 374"/>
                  <a:gd name="T26" fmla="*/ 552 w 582"/>
                  <a:gd name="T27" fmla="*/ 66 h 374"/>
                  <a:gd name="T28" fmla="*/ 548 w 582"/>
                  <a:gd name="T29" fmla="*/ 60 h 374"/>
                  <a:gd name="T30" fmla="*/ 524 w 582"/>
                  <a:gd name="T31" fmla="*/ 56 h 374"/>
                  <a:gd name="T32" fmla="*/ 512 w 582"/>
                  <a:gd name="T33" fmla="*/ 42 h 374"/>
                  <a:gd name="T34" fmla="*/ 510 w 582"/>
                  <a:gd name="T35" fmla="*/ 22 h 374"/>
                  <a:gd name="T36" fmla="*/ 504 w 582"/>
                  <a:gd name="T37" fmla="*/ 20 h 374"/>
                  <a:gd name="T38" fmla="*/ 506 w 582"/>
                  <a:gd name="T39" fmla="*/ 16 h 374"/>
                  <a:gd name="T40" fmla="*/ 488 w 582"/>
                  <a:gd name="T41" fmla="*/ 14 h 374"/>
                  <a:gd name="T42" fmla="*/ 484 w 582"/>
                  <a:gd name="T43" fmla="*/ 4 h 374"/>
                  <a:gd name="T44" fmla="*/ 472 w 582"/>
                  <a:gd name="T45" fmla="*/ 0 h 374"/>
                  <a:gd name="T46" fmla="*/ 70 w 582"/>
                  <a:gd name="T47" fmla="*/ 76 h 374"/>
                  <a:gd name="T48" fmla="*/ 64 w 582"/>
                  <a:gd name="T49" fmla="*/ 42 h 374"/>
                  <a:gd name="T50" fmla="*/ 50 w 582"/>
                  <a:gd name="T51" fmla="*/ 54 h 374"/>
                  <a:gd name="T52" fmla="*/ 32 w 582"/>
                  <a:gd name="T53" fmla="*/ 60 h 374"/>
                  <a:gd name="T54" fmla="*/ 0 w 582"/>
                  <a:gd name="T55" fmla="*/ 90 h 374"/>
                  <a:gd name="T56" fmla="*/ 44 w 582"/>
                  <a:gd name="T57" fmla="*/ 374 h 374"/>
                  <a:gd name="T58" fmla="*/ 144 w 582"/>
                  <a:gd name="T59" fmla="*/ 358 h 374"/>
                  <a:gd name="T60" fmla="*/ 494 w 582"/>
                  <a:gd name="T61" fmla="*/ 292 h 374"/>
                  <a:gd name="T62" fmla="*/ 504 w 582"/>
                  <a:gd name="T63" fmla="*/ 274 h 374"/>
                  <a:gd name="T64" fmla="*/ 516 w 582"/>
                  <a:gd name="T65" fmla="*/ 272 h 374"/>
                  <a:gd name="T66" fmla="*/ 530 w 582"/>
                  <a:gd name="T67" fmla="*/ 276 h 374"/>
                  <a:gd name="T68" fmla="*/ 534 w 582"/>
                  <a:gd name="T69" fmla="*/ 270 h 374"/>
                  <a:gd name="T70" fmla="*/ 552 w 582"/>
                  <a:gd name="T71" fmla="*/ 260 h 374"/>
                  <a:gd name="T72" fmla="*/ 554 w 582"/>
                  <a:gd name="T73" fmla="*/ 256 h 374"/>
                  <a:gd name="T74" fmla="*/ 552 w 582"/>
                  <a:gd name="T75" fmla="*/ 252 h 374"/>
                  <a:gd name="T76" fmla="*/ 582 w 582"/>
                  <a:gd name="T77" fmla="*/ 2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374">
                    <a:moveTo>
                      <a:pt x="582" y="216"/>
                    </a:moveTo>
                    <a:lnTo>
                      <a:pt x="554" y="192"/>
                    </a:lnTo>
                    <a:lnTo>
                      <a:pt x="546" y="190"/>
                    </a:lnTo>
                    <a:lnTo>
                      <a:pt x="540" y="176"/>
                    </a:lnTo>
                    <a:lnTo>
                      <a:pt x="530" y="176"/>
                    </a:lnTo>
                    <a:lnTo>
                      <a:pt x="524" y="160"/>
                    </a:lnTo>
                    <a:lnTo>
                      <a:pt x="526" y="162"/>
                    </a:lnTo>
                    <a:lnTo>
                      <a:pt x="524" y="152"/>
                    </a:lnTo>
                    <a:lnTo>
                      <a:pt x="530" y="146"/>
                    </a:lnTo>
                    <a:lnTo>
                      <a:pt x="532" y="134"/>
                    </a:lnTo>
                    <a:lnTo>
                      <a:pt x="524" y="122"/>
                    </a:lnTo>
                    <a:lnTo>
                      <a:pt x="534" y="108"/>
                    </a:lnTo>
                    <a:lnTo>
                      <a:pt x="544" y="80"/>
                    </a:lnTo>
                    <a:lnTo>
                      <a:pt x="552" y="66"/>
                    </a:lnTo>
                    <a:lnTo>
                      <a:pt x="548" y="60"/>
                    </a:lnTo>
                    <a:lnTo>
                      <a:pt x="524" y="56"/>
                    </a:lnTo>
                    <a:lnTo>
                      <a:pt x="512" y="42"/>
                    </a:lnTo>
                    <a:lnTo>
                      <a:pt x="510" y="22"/>
                    </a:lnTo>
                    <a:lnTo>
                      <a:pt x="504" y="20"/>
                    </a:lnTo>
                    <a:lnTo>
                      <a:pt x="506" y="16"/>
                    </a:lnTo>
                    <a:lnTo>
                      <a:pt x="488" y="14"/>
                    </a:lnTo>
                    <a:lnTo>
                      <a:pt x="484" y="4"/>
                    </a:lnTo>
                    <a:lnTo>
                      <a:pt x="472" y="0"/>
                    </a:lnTo>
                    <a:lnTo>
                      <a:pt x="70" y="76"/>
                    </a:lnTo>
                    <a:lnTo>
                      <a:pt x="64" y="42"/>
                    </a:lnTo>
                    <a:lnTo>
                      <a:pt x="50" y="54"/>
                    </a:lnTo>
                    <a:lnTo>
                      <a:pt x="32" y="60"/>
                    </a:lnTo>
                    <a:lnTo>
                      <a:pt x="0" y="90"/>
                    </a:lnTo>
                    <a:lnTo>
                      <a:pt x="44" y="374"/>
                    </a:lnTo>
                    <a:lnTo>
                      <a:pt x="144" y="358"/>
                    </a:lnTo>
                    <a:lnTo>
                      <a:pt x="494" y="292"/>
                    </a:lnTo>
                    <a:lnTo>
                      <a:pt x="504" y="274"/>
                    </a:lnTo>
                    <a:lnTo>
                      <a:pt x="516" y="272"/>
                    </a:lnTo>
                    <a:lnTo>
                      <a:pt x="530" y="276"/>
                    </a:lnTo>
                    <a:lnTo>
                      <a:pt x="534" y="270"/>
                    </a:lnTo>
                    <a:lnTo>
                      <a:pt x="552" y="260"/>
                    </a:lnTo>
                    <a:lnTo>
                      <a:pt x="554" y="256"/>
                    </a:lnTo>
                    <a:lnTo>
                      <a:pt x="552" y="252"/>
                    </a:lnTo>
                    <a:lnTo>
                      <a:pt x="582" y="216"/>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06" name="Freeform 210"/>
              <p:cNvSpPr>
                <a:spLocks/>
              </p:cNvSpPr>
              <p:nvPr/>
            </p:nvSpPr>
            <p:spPr bwMode="auto">
              <a:xfrm>
                <a:off x="4735111" y="4644841"/>
                <a:ext cx="652463" cy="588169"/>
              </a:xfrm>
              <a:custGeom>
                <a:avLst/>
                <a:gdLst>
                  <a:gd name="T0" fmla="*/ 428 w 548"/>
                  <a:gd name="T1" fmla="*/ 324 h 494"/>
                  <a:gd name="T2" fmla="*/ 400 w 548"/>
                  <a:gd name="T3" fmla="*/ 356 h 494"/>
                  <a:gd name="T4" fmla="*/ 436 w 548"/>
                  <a:gd name="T5" fmla="*/ 366 h 494"/>
                  <a:gd name="T6" fmla="*/ 458 w 548"/>
                  <a:gd name="T7" fmla="*/ 352 h 494"/>
                  <a:gd name="T8" fmla="*/ 470 w 548"/>
                  <a:gd name="T9" fmla="*/ 376 h 494"/>
                  <a:gd name="T10" fmla="*/ 490 w 548"/>
                  <a:gd name="T11" fmla="*/ 366 h 494"/>
                  <a:gd name="T12" fmla="*/ 516 w 548"/>
                  <a:gd name="T13" fmla="*/ 356 h 494"/>
                  <a:gd name="T14" fmla="*/ 518 w 548"/>
                  <a:gd name="T15" fmla="*/ 388 h 494"/>
                  <a:gd name="T16" fmla="*/ 488 w 548"/>
                  <a:gd name="T17" fmla="*/ 422 h 494"/>
                  <a:gd name="T18" fmla="*/ 504 w 548"/>
                  <a:gd name="T19" fmla="*/ 446 h 494"/>
                  <a:gd name="T20" fmla="*/ 548 w 548"/>
                  <a:gd name="T21" fmla="*/ 472 h 494"/>
                  <a:gd name="T22" fmla="*/ 522 w 548"/>
                  <a:gd name="T23" fmla="*/ 494 h 494"/>
                  <a:gd name="T24" fmla="*/ 476 w 548"/>
                  <a:gd name="T25" fmla="*/ 456 h 494"/>
                  <a:gd name="T26" fmla="*/ 450 w 548"/>
                  <a:gd name="T27" fmla="*/ 444 h 494"/>
                  <a:gd name="T28" fmla="*/ 448 w 548"/>
                  <a:gd name="T29" fmla="*/ 456 h 494"/>
                  <a:gd name="T30" fmla="*/ 434 w 548"/>
                  <a:gd name="T31" fmla="*/ 480 h 494"/>
                  <a:gd name="T32" fmla="*/ 392 w 548"/>
                  <a:gd name="T33" fmla="*/ 482 h 494"/>
                  <a:gd name="T34" fmla="*/ 366 w 548"/>
                  <a:gd name="T35" fmla="*/ 484 h 494"/>
                  <a:gd name="T36" fmla="*/ 342 w 548"/>
                  <a:gd name="T37" fmla="*/ 474 h 494"/>
                  <a:gd name="T38" fmla="*/ 296 w 548"/>
                  <a:gd name="T39" fmla="*/ 440 h 494"/>
                  <a:gd name="T40" fmla="*/ 270 w 548"/>
                  <a:gd name="T41" fmla="*/ 424 h 494"/>
                  <a:gd name="T42" fmla="*/ 218 w 548"/>
                  <a:gd name="T43" fmla="*/ 410 h 494"/>
                  <a:gd name="T44" fmla="*/ 214 w 548"/>
                  <a:gd name="T45" fmla="*/ 428 h 494"/>
                  <a:gd name="T46" fmla="*/ 86 w 548"/>
                  <a:gd name="T47" fmla="*/ 416 h 494"/>
                  <a:gd name="T48" fmla="*/ 14 w 548"/>
                  <a:gd name="T49" fmla="*/ 412 h 494"/>
                  <a:gd name="T50" fmla="*/ 32 w 548"/>
                  <a:gd name="T51" fmla="*/ 390 h 494"/>
                  <a:gd name="T52" fmla="*/ 42 w 548"/>
                  <a:gd name="T53" fmla="*/ 370 h 494"/>
                  <a:gd name="T54" fmla="*/ 34 w 548"/>
                  <a:gd name="T55" fmla="*/ 344 h 494"/>
                  <a:gd name="T56" fmla="*/ 36 w 548"/>
                  <a:gd name="T57" fmla="*/ 318 h 494"/>
                  <a:gd name="T58" fmla="*/ 54 w 548"/>
                  <a:gd name="T59" fmla="*/ 276 h 494"/>
                  <a:gd name="T60" fmla="*/ 54 w 548"/>
                  <a:gd name="T61" fmla="*/ 262 h 494"/>
                  <a:gd name="T62" fmla="*/ 54 w 548"/>
                  <a:gd name="T63" fmla="*/ 250 h 494"/>
                  <a:gd name="T64" fmla="*/ 54 w 548"/>
                  <a:gd name="T65" fmla="*/ 238 h 494"/>
                  <a:gd name="T66" fmla="*/ 50 w 548"/>
                  <a:gd name="T67" fmla="*/ 236 h 494"/>
                  <a:gd name="T68" fmla="*/ 44 w 548"/>
                  <a:gd name="T69" fmla="*/ 214 h 494"/>
                  <a:gd name="T70" fmla="*/ 36 w 548"/>
                  <a:gd name="T71" fmla="*/ 198 h 494"/>
                  <a:gd name="T72" fmla="*/ 26 w 548"/>
                  <a:gd name="T73" fmla="*/ 174 h 494"/>
                  <a:gd name="T74" fmla="*/ 0 w 548"/>
                  <a:gd name="T75" fmla="*/ 136 h 494"/>
                  <a:gd name="T76" fmla="*/ 306 w 548"/>
                  <a:gd name="T77" fmla="*/ 0 h 494"/>
                  <a:gd name="T78" fmla="*/ 314 w 548"/>
                  <a:gd name="T79" fmla="*/ 10 h 494"/>
                  <a:gd name="T80" fmla="*/ 316 w 548"/>
                  <a:gd name="T81" fmla="*/ 40 h 494"/>
                  <a:gd name="T82" fmla="*/ 314 w 548"/>
                  <a:gd name="T83" fmla="*/ 58 h 494"/>
                  <a:gd name="T84" fmla="*/ 336 w 548"/>
                  <a:gd name="T85" fmla="*/ 86 h 494"/>
                  <a:gd name="T86" fmla="*/ 316 w 548"/>
                  <a:gd name="T87" fmla="*/ 110 h 494"/>
                  <a:gd name="T88" fmla="*/ 290 w 548"/>
                  <a:gd name="T89" fmla="*/ 152 h 494"/>
                  <a:gd name="T90" fmla="*/ 274 w 548"/>
                  <a:gd name="T91" fmla="*/ 192 h 494"/>
                  <a:gd name="T92" fmla="*/ 274 w 548"/>
                  <a:gd name="T93" fmla="*/ 218 h 494"/>
                  <a:gd name="T94" fmla="*/ 270 w 548"/>
                  <a:gd name="T95" fmla="*/ 248 h 494"/>
                  <a:gd name="T96" fmla="*/ 262 w 548"/>
                  <a:gd name="T97" fmla="*/ 256 h 494"/>
                  <a:gd name="T98" fmla="*/ 460 w 548"/>
                  <a:gd name="T99" fmla="*/ 290 h 494"/>
                  <a:gd name="T100" fmla="*/ 480 w 548"/>
                  <a:gd name="T101" fmla="*/ 31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8" h="494">
                    <a:moveTo>
                      <a:pt x="490" y="340"/>
                    </a:moveTo>
                    <a:lnTo>
                      <a:pt x="428" y="324"/>
                    </a:lnTo>
                    <a:lnTo>
                      <a:pt x="404" y="334"/>
                    </a:lnTo>
                    <a:lnTo>
                      <a:pt x="400" y="356"/>
                    </a:lnTo>
                    <a:lnTo>
                      <a:pt x="416" y="368"/>
                    </a:lnTo>
                    <a:lnTo>
                      <a:pt x="436" y="366"/>
                    </a:lnTo>
                    <a:lnTo>
                      <a:pt x="450" y="354"/>
                    </a:lnTo>
                    <a:lnTo>
                      <a:pt x="458" y="352"/>
                    </a:lnTo>
                    <a:lnTo>
                      <a:pt x="464" y="354"/>
                    </a:lnTo>
                    <a:lnTo>
                      <a:pt x="470" y="376"/>
                    </a:lnTo>
                    <a:lnTo>
                      <a:pt x="478" y="378"/>
                    </a:lnTo>
                    <a:lnTo>
                      <a:pt x="490" y="366"/>
                    </a:lnTo>
                    <a:lnTo>
                      <a:pt x="512" y="354"/>
                    </a:lnTo>
                    <a:lnTo>
                      <a:pt x="516" y="356"/>
                    </a:lnTo>
                    <a:lnTo>
                      <a:pt x="522" y="360"/>
                    </a:lnTo>
                    <a:lnTo>
                      <a:pt x="518" y="388"/>
                    </a:lnTo>
                    <a:lnTo>
                      <a:pt x="496" y="406"/>
                    </a:lnTo>
                    <a:lnTo>
                      <a:pt x="488" y="422"/>
                    </a:lnTo>
                    <a:lnTo>
                      <a:pt x="488" y="428"/>
                    </a:lnTo>
                    <a:lnTo>
                      <a:pt x="504" y="446"/>
                    </a:lnTo>
                    <a:lnTo>
                      <a:pt x="538" y="460"/>
                    </a:lnTo>
                    <a:lnTo>
                      <a:pt x="548" y="472"/>
                    </a:lnTo>
                    <a:lnTo>
                      <a:pt x="544" y="482"/>
                    </a:lnTo>
                    <a:lnTo>
                      <a:pt x="522" y="494"/>
                    </a:lnTo>
                    <a:lnTo>
                      <a:pt x="500" y="466"/>
                    </a:lnTo>
                    <a:lnTo>
                      <a:pt x="476" y="456"/>
                    </a:lnTo>
                    <a:lnTo>
                      <a:pt x="460" y="444"/>
                    </a:lnTo>
                    <a:lnTo>
                      <a:pt x="450" y="444"/>
                    </a:lnTo>
                    <a:lnTo>
                      <a:pt x="448" y="448"/>
                    </a:lnTo>
                    <a:lnTo>
                      <a:pt x="448" y="456"/>
                    </a:lnTo>
                    <a:lnTo>
                      <a:pt x="446" y="462"/>
                    </a:lnTo>
                    <a:lnTo>
                      <a:pt x="434" y="480"/>
                    </a:lnTo>
                    <a:lnTo>
                      <a:pt x="402" y="476"/>
                    </a:lnTo>
                    <a:lnTo>
                      <a:pt x="392" y="482"/>
                    </a:lnTo>
                    <a:lnTo>
                      <a:pt x="382" y="474"/>
                    </a:lnTo>
                    <a:lnTo>
                      <a:pt x="366" y="484"/>
                    </a:lnTo>
                    <a:lnTo>
                      <a:pt x="348" y="480"/>
                    </a:lnTo>
                    <a:lnTo>
                      <a:pt x="342" y="474"/>
                    </a:lnTo>
                    <a:lnTo>
                      <a:pt x="320" y="474"/>
                    </a:lnTo>
                    <a:lnTo>
                      <a:pt x="296" y="440"/>
                    </a:lnTo>
                    <a:lnTo>
                      <a:pt x="284" y="438"/>
                    </a:lnTo>
                    <a:lnTo>
                      <a:pt x="270" y="424"/>
                    </a:lnTo>
                    <a:lnTo>
                      <a:pt x="238" y="410"/>
                    </a:lnTo>
                    <a:lnTo>
                      <a:pt x="218" y="410"/>
                    </a:lnTo>
                    <a:lnTo>
                      <a:pt x="212" y="416"/>
                    </a:lnTo>
                    <a:lnTo>
                      <a:pt x="214" y="428"/>
                    </a:lnTo>
                    <a:lnTo>
                      <a:pt x="200" y="440"/>
                    </a:lnTo>
                    <a:lnTo>
                      <a:pt x="86" y="416"/>
                    </a:lnTo>
                    <a:lnTo>
                      <a:pt x="26" y="426"/>
                    </a:lnTo>
                    <a:lnTo>
                      <a:pt x="14" y="412"/>
                    </a:lnTo>
                    <a:lnTo>
                      <a:pt x="26" y="402"/>
                    </a:lnTo>
                    <a:lnTo>
                      <a:pt x="32" y="390"/>
                    </a:lnTo>
                    <a:lnTo>
                      <a:pt x="38" y="380"/>
                    </a:lnTo>
                    <a:lnTo>
                      <a:pt x="42" y="370"/>
                    </a:lnTo>
                    <a:lnTo>
                      <a:pt x="40" y="352"/>
                    </a:lnTo>
                    <a:lnTo>
                      <a:pt x="34" y="344"/>
                    </a:lnTo>
                    <a:lnTo>
                      <a:pt x="40" y="332"/>
                    </a:lnTo>
                    <a:lnTo>
                      <a:pt x="36" y="318"/>
                    </a:lnTo>
                    <a:lnTo>
                      <a:pt x="54" y="284"/>
                    </a:lnTo>
                    <a:lnTo>
                      <a:pt x="54" y="276"/>
                    </a:lnTo>
                    <a:lnTo>
                      <a:pt x="58" y="270"/>
                    </a:lnTo>
                    <a:lnTo>
                      <a:pt x="54" y="262"/>
                    </a:lnTo>
                    <a:lnTo>
                      <a:pt x="60" y="258"/>
                    </a:lnTo>
                    <a:lnTo>
                      <a:pt x="54" y="250"/>
                    </a:lnTo>
                    <a:lnTo>
                      <a:pt x="56" y="238"/>
                    </a:lnTo>
                    <a:lnTo>
                      <a:pt x="54" y="238"/>
                    </a:lnTo>
                    <a:lnTo>
                      <a:pt x="54" y="238"/>
                    </a:lnTo>
                    <a:lnTo>
                      <a:pt x="50" y="236"/>
                    </a:lnTo>
                    <a:lnTo>
                      <a:pt x="42" y="222"/>
                    </a:lnTo>
                    <a:lnTo>
                      <a:pt x="44" y="214"/>
                    </a:lnTo>
                    <a:lnTo>
                      <a:pt x="34" y="202"/>
                    </a:lnTo>
                    <a:lnTo>
                      <a:pt x="36" y="198"/>
                    </a:lnTo>
                    <a:lnTo>
                      <a:pt x="24" y="188"/>
                    </a:lnTo>
                    <a:lnTo>
                      <a:pt x="26" y="174"/>
                    </a:lnTo>
                    <a:lnTo>
                      <a:pt x="24" y="162"/>
                    </a:lnTo>
                    <a:lnTo>
                      <a:pt x="0" y="136"/>
                    </a:lnTo>
                    <a:lnTo>
                      <a:pt x="0" y="8"/>
                    </a:lnTo>
                    <a:lnTo>
                      <a:pt x="306" y="0"/>
                    </a:lnTo>
                    <a:lnTo>
                      <a:pt x="304" y="6"/>
                    </a:lnTo>
                    <a:lnTo>
                      <a:pt x="314" y="10"/>
                    </a:lnTo>
                    <a:lnTo>
                      <a:pt x="306" y="32"/>
                    </a:lnTo>
                    <a:lnTo>
                      <a:pt x="316" y="40"/>
                    </a:lnTo>
                    <a:lnTo>
                      <a:pt x="306" y="46"/>
                    </a:lnTo>
                    <a:lnTo>
                      <a:pt x="314" y="58"/>
                    </a:lnTo>
                    <a:lnTo>
                      <a:pt x="314" y="70"/>
                    </a:lnTo>
                    <a:lnTo>
                      <a:pt x="336" y="86"/>
                    </a:lnTo>
                    <a:lnTo>
                      <a:pt x="324" y="110"/>
                    </a:lnTo>
                    <a:lnTo>
                      <a:pt x="316" y="110"/>
                    </a:lnTo>
                    <a:lnTo>
                      <a:pt x="318" y="126"/>
                    </a:lnTo>
                    <a:lnTo>
                      <a:pt x="290" y="152"/>
                    </a:lnTo>
                    <a:lnTo>
                      <a:pt x="284" y="182"/>
                    </a:lnTo>
                    <a:lnTo>
                      <a:pt x="274" y="192"/>
                    </a:lnTo>
                    <a:lnTo>
                      <a:pt x="278" y="206"/>
                    </a:lnTo>
                    <a:lnTo>
                      <a:pt x="274" y="218"/>
                    </a:lnTo>
                    <a:lnTo>
                      <a:pt x="260" y="224"/>
                    </a:lnTo>
                    <a:lnTo>
                      <a:pt x="270" y="248"/>
                    </a:lnTo>
                    <a:lnTo>
                      <a:pt x="262" y="258"/>
                    </a:lnTo>
                    <a:lnTo>
                      <a:pt x="262" y="256"/>
                    </a:lnTo>
                    <a:lnTo>
                      <a:pt x="470" y="248"/>
                    </a:lnTo>
                    <a:lnTo>
                      <a:pt x="460" y="290"/>
                    </a:lnTo>
                    <a:lnTo>
                      <a:pt x="466" y="302"/>
                    </a:lnTo>
                    <a:lnTo>
                      <a:pt x="480" y="314"/>
                    </a:lnTo>
                    <a:lnTo>
                      <a:pt x="490" y="340"/>
                    </a:lnTo>
                    <a:close/>
                  </a:path>
                </a:pathLst>
              </a:custGeom>
              <a:solidFill>
                <a:schemeClr val="accent4">
                  <a:lumMod val="40000"/>
                  <a:lumOff val="6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07" name="Freeform 211"/>
              <p:cNvSpPr>
                <a:spLocks/>
              </p:cNvSpPr>
              <p:nvPr/>
            </p:nvSpPr>
            <p:spPr bwMode="auto">
              <a:xfrm>
                <a:off x="6909192" y="2536243"/>
                <a:ext cx="200025" cy="371475"/>
              </a:xfrm>
              <a:custGeom>
                <a:avLst/>
                <a:gdLst>
                  <a:gd name="T0" fmla="*/ 144 w 168"/>
                  <a:gd name="T1" fmla="*/ 296 h 312"/>
                  <a:gd name="T2" fmla="*/ 132 w 168"/>
                  <a:gd name="T3" fmla="*/ 282 h 312"/>
                  <a:gd name="T4" fmla="*/ 136 w 168"/>
                  <a:gd name="T5" fmla="*/ 262 h 312"/>
                  <a:gd name="T6" fmla="*/ 126 w 168"/>
                  <a:gd name="T7" fmla="*/ 194 h 312"/>
                  <a:gd name="T8" fmla="*/ 140 w 168"/>
                  <a:gd name="T9" fmla="*/ 136 h 312"/>
                  <a:gd name="T10" fmla="*/ 136 w 168"/>
                  <a:gd name="T11" fmla="*/ 92 h 312"/>
                  <a:gd name="T12" fmla="*/ 150 w 168"/>
                  <a:gd name="T13" fmla="*/ 84 h 312"/>
                  <a:gd name="T14" fmla="*/ 168 w 168"/>
                  <a:gd name="T15" fmla="*/ 56 h 312"/>
                  <a:gd name="T16" fmla="*/ 168 w 168"/>
                  <a:gd name="T17" fmla="*/ 46 h 312"/>
                  <a:gd name="T18" fmla="*/ 156 w 168"/>
                  <a:gd name="T19" fmla="*/ 28 h 312"/>
                  <a:gd name="T20" fmla="*/ 162 w 168"/>
                  <a:gd name="T21" fmla="*/ 8 h 312"/>
                  <a:gd name="T22" fmla="*/ 158 w 168"/>
                  <a:gd name="T23" fmla="*/ 0 h 312"/>
                  <a:gd name="T24" fmla="*/ 0 w 168"/>
                  <a:gd name="T25" fmla="*/ 38 h 312"/>
                  <a:gd name="T26" fmla="*/ 4 w 168"/>
                  <a:gd name="T27" fmla="*/ 46 h 312"/>
                  <a:gd name="T28" fmla="*/ 2 w 168"/>
                  <a:gd name="T29" fmla="*/ 54 h 312"/>
                  <a:gd name="T30" fmla="*/ 6 w 168"/>
                  <a:gd name="T31" fmla="*/ 62 h 312"/>
                  <a:gd name="T32" fmla="*/ 8 w 168"/>
                  <a:gd name="T33" fmla="*/ 82 h 312"/>
                  <a:gd name="T34" fmla="*/ 20 w 168"/>
                  <a:gd name="T35" fmla="*/ 102 h 312"/>
                  <a:gd name="T36" fmla="*/ 18 w 168"/>
                  <a:gd name="T37" fmla="*/ 112 h 312"/>
                  <a:gd name="T38" fmla="*/ 24 w 168"/>
                  <a:gd name="T39" fmla="*/ 126 h 312"/>
                  <a:gd name="T40" fmla="*/ 20 w 168"/>
                  <a:gd name="T41" fmla="*/ 134 h 312"/>
                  <a:gd name="T42" fmla="*/ 18 w 168"/>
                  <a:gd name="T43" fmla="*/ 154 h 312"/>
                  <a:gd name="T44" fmla="*/ 34 w 168"/>
                  <a:gd name="T45" fmla="*/ 190 h 312"/>
                  <a:gd name="T46" fmla="*/ 32 w 168"/>
                  <a:gd name="T47" fmla="*/ 204 h 312"/>
                  <a:gd name="T48" fmla="*/ 34 w 168"/>
                  <a:gd name="T49" fmla="*/ 212 h 312"/>
                  <a:gd name="T50" fmla="*/ 42 w 168"/>
                  <a:gd name="T51" fmla="*/ 204 h 312"/>
                  <a:gd name="T52" fmla="*/ 50 w 168"/>
                  <a:gd name="T53" fmla="*/ 212 h 312"/>
                  <a:gd name="T54" fmla="*/ 68 w 168"/>
                  <a:gd name="T55" fmla="*/ 302 h 312"/>
                  <a:gd name="T56" fmla="*/ 72 w 168"/>
                  <a:gd name="T57" fmla="*/ 312 h 312"/>
                  <a:gd name="T58" fmla="*/ 144 w 168"/>
                  <a:gd name="T59" fmla="*/ 2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312">
                    <a:moveTo>
                      <a:pt x="144" y="296"/>
                    </a:moveTo>
                    <a:lnTo>
                      <a:pt x="132" y="282"/>
                    </a:lnTo>
                    <a:lnTo>
                      <a:pt x="136" y="262"/>
                    </a:lnTo>
                    <a:lnTo>
                      <a:pt x="126" y="194"/>
                    </a:lnTo>
                    <a:lnTo>
                      <a:pt x="140" y="136"/>
                    </a:lnTo>
                    <a:lnTo>
                      <a:pt x="136" y="92"/>
                    </a:lnTo>
                    <a:lnTo>
                      <a:pt x="150" y="84"/>
                    </a:lnTo>
                    <a:lnTo>
                      <a:pt x="168" y="56"/>
                    </a:lnTo>
                    <a:lnTo>
                      <a:pt x="168" y="46"/>
                    </a:lnTo>
                    <a:lnTo>
                      <a:pt x="156" y="28"/>
                    </a:lnTo>
                    <a:lnTo>
                      <a:pt x="162" y="8"/>
                    </a:lnTo>
                    <a:lnTo>
                      <a:pt x="158" y="0"/>
                    </a:lnTo>
                    <a:lnTo>
                      <a:pt x="0" y="38"/>
                    </a:lnTo>
                    <a:lnTo>
                      <a:pt x="4" y="46"/>
                    </a:lnTo>
                    <a:lnTo>
                      <a:pt x="2" y="54"/>
                    </a:lnTo>
                    <a:lnTo>
                      <a:pt x="6" y="62"/>
                    </a:lnTo>
                    <a:lnTo>
                      <a:pt x="8" y="82"/>
                    </a:lnTo>
                    <a:lnTo>
                      <a:pt x="20" y="102"/>
                    </a:lnTo>
                    <a:lnTo>
                      <a:pt x="18" y="112"/>
                    </a:lnTo>
                    <a:lnTo>
                      <a:pt x="24" y="126"/>
                    </a:lnTo>
                    <a:lnTo>
                      <a:pt x="20" y="134"/>
                    </a:lnTo>
                    <a:lnTo>
                      <a:pt x="18" y="154"/>
                    </a:lnTo>
                    <a:lnTo>
                      <a:pt x="34" y="190"/>
                    </a:lnTo>
                    <a:lnTo>
                      <a:pt x="32" y="204"/>
                    </a:lnTo>
                    <a:lnTo>
                      <a:pt x="34" y="212"/>
                    </a:lnTo>
                    <a:lnTo>
                      <a:pt x="42" y="204"/>
                    </a:lnTo>
                    <a:lnTo>
                      <a:pt x="50" y="212"/>
                    </a:lnTo>
                    <a:lnTo>
                      <a:pt x="68" y="302"/>
                    </a:lnTo>
                    <a:lnTo>
                      <a:pt x="72" y="312"/>
                    </a:lnTo>
                    <a:lnTo>
                      <a:pt x="144" y="296"/>
                    </a:lnTo>
                    <a:close/>
                  </a:path>
                </a:pathLst>
              </a:custGeom>
              <a:solidFill>
                <a:schemeClr val="bg1">
                  <a:lumMod val="75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08" name="Freeform 212"/>
              <p:cNvSpPr>
                <a:spLocks/>
              </p:cNvSpPr>
              <p:nvPr/>
            </p:nvSpPr>
            <p:spPr bwMode="auto">
              <a:xfrm>
                <a:off x="6842518" y="3145842"/>
                <a:ext cx="169069" cy="357188"/>
              </a:xfrm>
              <a:custGeom>
                <a:avLst/>
                <a:gdLst>
                  <a:gd name="T0" fmla="*/ 6 w 142"/>
                  <a:gd name="T1" fmla="*/ 242 h 300"/>
                  <a:gd name="T2" fmla="*/ 36 w 142"/>
                  <a:gd name="T3" fmla="*/ 264 h 300"/>
                  <a:gd name="T4" fmla="*/ 50 w 142"/>
                  <a:gd name="T5" fmla="*/ 266 h 300"/>
                  <a:gd name="T6" fmla="*/ 64 w 142"/>
                  <a:gd name="T7" fmla="*/ 274 h 300"/>
                  <a:gd name="T8" fmla="*/ 82 w 142"/>
                  <a:gd name="T9" fmla="*/ 272 h 300"/>
                  <a:gd name="T10" fmla="*/ 86 w 142"/>
                  <a:gd name="T11" fmla="*/ 294 h 300"/>
                  <a:gd name="T12" fmla="*/ 90 w 142"/>
                  <a:gd name="T13" fmla="*/ 300 h 300"/>
                  <a:gd name="T14" fmla="*/ 126 w 142"/>
                  <a:gd name="T15" fmla="*/ 220 h 300"/>
                  <a:gd name="T16" fmla="*/ 124 w 142"/>
                  <a:gd name="T17" fmla="*/ 214 h 300"/>
                  <a:gd name="T18" fmla="*/ 132 w 142"/>
                  <a:gd name="T19" fmla="*/ 208 h 300"/>
                  <a:gd name="T20" fmla="*/ 134 w 142"/>
                  <a:gd name="T21" fmla="*/ 202 h 300"/>
                  <a:gd name="T22" fmla="*/ 132 w 142"/>
                  <a:gd name="T23" fmla="*/ 166 h 300"/>
                  <a:gd name="T24" fmla="*/ 134 w 142"/>
                  <a:gd name="T25" fmla="*/ 162 h 300"/>
                  <a:gd name="T26" fmla="*/ 138 w 142"/>
                  <a:gd name="T27" fmla="*/ 162 h 300"/>
                  <a:gd name="T28" fmla="*/ 142 w 142"/>
                  <a:gd name="T29" fmla="*/ 160 h 300"/>
                  <a:gd name="T30" fmla="*/ 142 w 142"/>
                  <a:gd name="T31" fmla="*/ 124 h 300"/>
                  <a:gd name="T32" fmla="*/ 138 w 142"/>
                  <a:gd name="T33" fmla="*/ 116 h 300"/>
                  <a:gd name="T34" fmla="*/ 126 w 142"/>
                  <a:gd name="T35" fmla="*/ 106 h 300"/>
                  <a:gd name="T36" fmla="*/ 112 w 142"/>
                  <a:gd name="T37" fmla="*/ 102 h 300"/>
                  <a:gd name="T38" fmla="*/ 110 w 142"/>
                  <a:gd name="T39" fmla="*/ 100 h 300"/>
                  <a:gd name="T40" fmla="*/ 108 w 142"/>
                  <a:gd name="T41" fmla="*/ 92 h 300"/>
                  <a:gd name="T42" fmla="*/ 112 w 142"/>
                  <a:gd name="T43" fmla="*/ 76 h 300"/>
                  <a:gd name="T44" fmla="*/ 116 w 142"/>
                  <a:gd name="T45" fmla="*/ 70 h 300"/>
                  <a:gd name="T46" fmla="*/ 120 w 142"/>
                  <a:gd name="T47" fmla="*/ 30 h 300"/>
                  <a:gd name="T48" fmla="*/ 34 w 142"/>
                  <a:gd name="T49" fmla="*/ 0 h 300"/>
                  <a:gd name="T50" fmla="*/ 26 w 142"/>
                  <a:gd name="T51" fmla="*/ 14 h 300"/>
                  <a:gd name="T52" fmla="*/ 16 w 142"/>
                  <a:gd name="T53" fmla="*/ 42 h 300"/>
                  <a:gd name="T54" fmla="*/ 6 w 142"/>
                  <a:gd name="T55" fmla="*/ 56 h 300"/>
                  <a:gd name="T56" fmla="*/ 14 w 142"/>
                  <a:gd name="T57" fmla="*/ 68 h 300"/>
                  <a:gd name="T58" fmla="*/ 12 w 142"/>
                  <a:gd name="T59" fmla="*/ 80 h 300"/>
                  <a:gd name="T60" fmla="*/ 6 w 142"/>
                  <a:gd name="T61" fmla="*/ 86 h 300"/>
                  <a:gd name="T62" fmla="*/ 8 w 142"/>
                  <a:gd name="T63" fmla="*/ 96 h 300"/>
                  <a:gd name="T64" fmla="*/ 6 w 142"/>
                  <a:gd name="T65" fmla="*/ 94 h 300"/>
                  <a:gd name="T66" fmla="*/ 12 w 142"/>
                  <a:gd name="T67" fmla="*/ 110 h 300"/>
                  <a:gd name="T68" fmla="*/ 22 w 142"/>
                  <a:gd name="T69" fmla="*/ 110 h 300"/>
                  <a:gd name="T70" fmla="*/ 28 w 142"/>
                  <a:gd name="T71" fmla="*/ 124 h 300"/>
                  <a:gd name="T72" fmla="*/ 36 w 142"/>
                  <a:gd name="T73" fmla="*/ 126 h 300"/>
                  <a:gd name="T74" fmla="*/ 64 w 142"/>
                  <a:gd name="T75" fmla="*/ 150 h 300"/>
                  <a:gd name="T76" fmla="*/ 34 w 142"/>
                  <a:gd name="T77" fmla="*/ 186 h 300"/>
                  <a:gd name="T78" fmla="*/ 36 w 142"/>
                  <a:gd name="T79" fmla="*/ 190 h 300"/>
                  <a:gd name="T80" fmla="*/ 34 w 142"/>
                  <a:gd name="T81" fmla="*/ 194 h 300"/>
                  <a:gd name="T82" fmla="*/ 16 w 142"/>
                  <a:gd name="T83" fmla="*/ 204 h 300"/>
                  <a:gd name="T84" fmla="*/ 6 w 142"/>
                  <a:gd name="T85" fmla="*/ 216 h 300"/>
                  <a:gd name="T86" fmla="*/ 0 w 142"/>
                  <a:gd name="T87" fmla="*/ 234 h 300"/>
                  <a:gd name="T88" fmla="*/ 6 w 142"/>
                  <a:gd name="T89" fmla="*/ 2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 h="300">
                    <a:moveTo>
                      <a:pt x="6" y="242"/>
                    </a:moveTo>
                    <a:lnTo>
                      <a:pt x="36" y="264"/>
                    </a:lnTo>
                    <a:lnTo>
                      <a:pt x="50" y="266"/>
                    </a:lnTo>
                    <a:lnTo>
                      <a:pt x="64" y="274"/>
                    </a:lnTo>
                    <a:lnTo>
                      <a:pt x="82" y="272"/>
                    </a:lnTo>
                    <a:lnTo>
                      <a:pt x="86" y="294"/>
                    </a:lnTo>
                    <a:lnTo>
                      <a:pt x="90" y="300"/>
                    </a:lnTo>
                    <a:lnTo>
                      <a:pt x="126" y="220"/>
                    </a:lnTo>
                    <a:lnTo>
                      <a:pt x="124" y="214"/>
                    </a:lnTo>
                    <a:lnTo>
                      <a:pt x="132" y="208"/>
                    </a:lnTo>
                    <a:lnTo>
                      <a:pt x="134" y="202"/>
                    </a:lnTo>
                    <a:lnTo>
                      <a:pt x="132" y="166"/>
                    </a:lnTo>
                    <a:lnTo>
                      <a:pt x="134" y="162"/>
                    </a:lnTo>
                    <a:lnTo>
                      <a:pt x="138" y="162"/>
                    </a:lnTo>
                    <a:lnTo>
                      <a:pt x="142" y="160"/>
                    </a:lnTo>
                    <a:lnTo>
                      <a:pt x="142" y="124"/>
                    </a:lnTo>
                    <a:lnTo>
                      <a:pt x="138" y="116"/>
                    </a:lnTo>
                    <a:lnTo>
                      <a:pt x="126" y="106"/>
                    </a:lnTo>
                    <a:lnTo>
                      <a:pt x="112" y="102"/>
                    </a:lnTo>
                    <a:lnTo>
                      <a:pt x="110" y="100"/>
                    </a:lnTo>
                    <a:lnTo>
                      <a:pt x="108" y="92"/>
                    </a:lnTo>
                    <a:lnTo>
                      <a:pt x="112" y="76"/>
                    </a:lnTo>
                    <a:lnTo>
                      <a:pt x="116" y="70"/>
                    </a:lnTo>
                    <a:lnTo>
                      <a:pt x="120" y="30"/>
                    </a:lnTo>
                    <a:lnTo>
                      <a:pt x="34" y="0"/>
                    </a:lnTo>
                    <a:lnTo>
                      <a:pt x="26" y="14"/>
                    </a:lnTo>
                    <a:lnTo>
                      <a:pt x="16" y="42"/>
                    </a:lnTo>
                    <a:lnTo>
                      <a:pt x="6" y="56"/>
                    </a:lnTo>
                    <a:lnTo>
                      <a:pt x="14" y="68"/>
                    </a:lnTo>
                    <a:lnTo>
                      <a:pt x="12" y="80"/>
                    </a:lnTo>
                    <a:lnTo>
                      <a:pt x="6" y="86"/>
                    </a:lnTo>
                    <a:lnTo>
                      <a:pt x="8" y="96"/>
                    </a:lnTo>
                    <a:lnTo>
                      <a:pt x="6" y="94"/>
                    </a:lnTo>
                    <a:lnTo>
                      <a:pt x="12" y="110"/>
                    </a:lnTo>
                    <a:lnTo>
                      <a:pt x="22" y="110"/>
                    </a:lnTo>
                    <a:lnTo>
                      <a:pt x="28" y="124"/>
                    </a:lnTo>
                    <a:lnTo>
                      <a:pt x="36" y="126"/>
                    </a:lnTo>
                    <a:lnTo>
                      <a:pt x="64" y="150"/>
                    </a:lnTo>
                    <a:lnTo>
                      <a:pt x="34" y="186"/>
                    </a:lnTo>
                    <a:lnTo>
                      <a:pt x="36" y="190"/>
                    </a:lnTo>
                    <a:lnTo>
                      <a:pt x="34" y="194"/>
                    </a:lnTo>
                    <a:lnTo>
                      <a:pt x="16" y="204"/>
                    </a:lnTo>
                    <a:lnTo>
                      <a:pt x="6" y="216"/>
                    </a:lnTo>
                    <a:lnTo>
                      <a:pt x="0" y="234"/>
                    </a:lnTo>
                    <a:lnTo>
                      <a:pt x="6" y="242"/>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09" name="Freeform 213"/>
              <p:cNvSpPr>
                <a:spLocks/>
              </p:cNvSpPr>
              <p:nvPr/>
            </p:nvSpPr>
            <p:spPr bwMode="auto">
              <a:xfrm>
                <a:off x="7178274" y="2962487"/>
                <a:ext cx="78581" cy="116681"/>
              </a:xfrm>
              <a:custGeom>
                <a:avLst/>
                <a:gdLst>
                  <a:gd name="T0" fmla="*/ 18 w 66"/>
                  <a:gd name="T1" fmla="*/ 98 h 98"/>
                  <a:gd name="T2" fmla="*/ 52 w 66"/>
                  <a:gd name="T3" fmla="*/ 78 h 98"/>
                  <a:gd name="T4" fmla="*/ 60 w 66"/>
                  <a:gd name="T5" fmla="*/ 68 h 98"/>
                  <a:gd name="T6" fmla="*/ 62 w 66"/>
                  <a:gd name="T7" fmla="*/ 40 h 98"/>
                  <a:gd name="T8" fmla="*/ 66 w 66"/>
                  <a:gd name="T9" fmla="*/ 36 h 98"/>
                  <a:gd name="T10" fmla="*/ 48 w 66"/>
                  <a:gd name="T11" fmla="*/ 28 h 98"/>
                  <a:gd name="T12" fmla="*/ 46 w 66"/>
                  <a:gd name="T13" fmla="*/ 16 h 98"/>
                  <a:gd name="T14" fmla="*/ 42 w 66"/>
                  <a:gd name="T15" fmla="*/ 16 h 98"/>
                  <a:gd name="T16" fmla="*/ 38 w 66"/>
                  <a:gd name="T17" fmla="*/ 0 h 98"/>
                  <a:gd name="T18" fmla="*/ 0 w 66"/>
                  <a:gd name="T19" fmla="*/ 10 h 98"/>
                  <a:gd name="T20" fmla="*/ 18 w 66"/>
                  <a:gd name="T21" fmla="*/ 86 h 98"/>
                  <a:gd name="T22" fmla="*/ 16 w 66"/>
                  <a:gd name="T23" fmla="*/ 88 h 98"/>
                  <a:gd name="T24" fmla="*/ 18 w 66"/>
                  <a:gd name="T2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8">
                    <a:moveTo>
                      <a:pt x="18" y="98"/>
                    </a:moveTo>
                    <a:lnTo>
                      <a:pt x="52" y="78"/>
                    </a:lnTo>
                    <a:lnTo>
                      <a:pt x="60" y="68"/>
                    </a:lnTo>
                    <a:lnTo>
                      <a:pt x="62" y="40"/>
                    </a:lnTo>
                    <a:lnTo>
                      <a:pt x="66" y="36"/>
                    </a:lnTo>
                    <a:lnTo>
                      <a:pt x="48" y="28"/>
                    </a:lnTo>
                    <a:lnTo>
                      <a:pt x="46" y="16"/>
                    </a:lnTo>
                    <a:lnTo>
                      <a:pt x="42" y="16"/>
                    </a:lnTo>
                    <a:lnTo>
                      <a:pt x="38" y="0"/>
                    </a:lnTo>
                    <a:lnTo>
                      <a:pt x="0" y="10"/>
                    </a:lnTo>
                    <a:lnTo>
                      <a:pt x="18" y="86"/>
                    </a:lnTo>
                    <a:lnTo>
                      <a:pt x="16" y="88"/>
                    </a:lnTo>
                    <a:lnTo>
                      <a:pt x="18" y="98"/>
                    </a:lnTo>
                    <a:close/>
                  </a:path>
                </a:pathLst>
              </a:custGeom>
              <a:solidFill>
                <a:schemeClr val="accent4">
                  <a:lumMod val="40000"/>
                  <a:lumOff val="6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10" name="Freeform 214"/>
              <p:cNvSpPr>
                <a:spLocks/>
              </p:cNvSpPr>
              <p:nvPr/>
            </p:nvSpPr>
            <p:spPr bwMode="auto">
              <a:xfrm>
                <a:off x="6047180" y="4206690"/>
                <a:ext cx="607219" cy="461963"/>
              </a:xfrm>
              <a:custGeom>
                <a:avLst/>
                <a:gdLst>
                  <a:gd name="T0" fmla="*/ 298 w 510"/>
                  <a:gd name="T1" fmla="*/ 378 h 388"/>
                  <a:gd name="T2" fmla="*/ 316 w 510"/>
                  <a:gd name="T3" fmla="*/ 362 h 388"/>
                  <a:gd name="T4" fmla="*/ 332 w 510"/>
                  <a:gd name="T5" fmla="*/ 352 h 388"/>
                  <a:gd name="T6" fmla="*/ 312 w 510"/>
                  <a:gd name="T7" fmla="*/ 324 h 388"/>
                  <a:gd name="T8" fmla="*/ 374 w 510"/>
                  <a:gd name="T9" fmla="*/ 310 h 388"/>
                  <a:gd name="T10" fmla="*/ 420 w 510"/>
                  <a:gd name="T11" fmla="*/ 262 h 388"/>
                  <a:gd name="T12" fmla="*/ 432 w 510"/>
                  <a:gd name="T13" fmla="*/ 254 h 388"/>
                  <a:gd name="T14" fmla="*/ 450 w 510"/>
                  <a:gd name="T15" fmla="*/ 232 h 388"/>
                  <a:gd name="T16" fmla="*/ 464 w 510"/>
                  <a:gd name="T17" fmla="*/ 208 h 388"/>
                  <a:gd name="T18" fmla="*/ 468 w 510"/>
                  <a:gd name="T19" fmla="*/ 186 h 388"/>
                  <a:gd name="T20" fmla="*/ 510 w 510"/>
                  <a:gd name="T21" fmla="*/ 130 h 388"/>
                  <a:gd name="T22" fmla="*/ 376 w 510"/>
                  <a:gd name="T23" fmla="*/ 20 h 388"/>
                  <a:gd name="T24" fmla="*/ 258 w 510"/>
                  <a:gd name="T25" fmla="*/ 20 h 388"/>
                  <a:gd name="T26" fmla="*/ 232 w 510"/>
                  <a:gd name="T27" fmla="*/ 10 h 388"/>
                  <a:gd name="T28" fmla="*/ 90 w 510"/>
                  <a:gd name="T29" fmla="*/ 10 h 388"/>
                  <a:gd name="T30" fmla="*/ 62 w 510"/>
                  <a:gd name="T31" fmla="*/ 24 h 388"/>
                  <a:gd name="T32" fmla="*/ 52 w 510"/>
                  <a:gd name="T33" fmla="*/ 32 h 388"/>
                  <a:gd name="T34" fmla="*/ 22 w 510"/>
                  <a:gd name="T35" fmla="*/ 44 h 388"/>
                  <a:gd name="T36" fmla="*/ 10 w 510"/>
                  <a:gd name="T37" fmla="*/ 64 h 388"/>
                  <a:gd name="T38" fmla="*/ 38 w 510"/>
                  <a:gd name="T39" fmla="*/ 112 h 388"/>
                  <a:gd name="T40" fmla="*/ 60 w 510"/>
                  <a:gd name="T41" fmla="*/ 124 h 388"/>
                  <a:gd name="T42" fmla="*/ 72 w 510"/>
                  <a:gd name="T43" fmla="*/ 146 h 388"/>
                  <a:gd name="T44" fmla="*/ 90 w 510"/>
                  <a:gd name="T45" fmla="*/ 164 h 388"/>
                  <a:gd name="T46" fmla="*/ 124 w 510"/>
                  <a:gd name="T47" fmla="*/ 186 h 388"/>
                  <a:gd name="T48" fmla="*/ 136 w 510"/>
                  <a:gd name="T49" fmla="*/ 204 h 388"/>
                  <a:gd name="T50" fmla="*/ 168 w 510"/>
                  <a:gd name="T51" fmla="*/ 238 h 388"/>
                  <a:gd name="T52" fmla="*/ 180 w 510"/>
                  <a:gd name="T53" fmla="*/ 250 h 388"/>
                  <a:gd name="T54" fmla="*/ 190 w 510"/>
                  <a:gd name="T55" fmla="*/ 260 h 388"/>
                  <a:gd name="T56" fmla="*/ 222 w 510"/>
                  <a:gd name="T57" fmla="*/ 282 h 388"/>
                  <a:gd name="T58" fmla="*/ 238 w 510"/>
                  <a:gd name="T59" fmla="*/ 324 h 388"/>
                  <a:gd name="T60" fmla="*/ 272 w 510"/>
                  <a:gd name="T61" fmla="*/ 356 h 388"/>
                  <a:gd name="T62" fmla="*/ 302 w 510"/>
                  <a:gd name="T63"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0" h="388">
                    <a:moveTo>
                      <a:pt x="302" y="388"/>
                    </a:moveTo>
                    <a:lnTo>
                      <a:pt x="298" y="378"/>
                    </a:lnTo>
                    <a:lnTo>
                      <a:pt x="300" y="374"/>
                    </a:lnTo>
                    <a:lnTo>
                      <a:pt x="316" y="362"/>
                    </a:lnTo>
                    <a:lnTo>
                      <a:pt x="326" y="360"/>
                    </a:lnTo>
                    <a:lnTo>
                      <a:pt x="332" y="352"/>
                    </a:lnTo>
                    <a:lnTo>
                      <a:pt x="314" y="328"/>
                    </a:lnTo>
                    <a:lnTo>
                      <a:pt x="312" y="324"/>
                    </a:lnTo>
                    <a:lnTo>
                      <a:pt x="314" y="320"/>
                    </a:lnTo>
                    <a:lnTo>
                      <a:pt x="374" y="310"/>
                    </a:lnTo>
                    <a:lnTo>
                      <a:pt x="382" y="306"/>
                    </a:lnTo>
                    <a:lnTo>
                      <a:pt x="420" y="262"/>
                    </a:lnTo>
                    <a:lnTo>
                      <a:pt x="424" y="262"/>
                    </a:lnTo>
                    <a:lnTo>
                      <a:pt x="432" y="254"/>
                    </a:lnTo>
                    <a:lnTo>
                      <a:pt x="434" y="240"/>
                    </a:lnTo>
                    <a:lnTo>
                      <a:pt x="450" y="232"/>
                    </a:lnTo>
                    <a:lnTo>
                      <a:pt x="460" y="220"/>
                    </a:lnTo>
                    <a:lnTo>
                      <a:pt x="464" y="208"/>
                    </a:lnTo>
                    <a:lnTo>
                      <a:pt x="458" y="198"/>
                    </a:lnTo>
                    <a:lnTo>
                      <a:pt x="468" y="186"/>
                    </a:lnTo>
                    <a:lnTo>
                      <a:pt x="486" y="146"/>
                    </a:lnTo>
                    <a:lnTo>
                      <a:pt x="510" y="130"/>
                    </a:lnTo>
                    <a:lnTo>
                      <a:pt x="510" y="120"/>
                    </a:lnTo>
                    <a:lnTo>
                      <a:pt x="376" y="20"/>
                    </a:lnTo>
                    <a:lnTo>
                      <a:pt x="260" y="38"/>
                    </a:lnTo>
                    <a:lnTo>
                      <a:pt x="258" y="20"/>
                    </a:lnTo>
                    <a:lnTo>
                      <a:pt x="240" y="2"/>
                    </a:lnTo>
                    <a:lnTo>
                      <a:pt x="232" y="10"/>
                    </a:lnTo>
                    <a:lnTo>
                      <a:pt x="228" y="0"/>
                    </a:lnTo>
                    <a:lnTo>
                      <a:pt x="90" y="10"/>
                    </a:lnTo>
                    <a:lnTo>
                      <a:pt x="86" y="16"/>
                    </a:lnTo>
                    <a:lnTo>
                      <a:pt x="62" y="24"/>
                    </a:lnTo>
                    <a:lnTo>
                      <a:pt x="56" y="34"/>
                    </a:lnTo>
                    <a:lnTo>
                      <a:pt x="52" y="32"/>
                    </a:lnTo>
                    <a:lnTo>
                      <a:pt x="20" y="44"/>
                    </a:lnTo>
                    <a:lnTo>
                      <a:pt x="22" y="44"/>
                    </a:lnTo>
                    <a:lnTo>
                      <a:pt x="20" y="56"/>
                    </a:lnTo>
                    <a:lnTo>
                      <a:pt x="10" y="64"/>
                    </a:lnTo>
                    <a:lnTo>
                      <a:pt x="0" y="86"/>
                    </a:lnTo>
                    <a:lnTo>
                      <a:pt x="38" y="112"/>
                    </a:lnTo>
                    <a:lnTo>
                      <a:pt x="52" y="110"/>
                    </a:lnTo>
                    <a:lnTo>
                      <a:pt x="60" y="124"/>
                    </a:lnTo>
                    <a:lnTo>
                      <a:pt x="60" y="124"/>
                    </a:lnTo>
                    <a:lnTo>
                      <a:pt x="72" y="146"/>
                    </a:lnTo>
                    <a:lnTo>
                      <a:pt x="90" y="164"/>
                    </a:lnTo>
                    <a:lnTo>
                      <a:pt x="90" y="164"/>
                    </a:lnTo>
                    <a:lnTo>
                      <a:pt x="94" y="172"/>
                    </a:lnTo>
                    <a:lnTo>
                      <a:pt x="124" y="186"/>
                    </a:lnTo>
                    <a:lnTo>
                      <a:pt x="136" y="204"/>
                    </a:lnTo>
                    <a:lnTo>
                      <a:pt x="136" y="204"/>
                    </a:lnTo>
                    <a:lnTo>
                      <a:pt x="168" y="224"/>
                    </a:lnTo>
                    <a:lnTo>
                      <a:pt x="168" y="238"/>
                    </a:lnTo>
                    <a:lnTo>
                      <a:pt x="180" y="242"/>
                    </a:lnTo>
                    <a:lnTo>
                      <a:pt x="180" y="250"/>
                    </a:lnTo>
                    <a:lnTo>
                      <a:pt x="190" y="254"/>
                    </a:lnTo>
                    <a:lnTo>
                      <a:pt x="190" y="260"/>
                    </a:lnTo>
                    <a:lnTo>
                      <a:pt x="222" y="276"/>
                    </a:lnTo>
                    <a:lnTo>
                      <a:pt x="222" y="282"/>
                    </a:lnTo>
                    <a:lnTo>
                      <a:pt x="236" y="306"/>
                    </a:lnTo>
                    <a:lnTo>
                      <a:pt x="238" y="324"/>
                    </a:lnTo>
                    <a:lnTo>
                      <a:pt x="256" y="332"/>
                    </a:lnTo>
                    <a:lnTo>
                      <a:pt x="272" y="356"/>
                    </a:lnTo>
                    <a:lnTo>
                      <a:pt x="274" y="380"/>
                    </a:lnTo>
                    <a:lnTo>
                      <a:pt x="302" y="388"/>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11" name="Freeform 215"/>
              <p:cNvSpPr>
                <a:spLocks/>
              </p:cNvSpPr>
              <p:nvPr/>
            </p:nvSpPr>
            <p:spPr bwMode="auto">
              <a:xfrm>
                <a:off x="6866329" y="3653048"/>
                <a:ext cx="64294" cy="147638"/>
              </a:xfrm>
              <a:custGeom>
                <a:avLst/>
                <a:gdLst>
                  <a:gd name="T0" fmla="*/ 10 w 54"/>
                  <a:gd name="T1" fmla="*/ 18 h 124"/>
                  <a:gd name="T2" fmla="*/ 18 w 54"/>
                  <a:gd name="T3" fmla="*/ 20 h 124"/>
                  <a:gd name="T4" fmla="*/ 18 w 54"/>
                  <a:gd name="T5" fmla="*/ 30 h 124"/>
                  <a:gd name="T6" fmla="*/ 10 w 54"/>
                  <a:gd name="T7" fmla="*/ 34 h 124"/>
                  <a:gd name="T8" fmla="*/ 0 w 54"/>
                  <a:gd name="T9" fmla="*/ 88 h 124"/>
                  <a:gd name="T10" fmla="*/ 10 w 54"/>
                  <a:gd name="T11" fmla="*/ 120 h 124"/>
                  <a:gd name="T12" fmla="*/ 16 w 54"/>
                  <a:gd name="T13" fmla="*/ 124 h 124"/>
                  <a:gd name="T14" fmla="*/ 24 w 54"/>
                  <a:gd name="T15" fmla="*/ 122 h 124"/>
                  <a:gd name="T16" fmla="*/ 28 w 54"/>
                  <a:gd name="T17" fmla="*/ 116 h 124"/>
                  <a:gd name="T18" fmla="*/ 54 w 54"/>
                  <a:gd name="T19" fmla="*/ 0 h 124"/>
                  <a:gd name="T20" fmla="*/ 10 w 54"/>
                  <a:gd name="T21" fmla="*/ 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24">
                    <a:moveTo>
                      <a:pt x="10" y="18"/>
                    </a:moveTo>
                    <a:lnTo>
                      <a:pt x="18" y="20"/>
                    </a:lnTo>
                    <a:lnTo>
                      <a:pt x="18" y="30"/>
                    </a:lnTo>
                    <a:lnTo>
                      <a:pt x="10" y="34"/>
                    </a:lnTo>
                    <a:lnTo>
                      <a:pt x="0" y="88"/>
                    </a:lnTo>
                    <a:lnTo>
                      <a:pt x="10" y="120"/>
                    </a:lnTo>
                    <a:lnTo>
                      <a:pt x="16" y="124"/>
                    </a:lnTo>
                    <a:lnTo>
                      <a:pt x="24" y="122"/>
                    </a:lnTo>
                    <a:lnTo>
                      <a:pt x="28" y="116"/>
                    </a:lnTo>
                    <a:lnTo>
                      <a:pt x="54" y="0"/>
                    </a:lnTo>
                    <a:lnTo>
                      <a:pt x="10" y="18"/>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12" name="Freeform 216"/>
              <p:cNvSpPr>
                <a:spLocks/>
              </p:cNvSpPr>
              <p:nvPr/>
            </p:nvSpPr>
            <p:spPr bwMode="auto">
              <a:xfrm>
                <a:off x="1635914" y="1840918"/>
                <a:ext cx="783431" cy="583406"/>
              </a:xfrm>
              <a:custGeom>
                <a:avLst/>
                <a:gdLst>
                  <a:gd name="T0" fmla="*/ 658 w 658"/>
                  <a:gd name="T1" fmla="*/ 124 h 490"/>
                  <a:gd name="T2" fmla="*/ 588 w 658"/>
                  <a:gd name="T3" fmla="*/ 470 h 490"/>
                  <a:gd name="T4" fmla="*/ 584 w 658"/>
                  <a:gd name="T5" fmla="*/ 490 h 490"/>
                  <a:gd name="T6" fmla="*/ 394 w 658"/>
                  <a:gd name="T7" fmla="*/ 450 h 490"/>
                  <a:gd name="T8" fmla="*/ 342 w 658"/>
                  <a:gd name="T9" fmla="*/ 448 h 490"/>
                  <a:gd name="T10" fmla="*/ 290 w 658"/>
                  <a:gd name="T11" fmla="*/ 450 h 490"/>
                  <a:gd name="T12" fmla="*/ 258 w 658"/>
                  <a:gd name="T13" fmla="*/ 440 h 490"/>
                  <a:gd name="T14" fmla="*/ 196 w 658"/>
                  <a:gd name="T15" fmla="*/ 428 h 490"/>
                  <a:gd name="T16" fmla="*/ 136 w 658"/>
                  <a:gd name="T17" fmla="*/ 420 h 490"/>
                  <a:gd name="T18" fmla="*/ 72 w 658"/>
                  <a:gd name="T19" fmla="*/ 398 h 490"/>
                  <a:gd name="T20" fmla="*/ 76 w 658"/>
                  <a:gd name="T21" fmla="*/ 346 h 490"/>
                  <a:gd name="T22" fmla="*/ 8 w 658"/>
                  <a:gd name="T23" fmla="*/ 292 h 490"/>
                  <a:gd name="T24" fmla="*/ 8 w 658"/>
                  <a:gd name="T25" fmla="*/ 248 h 490"/>
                  <a:gd name="T26" fmla="*/ 8 w 658"/>
                  <a:gd name="T27" fmla="*/ 272 h 490"/>
                  <a:gd name="T28" fmla="*/ 16 w 658"/>
                  <a:gd name="T29" fmla="*/ 270 h 490"/>
                  <a:gd name="T30" fmla="*/ 24 w 658"/>
                  <a:gd name="T31" fmla="*/ 236 h 490"/>
                  <a:gd name="T32" fmla="*/ 14 w 658"/>
                  <a:gd name="T33" fmla="*/ 232 h 490"/>
                  <a:gd name="T34" fmla="*/ 16 w 658"/>
                  <a:gd name="T35" fmla="*/ 218 h 490"/>
                  <a:gd name="T36" fmla="*/ 28 w 658"/>
                  <a:gd name="T37" fmla="*/ 202 h 490"/>
                  <a:gd name="T38" fmla="*/ 16 w 658"/>
                  <a:gd name="T39" fmla="*/ 200 h 490"/>
                  <a:gd name="T40" fmla="*/ 18 w 658"/>
                  <a:gd name="T41" fmla="*/ 98 h 490"/>
                  <a:gd name="T42" fmla="*/ 8 w 658"/>
                  <a:gd name="T43" fmla="*/ 54 h 490"/>
                  <a:gd name="T44" fmla="*/ 22 w 658"/>
                  <a:gd name="T45" fmla="*/ 28 h 490"/>
                  <a:gd name="T46" fmla="*/ 82 w 658"/>
                  <a:gd name="T47" fmla="*/ 64 h 490"/>
                  <a:gd name="T48" fmla="*/ 152 w 658"/>
                  <a:gd name="T49" fmla="*/ 98 h 490"/>
                  <a:gd name="T50" fmla="*/ 172 w 658"/>
                  <a:gd name="T51" fmla="*/ 114 h 490"/>
                  <a:gd name="T52" fmla="*/ 162 w 658"/>
                  <a:gd name="T53" fmla="*/ 130 h 490"/>
                  <a:gd name="T54" fmla="*/ 124 w 658"/>
                  <a:gd name="T55" fmla="*/ 162 h 490"/>
                  <a:gd name="T56" fmla="*/ 132 w 658"/>
                  <a:gd name="T57" fmla="*/ 184 h 490"/>
                  <a:gd name="T58" fmla="*/ 132 w 658"/>
                  <a:gd name="T59" fmla="*/ 172 h 490"/>
                  <a:gd name="T60" fmla="*/ 156 w 658"/>
                  <a:gd name="T61" fmla="*/ 158 h 490"/>
                  <a:gd name="T62" fmla="*/ 184 w 658"/>
                  <a:gd name="T63" fmla="*/ 138 h 490"/>
                  <a:gd name="T64" fmla="*/ 188 w 658"/>
                  <a:gd name="T65" fmla="*/ 152 h 490"/>
                  <a:gd name="T66" fmla="*/ 206 w 658"/>
                  <a:gd name="T67" fmla="*/ 112 h 490"/>
                  <a:gd name="T68" fmla="*/ 192 w 658"/>
                  <a:gd name="T69" fmla="*/ 64 h 490"/>
                  <a:gd name="T70" fmla="*/ 200 w 658"/>
                  <a:gd name="T71" fmla="*/ 62 h 490"/>
                  <a:gd name="T72" fmla="*/ 214 w 658"/>
                  <a:gd name="T73" fmla="*/ 40 h 490"/>
                  <a:gd name="T74" fmla="*/ 222 w 658"/>
                  <a:gd name="T75" fmla="*/ 44 h 490"/>
                  <a:gd name="T76" fmla="*/ 222 w 658"/>
                  <a:gd name="T77" fmla="*/ 36 h 490"/>
                  <a:gd name="T78" fmla="*/ 200 w 658"/>
                  <a:gd name="T79" fmla="*/ 26 h 490"/>
                  <a:gd name="T80" fmla="*/ 194 w 658"/>
                  <a:gd name="T8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8" h="490">
                    <a:moveTo>
                      <a:pt x="286" y="26"/>
                    </a:moveTo>
                    <a:lnTo>
                      <a:pt x="658" y="124"/>
                    </a:lnTo>
                    <a:lnTo>
                      <a:pt x="582" y="442"/>
                    </a:lnTo>
                    <a:lnTo>
                      <a:pt x="588" y="470"/>
                    </a:lnTo>
                    <a:lnTo>
                      <a:pt x="580" y="478"/>
                    </a:lnTo>
                    <a:lnTo>
                      <a:pt x="584" y="490"/>
                    </a:lnTo>
                    <a:lnTo>
                      <a:pt x="404" y="446"/>
                    </a:lnTo>
                    <a:lnTo>
                      <a:pt x="394" y="450"/>
                    </a:lnTo>
                    <a:lnTo>
                      <a:pt x="352" y="442"/>
                    </a:lnTo>
                    <a:lnTo>
                      <a:pt x="342" y="448"/>
                    </a:lnTo>
                    <a:lnTo>
                      <a:pt x="316" y="446"/>
                    </a:lnTo>
                    <a:lnTo>
                      <a:pt x="290" y="450"/>
                    </a:lnTo>
                    <a:lnTo>
                      <a:pt x="268" y="448"/>
                    </a:lnTo>
                    <a:lnTo>
                      <a:pt x="258" y="440"/>
                    </a:lnTo>
                    <a:lnTo>
                      <a:pt x="206" y="442"/>
                    </a:lnTo>
                    <a:lnTo>
                      <a:pt x="196" y="428"/>
                    </a:lnTo>
                    <a:lnTo>
                      <a:pt x="154" y="414"/>
                    </a:lnTo>
                    <a:lnTo>
                      <a:pt x="136" y="420"/>
                    </a:lnTo>
                    <a:lnTo>
                      <a:pt x="108" y="422"/>
                    </a:lnTo>
                    <a:lnTo>
                      <a:pt x="72" y="398"/>
                    </a:lnTo>
                    <a:lnTo>
                      <a:pt x="78" y="360"/>
                    </a:lnTo>
                    <a:lnTo>
                      <a:pt x="76" y="346"/>
                    </a:lnTo>
                    <a:lnTo>
                      <a:pt x="42" y="302"/>
                    </a:lnTo>
                    <a:lnTo>
                      <a:pt x="8" y="292"/>
                    </a:lnTo>
                    <a:lnTo>
                      <a:pt x="0" y="282"/>
                    </a:lnTo>
                    <a:lnTo>
                      <a:pt x="8" y="248"/>
                    </a:lnTo>
                    <a:lnTo>
                      <a:pt x="12" y="254"/>
                    </a:lnTo>
                    <a:lnTo>
                      <a:pt x="8" y="272"/>
                    </a:lnTo>
                    <a:lnTo>
                      <a:pt x="14" y="274"/>
                    </a:lnTo>
                    <a:lnTo>
                      <a:pt x="16" y="270"/>
                    </a:lnTo>
                    <a:lnTo>
                      <a:pt x="24" y="240"/>
                    </a:lnTo>
                    <a:lnTo>
                      <a:pt x="24" y="236"/>
                    </a:lnTo>
                    <a:lnTo>
                      <a:pt x="18" y="236"/>
                    </a:lnTo>
                    <a:lnTo>
                      <a:pt x="14" y="232"/>
                    </a:lnTo>
                    <a:lnTo>
                      <a:pt x="12" y="228"/>
                    </a:lnTo>
                    <a:lnTo>
                      <a:pt x="16" y="218"/>
                    </a:lnTo>
                    <a:lnTo>
                      <a:pt x="24" y="210"/>
                    </a:lnTo>
                    <a:lnTo>
                      <a:pt x="28" y="202"/>
                    </a:lnTo>
                    <a:lnTo>
                      <a:pt x="26" y="192"/>
                    </a:lnTo>
                    <a:lnTo>
                      <a:pt x="16" y="200"/>
                    </a:lnTo>
                    <a:lnTo>
                      <a:pt x="14" y="198"/>
                    </a:lnTo>
                    <a:lnTo>
                      <a:pt x="18" y="98"/>
                    </a:lnTo>
                    <a:lnTo>
                      <a:pt x="8" y="66"/>
                    </a:lnTo>
                    <a:lnTo>
                      <a:pt x="8" y="54"/>
                    </a:lnTo>
                    <a:lnTo>
                      <a:pt x="14" y="40"/>
                    </a:lnTo>
                    <a:lnTo>
                      <a:pt x="22" y="28"/>
                    </a:lnTo>
                    <a:lnTo>
                      <a:pt x="30" y="22"/>
                    </a:lnTo>
                    <a:lnTo>
                      <a:pt x="82" y="64"/>
                    </a:lnTo>
                    <a:lnTo>
                      <a:pt x="134" y="84"/>
                    </a:lnTo>
                    <a:lnTo>
                      <a:pt x="152" y="98"/>
                    </a:lnTo>
                    <a:lnTo>
                      <a:pt x="170" y="102"/>
                    </a:lnTo>
                    <a:lnTo>
                      <a:pt x="172" y="114"/>
                    </a:lnTo>
                    <a:lnTo>
                      <a:pt x="164" y="128"/>
                    </a:lnTo>
                    <a:lnTo>
                      <a:pt x="162" y="130"/>
                    </a:lnTo>
                    <a:lnTo>
                      <a:pt x="152" y="132"/>
                    </a:lnTo>
                    <a:lnTo>
                      <a:pt x="124" y="162"/>
                    </a:lnTo>
                    <a:lnTo>
                      <a:pt x="120" y="180"/>
                    </a:lnTo>
                    <a:lnTo>
                      <a:pt x="132" y="184"/>
                    </a:lnTo>
                    <a:lnTo>
                      <a:pt x="136" y="174"/>
                    </a:lnTo>
                    <a:lnTo>
                      <a:pt x="132" y="172"/>
                    </a:lnTo>
                    <a:lnTo>
                      <a:pt x="138" y="166"/>
                    </a:lnTo>
                    <a:lnTo>
                      <a:pt x="156" y="158"/>
                    </a:lnTo>
                    <a:lnTo>
                      <a:pt x="174" y="140"/>
                    </a:lnTo>
                    <a:lnTo>
                      <a:pt x="184" y="138"/>
                    </a:lnTo>
                    <a:lnTo>
                      <a:pt x="186" y="142"/>
                    </a:lnTo>
                    <a:lnTo>
                      <a:pt x="188" y="152"/>
                    </a:lnTo>
                    <a:lnTo>
                      <a:pt x="190" y="154"/>
                    </a:lnTo>
                    <a:lnTo>
                      <a:pt x="206" y="112"/>
                    </a:lnTo>
                    <a:lnTo>
                      <a:pt x="204" y="80"/>
                    </a:lnTo>
                    <a:lnTo>
                      <a:pt x="192" y="64"/>
                    </a:lnTo>
                    <a:lnTo>
                      <a:pt x="192" y="62"/>
                    </a:lnTo>
                    <a:lnTo>
                      <a:pt x="200" y="62"/>
                    </a:lnTo>
                    <a:lnTo>
                      <a:pt x="208" y="54"/>
                    </a:lnTo>
                    <a:lnTo>
                      <a:pt x="214" y="40"/>
                    </a:lnTo>
                    <a:lnTo>
                      <a:pt x="218" y="40"/>
                    </a:lnTo>
                    <a:lnTo>
                      <a:pt x="222" y="44"/>
                    </a:lnTo>
                    <a:lnTo>
                      <a:pt x="226" y="44"/>
                    </a:lnTo>
                    <a:lnTo>
                      <a:pt x="222" y="36"/>
                    </a:lnTo>
                    <a:lnTo>
                      <a:pt x="210" y="28"/>
                    </a:lnTo>
                    <a:lnTo>
                      <a:pt x="200" y="26"/>
                    </a:lnTo>
                    <a:lnTo>
                      <a:pt x="196" y="14"/>
                    </a:lnTo>
                    <a:lnTo>
                      <a:pt x="194" y="0"/>
                    </a:lnTo>
                    <a:lnTo>
                      <a:pt x="286" y="26"/>
                    </a:lnTo>
                    <a:close/>
                  </a:path>
                </a:pathLst>
              </a:custGeom>
              <a:solidFill>
                <a:srgbClr val="FF7A14"/>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13" name="Freeform 217"/>
              <p:cNvSpPr>
                <a:spLocks/>
              </p:cNvSpPr>
              <p:nvPr/>
            </p:nvSpPr>
            <p:spPr bwMode="auto">
              <a:xfrm>
                <a:off x="5970980" y="3510175"/>
                <a:ext cx="931069" cy="508397"/>
              </a:xfrm>
              <a:custGeom>
                <a:avLst/>
                <a:gdLst>
                  <a:gd name="T0" fmla="*/ 202 w 782"/>
                  <a:gd name="T1" fmla="*/ 401 h 427"/>
                  <a:gd name="T2" fmla="*/ 54 w 782"/>
                  <a:gd name="T3" fmla="*/ 411 h 427"/>
                  <a:gd name="T4" fmla="*/ 78 w 782"/>
                  <a:gd name="T5" fmla="*/ 389 h 427"/>
                  <a:gd name="T6" fmla="*/ 92 w 782"/>
                  <a:gd name="T7" fmla="*/ 369 h 427"/>
                  <a:gd name="T8" fmla="*/ 156 w 782"/>
                  <a:gd name="T9" fmla="*/ 297 h 427"/>
                  <a:gd name="T10" fmla="*/ 160 w 782"/>
                  <a:gd name="T11" fmla="*/ 299 h 427"/>
                  <a:gd name="T12" fmla="*/ 162 w 782"/>
                  <a:gd name="T13" fmla="*/ 309 h 427"/>
                  <a:gd name="T14" fmla="*/ 174 w 782"/>
                  <a:gd name="T15" fmla="*/ 325 h 427"/>
                  <a:gd name="T16" fmla="*/ 216 w 782"/>
                  <a:gd name="T17" fmla="*/ 321 h 427"/>
                  <a:gd name="T18" fmla="*/ 236 w 782"/>
                  <a:gd name="T19" fmla="*/ 323 h 427"/>
                  <a:gd name="T20" fmla="*/ 270 w 782"/>
                  <a:gd name="T21" fmla="*/ 305 h 427"/>
                  <a:gd name="T22" fmla="*/ 268 w 782"/>
                  <a:gd name="T23" fmla="*/ 295 h 427"/>
                  <a:gd name="T24" fmla="*/ 300 w 782"/>
                  <a:gd name="T25" fmla="*/ 285 h 427"/>
                  <a:gd name="T26" fmla="*/ 324 w 782"/>
                  <a:gd name="T27" fmla="*/ 273 h 427"/>
                  <a:gd name="T28" fmla="*/ 328 w 782"/>
                  <a:gd name="T29" fmla="*/ 259 h 427"/>
                  <a:gd name="T30" fmla="*/ 342 w 782"/>
                  <a:gd name="T31" fmla="*/ 208 h 427"/>
                  <a:gd name="T32" fmla="*/ 356 w 782"/>
                  <a:gd name="T33" fmla="*/ 174 h 427"/>
                  <a:gd name="T34" fmla="*/ 362 w 782"/>
                  <a:gd name="T35" fmla="*/ 152 h 427"/>
                  <a:gd name="T36" fmla="*/ 374 w 782"/>
                  <a:gd name="T37" fmla="*/ 132 h 427"/>
                  <a:gd name="T38" fmla="*/ 402 w 782"/>
                  <a:gd name="T39" fmla="*/ 146 h 427"/>
                  <a:gd name="T40" fmla="*/ 436 w 782"/>
                  <a:gd name="T41" fmla="*/ 94 h 427"/>
                  <a:gd name="T42" fmla="*/ 448 w 782"/>
                  <a:gd name="T43" fmla="*/ 74 h 427"/>
                  <a:gd name="T44" fmla="*/ 470 w 782"/>
                  <a:gd name="T45" fmla="*/ 40 h 427"/>
                  <a:gd name="T46" fmla="*/ 526 w 782"/>
                  <a:gd name="T47" fmla="*/ 30 h 427"/>
                  <a:gd name="T48" fmla="*/ 550 w 782"/>
                  <a:gd name="T49" fmla="*/ 6 h 427"/>
                  <a:gd name="T50" fmla="*/ 558 w 782"/>
                  <a:gd name="T51" fmla="*/ 26 h 427"/>
                  <a:gd name="T52" fmla="*/ 584 w 782"/>
                  <a:gd name="T53" fmla="*/ 34 h 427"/>
                  <a:gd name="T54" fmla="*/ 600 w 782"/>
                  <a:gd name="T55" fmla="*/ 44 h 427"/>
                  <a:gd name="T56" fmla="*/ 606 w 782"/>
                  <a:gd name="T57" fmla="*/ 46 h 427"/>
                  <a:gd name="T58" fmla="*/ 614 w 782"/>
                  <a:gd name="T59" fmla="*/ 68 h 427"/>
                  <a:gd name="T60" fmla="*/ 606 w 782"/>
                  <a:gd name="T61" fmla="*/ 86 h 427"/>
                  <a:gd name="T62" fmla="*/ 596 w 782"/>
                  <a:gd name="T63" fmla="*/ 104 h 427"/>
                  <a:gd name="T64" fmla="*/ 602 w 782"/>
                  <a:gd name="T65" fmla="*/ 114 h 427"/>
                  <a:gd name="T66" fmla="*/ 654 w 782"/>
                  <a:gd name="T67" fmla="*/ 136 h 427"/>
                  <a:gd name="T68" fmla="*/ 708 w 782"/>
                  <a:gd name="T69" fmla="*/ 154 h 427"/>
                  <a:gd name="T70" fmla="*/ 712 w 782"/>
                  <a:gd name="T71" fmla="*/ 188 h 427"/>
                  <a:gd name="T72" fmla="*/ 710 w 782"/>
                  <a:gd name="T73" fmla="*/ 208 h 427"/>
                  <a:gd name="T74" fmla="*/ 730 w 782"/>
                  <a:gd name="T75" fmla="*/ 226 h 427"/>
                  <a:gd name="T76" fmla="*/ 716 w 782"/>
                  <a:gd name="T77" fmla="*/ 232 h 427"/>
                  <a:gd name="T78" fmla="*/ 724 w 782"/>
                  <a:gd name="T79" fmla="*/ 248 h 427"/>
                  <a:gd name="T80" fmla="*/ 738 w 782"/>
                  <a:gd name="T81" fmla="*/ 258 h 427"/>
                  <a:gd name="T82" fmla="*/ 712 w 782"/>
                  <a:gd name="T83" fmla="*/ 267 h 427"/>
                  <a:gd name="T84" fmla="*/ 724 w 782"/>
                  <a:gd name="T85" fmla="*/ 281 h 427"/>
                  <a:gd name="T86" fmla="*/ 738 w 782"/>
                  <a:gd name="T87" fmla="*/ 277 h 427"/>
                  <a:gd name="T88" fmla="*/ 774 w 782"/>
                  <a:gd name="T89" fmla="*/ 277 h 427"/>
                  <a:gd name="T90" fmla="*/ 704 w 782"/>
                  <a:gd name="T91"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2" h="427">
                    <a:moveTo>
                      <a:pt x="704" y="317"/>
                    </a:moveTo>
                    <a:lnTo>
                      <a:pt x="202" y="401"/>
                    </a:lnTo>
                    <a:lnTo>
                      <a:pt x="0" y="427"/>
                    </a:lnTo>
                    <a:lnTo>
                      <a:pt x="54" y="411"/>
                    </a:lnTo>
                    <a:lnTo>
                      <a:pt x="60" y="397"/>
                    </a:lnTo>
                    <a:lnTo>
                      <a:pt x="78" y="389"/>
                    </a:lnTo>
                    <a:lnTo>
                      <a:pt x="78" y="377"/>
                    </a:lnTo>
                    <a:lnTo>
                      <a:pt x="92" y="369"/>
                    </a:lnTo>
                    <a:lnTo>
                      <a:pt x="90" y="357"/>
                    </a:lnTo>
                    <a:lnTo>
                      <a:pt x="156" y="297"/>
                    </a:lnTo>
                    <a:lnTo>
                      <a:pt x="156" y="297"/>
                    </a:lnTo>
                    <a:lnTo>
                      <a:pt x="160" y="299"/>
                    </a:lnTo>
                    <a:lnTo>
                      <a:pt x="156" y="305"/>
                    </a:lnTo>
                    <a:lnTo>
                      <a:pt x="162" y="309"/>
                    </a:lnTo>
                    <a:lnTo>
                      <a:pt x="164" y="317"/>
                    </a:lnTo>
                    <a:lnTo>
                      <a:pt x="174" y="325"/>
                    </a:lnTo>
                    <a:lnTo>
                      <a:pt x="196" y="333"/>
                    </a:lnTo>
                    <a:lnTo>
                      <a:pt x="216" y="321"/>
                    </a:lnTo>
                    <a:lnTo>
                      <a:pt x="220" y="313"/>
                    </a:lnTo>
                    <a:lnTo>
                      <a:pt x="236" y="323"/>
                    </a:lnTo>
                    <a:lnTo>
                      <a:pt x="266" y="309"/>
                    </a:lnTo>
                    <a:lnTo>
                      <a:pt x="270" y="305"/>
                    </a:lnTo>
                    <a:lnTo>
                      <a:pt x="266" y="299"/>
                    </a:lnTo>
                    <a:lnTo>
                      <a:pt x="268" y="295"/>
                    </a:lnTo>
                    <a:lnTo>
                      <a:pt x="280" y="299"/>
                    </a:lnTo>
                    <a:lnTo>
                      <a:pt x="300" y="285"/>
                    </a:lnTo>
                    <a:lnTo>
                      <a:pt x="308" y="289"/>
                    </a:lnTo>
                    <a:lnTo>
                      <a:pt x="324" y="273"/>
                    </a:lnTo>
                    <a:lnTo>
                      <a:pt x="320" y="269"/>
                    </a:lnTo>
                    <a:lnTo>
                      <a:pt x="328" y="259"/>
                    </a:lnTo>
                    <a:lnTo>
                      <a:pt x="320" y="254"/>
                    </a:lnTo>
                    <a:lnTo>
                      <a:pt x="342" y="208"/>
                    </a:lnTo>
                    <a:lnTo>
                      <a:pt x="346" y="188"/>
                    </a:lnTo>
                    <a:lnTo>
                      <a:pt x="356" y="174"/>
                    </a:lnTo>
                    <a:lnTo>
                      <a:pt x="354" y="168"/>
                    </a:lnTo>
                    <a:lnTo>
                      <a:pt x="362" y="152"/>
                    </a:lnTo>
                    <a:lnTo>
                      <a:pt x="364" y="130"/>
                    </a:lnTo>
                    <a:lnTo>
                      <a:pt x="374" y="132"/>
                    </a:lnTo>
                    <a:lnTo>
                      <a:pt x="380" y="142"/>
                    </a:lnTo>
                    <a:lnTo>
                      <a:pt x="402" y="146"/>
                    </a:lnTo>
                    <a:lnTo>
                      <a:pt x="422" y="88"/>
                    </a:lnTo>
                    <a:lnTo>
                      <a:pt x="436" y="94"/>
                    </a:lnTo>
                    <a:lnTo>
                      <a:pt x="444" y="72"/>
                    </a:lnTo>
                    <a:lnTo>
                      <a:pt x="448" y="74"/>
                    </a:lnTo>
                    <a:lnTo>
                      <a:pt x="456" y="66"/>
                    </a:lnTo>
                    <a:lnTo>
                      <a:pt x="470" y="40"/>
                    </a:lnTo>
                    <a:lnTo>
                      <a:pt x="472" y="0"/>
                    </a:lnTo>
                    <a:lnTo>
                      <a:pt x="526" y="30"/>
                    </a:lnTo>
                    <a:lnTo>
                      <a:pt x="532" y="6"/>
                    </a:lnTo>
                    <a:lnTo>
                      <a:pt x="550" y="6"/>
                    </a:lnTo>
                    <a:lnTo>
                      <a:pt x="562" y="14"/>
                    </a:lnTo>
                    <a:lnTo>
                      <a:pt x="558" y="26"/>
                    </a:lnTo>
                    <a:lnTo>
                      <a:pt x="566" y="32"/>
                    </a:lnTo>
                    <a:lnTo>
                      <a:pt x="584" y="34"/>
                    </a:lnTo>
                    <a:lnTo>
                      <a:pt x="590" y="40"/>
                    </a:lnTo>
                    <a:lnTo>
                      <a:pt x="600" y="44"/>
                    </a:lnTo>
                    <a:lnTo>
                      <a:pt x="606" y="46"/>
                    </a:lnTo>
                    <a:lnTo>
                      <a:pt x="606" y="46"/>
                    </a:lnTo>
                    <a:lnTo>
                      <a:pt x="610" y="52"/>
                    </a:lnTo>
                    <a:lnTo>
                      <a:pt x="614" y="68"/>
                    </a:lnTo>
                    <a:lnTo>
                      <a:pt x="606" y="72"/>
                    </a:lnTo>
                    <a:lnTo>
                      <a:pt x="606" y="86"/>
                    </a:lnTo>
                    <a:lnTo>
                      <a:pt x="600" y="92"/>
                    </a:lnTo>
                    <a:lnTo>
                      <a:pt x="596" y="104"/>
                    </a:lnTo>
                    <a:lnTo>
                      <a:pt x="598" y="108"/>
                    </a:lnTo>
                    <a:lnTo>
                      <a:pt x="602" y="114"/>
                    </a:lnTo>
                    <a:lnTo>
                      <a:pt x="634" y="122"/>
                    </a:lnTo>
                    <a:lnTo>
                      <a:pt x="654" y="136"/>
                    </a:lnTo>
                    <a:lnTo>
                      <a:pt x="698" y="144"/>
                    </a:lnTo>
                    <a:lnTo>
                      <a:pt x="708" y="154"/>
                    </a:lnTo>
                    <a:lnTo>
                      <a:pt x="712" y="166"/>
                    </a:lnTo>
                    <a:lnTo>
                      <a:pt x="712" y="188"/>
                    </a:lnTo>
                    <a:lnTo>
                      <a:pt x="706" y="192"/>
                    </a:lnTo>
                    <a:lnTo>
                      <a:pt x="710" y="208"/>
                    </a:lnTo>
                    <a:lnTo>
                      <a:pt x="720" y="212"/>
                    </a:lnTo>
                    <a:lnTo>
                      <a:pt x="730" y="226"/>
                    </a:lnTo>
                    <a:lnTo>
                      <a:pt x="724" y="226"/>
                    </a:lnTo>
                    <a:lnTo>
                      <a:pt x="716" y="232"/>
                    </a:lnTo>
                    <a:lnTo>
                      <a:pt x="718" y="238"/>
                    </a:lnTo>
                    <a:lnTo>
                      <a:pt x="724" y="248"/>
                    </a:lnTo>
                    <a:lnTo>
                      <a:pt x="734" y="252"/>
                    </a:lnTo>
                    <a:lnTo>
                      <a:pt x="738" y="258"/>
                    </a:lnTo>
                    <a:lnTo>
                      <a:pt x="730" y="263"/>
                    </a:lnTo>
                    <a:lnTo>
                      <a:pt x="712" y="267"/>
                    </a:lnTo>
                    <a:lnTo>
                      <a:pt x="712" y="277"/>
                    </a:lnTo>
                    <a:lnTo>
                      <a:pt x="724" y="281"/>
                    </a:lnTo>
                    <a:lnTo>
                      <a:pt x="734" y="283"/>
                    </a:lnTo>
                    <a:lnTo>
                      <a:pt x="738" y="277"/>
                    </a:lnTo>
                    <a:lnTo>
                      <a:pt x="742" y="275"/>
                    </a:lnTo>
                    <a:lnTo>
                      <a:pt x="774" y="277"/>
                    </a:lnTo>
                    <a:lnTo>
                      <a:pt x="782" y="301"/>
                    </a:lnTo>
                    <a:lnTo>
                      <a:pt x="704" y="317"/>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14" name="Freeform 218"/>
              <p:cNvSpPr>
                <a:spLocks/>
              </p:cNvSpPr>
              <p:nvPr/>
            </p:nvSpPr>
            <p:spPr bwMode="auto">
              <a:xfrm>
                <a:off x="4527942" y="3498268"/>
                <a:ext cx="790575" cy="689372"/>
              </a:xfrm>
              <a:custGeom>
                <a:avLst/>
                <a:gdLst>
                  <a:gd name="T0" fmla="*/ 0 w 664"/>
                  <a:gd name="T1" fmla="*/ 6 h 579"/>
                  <a:gd name="T2" fmla="*/ 6 w 664"/>
                  <a:gd name="T3" fmla="*/ 16 h 579"/>
                  <a:gd name="T4" fmla="*/ 28 w 664"/>
                  <a:gd name="T5" fmla="*/ 52 h 579"/>
                  <a:gd name="T6" fmla="*/ 34 w 664"/>
                  <a:gd name="T7" fmla="*/ 68 h 579"/>
                  <a:gd name="T8" fmla="*/ 62 w 664"/>
                  <a:gd name="T9" fmla="*/ 100 h 579"/>
                  <a:gd name="T10" fmla="*/ 86 w 664"/>
                  <a:gd name="T11" fmla="*/ 116 h 579"/>
                  <a:gd name="T12" fmla="*/ 62 w 664"/>
                  <a:gd name="T13" fmla="*/ 140 h 579"/>
                  <a:gd name="T14" fmla="*/ 90 w 664"/>
                  <a:gd name="T15" fmla="*/ 184 h 579"/>
                  <a:gd name="T16" fmla="*/ 112 w 664"/>
                  <a:gd name="T17" fmla="*/ 527 h 579"/>
                  <a:gd name="T18" fmla="*/ 572 w 664"/>
                  <a:gd name="T19" fmla="*/ 531 h 579"/>
                  <a:gd name="T20" fmla="*/ 542 w 664"/>
                  <a:gd name="T21" fmla="*/ 579 h 579"/>
                  <a:gd name="T22" fmla="*/ 620 w 664"/>
                  <a:gd name="T23" fmla="*/ 559 h 579"/>
                  <a:gd name="T24" fmla="*/ 624 w 664"/>
                  <a:gd name="T25" fmla="*/ 543 h 579"/>
                  <a:gd name="T26" fmla="*/ 626 w 664"/>
                  <a:gd name="T27" fmla="*/ 527 h 579"/>
                  <a:gd name="T28" fmla="*/ 628 w 664"/>
                  <a:gd name="T29" fmla="*/ 505 h 579"/>
                  <a:gd name="T30" fmla="*/ 640 w 664"/>
                  <a:gd name="T31" fmla="*/ 495 h 579"/>
                  <a:gd name="T32" fmla="*/ 664 w 664"/>
                  <a:gd name="T33" fmla="*/ 475 h 579"/>
                  <a:gd name="T34" fmla="*/ 656 w 664"/>
                  <a:gd name="T35" fmla="*/ 449 h 579"/>
                  <a:gd name="T36" fmla="*/ 644 w 664"/>
                  <a:gd name="T37" fmla="*/ 437 h 579"/>
                  <a:gd name="T38" fmla="*/ 636 w 664"/>
                  <a:gd name="T39" fmla="*/ 441 h 579"/>
                  <a:gd name="T40" fmla="*/ 620 w 664"/>
                  <a:gd name="T41" fmla="*/ 415 h 579"/>
                  <a:gd name="T42" fmla="*/ 618 w 664"/>
                  <a:gd name="T43" fmla="*/ 377 h 579"/>
                  <a:gd name="T44" fmla="*/ 576 w 664"/>
                  <a:gd name="T45" fmla="*/ 329 h 579"/>
                  <a:gd name="T46" fmla="*/ 532 w 664"/>
                  <a:gd name="T47" fmla="*/ 297 h 579"/>
                  <a:gd name="T48" fmla="*/ 546 w 664"/>
                  <a:gd name="T49" fmla="*/ 246 h 579"/>
                  <a:gd name="T50" fmla="*/ 550 w 664"/>
                  <a:gd name="T51" fmla="*/ 222 h 579"/>
                  <a:gd name="T52" fmla="*/ 536 w 664"/>
                  <a:gd name="T53" fmla="*/ 208 h 579"/>
                  <a:gd name="T54" fmla="*/ 508 w 664"/>
                  <a:gd name="T55" fmla="*/ 216 h 579"/>
                  <a:gd name="T56" fmla="*/ 494 w 664"/>
                  <a:gd name="T57" fmla="*/ 204 h 579"/>
                  <a:gd name="T58" fmla="*/ 458 w 664"/>
                  <a:gd name="T59" fmla="*/ 146 h 579"/>
                  <a:gd name="T60" fmla="*/ 424 w 664"/>
                  <a:gd name="T61" fmla="*/ 112 h 579"/>
                  <a:gd name="T62" fmla="*/ 412 w 664"/>
                  <a:gd name="T63" fmla="*/ 30 h 579"/>
                  <a:gd name="T64" fmla="*/ 326 w 664"/>
                  <a:gd name="T65" fmla="*/ 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579">
                    <a:moveTo>
                      <a:pt x="326" y="2"/>
                    </a:moveTo>
                    <a:lnTo>
                      <a:pt x="0" y="6"/>
                    </a:lnTo>
                    <a:lnTo>
                      <a:pt x="0" y="14"/>
                    </a:lnTo>
                    <a:lnTo>
                      <a:pt x="6" y="16"/>
                    </a:lnTo>
                    <a:lnTo>
                      <a:pt x="10" y="44"/>
                    </a:lnTo>
                    <a:lnTo>
                      <a:pt x="28" y="52"/>
                    </a:lnTo>
                    <a:lnTo>
                      <a:pt x="26" y="58"/>
                    </a:lnTo>
                    <a:lnTo>
                      <a:pt x="34" y="68"/>
                    </a:lnTo>
                    <a:lnTo>
                      <a:pt x="32" y="78"/>
                    </a:lnTo>
                    <a:lnTo>
                      <a:pt x="62" y="100"/>
                    </a:lnTo>
                    <a:lnTo>
                      <a:pt x="78" y="96"/>
                    </a:lnTo>
                    <a:lnTo>
                      <a:pt x="86" y="116"/>
                    </a:lnTo>
                    <a:lnTo>
                      <a:pt x="76" y="116"/>
                    </a:lnTo>
                    <a:lnTo>
                      <a:pt x="62" y="140"/>
                    </a:lnTo>
                    <a:lnTo>
                      <a:pt x="82" y="162"/>
                    </a:lnTo>
                    <a:lnTo>
                      <a:pt x="90" y="184"/>
                    </a:lnTo>
                    <a:lnTo>
                      <a:pt x="110" y="190"/>
                    </a:lnTo>
                    <a:lnTo>
                      <a:pt x="112" y="527"/>
                    </a:lnTo>
                    <a:lnTo>
                      <a:pt x="562" y="513"/>
                    </a:lnTo>
                    <a:lnTo>
                      <a:pt x="572" y="531"/>
                    </a:lnTo>
                    <a:lnTo>
                      <a:pt x="572" y="541"/>
                    </a:lnTo>
                    <a:lnTo>
                      <a:pt x="542" y="579"/>
                    </a:lnTo>
                    <a:lnTo>
                      <a:pt x="608" y="577"/>
                    </a:lnTo>
                    <a:lnTo>
                      <a:pt x="620" y="559"/>
                    </a:lnTo>
                    <a:lnTo>
                      <a:pt x="612" y="545"/>
                    </a:lnTo>
                    <a:lnTo>
                      <a:pt x="624" y="543"/>
                    </a:lnTo>
                    <a:lnTo>
                      <a:pt x="616" y="535"/>
                    </a:lnTo>
                    <a:lnTo>
                      <a:pt x="626" y="527"/>
                    </a:lnTo>
                    <a:lnTo>
                      <a:pt x="622" y="507"/>
                    </a:lnTo>
                    <a:lnTo>
                      <a:pt x="628" y="505"/>
                    </a:lnTo>
                    <a:lnTo>
                      <a:pt x="632" y="519"/>
                    </a:lnTo>
                    <a:lnTo>
                      <a:pt x="640" y="495"/>
                    </a:lnTo>
                    <a:lnTo>
                      <a:pt x="654" y="501"/>
                    </a:lnTo>
                    <a:lnTo>
                      <a:pt x="664" y="475"/>
                    </a:lnTo>
                    <a:lnTo>
                      <a:pt x="664" y="451"/>
                    </a:lnTo>
                    <a:lnTo>
                      <a:pt x="656" y="449"/>
                    </a:lnTo>
                    <a:lnTo>
                      <a:pt x="648" y="435"/>
                    </a:lnTo>
                    <a:lnTo>
                      <a:pt x="644" y="437"/>
                    </a:lnTo>
                    <a:lnTo>
                      <a:pt x="648" y="447"/>
                    </a:lnTo>
                    <a:lnTo>
                      <a:pt x="636" y="441"/>
                    </a:lnTo>
                    <a:lnTo>
                      <a:pt x="626" y="417"/>
                    </a:lnTo>
                    <a:lnTo>
                      <a:pt x="620" y="415"/>
                    </a:lnTo>
                    <a:lnTo>
                      <a:pt x="628" y="395"/>
                    </a:lnTo>
                    <a:lnTo>
                      <a:pt x="618" y="377"/>
                    </a:lnTo>
                    <a:lnTo>
                      <a:pt x="618" y="361"/>
                    </a:lnTo>
                    <a:lnTo>
                      <a:pt x="576" y="329"/>
                    </a:lnTo>
                    <a:lnTo>
                      <a:pt x="564" y="327"/>
                    </a:lnTo>
                    <a:lnTo>
                      <a:pt x="532" y="297"/>
                    </a:lnTo>
                    <a:lnTo>
                      <a:pt x="528" y="281"/>
                    </a:lnTo>
                    <a:lnTo>
                      <a:pt x="546" y="246"/>
                    </a:lnTo>
                    <a:lnTo>
                      <a:pt x="544" y="234"/>
                    </a:lnTo>
                    <a:lnTo>
                      <a:pt x="550" y="222"/>
                    </a:lnTo>
                    <a:lnTo>
                      <a:pt x="550" y="218"/>
                    </a:lnTo>
                    <a:lnTo>
                      <a:pt x="536" y="208"/>
                    </a:lnTo>
                    <a:lnTo>
                      <a:pt x="518" y="204"/>
                    </a:lnTo>
                    <a:lnTo>
                      <a:pt x="508" y="216"/>
                    </a:lnTo>
                    <a:lnTo>
                      <a:pt x="500" y="214"/>
                    </a:lnTo>
                    <a:lnTo>
                      <a:pt x="494" y="204"/>
                    </a:lnTo>
                    <a:lnTo>
                      <a:pt x="482" y="164"/>
                    </a:lnTo>
                    <a:lnTo>
                      <a:pt x="458" y="146"/>
                    </a:lnTo>
                    <a:lnTo>
                      <a:pt x="452" y="134"/>
                    </a:lnTo>
                    <a:lnTo>
                      <a:pt x="424" y="112"/>
                    </a:lnTo>
                    <a:lnTo>
                      <a:pt x="408" y="62"/>
                    </a:lnTo>
                    <a:lnTo>
                      <a:pt x="412" y="30"/>
                    </a:lnTo>
                    <a:lnTo>
                      <a:pt x="384" y="0"/>
                    </a:lnTo>
                    <a:lnTo>
                      <a:pt x="326" y="2"/>
                    </a:lnTo>
                    <a:close/>
                  </a:path>
                </a:pathLst>
              </a:custGeom>
              <a:pattFill prst="dkDnDiag">
                <a:fgClr>
                  <a:schemeClr val="accent1"/>
                </a:fgClr>
                <a:bgClr>
                  <a:schemeClr val="bg1"/>
                </a:bgClr>
              </a:patt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15" name="Freeform 219"/>
              <p:cNvSpPr>
                <a:spLocks/>
              </p:cNvSpPr>
              <p:nvPr/>
            </p:nvSpPr>
            <p:spPr bwMode="auto">
              <a:xfrm>
                <a:off x="3667121" y="2202867"/>
                <a:ext cx="783431" cy="495300"/>
              </a:xfrm>
              <a:custGeom>
                <a:avLst/>
                <a:gdLst>
                  <a:gd name="T0" fmla="*/ 590 w 658"/>
                  <a:gd name="T1" fmla="*/ 34 h 416"/>
                  <a:gd name="T2" fmla="*/ 260 w 658"/>
                  <a:gd name="T3" fmla="*/ 18 h 416"/>
                  <a:gd name="T4" fmla="*/ 36 w 658"/>
                  <a:gd name="T5" fmla="*/ 0 h 416"/>
                  <a:gd name="T6" fmla="*/ 0 w 658"/>
                  <a:gd name="T7" fmla="*/ 378 h 416"/>
                  <a:gd name="T8" fmla="*/ 620 w 658"/>
                  <a:gd name="T9" fmla="*/ 414 h 416"/>
                  <a:gd name="T10" fmla="*/ 658 w 658"/>
                  <a:gd name="T11" fmla="*/ 416 h 416"/>
                  <a:gd name="T12" fmla="*/ 656 w 658"/>
                  <a:gd name="T13" fmla="*/ 368 h 416"/>
                  <a:gd name="T14" fmla="*/ 646 w 658"/>
                  <a:gd name="T15" fmla="*/ 352 h 416"/>
                  <a:gd name="T16" fmla="*/ 638 w 658"/>
                  <a:gd name="T17" fmla="*/ 326 h 416"/>
                  <a:gd name="T18" fmla="*/ 644 w 658"/>
                  <a:gd name="T19" fmla="*/ 292 h 416"/>
                  <a:gd name="T20" fmla="*/ 640 w 658"/>
                  <a:gd name="T21" fmla="*/ 290 h 416"/>
                  <a:gd name="T22" fmla="*/ 636 w 658"/>
                  <a:gd name="T23" fmla="*/ 206 h 416"/>
                  <a:gd name="T24" fmla="*/ 614 w 658"/>
                  <a:gd name="T25" fmla="*/ 136 h 416"/>
                  <a:gd name="T26" fmla="*/ 614 w 658"/>
                  <a:gd name="T27" fmla="*/ 86 h 416"/>
                  <a:gd name="T28" fmla="*/ 618 w 658"/>
                  <a:gd name="T29" fmla="*/ 72 h 416"/>
                  <a:gd name="T30" fmla="*/ 608 w 658"/>
                  <a:gd name="T31" fmla="*/ 34 h 416"/>
                  <a:gd name="T32" fmla="*/ 608 w 658"/>
                  <a:gd name="T33" fmla="*/ 34 h 416"/>
                  <a:gd name="T34" fmla="*/ 590 w 658"/>
                  <a:gd name="T35" fmla="*/ 3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8" h="416">
                    <a:moveTo>
                      <a:pt x="590" y="34"/>
                    </a:moveTo>
                    <a:lnTo>
                      <a:pt x="260" y="18"/>
                    </a:lnTo>
                    <a:lnTo>
                      <a:pt x="36" y="0"/>
                    </a:lnTo>
                    <a:lnTo>
                      <a:pt x="0" y="378"/>
                    </a:lnTo>
                    <a:lnTo>
                      <a:pt x="620" y="414"/>
                    </a:lnTo>
                    <a:lnTo>
                      <a:pt x="658" y="416"/>
                    </a:lnTo>
                    <a:lnTo>
                      <a:pt x="656" y="368"/>
                    </a:lnTo>
                    <a:lnTo>
                      <a:pt x="646" y="352"/>
                    </a:lnTo>
                    <a:lnTo>
                      <a:pt x="638" y="326"/>
                    </a:lnTo>
                    <a:lnTo>
                      <a:pt x="644" y="292"/>
                    </a:lnTo>
                    <a:lnTo>
                      <a:pt x="640" y="290"/>
                    </a:lnTo>
                    <a:lnTo>
                      <a:pt x="636" y="206"/>
                    </a:lnTo>
                    <a:lnTo>
                      <a:pt x="614" y="136"/>
                    </a:lnTo>
                    <a:lnTo>
                      <a:pt x="614" y="86"/>
                    </a:lnTo>
                    <a:lnTo>
                      <a:pt x="618" y="72"/>
                    </a:lnTo>
                    <a:lnTo>
                      <a:pt x="608" y="34"/>
                    </a:lnTo>
                    <a:lnTo>
                      <a:pt x="608" y="34"/>
                    </a:lnTo>
                    <a:lnTo>
                      <a:pt x="590" y="34"/>
                    </a:lnTo>
                    <a:close/>
                  </a:path>
                </a:pathLst>
              </a:custGeom>
              <a:solidFill>
                <a:schemeClr val="bg2">
                  <a:lumMod val="90000"/>
                </a:schemeClr>
              </a:solidFill>
              <a:ln w="3175">
                <a:solidFill>
                  <a:srgbClr val="404040"/>
                </a:solidFill>
                <a:prstDash val="solid"/>
                <a:round/>
                <a:headEnd/>
                <a:tailEnd/>
              </a:ln>
              <a:effectLst/>
            </p:spPr>
            <p:txBody>
              <a:bodyPr/>
              <a:lstStyle/>
              <a:p>
                <a:pPr defTabSz="685800">
                  <a:defRPr/>
                </a:pPr>
                <a:endParaRPr lang="en-US" sz="1350" kern="0" dirty="0">
                  <a:solidFill>
                    <a:srgbClr val="323232"/>
                  </a:solidFill>
                  <a:latin typeface="Arial"/>
                </a:endParaRPr>
              </a:p>
            </p:txBody>
          </p:sp>
          <p:sp>
            <p:nvSpPr>
              <p:cNvPr id="316" name="Freeform 220"/>
              <p:cNvSpPr>
                <a:spLocks/>
              </p:cNvSpPr>
              <p:nvPr/>
            </p:nvSpPr>
            <p:spPr bwMode="auto">
              <a:xfrm>
                <a:off x="1738308" y="2926767"/>
                <a:ext cx="764381" cy="1179910"/>
              </a:xfrm>
              <a:custGeom>
                <a:avLst/>
                <a:gdLst>
                  <a:gd name="T0" fmla="*/ 330 w 642"/>
                  <a:gd name="T1" fmla="*/ 877 h 991"/>
                  <a:gd name="T2" fmla="*/ 0 w 642"/>
                  <a:gd name="T3" fmla="*/ 370 h 991"/>
                  <a:gd name="T4" fmla="*/ 100 w 642"/>
                  <a:gd name="T5" fmla="*/ 0 h 991"/>
                  <a:gd name="T6" fmla="*/ 370 w 642"/>
                  <a:gd name="T7" fmla="*/ 68 h 991"/>
                  <a:gd name="T8" fmla="*/ 642 w 642"/>
                  <a:gd name="T9" fmla="*/ 130 h 991"/>
                  <a:gd name="T10" fmla="*/ 496 w 642"/>
                  <a:gd name="T11" fmla="*/ 853 h 991"/>
                  <a:gd name="T12" fmla="*/ 484 w 642"/>
                  <a:gd name="T13" fmla="*/ 869 h 991"/>
                  <a:gd name="T14" fmla="*/ 478 w 642"/>
                  <a:gd name="T15" fmla="*/ 871 h 991"/>
                  <a:gd name="T16" fmla="*/ 470 w 642"/>
                  <a:gd name="T17" fmla="*/ 869 h 991"/>
                  <a:gd name="T18" fmla="*/ 462 w 642"/>
                  <a:gd name="T19" fmla="*/ 853 h 991"/>
                  <a:gd name="T20" fmla="*/ 454 w 642"/>
                  <a:gd name="T21" fmla="*/ 853 h 991"/>
                  <a:gd name="T22" fmla="*/ 444 w 642"/>
                  <a:gd name="T23" fmla="*/ 847 h 991"/>
                  <a:gd name="T24" fmla="*/ 428 w 642"/>
                  <a:gd name="T25" fmla="*/ 859 h 991"/>
                  <a:gd name="T26" fmla="*/ 422 w 642"/>
                  <a:gd name="T27" fmla="*/ 869 h 991"/>
                  <a:gd name="T28" fmla="*/ 426 w 642"/>
                  <a:gd name="T29" fmla="*/ 879 h 991"/>
                  <a:gd name="T30" fmla="*/ 418 w 642"/>
                  <a:gd name="T31" fmla="*/ 897 h 991"/>
                  <a:gd name="T32" fmla="*/ 416 w 642"/>
                  <a:gd name="T33" fmla="*/ 971 h 991"/>
                  <a:gd name="T34" fmla="*/ 410 w 642"/>
                  <a:gd name="T35" fmla="*/ 973 h 991"/>
                  <a:gd name="T36" fmla="*/ 406 w 642"/>
                  <a:gd name="T37" fmla="*/ 991 h 991"/>
                  <a:gd name="T38" fmla="*/ 330 w 642"/>
                  <a:gd name="T39" fmla="*/ 877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2" h="991">
                    <a:moveTo>
                      <a:pt x="330" y="877"/>
                    </a:moveTo>
                    <a:lnTo>
                      <a:pt x="0" y="370"/>
                    </a:lnTo>
                    <a:lnTo>
                      <a:pt x="100" y="0"/>
                    </a:lnTo>
                    <a:lnTo>
                      <a:pt x="370" y="68"/>
                    </a:lnTo>
                    <a:lnTo>
                      <a:pt x="642" y="130"/>
                    </a:lnTo>
                    <a:lnTo>
                      <a:pt x="496" y="853"/>
                    </a:lnTo>
                    <a:lnTo>
                      <a:pt x="484" y="869"/>
                    </a:lnTo>
                    <a:lnTo>
                      <a:pt x="478" y="871"/>
                    </a:lnTo>
                    <a:lnTo>
                      <a:pt x="470" y="869"/>
                    </a:lnTo>
                    <a:lnTo>
                      <a:pt x="462" y="853"/>
                    </a:lnTo>
                    <a:lnTo>
                      <a:pt x="454" y="853"/>
                    </a:lnTo>
                    <a:lnTo>
                      <a:pt x="444" y="847"/>
                    </a:lnTo>
                    <a:lnTo>
                      <a:pt x="428" y="859"/>
                    </a:lnTo>
                    <a:lnTo>
                      <a:pt x="422" y="869"/>
                    </a:lnTo>
                    <a:lnTo>
                      <a:pt x="426" y="879"/>
                    </a:lnTo>
                    <a:lnTo>
                      <a:pt x="418" y="897"/>
                    </a:lnTo>
                    <a:lnTo>
                      <a:pt x="416" y="971"/>
                    </a:lnTo>
                    <a:lnTo>
                      <a:pt x="410" y="973"/>
                    </a:lnTo>
                    <a:lnTo>
                      <a:pt x="406" y="991"/>
                    </a:lnTo>
                    <a:lnTo>
                      <a:pt x="330" y="877"/>
                    </a:lnTo>
                    <a:close/>
                  </a:path>
                </a:pathLst>
              </a:custGeom>
              <a:pattFill prst="dkDnDiag">
                <a:fgClr>
                  <a:schemeClr val="accent1"/>
                </a:fgClr>
                <a:bgClr>
                  <a:schemeClr val="bg1"/>
                </a:bgClr>
              </a:patt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17" name="Freeform 221"/>
              <p:cNvSpPr>
                <a:spLocks/>
              </p:cNvSpPr>
              <p:nvPr/>
            </p:nvSpPr>
            <p:spPr bwMode="auto">
              <a:xfrm>
                <a:off x="2807488" y="2695786"/>
                <a:ext cx="845344" cy="700088"/>
              </a:xfrm>
              <a:custGeom>
                <a:avLst/>
                <a:gdLst>
                  <a:gd name="T0" fmla="*/ 630 w 710"/>
                  <a:gd name="T1" fmla="*/ 74 h 588"/>
                  <a:gd name="T2" fmla="*/ 86 w 710"/>
                  <a:gd name="T3" fmla="*/ 0 h 588"/>
                  <a:gd name="T4" fmla="*/ 0 w 710"/>
                  <a:gd name="T5" fmla="*/ 500 h 588"/>
                  <a:gd name="T6" fmla="*/ 188 w 710"/>
                  <a:gd name="T7" fmla="*/ 530 h 588"/>
                  <a:gd name="T8" fmla="*/ 662 w 710"/>
                  <a:gd name="T9" fmla="*/ 588 h 588"/>
                  <a:gd name="T10" fmla="*/ 710 w 710"/>
                  <a:gd name="T11" fmla="*/ 82 h 588"/>
                  <a:gd name="T12" fmla="*/ 630 w 710"/>
                  <a:gd name="T13" fmla="*/ 74 h 588"/>
                </a:gdLst>
                <a:ahLst/>
                <a:cxnLst>
                  <a:cxn ang="0">
                    <a:pos x="T0" y="T1"/>
                  </a:cxn>
                  <a:cxn ang="0">
                    <a:pos x="T2" y="T3"/>
                  </a:cxn>
                  <a:cxn ang="0">
                    <a:pos x="T4" y="T5"/>
                  </a:cxn>
                  <a:cxn ang="0">
                    <a:pos x="T6" y="T7"/>
                  </a:cxn>
                  <a:cxn ang="0">
                    <a:pos x="T8" y="T9"/>
                  </a:cxn>
                  <a:cxn ang="0">
                    <a:pos x="T10" y="T11"/>
                  </a:cxn>
                  <a:cxn ang="0">
                    <a:pos x="T12" y="T13"/>
                  </a:cxn>
                </a:cxnLst>
                <a:rect l="0" t="0" r="r" b="b"/>
                <a:pathLst>
                  <a:path w="710" h="588">
                    <a:moveTo>
                      <a:pt x="630" y="74"/>
                    </a:moveTo>
                    <a:lnTo>
                      <a:pt x="86" y="0"/>
                    </a:lnTo>
                    <a:lnTo>
                      <a:pt x="0" y="500"/>
                    </a:lnTo>
                    <a:lnTo>
                      <a:pt x="188" y="530"/>
                    </a:lnTo>
                    <a:lnTo>
                      <a:pt x="662" y="588"/>
                    </a:lnTo>
                    <a:lnTo>
                      <a:pt x="710" y="82"/>
                    </a:lnTo>
                    <a:lnTo>
                      <a:pt x="630" y="74"/>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18" name="Freeform 222"/>
              <p:cNvSpPr>
                <a:spLocks/>
              </p:cNvSpPr>
              <p:nvPr/>
            </p:nvSpPr>
            <p:spPr bwMode="auto">
              <a:xfrm>
                <a:off x="7133029" y="2102856"/>
                <a:ext cx="450056" cy="688181"/>
              </a:xfrm>
              <a:custGeom>
                <a:avLst/>
                <a:gdLst>
                  <a:gd name="T0" fmla="*/ 0 w 378"/>
                  <a:gd name="T1" fmla="*/ 318 h 578"/>
                  <a:gd name="T2" fmla="*/ 30 w 378"/>
                  <a:gd name="T3" fmla="*/ 312 h 578"/>
                  <a:gd name="T4" fmla="*/ 30 w 378"/>
                  <a:gd name="T5" fmla="*/ 300 h 578"/>
                  <a:gd name="T6" fmla="*/ 42 w 378"/>
                  <a:gd name="T7" fmla="*/ 298 h 578"/>
                  <a:gd name="T8" fmla="*/ 36 w 378"/>
                  <a:gd name="T9" fmla="*/ 280 h 578"/>
                  <a:gd name="T10" fmla="*/ 50 w 378"/>
                  <a:gd name="T11" fmla="*/ 256 h 578"/>
                  <a:gd name="T12" fmla="*/ 68 w 378"/>
                  <a:gd name="T13" fmla="*/ 24 h 578"/>
                  <a:gd name="T14" fmla="*/ 86 w 378"/>
                  <a:gd name="T15" fmla="*/ 14 h 578"/>
                  <a:gd name="T16" fmla="*/ 110 w 378"/>
                  <a:gd name="T17" fmla="*/ 34 h 578"/>
                  <a:gd name="T18" fmla="*/ 156 w 378"/>
                  <a:gd name="T19" fmla="*/ 22 h 578"/>
                  <a:gd name="T20" fmla="*/ 174 w 378"/>
                  <a:gd name="T21" fmla="*/ 0 h 578"/>
                  <a:gd name="T22" fmla="*/ 272 w 378"/>
                  <a:gd name="T23" fmla="*/ 190 h 578"/>
                  <a:gd name="T24" fmla="*/ 312 w 378"/>
                  <a:gd name="T25" fmla="*/ 228 h 578"/>
                  <a:gd name="T26" fmla="*/ 334 w 378"/>
                  <a:gd name="T27" fmla="*/ 238 h 578"/>
                  <a:gd name="T28" fmla="*/ 354 w 378"/>
                  <a:gd name="T29" fmla="*/ 234 h 578"/>
                  <a:gd name="T30" fmla="*/ 366 w 378"/>
                  <a:gd name="T31" fmla="*/ 252 h 578"/>
                  <a:gd name="T32" fmla="*/ 364 w 378"/>
                  <a:gd name="T33" fmla="*/ 268 h 578"/>
                  <a:gd name="T34" fmla="*/ 378 w 378"/>
                  <a:gd name="T35" fmla="*/ 274 h 578"/>
                  <a:gd name="T36" fmla="*/ 370 w 378"/>
                  <a:gd name="T37" fmla="*/ 292 h 578"/>
                  <a:gd name="T38" fmla="*/ 354 w 378"/>
                  <a:gd name="T39" fmla="*/ 302 h 578"/>
                  <a:gd name="T40" fmla="*/ 340 w 378"/>
                  <a:gd name="T41" fmla="*/ 314 h 578"/>
                  <a:gd name="T42" fmla="*/ 314 w 378"/>
                  <a:gd name="T43" fmla="*/ 338 h 578"/>
                  <a:gd name="T44" fmla="*/ 298 w 378"/>
                  <a:gd name="T45" fmla="*/ 348 h 578"/>
                  <a:gd name="T46" fmla="*/ 286 w 378"/>
                  <a:gd name="T47" fmla="*/ 370 h 578"/>
                  <a:gd name="T48" fmla="*/ 262 w 378"/>
                  <a:gd name="T49" fmla="*/ 368 h 578"/>
                  <a:gd name="T50" fmla="*/ 248 w 378"/>
                  <a:gd name="T51" fmla="*/ 372 h 578"/>
                  <a:gd name="T52" fmla="*/ 236 w 378"/>
                  <a:gd name="T53" fmla="*/ 354 h 578"/>
                  <a:gd name="T54" fmla="*/ 228 w 378"/>
                  <a:gd name="T55" fmla="*/ 358 h 578"/>
                  <a:gd name="T56" fmla="*/ 224 w 378"/>
                  <a:gd name="T57" fmla="*/ 384 h 578"/>
                  <a:gd name="T58" fmla="*/ 222 w 378"/>
                  <a:gd name="T59" fmla="*/ 408 h 578"/>
                  <a:gd name="T60" fmla="*/ 216 w 378"/>
                  <a:gd name="T61" fmla="*/ 426 h 578"/>
                  <a:gd name="T62" fmla="*/ 200 w 378"/>
                  <a:gd name="T63" fmla="*/ 434 h 578"/>
                  <a:gd name="T64" fmla="*/ 190 w 378"/>
                  <a:gd name="T65" fmla="*/ 452 h 578"/>
                  <a:gd name="T66" fmla="*/ 180 w 378"/>
                  <a:gd name="T67" fmla="*/ 446 h 578"/>
                  <a:gd name="T68" fmla="*/ 176 w 378"/>
                  <a:gd name="T69" fmla="*/ 464 h 578"/>
                  <a:gd name="T70" fmla="*/ 170 w 378"/>
                  <a:gd name="T71" fmla="*/ 472 h 578"/>
                  <a:gd name="T72" fmla="*/ 154 w 378"/>
                  <a:gd name="T73" fmla="*/ 462 h 578"/>
                  <a:gd name="T74" fmla="*/ 134 w 378"/>
                  <a:gd name="T75" fmla="*/ 488 h 578"/>
                  <a:gd name="T76" fmla="*/ 120 w 378"/>
                  <a:gd name="T77" fmla="*/ 552 h 578"/>
                  <a:gd name="T78" fmla="*/ 90 w 378"/>
                  <a:gd name="T79" fmla="*/ 570 h 578"/>
                  <a:gd name="T80" fmla="*/ 68 w 378"/>
                  <a:gd name="T81" fmla="*/ 544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578">
                    <a:moveTo>
                      <a:pt x="36" y="430"/>
                    </a:moveTo>
                    <a:lnTo>
                      <a:pt x="0" y="318"/>
                    </a:lnTo>
                    <a:lnTo>
                      <a:pt x="12" y="308"/>
                    </a:lnTo>
                    <a:lnTo>
                      <a:pt x="30" y="312"/>
                    </a:lnTo>
                    <a:lnTo>
                      <a:pt x="28" y="302"/>
                    </a:lnTo>
                    <a:lnTo>
                      <a:pt x="30" y="300"/>
                    </a:lnTo>
                    <a:lnTo>
                      <a:pt x="42" y="302"/>
                    </a:lnTo>
                    <a:lnTo>
                      <a:pt x="42" y="298"/>
                    </a:lnTo>
                    <a:lnTo>
                      <a:pt x="36" y="288"/>
                    </a:lnTo>
                    <a:lnTo>
                      <a:pt x="36" y="280"/>
                    </a:lnTo>
                    <a:lnTo>
                      <a:pt x="48" y="262"/>
                    </a:lnTo>
                    <a:lnTo>
                      <a:pt x="50" y="256"/>
                    </a:lnTo>
                    <a:lnTo>
                      <a:pt x="44" y="102"/>
                    </a:lnTo>
                    <a:lnTo>
                      <a:pt x="68" y="24"/>
                    </a:lnTo>
                    <a:lnTo>
                      <a:pt x="76" y="16"/>
                    </a:lnTo>
                    <a:lnTo>
                      <a:pt x="86" y="14"/>
                    </a:lnTo>
                    <a:lnTo>
                      <a:pt x="98" y="20"/>
                    </a:lnTo>
                    <a:lnTo>
                      <a:pt x="110" y="34"/>
                    </a:lnTo>
                    <a:lnTo>
                      <a:pt x="132" y="36"/>
                    </a:lnTo>
                    <a:lnTo>
                      <a:pt x="156" y="22"/>
                    </a:lnTo>
                    <a:lnTo>
                      <a:pt x="162" y="2"/>
                    </a:lnTo>
                    <a:lnTo>
                      <a:pt x="174" y="0"/>
                    </a:lnTo>
                    <a:lnTo>
                      <a:pt x="224" y="26"/>
                    </a:lnTo>
                    <a:lnTo>
                      <a:pt x="272" y="190"/>
                    </a:lnTo>
                    <a:lnTo>
                      <a:pt x="300" y="196"/>
                    </a:lnTo>
                    <a:lnTo>
                      <a:pt x="312" y="228"/>
                    </a:lnTo>
                    <a:lnTo>
                      <a:pt x="318" y="234"/>
                    </a:lnTo>
                    <a:lnTo>
                      <a:pt x="334" y="238"/>
                    </a:lnTo>
                    <a:lnTo>
                      <a:pt x="348" y="236"/>
                    </a:lnTo>
                    <a:lnTo>
                      <a:pt x="354" y="234"/>
                    </a:lnTo>
                    <a:lnTo>
                      <a:pt x="354" y="228"/>
                    </a:lnTo>
                    <a:lnTo>
                      <a:pt x="366" y="252"/>
                    </a:lnTo>
                    <a:lnTo>
                      <a:pt x="362" y="264"/>
                    </a:lnTo>
                    <a:lnTo>
                      <a:pt x="364" y="268"/>
                    </a:lnTo>
                    <a:lnTo>
                      <a:pt x="374" y="266"/>
                    </a:lnTo>
                    <a:lnTo>
                      <a:pt x="378" y="274"/>
                    </a:lnTo>
                    <a:lnTo>
                      <a:pt x="378" y="282"/>
                    </a:lnTo>
                    <a:lnTo>
                      <a:pt x="370" y="292"/>
                    </a:lnTo>
                    <a:lnTo>
                      <a:pt x="358" y="296"/>
                    </a:lnTo>
                    <a:lnTo>
                      <a:pt x="354" y="302"/>
                    </a:lnTo>
                    <a:lnTo>
                      <a:pt x="344" y="306"/>
                    </a:lnTo>
                    <a:lnTo>
                      <a:pt x="340" y="314"/>
                    </a:lnTo>
                    <a:lnTo>
                      <a:pt x="316" y="326"/>
                    </a:lnTo>
                    <a:lnTo>
                      <a:pt x="314" y="338"/>
                    </a:lnTo>
                    <a:lnTo>
                      <a:pt x="306" y="346"/>
                    </a:lnTo>
                    <a:lnTo>
                      <a:pt x="298" y="348"/>
                    </a:lnTo>
                    <a:lnTo>
                      <a:pt x="290" y="360"/>
                    </a:lnTo>
                    <a:lnTo>
                      <a:pt x="286" y="370"/>
                    </a:lnTo>
                    <a:lnTo>
                      <a:pt x="280" y="374"/>
                    </a:lnTo>
                    <a:lnTo>
                      <a:pt x="262" y="368"/>
                    </a:lnTo>
                    <a:lnTo>
                      <a:pt x="256" y="374"/>
                    </a:lnTo>
                    <a:lnTo>
                      <a:pt x="248" y="372"/>
                    </a:lnTo>
                    <a:lnTo>
                      <a:pt x="242" y="366"/>
                    </a:lnTo>
                    <a:lnTo>
                      <a:pt x="236" y="354"/>
                    </a:lnTo>
                    <a:lnTo>
                      <a:pt x="234" y="354"/>
                    </a:lnTo>
                    <a:lnTo>
                      <a:pt x="228" y="358"/>
                    </a:lnTo>
                    <a:lnTo>
                      <a:pt x="222" y="366"/>
                    </a:lnTo>
                    <a:lnTo>
                      <a:pt x="224" y="384"/>
                    </a:lnTo>
                    <a:lnTo>
                      <a:pt x="220" y="396"/>
                    </a:lnTo>
                    <a:lnTo>
                      <a:pt x="222" y="408"/>
                    </a:lnTo>
                    <a:lnTo>
                      <a:pt x="218" y="424"/>
                    </a:lnTo>
                    <a:lnTo>
                      <a:pt x="216" y="426"/>
                    </a:lnTo>
                    <a:lnTo>
                      <a:pt x="204" y="426"/>
                    </a:lnTo>
                    <a:lnTo>
                      <a:pt x="200" y="434"/>
                    </a:lnTo>
                    <a:lnTo>
                      <a:pt x="198" y="446"/>
                    </a:lnTo>
                    <a:lnTo>
                      <a:pt x="190" y="452"/>
                    </a:lnTo>
                    <a:lnTo>
                      <a:pt x="186" y="452"/>
                    </a:lnTo>
                    <a:lnTo>
                      <a:pt x="180" y="446"/>
                    </a:lnTo>
                    <a:lnTo>
                      <a:pt x="176" y="448"/>
                    </a:lnTo>
                    <a:lnTo>
                      <a:pt x="176" y="464"/>
                    </a:lnTo>
                    <a:lnTo>
                      <a:pt x="172" y="474"/>
                    </a:lnTo>
                    <a:lnTo>
                      <a:pt x="170" y="472"/>
                    </a:lnTo>
                    <a:lnTo>
                      <a:pt x="160" y="462"/>
                    </a:lnTo>
                    <a:lnTo>
                      <a:pt x="154" y="462"/>
                    </a:lnTo>
                    <a:lnTo>
                      <a:pt x="142" y="472"/>
                    </a:lnTo>
                    <a:lnTo>
                      <a:pt x="134" y="488"/>
                    </a:lnTo>
                    <a:lnTo>
                      <a:pt x="136" y="508"/>
                    </a:lnTo>
                    <a:lnTo>
                      <a:pt x="120" y="552"/>
                    </a:lnTo>
                    <a:lnTo>
                      <a:pt x="100" y="578"/>
                    </a:lnTo>
                    <a:lnTo>
                      <a:pt x="90" y="570"/>
                    </a:lnTo>
                    <a:lnTo>
                      <a:pt x="88" y="560"/>
                    </a:lnTo>
                    <a:lnTo>
                      <a:pt x="68" y="544"/>
                    </a:lnTo>
                    <a:lnTo>
                      <a:pt x="36" y="430"/>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CDD7D9"/>
                  </a:solidFill>
                  <a:latin typeface="Arial"/>
                </a:endParaRPr>
              </a:p>
            </p:txBody>
          </p:sp>
          <p:sp>
            <p:nvSpPr>
              <p:cNvPr id="319" name="Freeform 223"/>
              <p:cNvSpPr>
                <a:spLocks/>
              </p:cNvSpPr>
              <p:nvPr/>
            </p:nvSpPr>
            <p:spPr bwMode="auto">
              <a:xfrm>
                <a:off x="5428054" y="3267286"/>
                <a:ext cx="376238" cy="634604"/>
              </a:xfrm>
              <a:custGeom>
                <a:avLst/>
                <a:gdLst>
                  <a:gd name="T0" fmla="*/ 40 w 316"/>
                  <a:gd name="T1" fmla="*/ 36 h 533"/>
                  <a:gd name="T2" fmla="*/ 44 w 316"/>
                  <a:gd name="T3" fmla="*/ 328 h 533"/>
                  <a:gd name="T4" fmla="*/ 38 w 316"/>
                  <a:gd name="T5" fmla="*/ 350 h 533"/>
                  <a:gd name="T6" fmla="*/ 46 w 316"/>
                  <a:gd name="T7" fmla="*/ 382 h 533"/>
                  <a:gd name="T8" fmla="*/ 50 w 316"/>
                  <a:gd name="T9" fmla="*/ 408 h 533"/>
                  <a:gd name="T10" fmla="*/ 40 w 316"/>
                  <a:gd name="T11" fmla="*/ 440 h 533"/>
                  <a:gd name="T12" fmla="*/ 22 w 316"/>
                  <a:gd name="T13" fmla="*/ 467 h 533"/>
                  <a:gd name="T14" fmla="*/ 8 w 316"/>
                  <a:gd name="T15" fmla="*/ 475 h 533"/>
                  <a:gd name="T16" fmla="*/ 6 w 316"/>
                  <a:gd name="T17" fmla="*/ 493 h 533"/>
                  <a:gd name="T18" fmla="*/ 4 w 316"/>
                  <a:gd name="T19" fmla="*/ 499 h 533"/>
                  <a:gd name="T20" fmla="*/ 0 w 316"/>
                  <a:gd name="T21" fmla="*/ 519 h 533"/>
                  <a:gd name="T22" fmla="*/ 2 w 316"/>
                  <a:gd name="T23" fmla="*/ 529 h 533"/>
                  <a:gd name="T24" fmla="*/ 8 w 316"/>
                  <a:gd name="T25" fmla="*/ 529 h 533"/>
                  <a:gd name="T26" fmla="*/ 22 w 316"/>
                  <a:gd name="T27" fmla="*/ 527 h 533"/>
                  <a:gd name="T28" fmla="*/ 22 w 316"/>
                  <a:gd name="T29" fmla="*/ 513 h 533"/>
                  <a:gd name="T30" fmla="*/ 42 w 316"/>
                  <a:gd name="T31" fmla="*/ 515 h 533"/>
                  <a:gd name="T32" fmla="*/ 52 w 316"/>
                  <a:gd name="T33" fmla="*/ 521 h 533"/>
                  <a:gd name="T34" fmla="*/ 54 w 316"/>
                  <a:gd name="T35" fmla="*/ 513 h 533"/>
                  <a:gd name="T36" fmla="*/ 100 w 316"/>
                  <a:gd name="T37" fmla="*/ 525 h 533"/>
                  <a:gd name="T38" fmla="*/ 126 w 316"/>
                  <a:gd name="T39" fmla="*/ 497 h 533"/>
                  <a:gd name="T40" fmla="*/ 144 w 316"/>
                  <a:gd name="T41" fmla="*/ 507 h 533"/>
                  <a:gd name="T42" fmla="*/ 150 w 316"/>
                  <a:gd name="T43" fmla="*/ 505 h 533"/>
                  <a:gd name="T44" fmla="*/ 156 w 316"/>
                  <a:gd name="T45" fmla="*/ 489 h 533"/>
                  <a:gd name="T46" fmla="*/ 160 w 316"/>
                  <a:gd name="T47" fmla="*/ 477 h 533"/>
                  <a:gd name="T48" fmla="*/ 168 w 316"/>
                  <a:gd name="T49" fmla="*/ 467 h 533"/>
                  <a:gd name="T50" fmla="*/ 180 w 316"/>
                  <a:gd name="T51" fmla="*/ 483 h 533"/>
                  <a:gd name="T52" fmla="*/ 214 w 316"/>
                  <a:gd name="T53" fmla="*/ 483 h 533"/>
                  <a:gd name="T54" fmla="*/ 220 w 316"/>
                  <a:gd name="T55" fmla="*/ 452 h 533"/>
                  <a:gd name="T56" fmla="*/ 240 w 316"/>
                  <a:gd name="T57" fmla="*/ 428 h 533"/>
                  <a:gd name="T58" fmla="*/ 254 w 316"/>
                  <a:gd name="T59" fmla="*/ 392 h 533"/>
                  <a:gd name="T60" fmla="*/ 280 w 316"/>
                  <a:gd name="T61" fmla="*/ 394 h 533"/>
                  <a:gd name="T62" fmla="*/ 314 w 316"/>
                  <a:gd name="T63" fmla="*/ 378 h 533"/>
                  <a:gd name="T64" fmla="*/ 306 w 316"/>
                  <a:gd name="T65" fmla="*/ 364 h 533"/>
                  <a:gd name="T66" fmla="*/ 304 w 316"/>
                  <a:gd name="T67" fmla="*/ 344 h 533"/>
                  <a:gd name="T68" fmla="*/ 274 w 316"/>
                  <a:gd name="T69" fmla="*/ 0 h 533"/>
                  <a:gd name="T70" fmla="*/ 54 w 316"/>
                  <a:gd name="T71" fmla="*/ 3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6" h="533">
                    <a:moveTo>
                      <a:pt x="54" y="36"/>
                    </a:moveTo>
                    <a:lnTo>
                      <a:pt x="40" y="36"/>
                    </a:lnTo>
                    <a:lnTo>
                      <a:pt x="20" y="30"/>
                    </a:lnTo>
                    <a:lnTo>
                      <a:pt x="44" y="328"/>
                    </a:lnTo>
                    <a:lnTo>
                      <a:pt x="34" y="338"/>
                    </a:lnTo>
                    <a:lnTo>
                      <a:pt x="38" y="350"/>
                    </a:lnTo>
                    <a:lnTo>
                      <a:pt x="32" y="362"/>
                    </a:lnTo>
                    <a:lnTo>
                      <a:pt x="46" y="382"/>
                    </a:lnTo>
                    <a:lnTo>
                      <a:pt x="44" y="392"/>
                    </a:lnTo>
                    <a:lnTo>
                      <a:pt x="50" y="408"/>
                    </a:lnTo>
                    <a:lnTo>
                      <a:pt x="38" y="432"/>
                    </a:lnTo>
                    <a:lnTo>
                      <a:pt x="40" y="440"/>
                    </a:lnTo>
                    <a:lnTo>
                      <a:pt x="30" y="446"/>
                    </a:lnTo>
                    <a:lnTo>
                      <a:pt x="22" y="467"/>
                    </a:lnTo>
                    <a:lnTo>
                      <a:pt x="12" y="467"/>
                    </a:lnTo>
                    <a:lnTo>
                      <a:pt x="8" y="475"/>
                    </a:lnTo>
                    <a:lnTo>
                      <a:pt x="16" y="487"/>
                    </a:lnTo>
                    <a:lnTo>
                      <a:pt x="6" y="493"/>
                    </a:lnTo>
                    <a:lnTo>
                      <a:pt x="12" y="495"/>
                    </a:lnTo>
                    <a:lnTo>
                      <a:pt x="4" y="499"/>
                    </a:lnTo>
                    <a:lnTo>
                      <a:pt x="8" y="519"/>
                    </a:lnTo>
                    <a:lnTo>
                      <a:pt x="0" y="519"/>
                    </a:lnTo>
                    <a:lnTo>
                      <a:pt x="8" y="525"/>
                    </a:lnTo>
                    <a:lnTo>
                      <a:pt x="2" y="529"/>
                    </a:lnTo>
                    <a:lnTo>
                      <a:pt x="6" y="529"/>
                    </a:lnTo>
                    <a:lnTo>
                      <a:pt x="8" y="529"/>
                    </a:lnTo>
                    <a:lnTo>
                      <a:pt x="16" y="533"/>
                    </a:lnTo>
                    <a:lnTo>
                      <a:pt x="22" y="527"/>
                    </a:lnTo>
                    <a:lnTo>
                      <a:pt x="18" y="517"/>
                    </a:lnTo>
                    <a:lnTo>
                      <a:pt x="22" y="513"/>
                    </a:lnTo>
                    <a:lnTo>
                      <a:pt x="30" y="519"/>
                    </a:lnTo>
                    <a:lnTo>
                      <a:pt x="42" y="515"/>
                    </a:lnTo>
                    <a:lnTo>
                      <a:pt x="46" y="525"/>
                    </a:lnTo>
                    <a:lnTo>
                      <a:pt x="52" y="521"/>
                    </a:lnTo>
                    <a:lnTo>
                      <a:pt x="50" y="505"/>
                    </a:lnTo>
                    <a:lnTo>
                      <a:pt x="54" y="513"/>
                    </a:lnTo>
                    <a:lnTo>
                      <a:pt x="70" y="509"/>
                    </a:lnTo>
                    <a:lnTo>
                      <a:pt x="100" y="525"/>
                    </a:lnTo>
                    <a:lnTo>
                      <a:pt x="108" y="509"/>
                    </a:lnTo>
                    <a:lnTo>
                      <a:pt x="126" y="497"/>
                    </a:lnTo>
                    <a:lnTo>
                      <a:pt x="134" y="507"/>
                    </a:lnTo>
                    <a:lnTo>
                      <a:pt x="144" y="507"/>
                    </a:lnTo>
                    <a:lnTo>
                      <a:pt x="146" y="513"/>
                    </a:lnTo>
                    <a:lnTo>
                      <a:pt x="150" y="505"/>
                    </a:lnTo>
                    <a:lnTo>
                      <a:pt x="158" y="501"/>
                    </a:lnTo>
                    <a:lnTo>
                      <a:pt x="156" y="489"/>
                    </a:lnTo>
                    <a:lnTo>
                      <a:pt x="164" y="483"/>
                    </a:lnTo>
                    <a:lnTo>
                      <a:pt x="160" y="477"/>
                    </a:lnTo>
                    <a:lnTo>
                      <a:pt x="174" y="475"/>
                    </a:lnTo>
                    <a:lnTo>
                      <a:pt x="168" y="467"/>
                    </a:lnTo>
                    <a:lnTo>
                      <a:pt x="178" y="473"/>
                    </a:lnTo>
                    <a:lnTo>
                      <a:pt x="180" y="483"/>
                    </a:lnTo>
                    <a:lnTo>
                      <a:pt x="204" y="493"/>
                    </a:lnTo>
                    <a:lnTo>
                      <a:pt x="214" y="483"/>
                    </a:lnTo>
                    <a:lnTo>
                      <a:pt x="216" y="465"/>
                    </a:lnTo>
                    <a:lnTo>
                      <a:pt x="220" y="452"/>
                    </a:lnTo>
                    <a:lnTo>
                      <a:pt x="236" y="448"/>
                    </a:lnTo>
                    <a:lnTo>
                      <a:pt x="240" y="428"/>
                    </a:lnTo>
                    <a:lnTo>
                      <a:pt x="258" y="416"/>
                    </a:lnTo>
                    <a:lnTo>
                      <a:pt x="254" y="392"/>
                    </a:lnTo>
                    <a:lnTo>
                      <a:pt x="270" y="388"/>
                    </a:lnTo>
                    <a:lnTo>
                      <a:pt x="280" y="394"/>
                    </a:lnTo>
                    <a:lnTo>
                      <a:pt x="298" y="380"/>
                    </a:lnTo>
                    <a:lnTo>
                      <a:pt x="314" y="378"/>
                    </a:lnTo>
                    <a:lnTo>
                      <a:pt x="316" y="366"/>
                    </a:lnTo>
                    <a:lnTo>
                      <a:pt x="306" y="364"/>
                    </a:lnTo>
                    <a:lnTo>
                      <a:pt x="310" y="354"/>
                    </a:lnTo>
                    <a:lnTo>
                      <a:pt x="304" y="344"/>
                    </a:lnTo>
                    <a:lnTo>
                      <a:pt x="310" y="338"/>
                    </a:lnTo>
                    <a:lnTo>
                      <a:pt x="274" y="0"/>
                    </a:lnTo>
                    <a:lnTo>
                      <a:pt x="76" y="18"/>
                    </a:lnTo>
                    <a:lnTo>
                      <a:pt x="54" y="36"/>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20" name="Freeform 224"/>
              <p:cNvSpPr>
                <a:spLocks/>
              </p:cNvSpPr>
              <p:nvPr/>
            </p:nvSpPr>
            <p:spPr bwMode="auto">
              <a:xfrm>
                <a:off x="4837504" y="2541005"/>
                <a:ext cx="623888" cy="671513"/>
              </a:xfrm>
              <a:custGeom>
                <a:avLst/>
                <a:gdLst>
                  <a:gd name="T0" fmla="*/ 492 w 524"/>
                  <a:gd name="T1" fmla="*/ 284 h 564"/>
                  <a:gd name="T2" fmla="*/ 518 w 524"/>
                  <a:gd name="T3" fmla="*/ 190 h 564"/>
                  <a:gd name="T4" fmla="*/ 494 w 524"/>
                  <a:gd name="T5" fmla="*/ 246 h 564"/>
                  <a:gd name="T6" fmla="*/ 448 w 524"/>
                  <a:gd name="T7" fmla="*/ 286 h 564"/>
                  <a:gd name="T8" fmla="*/ 460 w 524"/>
                  <a:gd name="T9" fmla="*/ 244 h 564"/>
                  <a:gd name="T10" fmla="*/ 480 w 524"/>
                  <a:gd name="T11" fmla="*/ 212 h 564"/>
                  <a:gd name="T12" fmla="*/ 476 w 524"/>
                  <a:gd name="T13" fmla="*/ 212 h 564"/>
                  <a:gd name="T14" fmla="*/ 468 w 524"/>
                  <a:gd name="T15" fmla="*/ 182 h 564"/>
                  <a:gd name="T16" fmla="*/ 448 w 524"/>
                  <a:gd name="T17" fmla="*/ 180 h 564"/>
                  <a:gd name="T18" fmla="*/ 454 w 524"/>
                  <a:gd name="T19" fmla="*/ 164 h 564"/>
                  <a:gd name="T20" fmla="*/ 454 w 524"/>
                  <a:gd name="T21" fmla="*/ 152 h 564"/>
                  <a:gd name="T22" fmla="*/ 452 w 524"/>
                  <a:gd name="T23" fmla="*/ 140 h 564"/>
                  <a:gd name="T24" fmla="*/ 422 w 524"/>
                  <a:gd name="T25" fmla="*/ 128 h 564"/>
                  <a:gd name="T26" fmla="*/ 422 w 524"/>
                  <a:gd name="T27" fmla="*/ 112 h 564"/>
                  <a:gd name="T28" fmla="*/ 374 w 524"/>
                  <a:gd name="T29" fmla="*/ 106 h 564"/>
                  <a:gd name="T30" fmla="*/ 232 w 524"/>
                  <a:gd name="T31" fmla="*/ 50 h 564"/>
                  <a:gd name="T32" fmla="*/ 216 w 524"/>
                  <a:gd name="T33" fmla="*/ 46 h 564"/>
                  <a:gd name="T34" fmla="*/ 182 w 524"/>
                  <a:gd name="T35" fmla="*/ 40 h 564"/>
                  <a:gd name="T36" fmla="*/ 174 w 524"/>
                  <a:gd name="T37" fmla="*/ 42 h 564"/>
                  <a:gd name="T38" fmla="*/ 176 w 524"/>
                  <a:gd name="T39" fmla="*/ 10 h 564"/>
                  <a:gd name="T40" fmla="*/ 110 w 524"/>
                  <a:gd name="T41" fmla="*/ 40 h 564"/>
                  <a:gd name="T42" fmla="*/ 76 w 524"/>
                  <a:gd name="T43" fmla="*/ 44 h 564"/>
                  <a:gd name="T44" fmla="*/ 60 w 524"/>
                  <a:gd name="T45" fmla="*/ 28 h 564"/>
                  <a:gd name="T46" fmla="*/ 50 w 524"/>
                  <a:gd name="T47" fmla="*/ 38 h 564"/>
                  <a:gd name="T48" fmla="*/ 46 w 524"/>
                  <a:gd name="T49" fmla="*/ 118 h 564"/>
                  <a:gd name="T50" fmla="*/ 8 w 524"/>
                  <a:gd name="T51" fmla="*/ 152 h 564"/>
                  <a:gd name="T52" fmla="*/ 0 w 524"/>
                  <a:gd name="T53" fmla="*/ 176 h 564"/>
                  <a:gd name="T54" fmla="*/ 22 w 524"/>
                  <a:gd name="T55" fmla="*/ 196 h 564"/>
                  <a:gd name="T56" fmla="*/ 14 w 524"/>
                  <a:gd name="T57" fmla="*/ 234 h 564"/>
                  <a:gd name="T58" fmla="*/ 14 w 524"/>
                  <a:gd name="T59" fmla="*/ 258 h 564"/>
                  <a:gd name="T60" fmla="*/ 18 w 524"/>
                  <a:gd name="T61" fmla="*/ 292 h 564"/>
                  <a:gd name="T62" fmla="*/ 48 w 524"/>
                  <a:gd name="T63" fmla="*/ 312 h 564"/>
                  <a:gd name="T64" fmla="*/ 78 w 524"/>
                  <a:gd name="T65" fmla="*/ 318 h 564"/>
                  <a:gd name="T66" fmla="*/ 102 w 524"/>
                  <a:gd name="T67" fmla="*/ 354 h 564"/>
                  <a:gd name="T68" fmla="*/ 154 w 524"/>
                  <a:gd name="T69" fmla="*/ 398 h 564"/>
                  <a:gd name="T70" fmla="*/ 180 w 524"/>
                  <a:gd name="T71" fmla="*/ 530 h 564"/>
                  <a:gd name="T72" fmla="*/ 218 w 524"/>
                  <a:gd name="T73" fmla="*/ 552 h 564"/>
                  <a:gd name="T74" fmla="*/ 482 w 524"/>
                  <a:gd name="T75" fmla="*/ 546 h 564"/>
                  <a:gd name="T76" fmla="*/ 490 w 524"/>
                  <a:gd name="T77" fmla="*/ 34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64">
                    <a:moveTo>
                      <a:pt x="490" y="348"/>
                    </a:moveTo>
                    <a:lnTo>
                      <a:pt x="492" y="284"/>
                    </a:lnTo>
                    <a:lnTo>
                      <a:pt x="524" y="204"/>
                    </a:lnTo>
                    <a:lnTo>
                      <a:pt x="518" y="190"/>
                    </a:lnTo>
                    <a:lnTo>
                      <a:pt x="498" y="218"/>
                    </a:lnTo>
                    <a:lnTo>
                      <a:pt x="494" y="246"/>
                    </a:lnTo>
                    <a:lnTo>
                      <a:pt x="484" y="248"/>
                    </a:lnTo>
                    <a:lnTo>
                      <a:pt x="448" y="286"/>
                    </a:lnTo>
                    <a:lnTo>
                      <a:pt x="448" y="278"/>
                    </a:lnTo>
                    <a:lnTo>
                      <a:pt x="460" y="244"/>
                    </a:lnTo>
                    <a:lnTo>
                      <a:pt x="470" y="232"/>
                    </a:lnTo>
                    <a:lnTo>
                      <a:pt x="480" y="212"/>
                    </a:lnTo>
                    <a:lnTo>
                      <a:pt x="474" y="212"/>
                    </a:lnTo>
                    <a:lnTo>
                      <a:pt x="476" y="212"/>
                    </a:lnTo>
                    <a:lnTo>
                      <a:pt x="462" y="202"/>
                    </a:lnTo>
                    <a:lnTo>
                      <a:pt x="468" y="182"/>
                    </a:lnTo>
                    <a:lnTo>
                      <a:pt x="466" y="178"/>
                    </a:lnTo>
                    <a:lnTo>
                      <a:pt x="448" y="180"/>
                    </a:lnTo>
                    <a:lnTo>
                      <a:pt x="448" y="172"/>
                    </a:lnTo>
                    <a:lnTo>
                      <a:pt x="454" y="164"/>
                    </a:lnTo>
                    <a:lnTo>
                      <a:pt x="450" y="156"/>
                    </a:lnTo>
                    <a:lnTo>
                      <a:pt x="454" y="152"/>
                    </a:lnTo>
                    <a:lnTo>
                      <a:pt x="450" y="144"/>
                    </a:lnTo>
                    <a:lnTo>
                      <a:pt x="452" y="140"/>
                    </a:lnTo>
                    <a:lnTo>
                      <a:pt x="442" y="132"/>
                    </a:lnTo>
                    <a:lnTo>
                      <a:pt x="422" y="128"/>
                    </a:lnTo>
                    <a:lnTo>
                      <a:pt x="424" y="118"/>
                    </a:lnTo>
                    <a:lnTo>
                      <a:pt x="422" y="112"/>
                    </a:lnTo>
                    <a:lnTo>
                      <a:pt x="384" y="102"/>
                    </a:lnTo>
                    <a:lnTo>
                      <a:pt x="374" y="106"/>
                    </a:lnTo>
                    <a:lnTo>
                      <a:pt x="242" y="72"/>
                    </a:lnTo>
                    <a:lnTo>
                      <a:pt x="232" y="50"/>
                    </a:lnTo>
                    <a:lnTo>
                      <a:pt x="222" y="44"/>
                    </a:lnTo>
                    <a:lnTo>
                      <a:pt x="216" y="46"/>
                    </a:lnTo>
                    <a:lnTo>
                      <a:pt x="214" y="42"/>
                    </a:lnTo>
                    <a:lnTo>
                      <a:pt x="182" y="40"/>
                    </a:lnTo>
                    <a:lnTo>
                      <a:pt x="176" y="46"/>
                    </a:lnTo>
                    <a:lnTo>
                      <a:pt x="174" y="42"/>
                    </a:lnTo>
                    <a:lnTo>
                      <a:pt x="178" y="24"/>
                    </a:lnTo>
                    <a:lnTo>
                      <a:pt x="176" y="10"/>
                    </a:lnTo>
                    <a:lnTo>
                      <a:pt x="166" y="0"/>
                    </a:lnTo>
                    <a:lnTo>
                      <a:pt x="110" y="40"/>
                    </a:lnTo>
                    <a:lnTo>
                      <a:pt x="90" y="44"/>
                    </a:lnTo>
                    <a:lnTo>
                      <a:pt x="76" y="44"/>
                    </a:lnTo>
                    <a:lnTo>
                      <a:pt x="68" y="34"/>
                    </a:lnTo>
                    <a:lnTo>
                      <a:pt x="60" y="28"/>
                    </a:lnTo>
                    <a:lnTo>
                      <a:pt x="56" y="38"/>
                    </a:lnTo>
                    <a:lnTo>
                      <a:pt x="50" y="38"/>
                    </a:lnTo>
                    <a:lnTo>
                      <a:pt x="52" y="110"/>
                    </a:lnTo>
                    <a:lnTo>
                      <a:pt x="46" y="118"/>
                    </a:lnTo>
                    <a:lnTo>
                      <a:pt x="16" y="134"/>
                    </a:lnTo>
                    <a:lnTo>
                      <a:pt x="8" y="152"/>
                    </a:lnTo>
                    <a:lnTo>
                      <a:pt x="0" y="160"/>
                    </a:lnTo>
                    <a:lnTo>
                      <a:pt x="0" y="176"/>
                    </a:lnTo>
                    <a:lnTo>
                      <a:pt x="12" y="178"/>
                    </a:lnTo>
                    <a:lnTo>
                      <a:pt x="22" y="196"/>
                    </a:lnTo>
                    <a:lnTo>
                      <a:pt x="12" y="212"/>
                    </a:lnTo>
                    <a:lnTo>
                      <a:pt x="14" y="234"/>
                    </a:lnTo>
                    <a:lnTo>
                      <a:pt x="10" y="240"/>
                    </a:lnTo>
                    <a:lnTo>
                      <a:pt x="14" y="258"/>
                    </a:lnTo>
                    <a:lnTo>
                      <a:pt x="10" y="280"/>
                    </a:lnTo>
                    <a:lnTo>
                      <a:pt x="18" y="292"/>
                    </a:lnTo>
                    <a:lnTo>
                      <a:pt x="38" y="298"/>
                    </a:lnTo>
                    <a:lnTo>
                      <a:pt x="48" y="312"/>
                    </a:lnTo>
                    <a:lnTo>
                      <a:pt x="62" y="310"/>
                    </a:lnTo>
                    <a:lnTo>
                      <a:pt x="78" y="318"/>
                    </a:lnTo>
                    <a:lnTo>
                      <a:pt x="96" y="338"/>
                    </a:lnTo>
                    <a:lnTo>
                      <a:pt x="102" y="354"/>
                    </a:lnTo>
                    <a:lnTo>
                      <a:pt x="146" y="382"/>
                    </a:lnTo>
                    <a:lnTo>
                      <a:pt x="154" y="398"/>
                    </a:lnTo>
                    <a:lnTo>
                      <a:pt x="160" y="434"/>
                    </a:lnTo>
                    <a:lnTo>
                      <a:pt x="180" y="530"/>
                    </a:lnTo>
                    <a:lnTo>
                      <a:pt x="212" y="540"/>
                    </a:lnTo>
                    <a:lnTo>
                      <a:pt x="218" y="552"/>
                    </a:lnTo>
                    <a:lnTo>
                      <a:pt x="218" y="564"/>
                    </a:lnTo>
                    <a:lnTo>
                      <a:pt x="482" y="546"/>
                    </a:lnTo>
                    <a:lnTo>
                      <a:pt x="468" y="452"/>
                    </a:lnTo>
                    <a:lnTo>
                      <a:pt x="490" y="348"/>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21" name="Freeform 225"/>
              <p:cNvSpPr>
                <a:spLocks/>
              </p:cNvSpPr>
              <p:nvPr/>
            </p:nvSpPr>
            <p:spPr bwMode="auto">
              <a:xfrm>
                <a:off x="6994918" y="3107742"/>
                <a:ext cx="207169" cy="133350"/>
              </a:xfrm>
              <a:custGeom>
                <a:avLst/>
                <a:gdLst>
                  <a:gd name="T0" fmla="*/ 146 w 174"/>
                  <a:gd name="T1" fmla="*/ 0 h 112"/>
                  <a:gd name="T2" fmla="*/ 118 w 174"/>
                  <a:gd name="T3" fmla="*/ 34 h 112"/>
                  <a:gd name="T4" fmla="*/ 36 w 174"/>
                  <a:gd name="T5" fmla="*/ 64 h 112"/>
                  <a:gd name="T6" fmla="*/ 12 w 174"/>
                  <a:gd name="T7" fmla="*/ 82 h 112"/>
                  <a:gd name="T8" fmla="*/ 8 w 174"/>
                  <a:gd name="T9" fmla="*/ 92 h 112"/>
                  <a:gd name="T10" fmla="*/ 0 w 174"/>
                  <a:gd name="T11" fmla="*/ 96 h 112"/>
                  <a:gd name="T12" fmla="*/ 0 w 174"/>
                  <a:gd name="T13" fmla="*/ 110 h 112"/>
                  <a:gd name="T14" fmla="*/ 2 w 174"/>
                  <a:gd name="T15" fmla="*/ 112 h 112"/>
                  <a:gd name="T16" fmla="*/ 2 w 174"/>
                  <a:gd name="T17" fmla="*/ 106 h 112"/>
                  <a:gd name="T18" fmla="*/ 10 w 174"/>
                  <a:gd name="T19" fmla="*/ 102 h 112"/>
                  <a:gd name="T20" fmla="*/ 12 w 174"/>
                  <a:gd name="T21" fmla="*/ 108 h 112"/>
                  <a:gd name="T22" fmla="*/ 20 w 174"/>
                  <a:gd name="T23" fmla="*/ 110 h 112"/>
                  <a:gd name="T24" fmla="*/ 174 w 174"/>
                  <a:gd name="T25" fmla="*/ 14 h 112"/>
                  <a:gd name="T26" fmla="*/ 154 w 174"/>
                  <a:gd name="T27" fmla="*/ 16 h 112"/>
                  <a:gd name="T28" fmla="*/ 142 w 174"/>
                  <a:gd name="T29" fmla="*/ 26 h 112"/>
                  <a:gd name="T30" fmla="*/ 136 w 174"/>
                  <a:gd name="T31" fmla="*/ 34 h 112"/>
                  <a:gd name="T32" fmla="*/ 124 w 174"/>
                  <a:gd name="T33" fmla="*/ 40 h 112"/>
                  <a:gd name="T34" fmla="*/ 126 w 174"/>
                  <a:gd name="T35" fmla="*/ 34 h 112"/>
                  <a:gd name="T36" fmla="*/ 142 w 174"/>
                  <a:gd name="T37" fmla="*/ 10 h 112"/>
                  <a:gd name="T38" fmla="*/ 146 w 174"/>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12">
                    <a:moveTo>
                      <a:pt x="146" y="0"/>
                    </a:moveTo>
                    <a:lnTo>
                      <a:pt x="118" y="34"/>
                    </a:lnTo>
                    <a:lnTo>
                      <a:pt x="36" y="64"/>
                    </a:lnTo>
                    <a:lnTo>
                      <a:pt x="12" y="82"/>
                    </a:lnTo>
                    <a:lnTo>
                      <a:pt x="8" y="92"/>
                    </a:lnTo>
                    <a:lnTo>
                      <a:pt x="0" y="96"/>
                    </a:lnTo>
                    <a:lnTo>
                      <a:pt x="0" y="110"/>
                    </a:lnTo>
                    <a:lnTo>
                      <a:pt x="2" y="112"/>
                    </a:lnTo>
                    <a:lnTo>
                      <a:pt x="2" y="106"/>
                    </a:lnTo>
                    <a:lnTo>
                      <a:pt x="10" y="102"/>
                    </a:lnTo>
                    <a:lnTo>
                      <a:pt x="12" y="108"/>
                    </a:lnTo>
                    <a:lnTo>
                      <a:pt x="20" y="110"/>
                    </a:lnTo>
                    <a:lnTo>
                      <a:pt x="174" y="14"/>
                    </a:lnTo>
                    <a:lnTo>
                      <a:pt x="154" y="16"/>
                    </a:lnTo>
                    <a:lnTo>
                      <a:pt x="142" y="26"/>
                    </a:lnTo>
                    <a:lnTo>
                      <a:pt x="136" y="34"/>
                    </a:lnTo>
                    <a:lnTo>
                      <a:pt x="124" y="40"/>
                    </a:lnTo>
                    <a:lnTo>
                      <a:pt x="126" y="34"/>
                    </a:lnTo>
                    <a:lnTo>
                      <a:pt x="142" y="10"/>
                    </a:lnTo>
                    <a:lnTo>
                      <a:pt x="146" y="0"/>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22" name="Freeform 226"/>
              <p:cNvSpPr>
                <a:spLocks/>
              </p:cNvSpPr>
              <p:nvPr/>
            </p:nvSpPr>
            <p:spPr bwMode="auto">
              <a:xfrm>
                <a:off x="6604392" y="5645992"/>
                <a:ext cx="26194" cy="42863"/>
              </a:xfrm>
              <a:custGeom>
                <a:avLst/>
                <a:gdLst>
                  <a:gd name="T0" fmla="*/ 22 w 22"/>
                  <a:gd name="T1" fmla="*/ 2 h 36"/>
                  <a:gd name="T2" fmla="*/ 16 w 22"/>
                  <a:gd name="T3" fmla="*/ 0 h 36"/>
                  <a:gd name="T4" fmla="*/ 0 w 22"/>
                  <a:gd name="T5" fmla="*/ 32 h 36"/>
                  <a:gd name="T6" fmla="*/ 2 w 22"/>
                  <a:gd name="T7" fmla="*/ 36 h 36"/>
                  <a:gd name="T8" fmla="*/ 22 w 22"/>
                  <a:gd name="T9" fmla="*/ 2 h 36"/>
                </a:gdLst>
                <a:ahLst/>
                <a:cxnLst>
                  <a:cxn ang="0">
                    <a:pos x="T0" y="T1"/>
                  </a:cxn>
                  <a:cxn ang="0">
                    <a:pos x="T2" y="T3"/>
                  </a:cxn>
                  <a:cxn ang="0">
                    <a:pos x="T4" y="T5"/>
                  </a:cxn>
                  <a:cxn ang="0">
                    <a:pos x="T6" y="T7"/>
                  </a:cxn>
                  <a:cxn ang="0">
                    <a:pos x="T8" y="T9"/>
                  </a:cxn>
                </a:cxnLst>
                <a:rect l="0" t="0" r="r" b="b"/>
                <a:pathLst>
                  <a:path w="22" h="36">
                    <a:moveTo>
                      <a:pt x="22" y="2"/>
                    </a:moveTo>
                    <a:lnTo>
                      <a:pt x="16" y="0"/>
                    </a:lnTo>
                    <a:lnTo>
                      <a:pt x="0" y="32"/>
                    </a:lnTo>
                    <a:lnTo>
                      <a:pt x="2" y="36"/>
                    </a:lnTo>
                    <a:lnTo>
                      <a:pt x="22" y="2"/>
                    </a:lnTo>
                    <a:close/>
                  </a:path>
                </a:pathLst>
              </a:custGeom>
              <a:solidFill>
                <a:srgbClr val="D1EDC6"/>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23" name="Freeform 227"/>
              <p:cNvSpPr>
                <a:spLocks/>
              </p:cNvSpPr>
              <p:nvPr/>
            </p:nvSpPr>
            <p:spPr bwMode="auto">
              <a:xfrm>
                <a:off x="6568673" y="5723546"/>
                <a:ext cx="23813" cy="19050"/>
              </a:xfrm>
              <a:custGeom>
                <a:avLst/>
                <a:gdLst>
                  <a:gd name="T0" fmla="*/ 20 w 20"/>
                  <a:gd name="T1" fmla="*/ 0 h 16"/>
                  <a:gd name="T2" fmla="*/ 0 w 20"/>
                  <a:gd name="T3" fmla="*/ 12 h 16"/>
                  <a:gd name="T4" fmla="*/ 2 w 20"/>
                  <a:gd name="T5" fmla="*/ 16 h 16"/>
                  <a:gd name="T6" fmla="*/ 20 w 20"/>
                  <a:gd name="T7" fmla="*/ 6 h 16"/>
                  <a:gd name="T8" fmla="*/ 20 w 20"/>
                  <a:gd name="T9" fmla="*/ 0 h 16"/>
                </a:gdLst>
                <a:ahLst/>
                <a:cxnLst>
                  <a:cxn ang="0">
                    <a:pos x="T0" y="T1"/>
                  </a:cxn>
                  <a:cxn ang="0">
                    <a:pos x="T2" y="T3"/>
                  </a:cxn>
                  <a:cxn ang="0">
                    <a:pos x="T4" y="T5"/>
                  </a:cxn>
                  <a:cxn ang="0">
                    <a:pos x="T6" y="T7"/>
                  </a:cxn>
                  <a:cxn ang="0">
                    <a:pos x="T8" y="T9"/>
                  </a:cxn>
                </a:cxnLst>
                <a:rect l="0" t="0" r="r" b="b"/>
                <a:pathLst>
                  <a:path w="20" h="16">
                    <a:moveTo>
                      <a:pt x="20" y="0"/>
                    </a:moveTo>
                    <a:lnTo>
                      <a:pt x="0" y="12"/>
                    </a:lnTo>
                    <a:lnTo>
                      <a:pt x="2" y="16"/>
                    </a:lnTo>
                    <a:lnTo>
                      <a:pt x="20" y="6"/>
                    </a:lnTo>
                    <a:lnTo>
                      <a:pt x="20" y="0"/>
                    </a:lnTo>
                    <a:close/>
                  </a:path>
                </a:pathLst>
              </a:custGeom>
              <a:solidFill>
                <a:srgbClr val="D1EDC6"/>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24" name="Freeform 228"/>
              <p:cNvSpPr>
                <a:spLocks/>
              </p:cNvSpPr>
              <p:nvPr/>
            </p:nvSpPr>
            <p:spPr bwMode="auto">
              <a:xfrm>
                <a:off x="6444849" y="5754502"/>
                <a:ext cx="66675" cy="38100"/>
              </a:xfrm>
              <a:custGeom>
                <a:avLst/>
                <a:gdLst>
                  <a:gd name="T0" fmla="*/ 56 w 56"/>
                  <a:gd name="T1" fmla="*/ 14 h 32"/>
                  <a:gd name="T2" fmla="*/ 40 w 56"/>
                  <a:gd name="T3" fmla="*/ 14 h 32"/>
                  <a:gd name="T4" fmla="*/ 16 w 56"/>
                  <a:gd name="T5" fmla="*/ 28 h 32"/>
                  <a:gd name="T6" fmla="*/ 0 w 56"/>
                  <a:gd name="T7" fmla="*/ 32 h 32"/>
                  <a:gd name="T8" fmla="*/ 4 w 56"/>
                  <a:gd name="T9" fmla="*/ 24 h 32"/>
                  <a:gd name="T10" fmla="*/ 20 w 56"/>
                  <a:gd name="T11" fmla="*/ 18 h 32"/>
                  <a:gd name="T12" fmla="*/ 40 w 56"/>
                  <a:gd name="T13" fmla="*/ 0 h 32"/>
                  <a:gd name="T14" fmla="*/ 56 w 56"/>
                  <a:gd name="T15" fmla="*/ 2 h 32"/>
                  <a:gd name="T16" fmla="*/ 56 w 56"/>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2">
                    <a:moveTo>
                      <a:pt x="56" y="14"/>
                    </a:moveTo>
                    <a:lnTo>
                      <a:pt x="40" y="14"/>
                    </a:lnTo>
                    <a:lnTo>
                      <a:pt x="16" y="28"/>
                    </a:lnTo>
                    <a:lnTo>
                      <a:pt x="0" y="32"/>
                    </a:lnTo>
                    <a:lnTo>
                      <a:pt x="4" y="24"/>
                    </a:lnTo>
                    <a:lnTo>
                      <a:pt x="20" y="18"/>
                    </a:lnTo>
                    <a:lnTo>
                      <a:pt x="40" y="0"/>
                    </a:lnTo>
                    <a:lnTo>
                      <a:pt x="56" y="2"/>
                    </a:lnTo>
                    <a:lnTo>
                      <a:pt x="56" y="14"/>
                    </a:lnTo>
                    <a:close/>
                  </a:path>
                </a:pathLst>
              </a:custGeom>
              <a:solidFill>
                <a:srgbClr val="D1EDC6"/>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25" name="Freeform 229"/>
              <p:cNvSpPr>
                <a:spLocks/>
              </p:cNvSpPr>
              <p:nvPr/>
            </p:nvSpPr>
            <p:spPr bwMode="auto">
              <a:xfrm>
                <a:off x="7402110" y="2569580"/>
                <a:ext cx="19050" cy="26194"/>
              </a:xfrm>
              <a:custGeom>
                <a:avLst/>
                <a:gdLst>
                  <a:gd name="T0" fmla="*/ 0 w 16"/>
                  <a:gd name="T1" fmla="*/ 14 h 22"/>
                  <a:gd name="T2" fmla="*/ 6 w 16"/>
                  <a:gd name="T3" fmla="*/ 22 h 22"/>
                  <a:gd name="T4" fmla="*/ 14 w 16"/>
                  <a:gd name="T5" fmla="*/ 22 h 22"/>
                  <a:gd name="T6" fmla="*/ 16 w 16"/>
                  <a:gd name="T7" fmla="*/ 14 h 22"/>
                  <a:gd name="T8" fmla="*/ 10 w 16"/>
                  <a:gd name="T9" fmla="*/ 12 h 22"/>
                  <a:gd name="T10" fmla="*/ 6 w 16"/>
                  <a:gd name="T11" fmla="*/ 0 h 22"/>
                  <a:gd name="T12" fmla="*/ 0 w 16"/>
                  <a:gd name="T13" fmla="*/ 2 h 22"/>
                  <a:gd name="T14" fmla="*/ 0 w 16"/>
                  <a:gd name="T15" fmla="*/ 14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0" y="14"/>
                    </a:moveTo>
                    <a:lnTo>
                      <a:pt x="6" y="22"/>
                    </a:lnTo>
                    <a:lnTo>
                      <a:pt x="14" y="22"/>
                    </a:lnTo>
                    <a:lnTo>
                      <a:pt x="16" y="14"/>
                    </a:lnTo>
                    <a:lnTo>
                      <a:pt x="10" y="12"/>
                    </a:lnTo>
                    <a:lnTo>
                      <a:pt x="6" y="0"/>
                    </a:lnTo>
                    <a:lnTo>
                      <a:pt x="0" y="2"/>
                    </a:lnTo>
                    <a:lnTo>
                      <a:pt x="0" y="14"/>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26" name="Freeform 230"/>
              <p:cNvSpPr>
                <a:spLocks/>
              </p:cNvSpPr>
              <p:nvPr/>
            </p:nvSpPr>
            <p:spPr bwMode="auto">
              <a:xfrm>
                <a:off x="7416397" y="2555293"/>
                <a:ext cx="14288" cy="16669"/>
              </a:xfrm>
              <a:custGeom>
                <a:avLst/>
                <a:gdLst>
                  <a:gd name="T0" fmla="*/ 4 w 12"/>
                  <a:gd name="T1" fmla="*/ 14 h 14"/>
                  <a:gd name="T2" fmla="*/ 10 w 12"/>
                  <a:gd name="T3" fmla="*/ 14 h 14"/>
                  <a:gd name="T4" fmla="*/ 12 w 12"/>
                  <a:gd name="T5" fmla="*/ 8 h 14"/>
                  <a:gd name="T6" fmla="*/ 8 w 12"/>
                  <a:gd name="T7" fmla="*/ 0 h 14"/>
                  <a:gd name="T8" fmla="*/ 4 w 12"/>
                  <a:gd name="T9" fmla="*/ 0 h 14"/>
                  <a:gd name="T10" fmla="*/ 0 w 12"/>
                  <a:gd name="T11" fmla="*/ 8 h 14"/>
                  <a:gd name="T12" fmla="*/ 4 w 1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4" y="14"/>
                    </a:moveTo>
                    <a:lnTo>
                      <a:pt x="10" y="14"/>
                    </a:lnTo>
                    <a:lnTo>
                      <a:pt x="12" y="8"/>
                    </a:lnTo>
                    <a:lnTo>
                      <a:pt x="8" y="0"/>
                    </a:lnTo>
                    <a:lnTo>
                      <a:pt x="4" y="0"/>
                    </a:lnTo>
                    <a:lnTo>
                      <a:pt x="0" y="8"/>
                    </a:lnTo>
                    <a:lnTo>
                      <a:pt x="4" y="14"/>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27" name="Freeform 231"/>
              <p:cNvSpPr>
                <a:spLocks/>
              </p:cNvSpPr>
              <p:nvPr/>
            </p:nvSpPr>
            <p:spPr bwMode="auto">
              <a:xfrm>
                <a:off x="7430686" y="2576723"/>
                <a:ext cx="9525" cy="19050"/>
              </a:xfrm>
              <a:custGeom>
                <a:avLst/>
                <a:gdLst>
                  <a:gd name="T0" fmla="*/ 0 w 8"/>
                  <a:gd name="T1" fmla="*/ 8 h 16"/>
                  <a:gd name="T2" fmla="*/ 2 w 8"/>
                  <a:gd name="T3" fmla="*/ 14 h 16"/>
                  <a:gd name="T4" fmla="*/ 8 w 8"/>
                  <a:gd name="T5" fmla="*/ 16 h 16"/>
                  <a:gd name="T6" fmla="*/ 8 w 8"/>
                  <a:gd name="T7" fmla="*/ 6 h 16"/>
                  <a:gd name="T8" fmla="*/ 4 w 8"/>
                  <a:gd name="T9" fmla="*/ 0 h 16"/>
                  <a:gd name="T10" fmla="*/ 0 w 8"/>
                  <a:gd name="T11" fmla="*/ 8 h 16"/>
                </a:gdLst>
                <a:ahLst/>
                <a:cxnLst>
                  <a:cxn ang="0">
                    <a:pos x="T0" y="T1"/>
                  </a:cxn>
                  <a:cxn ang="0">
                    <a:pos x="T2" y="T3"/>
                  </a:cxn>
                  <a:cxn ang="0">
                    <a:pos x="T4" y="T5"/>
                  </a:cxn>
                  <a:cxn ang="0">
                    <a:pos x="T6" y="T7"/>
                  </a:cxn>
                  <a:cxn ang="0">
                    <a:pos x="T8" y="T9"/>
                  </a:cxn>
                  <a:cxn ang="0">
                    <a:pos x="T10" y="T11"/>
                  </a:cxn>
                </a:cxnLst>
                <a:rect l="0" t="0" r="r" b="b"/>
                <a:pathLst>
                  <a:path w="8" h="16">
                    <a:moveTo>
                      <a:pt x="0" y="8"/>
                    </a:moveTo>
                    <a:lnTo>
                      <a:pt x="2" y="14"/>
                    </a:lnTo>
                    <a:lnTo>
                      <a:pt x="8" y="16"/>
                    </a:lnTo>
                    <a:lnTo>
                      <a:pt x="8" y="6"/>
                    </a:lnTo>
                    <a:lnTo>
                      <a:pt x="4" y="0"/>
                    </a:lnTo>
                    <a:lnTo>
                      <a:pt x="0" y="8"/>
                    </a:lnTo>
                    <a:close/>
                  </a:path>
                </a:pathLst>
              </a:custGeom>
              <a:no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28" name="Freeform 232"/>
              <p:cNvSpPr>
                <a:spLocks/>
              </p:cNvSpPr>
              <p:nvPr/>
            </p:nvSpPr>
            <p:spPr bwMode="auto">
              <a:xfrm>
                <a:off x="6066230" y="3374442"/>
                <a:ext cx="538163" cy="532210"/>
              </a:xfrm>
              <a:custGeom>
                <a:avLst/>
                <a:gdLst>
                  <a:gd name="T0" fmla="*/ 26 w 452"/>
                  <a:gd name="T1" fmla="*/ 302 h 447"/>
                  <a:gd name="T2" fmla="*/ 38 w 452"/>
                  <a:gd name="T3" fmla="*/ 278 h 447"/>
                  <a:gd name="T4" fmla="*/ 44 w 452"/>
                  <a:gd name="T5" fmla="*/ 228 h 447"/>
                  <a:gd name="T6" fmla="*/ 58 w 452"/>
                  <a:gd name="T7" fmla="*/ 242 h 447"/>
                  <a:gd name="T8" fmla="*/ 72 w 452"/>
                  <a:gd name="T9" fmla="*/ 234 h 447"/>
                  <a:gd name="T10" fmla="*/ 70 w 452"/>
                  <a:gd name="T11" fmla="*/ 212 h 447"/>
                  <a:gd name="T12" fmla="*/ 74 w 452"/>
                  <a:gd name="T13" fmla="*/ 190 h 447"/>
                  <a:gd name="T14" fmla="*/ 94 w 452"/>
                  <a:gd name="T15" fmla="*/ 168 h 447"/>
                  <a:gd name="T16" fmla="*/ 116 w 452"/>
                  <a:gd name="T17" fmla="*/ 166 h 447"/>
                  <a:gd name="T18" fmla="*/ 148 w 452"/>
                  <a:gd name="T19" fmla="*/ 120 h 447"/>
                  <a:gd name="T20" fmla="*/ 148 w 452"/>
                  <a:gd name="T21" fmla="*/ 102 h 447"/>
                  <a:gd name="T22" fmla="*/ 150 w 452"/>
                  <a:gd name="T23" fmla="*/ 94 h 447"/>
                  <a:gd name="T24" fmla="*/ 158 w 452"/>
                  <a:gd name="T25" fmla="*/ 42 h 447"/>
                  <a:gd name="T26" fmla="*/ 156 w 452"/>
                  <a:gd name="T27" fmla="*/ 24 h 447"/>
                  <a:gd name="T28" fmla="*/ 148 w 452"/>
                  <a:gd name="T29" fmla="*/ 4 h 447"/>
                  <a:gd name="T30" fmla="*/ 160 w 452"/>
                  <a:gd name="T31" fmla="*/ 0 h 447"/>
                  <a:gd name="T32" fmla="*/ 278 w 452"/>
                  <a:gd name="T33" fmla="*/ 100 h 447"/>
                  <a:gd name="T34" fmla="*/ 304 w 452"/>
                  <a:gd name="T35" fmla="*/ 150 h 447"/>
                  <a:gd name="T36" fmla="*/ 324 w 452"/>
                  <a:gd name="T37" fmla="*/ 122 h 447"/>
                  <a:gd name="T38" fmla="*/ 344 w 452"/>
                  <a:gd name="T39" fmla="*/ 108 h 447"/>
                  <a:gd name="T40" fmla="*/ 350 w 452"/>
                  <a:gd name="T41" fmla="*/ 102 h 447"/>
                  <a:gd name="T42" fmla="*/ 368 w 452"/>
                  <a:gd name="T43" fmla="*/ 110 h 447"/>
                  <a:gd name="T44" fmla="*/ 382 w 452"/>
                  <a:gd name="T45" fmla="*/ 104 h 447"/>
                  <a:gd name="T46" fmla="*/ 382 w 452"/>
                  <a:gd name="T47" fmla="*/ 98 h 447"/>
                  <a:gd name="T48" fmla="*/ 394 w 452"/>
                  <a:gd name="T49" fmla="*/ 92 h 447"/>
                  <a:gd name="T50" fmla="*/ 422 w 452"/>
                  <a:gd name="T51" fmla="*/ 90 h 447"/>
                  <a:gd name="T52" fmla="*/ 438 w 452"/>
                  <a:gd name="T53" fmla="*/ 90 h 447"/>
                  <a:gd name="T54" fmla="*/ 436 w 452"/>
                  <a:gd name="T55" fmla="*/ 98 h 447"/>
                  <a:gd name="T56" fmla="*/ 440 w 452"/>
                  <a:gd name="T57" fmla="*/ 100 h 447"/>
                  <a:gd name="T58" fmla="*/ 442 w 452"/>
                  <a:gd name="T59" fmla="*/ 106 h 447"/>
                  <a:gd name="T60" fmla="*/ 452 w 452"/>
                  <a:gd name="T61" fmla="*/ 120 h 447"/>
                  <a:gd name="T62" fmla="*/ 392 w 452"/>
                  <a:gd name="T63" fmla="*/ 114 h 447"/>
                  <a:gd name="T64" fmla="*/ 376 w 452"/>
                  <a:gd name="T65" fmla="*/ 180 h 447"/>
                  <a:gd name="T66" fmla="*/ 364 w 452"/>
                  <a:gd name="T67" fmla="*/ 186 h 447"/>
                  <a:gd name="T68" fmla="*/ 342 w 452"/>
                  <a:gd name="T69" fmla="*/ 202 h 447"/>
                  <a:gd name="T70" fmla="*/ 300 w 452"/>
                  <a:gd name="T71" fmla="*/ 256 h 447"/>
                  <a:gd name="T72" fmla="*/ 284 w 452"/>
                  <a:gd name="T73" fmla="*/ 244 h 447"/>
                  <a:gd name="T74" fmla="*/ 274 w 452"/>
                  <a:gd name="T75" fmla="*/ 282 h 447"/>
                  <a:gd name="T76" fmla="*/ 266 w 452"/>
                  <a:gd name="T77" fmla="*/ 302 h 447"/>
                  <a:gd name="T78" fmla="*/ 240 w 452"/>
                  <a:gd name="T79" fmla="*/ 368 h 447"/>
                  <a:gd name="T80" fmla="*/ 240 w 452"/>
                  <a:gd name="T81" fmla="*/ 383 h 447"/>
                  <a:gd name="T82" fmla="*/ 228 w 452"/>
                  <a:gd name="T83" fmla="*/ 403 h 447"/>
                  <a:gd name="T84" fmla="*/ 200 w 452"/>
                  <a:gd name="T85" fmla="*/ 413 h 447"/>
                  <a:gd name="T86" fmla="*/ 186 w 452"/>
                  <a:gd name="T87" fmla="*/ 413 h 447"/>
                  <a:gd name="T88" fmla="*/ 186 w 452"/>
                  <a:gd name="T89" fmla="*/ 423 h 447"/>
                  <a:gd name="T90" fmla="*/ 140 w 452"/>
                  <a:gd name="T91" fmla="*/ 427 h 447"/>
                  <a:gd name="T92" fmla="*/ 116 w 452"/>
                  <a:gd name="T93" fmla="*/ 447 h 447"/>
                  <a:gd name="T94" fmla="*/ 84 w 452"/>
                  <a:gd name="T95" fmla="*/ 431 h 447"/>
                  <a:gd name="T96" fmla="*/ 76 w 452"/>
                  <a:gd name="T97" fmla="*/ 419 h 447"/>
                  <a:gd name="T98" fmla="*/ 76 w 452"/>
                  <a:gd name="T99" fmla="*/ 411 h 447"/>
                  <a:gd name="T100" fmla="*/ 54 w 452"/>
                  <a:gd name="T101" fmla="*/ 401 h 447"/>
                  <a:gd name="T102" fmla="*/ 38 w 452"/>
                  <a:gd name="T103" fmla="*/ 385 h 447"/>
                  <a:gd name="T104" fmla="*/ 20 w 452"/>
                  <a:gd name="T105" fmla="*/ 362 h 447"/>
                  <a:gd name="T106" fmla="*/ 6 w 452"/>
                  <a:gd name="T107" fmla="*/ 330 h 447"/>
                  <a:gd name="T108" fmla="*/ 2 w 452"/>
                  <a:gd name="T109" fmla="*/ 31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2" h="447">
                    <a:moveTo>
                      <a:pt x="2" y="310"/>
                    </a:moveTo>
                    <a:lnTo>
                      <a:pt x="26" y="302"/>
                    </a:lnTo>
                    <a:lnTo>
                      <a:pt x="28" y="284"/>
                    </a:lnTo>
                    <a:lnTo>
                      <a:pt x="38" y="278"/>
                    </a:lnTo>
                    <a:lnTo>
                      <a:pt x="30" y="258"/>
                    </a:lnTo>
                    <a:lnTo>
                      <a:pt x="44" y="228"/>
                    </a:lnTo>
                    <a:lnTo>
                      <a:pt x="54" y="228"/>
                    </a:lnTo>
                    <a:lnTo>
                      <a:pt x="58" y="242"/>
                    </a:lnTo>
                    <a:lnTo>
                      <a:pt x="66" y="232"/>
                    </a:lnTo>
                    <a:lnTo>
                      <a:pt x="72" y="234"/>
                    </a:lnTo>
                    <a:lnTo>
                      <a:pt x="64" y="216"/>
                    </a:lnTo>
                    <a:lnTo>
                      <a:pt x="70" y="212"/>
                    </a:lnTo>
                    <a:lnTo>
                      <a:pt x="68" y="202"/>
                    </a:lnTo>
                    <a:lnTo>
                      <a:pt x="74" y="190"/>
                    </a:lnTo>
                    <a:lnTo>
                      <a:pt x="84" y="186"/>
                    </a:lnTo>
                    <a:lnTo>
                      <a:pt x="94" y="168"/>
                    </a:lnTo>
                    <a:lnTo>
                      <a:pt x="104" y="176"/>
                    </a:lnTo>
                    <a:lnTo>
                      <a:pt x="116" y="166"/>
                    </a:lnTo>
                    <a:lnTo>
                      <a:pt x="146" y="134"/>
                    </a:lnTo>
                    <a:lnTo>
                      <a:pt x="148" y="120"/>
                    </a:lnTo>
                    <a:lnTo>
                      <a:pt x="142" y="114"/>
                    </a:lnTo>
                    <a:lnTo>
                      <a:pt x="148" y="102"/>
                    </a:lnTo>
                    <a:lnTo>
                      <a:pt x="146" y="96"/>
                    </a:lnTo>
                    <a:lnTo>
                      <a:pt x="150" y="94"/>
                    </a:lnTo>
                    <a:lnTo>
                      <a:pt x="150" y="72"/>
                    </a:lnTo>
                    <a:lnTo>
                      <a:pt x="158" y="42"/>
                    </a:lnTo>
                    <a:lnTo>
                      <a:pt x="154" y="32"/>
                    </a:lnTo>
                    <a:lnTo>
                      <a:pt x="156" y="24"/>
                    </a:lnTo>
                    <a:lnTo>
                      <a:pt x="146" y="8"/>
                    </a:lnTo>
                    <a:lnTo>
                      <a:pt x="148" y="4"/>
                    </a:lnTo>
                    <a:lnTo>
                      <a:pt x="160" y="0"/>
                    </a:lnTo>
                    <a:lnTo>
                      <a:pt x="160" y="0"/>
                    </a:lnTo>
                    <a:lnTo>
                      <a:pt x="178" y="116"/>
                    </a:lnTo>
                    <a:lnTo>
                      <a:pt x="278" y="100"/>
                    </a:lnTo>
                    <a:lnTo>
                      <a:pt x="286" y="166"/>
                    </a:lnTo>
                    <a:lnTo>
                      <a:pt x="304" y="150"/>
                    </a:lnTo>
                    <a:lnTo>
                      <a:pt x="318" y="126"/>
                    </a:lnTo>
                    <a:lnTo>
                      <a:pt x="324" y="122"/>
                    </a:lnTo>
                    <a:lnTo>
                      <a:pt x="332" y="126"/>
                    </a:lnTo>
                    <a:lnTo>
                      <a:pt x="344" y="108"/>
                    </a:lnTo>
                    <a:lnTo>
                      <a:pt x="346" y="98"/>
                    </a:lnTo>
                    <a:lnTo>
                      <a:pt x="350" y="102"/>
                    </a:lnTo>
                    <a:lnTo>
                      <a:pt x="350" y="106"/>
                    </a:lnTo>
                    <a:lnTo>
                      <a:pt x="368" y="110"/>
                    </a:lnTo>
                    <a:lnTo>
                      <a:pt x="378" y="108"/>
                    </a:lnTo>
                    <a:lnTo>
                      <a:pt x="382" y="104"/>
                    </a:lnTo>
                    <a:lnTo>
                      <a:pt x="378" y="100"/>
                    </a:lnTo>
                    <a:lnTo>
                      <a:pt x="382" y="98"/>
                    </a:lnTo>
                    <a:lnTo>
                      <a:pt x="380" y="96"/>
                    </a:lnTo>
                    <a:lnTo>
                      <a:pt x="394" y="92"/>
                    </a:lnTo>
                    <a:lnTo>
                      <a:pt x="402" y="82"/>
                    </a:lnTo>
                    <a:lnTo>
                      <a:pt x="422" y="90"/>
                    </a:lnTo>
                    <a:lnTo>
                      <a:pt x="436" y="86"/>
                    </a:lnTo>
                    <a:lnTo>
                      <a:pt x="438" y="90"/>
                    </a:lnTo>
                    <a:lnTo>
                      <a:pt x="434" y="94"/>
                    </a:lnTo>
                    <a:lnTo>
                      <a:pt x="436" y="98"/>
                    </a:lnTo>
                    <a:lnTo>
                      <a:pt x="440" y="96"/>
                    </a:lnTo>
                    <a:lnTo>
                      <a:pt x="440" y="100"/>
                    </a:lnTo>
                    <a:lnTo>
                      <a:pt x="446" y="100"/>
                    </a:lnTo>
                    <a:lnTo>
                      <a:pt x="442" y="106"/>
                    </a:lnTo>
                    <a:lnTo>
                      <a:pt x="450" y="110"/>
                    </a:lnTo>
                    <a:lnTo>
                      <a:pt x="452" y="120"/>
                    </a:lnTo>
                    <a:lnTo>
                      <a:pt x="446" y="144"/>
                    </a:lnTo>
                    <a:lnTo>
                      <a:pt x="392" y="114"/>
                    </a:lnTo>
                    <a:lnTo>
                      <a:pt x="390" y="154"/>
                    </a:lnTo>
                    <a:lnTo>
                      <a:pt x="376" y="180"/>
                    </a:lnTo>
                    <a:lnTo>
                      <a:pt x="368" y="188"/>
                    </a:lnTo>
                    <a:lnTo>
                      <a:pt x="364" y="186"/>
                    </a:lnTo>
                    <a:lnTo>
                      <a:pt x="356" y="208"/>
                    </a:lnTo>
                    <a:lnTo>
                      <a:pt x="342" y="202"/>
                    </a:lnTo>
                    <a:lnTo>
                      <a:pt x="322" y="260"/>
                    </a:lnTo>
                    <a:lnTo>
                      <a:pt x="300" y="256"/>
                    </a:lnTo>
                    <a:lnTo>
                      <a:pt x="294" y="246"/>
                    </a:lnTo>
                    <a:lnTo>
                      <a:pt x="284" y="244"/>
                    </a:lnTo>
                    <a:lnTo>
                      <a:pt x="282" y="266"/>
                    </a:lnTo>
                    <a:lnTo>
                      <a:pt x="274" y="282"/>
                    </a:lnTo>
                    <a:lnTo>
                      <a:pt x="276" y="288"/>
                    </a:lnTo>
                    <a:lnTo>
                      <a:pt x="266" y="302"/>
                    </a:lnTo>
                    <a:lnTo>
                      <a:pt x="262" y="322"/>
                    </a:lnTo>
                    <a:lnTo>
                      <a:pt x="240" y="368"/>
                    </a:lnTo>
                    <a:lnTo>
                      <a:pt x="248" y="373"/>
                    </a:lnTo>
                    <a:lnTo>
                      <a:pt x="240" y="383"/>
                    </a:lnTo>
                    <a:lnTo>
                      <a:pt x="244" y="387"/>
                    </a:lnTo>
                    <a:lnTo>
                      <a:pt x="228" y="403"/>
                    </a:lnTo>
                    <a:lnTo>
                      <a:pt x="220" y="399"/>
                    </a:lnTo>
                    <a:lnTo>
                      <a:pt x="200" y="413"/>
                    </a:lnTo>
                    <a:lnTo>
                      <a:pt x="188" y="409"/>
                    </a:lnTo>
                    <a:lnTo>
                      <a:pt x="186" y="413"/>
                    </a:lnTo>
                    <a:lnTo>
                      <a:pt x="190" y="419"/>
                    </a:lnTo>
                    <a:lnTo>
                      <a:pt x="186" y="423"/>
                    </a:lnTo>
                    <a:lnTo>
                      <a:pt x="156" y="437"/>
                    </a:lnTo>
                    <a:lnTo>
                      <a:pt x="140" y="427"/>
                    </a:lnTo>
                    <a:lnTo>
                      <a:pt x="136" y="435"/>
                    </a:lnTo>
                    <a:lnTo>
                      <a:pt x="116" y="447"/>
                    </a:lnTo>
                    <a:lnTo>
                      <a:pt x="94" y="439"/>
                    </a:lnTo>
                    <a:lnTo>
                      <a:pt x="84" y="431"/>
                    </a:lnTo>
                    <a:lnTo>
                      <a:pt x="82" y="423"/>
                    </a:lnTo>
                    <a:lnTo>
                      <a:pt x="76" y="419"/>
                    </a:lnTo>
                    <a:lnTo>
                      <a:pt x="80" y="413"/>
                    </a:lnTo>
                    <a:lnTo>
                      <a:pt x="76" y="411"/>
                    </a:lnTo>
                    <a:lnTo>
                      <a:pt x="60" y="409"/>
                    </a:lnTo>
                    <a:lnTo>
                      <a:pt x="54" y="401"/>
                    </a:lnTo>
                    <a:lnTo>
                      <a:pt x="42" y="397"/>
                    </a:lnTo>
                    <a:lnTo>
                      <a:pt x="38" y="385"/>
                    </a:lnTo>
                    <a:lnTo>
                      <a:pt x="20" y="368"/>
                    </a:lnTo>
                    <a:lnTo>
                      <a:pt x="20" y="362"/>
                    </a:lnTo>
                    <a:lnTo>
                      <a:pt x="0" y="342"/>
                    </a:lnTo>
                    <a:lnTo>
                      <a:pt x="6" y="330"/>
                    </a:lnTo>
                    <a:lnTo>
                      <a:pt x="2" y="310"/>
                    </a:lnTo>
                    <a:lnTo>
                      <a:pt x="2" y="310"/>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29" name="Freeform 233"/>
              <p:cNvSpPr>
                <a:spLocks/>
              </p:cNvSpPr>
              <p:nvPr/>
            </p:nvSpPr>
            <p:spPr bwMode="auto">
              <a:xfrm>
                <a:off x="5189929" y="3987615"/>
                <a:ext cx="1023938" cy="350044"/>
              </a:xfrm>
              <a:custGeom>
                <a:avLst/>
                <a:gdLst>
                  <a:gd name="T0" fmla="*/ 858 w 860"/>
                  <a:gd name="T1" fmla="*/ 0 h 294"/>
                  <a:gd name="T2" fmla="*/ 656 w 860"/>
                  <a:gd name="T3" fmla="*/ 26 h 294"/>
                  <a:gd name="T4" fmla="*/ 370 w 860"/>
                  <a:gd name="T5" fmla="*/ 56 h 294"/>
                  <a:gd name="T6" fmla="*/ 366 w 860"/>
                  <a:gd name="T7" fmla="*/ 62 h 294"/>
                  <a:gd name="T8" fmla="*/ 238 w 860"/>
                  <a:gd name="T9" fmla="*/ 72 h 294"/>
                  <a:gd name="T10" fmla="*/ 236 w 860"/>
                  <a:gd name="T11" fmla="*/ 68 h 294"/>
                  <a:gd name="T12" fmla="*/ 214 w 860"/>
                  <a:gd name="T13" fmla="*/ 68 h 294"/>
                  <a:gd name="T14" fmla="*/ 220 w 860"/>
                  <a:gd name="T15" fmla="*/ 92 h 294"/>
                  <a:gd name="T16" fmla="*/ 78 w 860"/>
                  <a:gd name="T17" fmla="*/ 100 h 294"/>
                  <a:gd name="T18" fmla="*/ 76 w 860"/>
                  <a:gd name="T19" fmla="*/ 108 h 294"/>
                  <a:gd name="T20" fmla="*/ 72 w 860"/>
                  <a:gd name="T21" fmla="*/ 94 h 294"/>
                  <a:gd name="T22" fmla="*/ 66 w 860"/>
                  <a:gd name="T23" fmla="*/ 96 h 294"/>
                  <a:gd name="T24" fmla="*/ 70 w 860"/>
                  <a:gd name="T25" fmla="*/ 116 h 294"/>
                  <a:gd name="T26" fmla="*/ 60 w 860"/>
                  <a:gd name="T27" fmla="*/ 124 h 294"/>
                  <a:gd name="T28" fmla="*/ 68 w 860"/>
                  <a:gd name="T29" fmla="*/ 132 h 294"/>
                  <a:gd name="T30" fmla="*/ 56 w 860"/>
                  <a:gd name="T31" fmla="*/ 134 h 294"/>
                  <a:gd name="T32" fmla="*/ 64 w 860"/>
                  <a:gd name="T33" fmla="*/ 148 h 294"/>
                  <a:gd name="T34" fmla="*/ 52 w 860"/>
                  <a:gd name="T35" fmla="*/ 166 h 294"/>
                  <a:gd name="T36" fmla="*/ 60 w 860"/>
                  <a:gd name="T37" fmla="*/ 178 h 294"/>
                  <a:gd name="T38" fmla="*/ 48 w 860"/>
                  <a:gd name="T39" fmla="*/ 180 h 294"/>
                  <a:gd name="T40" fmla="*/ 54 w 860"/>
                  <a:gd name="T41" fmla="*/ 186 h 294"/>
                  <a:gd name="T42" fmla="*/ 52 w 860"/>
                  <a:gd name="T43" fmla="*/ 190 h 294"/>
                  <a:gd name="T44" fmla="*/ 32 w 860"/>
                  <a:gd name="T45" fmla="*/ 202 h 294"/>
                  <a:gd name="T46" fmla="*/ 38 w 860"/>
                  <a:gd name="T47" fmla="*/ 212 h 294"/>
                  <a:gd name="T48" fmla="*/ 32 w 860"/>
                  <a:gd name="T49" fmla="*/ 218 h 294"/>
                  <a:gd name="T50" fmla="*/ 36 w 860"/>
                  <a:gd name="T51" fmla="*/ 226 h 294"/>
                  <a:gd name="T52" fmla="*/ 28 w 860"/>
                  <a:gd name="T53" fmla="*/ 228 h 294"/>
                  <a:gd name="T54" fmla="*/ 18 w 860"/>
                  <a:gd name="T55" fmla="*/ 250 h 294"/>
                  <a:gd name="T56" fmla="*/ 22 w 860"/>
                  <a:gd name="T57" fmla="*/ 278 h 294"/>
                  <a:gd name="T58" fmla="*/ 12 w 860"/>
                  <a:gd name="T59" fmla="*/ 280 h 294"/>
                  <a:gd name="T60" fmla="*/ 10 w 860"/>
                  <a:gd name="T61" fmla="*/ 288 h 294"/>
                  <a:gd name="T62" fmla="*/ 0 w 860"/>
                  <a:gd name="T63" fmla="*/ 294 h 294"/>
                  <a:gd name="T64" fmla="*/ 218 w 860"/>
                  <a:gd name="T65" fmla="*/ 280 h 294"/>
                  <a:gd name="T66" fmla="*/ 482 w 860"/>
                  <a:gd name="T67" fmla="*/ 258 h 294"/>
                  <a:gd name="T68" fmla="*/ 616 w 860"/>
                  <a:gd name="T69" fmla="*/ 244 h 294"/>
                  <a:gd name="T70" fmla="*/ 616 w 860"/>
                  <a:gd name="T71" fmla="*/ 216 h 294"/>
                  <a:gd name="T72" fmla="*/ 620 w 860"/>
                  <a:gd name="T73" fmla="*/ 210 h 294"/>
                  <a:gd name="T74" fmla="*/ 636 w 860"/>
                  <a:gd name="T75" fmla="*/ 210 h 294"/>
                  <a:gd name="T76" fmla="*/ 642 w 860"/>
                  <a:gd name="T77" fmla="*/ 188 h 294"/>
                  <a:gd name="T78" fmla="*/ 654 w 860"/>
                  <a:gd name="T79" fmla="*/ 176 h 294"/>
                  <a:gd name="T80" fmla="*/ 666 w 860"/>
                  <a:gd name="T81" fmla="*/ 168 h 294"/>
                  <a:gd name="T82" fmla="*/ 692 w 860"/>
                  <a:gd name="T83" fmla="*/ 164 h 294"/>
                  <a:gd name="T84" fmla="*/ 722 w 860"/>
                  <a:gd name="T85" fmla="*/ 136 h 294"/>
                  <a:gd name="T86" fmla="*/ 740 w 860"/>
                  <a:gd name="T87" fmla="*/ 130 h 294"/>
                  <a:gd name="T88" fmla="*/ 746 w 860"/>
                  <a:gd name="T89" fmla="*/ 116 h 294"/>
                  <a:gd name="T90" fmla="*/ 746 w 860"/>
                  <a:gd name="T91" fmla="*/ 108 h 294"/>
                  <a:gd name="T92" fmla="*/ 756 w 860"/>
                  <a:gd name="T93" fmla="*/ 110 h 294"/>
                  <a:gd name="T94" fmla="*/ 758 w 860"/>
                  <a:gd name="T95" fmla="*/ 100 h 294"/>
                  <a:gd name="T96" fmla="*/ 772 w 860"/>
                  <a:gd name="T97" fmla="*/ 90 h 294"/>
                  <a:gd name="T98" fmla="*/ 780 w 860"/>
                  <a:gd name="T99" fmla="*/ 102 h 294"/>
                  <a:gd name="T100" fmla="*/ 804 w 860"/>
                  <a:gd name="T101" fmla="*/ 76 h 294"/>
                  <a:gd name="T102" fmla="*/ 812 w 860"/>
                  <a:gd name="T103" fmla="*/ 72 h 294"/>
                  <a:gd name="T104" fmla="*/ 828 w 860"/>
                  <a:gd name="T105" fmla="*/ 78 h 294"/>
                  <a:gd name="T106" fmla="*/ 840 w 860"/>
                  <a:gd name="T107" fmla="*/ 50 h 294"/>
                  <a:gd name="T108" fmla="*/ 850 w 860"/>
                  <a:gd name="T109" fmla="*/ 42 h 294"/>
                  <a:gd name="T110" fmla="*/ 860 w 860"/>
                  <a:gd name="T111" fmla="*/ 42 h 294"/>
                  <a:gd name="T112" fmla="*/ 854 w 860"/>
                  <a:gd name="T113" fmla="*/ 36 h 294"/>
                  <a:gd name="T114" fmla="*/ 858 w 860"/>
                  <a:gd name="T115" fmla="*/ 24 h 294"/>
                  <a:gd name="T116" fmla="*/ 856 w 860"/>
                  <a:gd name="T117" fmla="*/ 18 h 294"/>
                  <a:gd name="T118" fmla="*/ 858 w 860"/>
                  <a:gd name="T11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0" h="294">
                    <a:moveTo>
                      <a:pt x="858" y="0"/>
                    </a:moveTo>
                    <a:lnTo>
                      <a:pt x="656" y="26"/>
                    </a:lnTo>
                    <a:lnTo>
                      <a:pt x="370" y="56"/>
                    </a:lnTo>
                    <a:lnTo>
                      <a:pt x="366" y="62"/>
                    </a:lnTo>
                    <a:lnTo>
                      <a:pt x="238" y="72"/>
                    </a:lnTo>
                    <a:lnTo>
                      <a:pt x="236" y="68"/>
                    </a:lnTo>
                    <a:lnTo>
                      <a:pt x="214" y="68"/>
                    </a:lnTo>
                    <a:lnTo>
                      <a:pt x="220" y="92"/>
                    </a:lnTo>
                    <a:lnTo>
                      <a:pt x="78" y="100"/>
                    </a:lnTo>
                    <a:lnTo>
                      <a:pt x="76" y="108"/>
                    </a:lnTo>
                    <a:lnTo>
                      <a:pt x="72" y="94"/>
                    </a:lnTo>
                    <a:lnTo>
                      <a:pt x="66" y="96"/>
                    </a:lnTo>
                    <a:lnTo>
                      <a:pt x="70" y="116"/>
                    </a:lnTo>
                    <a:lnTo>
                      <a:pt x="60" y="124"/>
                    </a:lnTo>
                    <a:lnTo>
                      <a:pt x="68" y="132"/>
                    </a:lnTo>
                    <a:lnTo>
                      <a:pt x="56" y="134"/>
                    </a:lnTo>
                    <a:lnTo>
                      <a:pt x="64" y="148"/>
                    </a:lnTo>
                    <a:lnTo>
                      <a:pt x="52" y="166"/>
                    </a:lnTo>
                    <a:lnTo>
                      <a:pt x="60" y="178"/>
                    </a:lnTo>
                    <a:lnTo>
                      <a:pt x="48" y="180"/>
                    </a:lnTo>
                    <a:lnTo>
                      <a:pt x="54" y="186"/>
                    </a:lnTo>
                    <a:lnTo>
                      <a:pt x="52" y="190"/>
                    </a:lnTo>
                    <a:lnTo>
                      <a:pt x="32" y="202"/>
                    </a:lnTo>
                    <a:lnTo>
                      <a:pt x="38" y="212"/>
                    </a:lnTo>
                    <a:lnTo>
                      <a:pt x="32" y="218"/>
                    </a:lnTo>
                    <a:lnTo>
                      <a:pt x="36" y="226"/>
                    </a:lnTo>
                    <a:lnTo>
                      <a:pt x="28" y="228"/>
                    </a:lnTo>
                    <a:lnTo>
                      <a:pt x="18" y="250"/>
                    </a:lnTo>
                    <a:lnTo>
                      <a:pt x="22" y="278"/>
                    </a:lnTo>
                    <a:lnTo>
                      <a:pt x="12" y="280"/>
                    </a:lnTo>
                    <a:lnTo>
                      <a:pt x="10" y="288"/>
                    </a:lnTo>
                    <a:lnTo>
                      <a:pt x="0" y="294"/>
                    </a:lnTo>
                    <a:lnTo>
                      <a:pt x="218" y="280"/>
                    </a:lnTo>
                    <a:lnTo>
                      <a:pt x="482" y="258"/>
                    </a:lnTo>
                    <a:lnTo>
                      <a:pt x="616" y="244"/>
                    </a:lnTo>
                    <a:lnTo>
                      <a:pt x="616" y="216"/>
                    </a:lnTo>
                    <a:lnTo>
                      <a:pt x="620" y="210"/>
                    </a:lnTo>
                    <a:lnTo>
                      <a:pt x="636" y="210"/>
                    </a:lnTo>
                    <a:lnTo>
                      <a:pt x="642" y="188"/>
                    </a:lnTo>
                    <a:lnTo>
                      <a:pt x="654" y="176"/>
                    </a:lnTo>
                    <a:lnTo>
                      <a:pt x="666" y="168"/>
                    </a:lnTo>
                    <a:lnTo>
                      <a:pt x="692" y="164"/>
                    </a:lnTo>
                    <a:lnTo>
                      <a:pt x="722" y="136"/>
                    </a:lnTo>
                    <a:lnTo>
                      <a:pt x="740" y="130"/>
                    </a:lnTo>
                    <a:lnTo>
                      <a:pt x="746" y="116"/>
                    </a:lnTo>
                    <a:lnTo>
                      <a:pt x="746" y="108"/>
                    </a:lnTo>
                    <a:lnTo>
                      <a:pt x="756" y="110"/>
                    </a:lnTo>
                    <a:lnTo>
                      <a:pt x="758" y="100"/>
                    </a:lnTo>
                    <a:lnTo>
                      <a:pt x="772" y="90"/>
                    </a:lnTo>
                    <a:lnTo>
                      <a:pt x="780" y="102"/>
                    </a:lnTo>
                    <a:lnTo>
                      <a:pt x="804" y="76"/>
                    </a:lnTo>
                    <a:lnTo>
                      <a:pt x="812" y="72"/>
                    </a:lnTo>
                    <a:lnTo>
                      <a:pt x="828" y="78"/>
                    </a:lnTo>
                    <a:lnTo>
                      <a:pt x="840" y="50"/>
                    </a:lnTo>
                    <a:lnTo>
                      <a:pt x="850" y="42"/>
                    </a:lnTo>
                    <a:lnTo>
                      <a:pt x="860" y="42"/>
                    </a:lnTo>
                    <a:lnTo>
                      <a:pt x="854" y="36"/>
                    </a:lnTo>
                    <a:lnTo>
                      <a:pt x="858" y="24"/>
                    </a:lnTo>
                    <a:lnTo>
                      <a:pt x="856" y="18"/>
                    </a:lnTo>
                    <a:lnTo>
                      <a:pt x="858" y="0"/>
                    </a:lnTo>
                    <a:close/>
                  </a:path>
                </a:pathLst>
              </a:custGeom>
              <a:solidFill>
                <a:schemeClr val="accent4">
                  <a:lumMod val="40000"/>
                  <a:lumOff val="6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30" name="Freeform 234"/>
              <p:cNvSpPr>
                <a:spLocks/>
              </p:cNvSpPr>
              <p:nvPr/>
            </p:nvSpPr>
            <p:spPr bwMode="auto">
              <a:xfrm>
                <a:off x="5568548" y="4871059"/>
                <a:ext cx="1073944" cy="823913"/>
              </a:xfrm>
              <a:custGeom>
                <a:avLst/>
                <a:gdLst>
                  <a:gd name="T0" fmla="*/ 42 w 902"/>
                  <a:gd name="T1" fmla="*/ 102 h 692"/>
                  <a:gd name="T2" fmla="*/ 62 w 902"/>
                  <a:gd name="T3" fmla="*/ 90 h 692"/>
                  <a:gd name="T4" fmla="*/ 66 w 902"/>
                  <a:gd name="T5" fmla="*/ 96 h 692"/>
                  <a:gd name="T6" fmla="*/ 140 w 902"/>
                  <a:gd name="T7" fmla="*/ 94 h 692"/>
                  <a:gd name="T8" fmla="*/ 148 w 902"/>
                  <a:gd name="T9" fmla="*/ 102 h 692"/>
                  <a:gd name="T10" fmla="*/ 144 w 902"/>
                  <a:gd name="T11" fmla="*/ 108 h 692"/>
                  <a:gd name="T12" fmla="*/ 256 w 902"/>
                  <a:gd name="T13" fmla="*/ 172 h 692"/>
                  <a:gd name="T14" fmla="*/ 322 w 902"/>
                  <a:gd name="T15" fmla="*/ 162 h 692"/>
                  <a:gd name="T16" fmla="*/ 360 w 902"/>
                  <a:gd name="T17" fmla="*/ 142 h 692"/>
                  <a:gd name="T18" fmla="*/ 362 w 902"/>
                  <a:gd name="T19" fmla="*/ 130 h 692"/>
                  <a:gd name="T20" fmla="*/ 400 w 902"/>
                  <a:gd name="T21" fmla="*/ 118 h 692"/>
                  <a:gd name="T22" fmla="*/ 458 w 902"/>
                  <a:gd name="T23" fmla="*/ 156 h 692"/>
                  <a:gd name="T24" fmla="*/ 472 w 902"/>
                  <a:gd name="T25" fmla="*/ 180 h 692"/>
                  <a:gd name="T26" fmla="*/ 506 w 902"/>
                  <a:gd name="T27" fmla="*/ 206 h 692"/>
                  <a:gd name="T28" fmla="*/ 552 w 902"/>
                  <a:gd name="T29" fmla="*/ 226 h 692"/>
                  <a:gd name="T30" fmla="*/ 572 w 902"/>
                  <a:gd name="T31" fmla="*/ 384 h 692"/>
                  <a:gd name="T32" fmla="*/ 580 w 902"/>
                  <a:gd name="T33" fmla="*/ 364 h 692"/>
                  <a:gd name="T34" fmla="*/ 600 w 902"/>
                  <a:gd name="T35" fmla="*/ 372 h 692"/>
                  <a:gd name="T36" fmla="*/ 598 w 902"/>
                  <a:gd name="T37" fmla="*/ 438 h 692"/>
                  <a:gd name="T38" fmla="*/ 650 w 902"/>
                  <a:gd name="T39" fmla="*/ 496 h 692"/>
                  <a:gd name="T40" fmla="*/ 674 w 902"/>
                  <a:gd name="T41" fmla="*/ 522 h 692"/>
                  <a:gd name="T42" fmla="*/ 686 w 902"/>
                  <a:gd name="T43" fmla="*/ 518 h 692"/>
                  <a:gd name="T44" fmla="*/ 680 w 902"/>
                  <a:gd name="T45" fmla="*/ 536 h 692"/>
                  <a:gd name="T46" fmla="*/ 720 w 902"/>
                  <a:gd name="T47" fmla="*/ 598 h 692"/>
                  <a:gd name="T48" fmla="*/ 750 w 902"/>
                  <a:gd name="T49" fmla="*/ 606 h 692"/>
                  <a:gd name="T50" fmla="*/ 792 w 902"/>
                  <a:gd name="T51" fmla="*/ 658 h 692"/>
                  <a:gd name="T52" fmla="*/ 796 w 902"/>
                  <a:gd name="T53" fmla="*/ 688 h 692"/>
                  <a:gd name="T54" fmla="*/ 852 w 902"/>
                  <a:gd name="T55" fmla="*/ 680 h 692"/>
                  <a:gd name="T56" fmla="*/ 894 w 902"/>
                  <a:gd name="T57" fmla="*/ 670 h 692"/>
                  <a:gd name="T58" fmla="*/ 890 w 902"/>
                  <a:gd name="T59" fmla="*/ 646 h 692"/>
                  <a:gd name="T60" fmla="*/ 886 w 902"/>
                  <a:gd name="T61" fmla="*/ 452 h 692"/>
                  <a:gd name="T62" fmla="*/ 796 w 902"/>
                  <a:gd name="T63" fmla="*/ 260 h 692"/>
                  <a:gd name="T64" fmla="*/ 660 w 902"/>
                  <a:gd name="T65" fmla="*/ 18 h 692"/>
                  <a:gd name="T66" fmla="*/ 612 w 902"/>
                  <a:gd name="T67" fmla="*/ 0 h 692"/>
                  <a:gd name="T68" fmla="*/ 612 w 902"/>
                  <a:gd name="T69" fmla="*/ 32 h 692"/>
                  <a:gd name="T70" fmla="*/ 598 w 902"/>
                  <a:gd name="T71" fmla="*/ 58 h 692"/>
                  <a:gd name="T72" fmla="*/ 588 w 902"/>
                  <a:gd name="T73" fmla="*/ 34 h 692"/>
                  <a:gd name="T74" fmla="*/ 288 w 902"/>
                  <a:gd name="T75" fmla="*/ 38 h 692"/>
                  <a:gd name="T76" fmla="*/ 0 w 902"/>
                  <a:gd name="T77" fmla="*/ 42 h 692"/>
                  <a:gd name="T78" fmla="*/ 26 w 902"/>
                  <a:gd name="T79" fmla="*/ 84 h 692"/>
                  <a:gd name="T80" fmla="*/ 26 w 902"/>
                  <a:gd name="T81" fmla="*/ 12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692">
                    <a:moveTo>
                      <a:pt x="26" y="120"/>
                    </a:moveTo>
                    <a:lnTo>
                      <a:pt x="42" y="102"/>
                    </a:lnTo>
                    <a:lnTo>
                      <a:pt x="52" y="100"/>
                    </a:lnTo>
                    <a:lnTo>
                      <a:pt x="62" y="90"/>
                    </a:lnTo>
                    <a:lnTo>
                      <a:pt x="64" y="90"/>
                    </a:lnTo>
                    <a:lnTo>
                      <a:pt x="66" y="96"/>
                    </a:lnTo>
                    <a:lnTo>
                      <a:pt x="60" y="110"/>
                    </a:lnTo>
                    <a:lnTo>
                      <a:pt x="140" y="94"/>
                    </a:lnTo>
                    <a:lnTo>
                      <a:pt x="150" y="96"/>
                    </a:lnTo>
                    <a:lnTo>
                      <a:pt x="148" y="102"/>
                    </a:lnTo>
                    <a:lnTo>
                      <a:pt x="142" y="106"/>
                    </a:lnTo>
                    <a:lnTo>
                      <a:pt x="144" y="108"/>
                    </a:lnTo>
                    <a:lnTo>
                      <a:pt x="234" y="146"/>
                    </a:lnTo>
                    <a:lnTo>
                      <a:pt x="256" y="172"/>
                    </a:lnTo>
                    <a:lnTo>
                      <a:pt x="266" y="178"/>
                    </a:lnTo>
                    <a:lnTo>
                      <a:pt x="322" y="162"/>
                    </a:lnTo>
                    <a:lnTo>
                      <a:pt x="348" y="144"/>
                    </a:lnTo>
                    <a:lnTo>
                      <a:pt x="360" y="142"/>
                    </a:lnTo>
                    <a:lnTo>
                      <a:pt x="362" y="140"/>
                    </a:lnTo>
                    <a:lnTo>
                      <a:pt x="362" y="130"/>
                    </a:lnTo>
                    <a:lnTo>
                      <a:pt x="372" y="122"/>
                    </a:lnTo>
                    <a:lnTo>
                      <a:pt x="400" y="118"/>
                    </a:lnTo>
                    <a:lnTo>
                      <a:pt x="420" y="124"/>
                    </a:lnTo>
                    <a:lnTo>
                      <a:pt x="458" y="156"/>
                    </a:lnTo>
                    <a:lnTo>
                      <a:pt x="468" y="160"/>
                    </a:lnTo>
                    <a:lnTo>
                      <a:pt x="472" y="180"/>
                    </a:lnTo>
                    <a:lnTo>
                      <a:pt x="482" y="184"/>
                    </a:lnTo>
                    <a:lnTo>
                      <a:pt x="506" y="206"/>
                    </a:lnTo>
                    <a:lnTo>
                      <a:pt x="546" y="220"/>
                    </a:lnTo>
                    <a:lnTo>
                      <a:pt x="552" y="226"/>
                    </a:lnTo>
                    <a:lnTo>
                      <a:pt x="570" y="382"/>
                    </a:lnTo>
                    <a:lnTo>
                      <a:pt x="572" y="384"/>
                    </a:lnTo>
                    <a:lnTo>
                      <a:pt x="582" y="382"/>
                    </a:lnTo>
                    <a:lnTo>
                      <a:pt x="580" y="364"/>
                    </a:lnTo>
                    <a:lnTo>
                      <a:pt x="590" y="366"/>
                    </a:lnTo>
                    <a:lnTo>
                      <a:pt x="600" y="372"/>
                    </a:lnTo>
                    <a:lnTo>
                      <a:pt x="592" y="418"/>
                    </a:lnTo>
                    <a:lnTo>
                      <a:pt x="598" y="438"/>
                    </a:lnTo>
                    <a:lnTo>
                      <a:pt x="646" y="494"/>
                    </a:lnTo>
                    <a:lnTo>
                      <a:pt x="650" y="496"/>
                    </a:lnTo>
                    <a:lnTo>
                      <a:pt x="664" y="488"/>
                    </a:lnTo>
                    <a:lnTo>
                      <a:pt x="674" y="522"/>
                    </a:lnTo>
                    <a:lnTo>
                      <a:pt x="684" y="518"/>
                    </a:lnTo>
                    <a:lnTo>
                      <a:pt x="686" y="518"/>
                    </a:lnTo>
                    <a:lnTo>
                      <a:pt x="682" y="530"/>
                    </a:lnTo>
                    <a:lnTo>
                      <a:pt x="680" y="536"/>
                    </a:lnTo>
                    <a:lnTo>
                      <a:pt x="702" y="560"/>
                    </a:lnTo>
                    <a:lnTo>
                      <a:pt x="720" y="598"/>
                    </a:lnTo>
                    <a:lnTo>
                      <a:pt x="732" y="608"/>
                    </a:lnTo>
                    <a:lnTo>
                      <a:pt x="750" y="606"/>
                    </a:lnTo>
                    <a:lnTo>
                      <a:pt x="764" y="616"/>
                    </a:lnTo>
                    <a:lnTo>
                      <a:pt x="792" y="658"/>
                    </a:lnTo>
                    <a:lnTo>
                      <a:pt x="794" y="684"/>
                    </a:lnTo>
                    <a:lnTo>
                      <a:pt x="796" y="688"/>
                    </a:lnTo>
                    <a:lnTo>
                      <a:pt x="806" y="692"/>
                    </a:lnTo>
                    <a:lnTo>
                      <a:pt x="852" y="680"/>
                    </a:lnTo>
                    <a:lnTo>
                      <a:pt x="876" y="664"/>
                    </a:lnTo>
                    <a:lnTo>
                      <a:pt x="894" y="670"/>
                    </a:lnTo>
                    <a:lnTo>
                      <a:pt x="902" y="652"/>
                    </a:lnTo>
                    <a:lnTo>
                      <a:pt x="890" y="646"/>
                    </a:lnTo>
                    <a:lnTo>
                      <a:pt x="902" y="560"/>
                    </a:lnTo>
                    <a:lnTo>
                      <a:pt x="886" y="452"/>
                    </a:lnTo>
                    <a:lnTo>
                      <a:pt x="804" y="312"/>
                    </a:lnTo>
                    <a:lnTo>
                      <a:pt x="796" y="260"/>
                    </a:lnTo>
                    <a:lnTo>
                      <a:pt x="732" y="182"/>
                    </a:lnTo>
                    <a:lnTo>
                      <a:pt x="660" y="18"/>
                    </a:lnTo>
                    <a:lnTo>
                      <a:pt x="662" y="4"/>
                    </a:lnTo>
                    <a:lnTo>
                      <a:pt x="612" y="0"/>
                    </a:lnTo>
                    <a:lnTo>
                      <a:pt x="604" y="10"/>
                    </a:lnTo>
                    <a:lnTo>
                      <a:pt x="612" y="32"/>
                    </a:lnTo>
                    <a:lnTo>
                      <a:pt x="610" y="56"/>
                    </a:lnTo>
                    <a:lnTo>
                      <a:pt x="598" y="58"/>
                    </a:lnTo>
                    <a:lnTo>
                      <a:pt x="592" y="52"/>
                    </a:lnTo>
                    <a:lnTo>
                      <a:pt x="588" y="34"/>
                    </a:lnTo>
                    <a:lnTo>
                      <a:pt x="300" y="50"/>
                    </a:lnTo>
                    <a:lnTo>
                      <a:pt x="288" y="38"/>
                    </a:lnTo>
                    <a:lnTo>
                      <a:pt x="280" y="16"/>
                    </a:lnTo>
                    <a:lnTo>
                      <a:pt x="0" y="42"/>
                    </a:lnTo>
                    <a:lnTo>
                      <a:pt x="0" y="60"/>
                    </a:lnTo>
                    <a:lnTo>
                      <a:pt x="26" y="84"/>
                    </a:lnTo>
                    <a:lnTo>
                      <a:pt x="22" y="100"/>
                    </a:lnTo>
                    <a:lnTo>
                      <a:pt x="26" y="120"/>
                    </a:lnTo>
                    <a:close/>
                  </a:path>
                </a:pathLst>
              </a:custGeom>
              <a:solidFill>
                <a:srgbClr val="FF7A14"/>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31" name="Freeform 235"/>
              <p:cNvSpPr>
                <a:spLocks/>
              </p:cNvSpPr>
              <p:nvPr/>
            </p:nvSpPr>
            <p:spPr bwMode="auto">
              <a:xfrm>
                <a:off x="6813941" y="3391112"/>
                <a:ext cx="128588" cy="211931"/>
              </a:xfrm>
              <a:custGeom>
                <a:avLst/>
                <a:gdLst>
                  <a:gd name="T0" fmla="*/ 0 w 108"/>
                  <a:gd name="T1" fmla="*/ 20 h 178"/>
                  <a:gd name="T2" fmla="*/ 10 w 108"/>
                  <a:gd name="T3" fmla="*/ 2 h 178"/>
                  <a:gd name="T4" fmla="*/ 22 w 108"/>
                  <a:gd name="T5" fmla="*/ 0 h 178"/>
                  <a:gd name="T6" fmla="*/ 36 w 108"/>
                  <a:gd name="T7" fmla="*/ 4 h 178"/>
                  <a:gd name="T8" fmla="*/ 30 w 108"/>
                  <a:gd name="T9" fmla="*/ 10 h 178"/>
                  <a:gd name="T10" fmla="*/ 24 w 108"/>
                  <a:gd name="T11" fmla="*/ 28 h 178"/>
                  <a:gd name="T12" fmla="*/ 30 w 108"/>
                  <a:gd name="T13" fmla="*/ 36 h 178"/>
                  <a:gd name="T14" fmla="*/ 30 w 108"/>
                  <a:gd name="T15" fmla="*/ 48 h 178"/>
                  <a:gd name="T16" fmla="*/ 108 w 108"/>
                  <a:gd name="T17" fmla="*/ 152 h 178"/>
                  <a:gd name="T18" fmla="*/ 104 w 108"/>
                  <a:gd name="T19" fmla="*/ 164 h 178"/>
                  <a:gd name="T20" fmla="*/ 40 w 108"/>
                  <a:gd name="T21" fmla="*/ 178 h 178"/>
                  <a:gd name="T22" fmla="*/ 0 w 108"/>
                  <a:gd name="T23" fmla="*/ 2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78">
                    <a:moveTo>
                      <a:pt x="0" y="20"/>
                    </a:moveTo>
                    <a:lnTo>
                      <a:pt x="10" y="2"/>
                    </a:lnTo>
                    <a:lnTo>
                      <a:pt x="22" y="0"/>
                    </a:lnTo>
                    <a:lnTo>
                      <a:pt x="36" y="4"/>
                    </a:lnTo>
                    <a:lnTo>
                      <a:pt x="30" y="10"/>
                    </a:lnTo>
                    <a:lnTo>
                      <a:pt x="24" y="28"/>
                    </a:lnTo>
                    <a:lnTo>
                      <a:pt x="30" y="36"/>
                    </a:lnTo>
                    <a:lnTo>
                      <a:pt x="30" y="48"/>
                    </a:lnTo>
                    <a:lnTo>
                      <a:pt x="108" y="152"/>
                    </a:lnTo>
                    <a:lnTo>
                      <a:pt x="104" y="164"/>
                    </a:lnTo>
                    <a:lnTo>
                      <a:pt x="40" y="178"/>
                    </a:lnTo>
                    <a:lnTo>
                      <a:pt x="0" y="20"/>
                    </a:lnTo>
                    <a:close/>
                  </a:path>
                </a:pathLst>
              </a:custGeom>
              <a:no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32" name="Freeform 236"/>
              <p:cNvSpPr>
                <a:spLocks/>
              </p:cNvSpPr>
              <p:nvPr/>
            </p:nvSpPr>
            <p:spPr bwMode="auto">
              <a:xfrm>
                <a:off x="1416838" y="2207631"/>
                <a:ext cx="945356" cy="802481"/>
              </a:xfrm>
              <a:custGeom>
                <a:avLst/>
                <a:gdLst>
                  <a:gd name="T0" fmla="*/ 370 w 794"/>
                  <a:gd name="T1" fmla="*/ 604 h 674"/>
                  <a:gd name="T2" fmla="*/ 0 w 794"/>
                  <a:gd name="T3" fmla="*/ 496 h 674"/>
                  <a:gd name="T4" fmla="*/ 12 w 794"/>
                  <a:gd name="T5" fmla="*/ 382 h 674"/>
                  <a:gd name="T6" fmla="*/ 34 w 794"/>
                  <a:gd name="T7" fmla="*/ 342 h 674"/>
                  <a:gd name="T8" fmla="*/ 48 w 794"/>
                  <a:gd name="T9" fmla="*/ 328 h 674"/>
                  <a:gd name="T10" fmla="*/ 60 w 794"/>
                  <a:gd name="T11" fmla="*/ 326 h 674"/>
                  <a:gd name="T12" fmla="*/ 62 w 794"/>
                  <a:gd name="T13" fmla="*/ 312 h 674"/>
                  <a:gd name="T14" fmla="*/ 58 w 794"/>
                  <a:gd name="T15" fmla="*/ 312 h 674"/>
                  <a:gd name="T16" fmla="*/ 152 w 794"/>
                  <a:gd name="T17" fmla="*/ 88 h 674"/>
                  <a:gd name="T18" fmla="*/ 162 w 794"/>
                  <a:gd name="T19" fmla="*/ 76 h 674"/>
                  <a:gd name="T20" fmla="*/ 166 w 794"/>
                  <a:gd name="T21" fmla="*/ 58 h 674"/>
                  <a:gd name="T22" fmla="*/ 172 w 794"/>
                  <a:gd name="T23" fmla="*/ 50 h 674"/>
                  <a:gd name="T24" fmla="*/ 168 w 794"/>
                  <a:gd name="T25" fmla="*/ 44 h 674"/>
                  <a:gd name="T26" fmla="*/ 184 w 794"/>
                  <a:gd name="T27" fmla="*/ 4 h 674"/>
                  <a:gd name="T28" fmla="*/ 190 w 794"/>
                  <a:gd name="T29" fmla="*/ 0 h 674"/>
                  <a:gd name="T30" fmla="*/ 222 w 794"/>
                  <a:gd name="T31" fmla="*/ 8 h 674"/>
                  <a:gd name="T32" fmla="*/ 236 w 794"/>
                  <a:gd name="T33" fmla="*/ 18 h 674"/>
                  <a:gd name="T34" fmla="*/ 240 w 794"/>
                  <a:gd name="T35" fmla="*/ 14 h 674"/>
                  <a:gd name="T36" fmla="*/ 260 w 794"/>
                  <a:gd name="T37" fmla="*/ 38 h 674"/>
                  <a:gd name="T38" fmla="*/ 262 w 794"/>
                  <a:gd name="T39" fmla="*/ 52 h 674"/>
                  <a:gd name="T40" fmla="*/ 256 w 794"/>
                  <a:gd name="T41" fmla="*/ 90 h 674"/>
                  <a:gd name="T42" fmla="*/ 292 w 794"/>
                  <a:gd name="T43" fmla="*/ 114 h 674"/>
                  <a:gd name="T44" fmla="*/ 320 w 794"/>
                  <a:gd name="T45" fmla="*/ 112 h 674"/>
                  <a:gd name="T46" fmla="*/ 338 w 794"/>
                  <a:gd name="T47" fmla="*/ 106 h 674"/>
                  <a:gd name="T48" fmla="*/ 380 w 794"/>
                  <a:gd name="T49" fmla="*/ 120 h 674"/>
                  <a:gd name="T50" fmla="*/ 390 w 794"/>
                  <a:gd name="T51" fmla="*/ 134 h 674"/>
                  <a:gd name="T52" fmla="*/ 442 w 794"/>
                  <a:gd name="T53" fmla="*/ 132 h 674"/>
                  <a:gd name="T54" fmla="*/ 452 w 794"/>
                  <a:gd name="T55" fmla="*/ 140 h 674"/>
                  <a:gd name="T56" fmla="*/ 474 w 794"/>
                  <a:gd name="T57" fmla="*/ 142 h 674"/>
                  <a:gd name="T58" fmla="*/ 500 w 794"/>
                  <a:gd name="T59" fmla="*/ 138 h 674"/>
                  <a:gd name="T60" fmla="*/ 526 w 794"/>
                  <a:gd name="T61" fmla="*/ 140 h 674"/>
                  <a:gd name="T62" fmla="*/ 536 w 794"/>
                  <a:gd name="T63" fmla="*/ 134 h 674"/>
                  <a:gd name="T64" fmla="*/ 578 w 794"/>
                  <a:gd name="T65" fmla="*/ 142 h 674"/>
                  <a:gd name="T66" fmla="*/ 588 w 794"/>
                  <a:gd name="T67" fmla="*/ 138 h 674"/>
                  <a:gd name="T68" fmla="*/ 768 w 794"/>
                  <a:gd name="T69" fmla="*/ 182 h 674"/>
                  <a:gd name="T70" fmla="*/ 774 w 794"/>
                  <a:gd name="T71" fmla="*/ 206 h 674"/>
                  <a:gd name="T72" fmla="*/ 792 w 794"/>
                  <a:gd name="T73" fmla="*/ 218 h 674"/>
                  <a:gd name="T74" fmla="*/ 794 w 794"/>
                  <a:gd name="T75" fmla="*/ 240 h 674"/>
                  <a:gd name="T76" fmla="*/ 770 w 794"/>
                  <a:gd name="T77" fmla="*/ 266 h 674"/>
                  <a:gd name="T78" fmla="*/ 760 w 794"/>
                  <a:gd name="T79" fmla="*/ 288 h 674"/>
                  <a:gd name="T80" fmla="*/ 744 w 794"/>
                  <a:gd name="T81" fmla="*/ 304 h 674"/>
                  <a:gd name="T82" fmla="*/ 742 w 794"/>
                  <a:gd name="T83" fmla="*/ 316 h 674"/>
                  <a:gd name="T84" fmla="*/ 734 w 794"/>
                  <a:gd name="T85" fmla="*/ 326 h 674"/>
                  <a:gd name="T86" fmla="*/ 720 w 794"/>
                  <a:gd name="T87" fmla="*/ 334 h 674"/>
                  <a:gd name="T88" fmla="*/ 696 w 794"/>
                  <a:gd name="T89" fmla="*/ 362 h 674"/>
                  <a:gd name="T90" fmla="*/ 692 w 794"/>
                  <a:gd name="T91" fmla="*/ 386 h 674"/>
                  <a:gd name="T92" fmla="*/ 710 w 794"/>
                  <a:gd name="T93" fmla="*/ 394 h 674"/>
                  <a:gd name="T94" fmla="*/ 716 w 794"/>
                  <a:gd name="T95" fmla="*/ 408 h 674"/>
                  <a:gd name="T96" fmla="*/ 706 w 794"/>
                  <a:gd name="T97" fmla="*/ 416 h 674"/>
                  <a:gd name="T98" fmla="*/ 708 w 794"/>
                  <a:gd name="T99" fmla="*/ 426 h 674"/>
                  <a:gd name="T100" fmla="*/ 694 w 794"/>
                  <a:gd name="T101" fmla="*/ 448 h 674"/>
                  <a:gd name="T102" fmla="*/ 640 w 794"/>
                  <a:gd name="T103" fmla="*/ 674 h 674"/>
                  <a:gd name="T104" fmla="*/ 370 w 794"/>
                  <a:gd name="T105" fmla="*/ 60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4" h="674">
                    <a:moveTo>
                      <a:pt x="370" y="604"/>
                    </a:moveTo>
                    <a:lnTo>
                      <a:pt x="0" y="496"/>
                    </a:lnTo>
                    <a:lnTo>
                      <a:pt x="12" y="382"/>
                    </a:lnTo>
                    <a:lnTo>
                      <a:pt x="34" y="342"/>
                    </a:lnTo>
                    <a:lnTo>
                      <a:pt x="48" y="328"/>
                    </a:lnTo>
                    <a:lnTo>
                      <a:pt x="60" y="326"/>
                    </a:lnTo>
                    <a:lnTo>
                      <a:pt x="62" y="312"/>
                    </a:lnTo>
                    <a:lnTo>
                      <a:pt x="58" y="312"/>
                    </a:lnTo>
                    <a:lnTo>
                      <a:pt x="152" y="88"/>
                    </a:lnTo>
                    <a:lnTo>
                      <a:pt x="162" y="76"/>
                    </a:lnTo>
                    <a:lnTo>
                      <a:pt x="166" y="58"/>
                    </a:lnTo>
                    <a:lnTo>
                      <a:pt x="172" y="50"/>
                    </a:lnTo>
                    <a:lnTo>
                      <a:pt x="168" y="44"/>
                    </a:lnTo>
                    <a:lnTo>
                      <a:pt x="184" y="4"/>
                    </a:lnTo>
                    <a:lnTo>
                      <a:pt x="190" y="0"/>
                    </a:lnTo>
                    <a:lnTo>
                      <a:pt x="222" y="8"/>
                    </a:lnTo>
                    <a:lnTo>
                      <a:pt x="236" y="18"/>
                    </a:lnTo>
                    <a:lnTo>
                      <a:pt x="240" y="14"/>
                    </a:lnTo>
                    <a:lnTo>
                      <a:pt x="260" y="38"/>
                    </a:lnTo>
                    <a:lnTo>
                      <a:pt x="262" y="52"/>
                    </a:lnTo>
                    <a:lnTo>
                      <a:pt x="256" y="90"/>
                    </a:lnTo>
                    <a:lnTo>
                      <a:pt x="292" y="114"/>
                    </a:lnTo>
                    <a:lnTo>
                      <a:pt x="320" y="112"/>
                    </a:lnTo>
                    <a:lnTo>
                      <a:pt x="338" y="106"/>
                    </a:lnTo>
                    <a:lnTo>
                      <a:pt x="380" y="120"/>
                    </a:lnTo>
                    <a:lnTo>
                      <a:pt x="390" y="134"/>
                    </a:lnTo>
                    <a:lnTo>
                      <a:pt x="442" y="132"/>
                    </a:lnTo>
                    <a:lnTo>
                      <a:pt x="452" y="140"/>
                    </a:lnTo>
                    <a:lnTo>
                      <a:pt x="474" y="142"/>
                    </a:lnTo>
                    <a:lnTo>
                      <a:pt x="500" y="138"/>
                    </a:lnTo>
                    <a:lnTo>
                      <a:pt x="526" y="140"/>
                    </a:lnTo>
                    <a:lnTo>
                      <a:pt x="536" y="134"/>
                    </a:lnTo>
                    <a:lnTo>
                      <a:pt x="578" y="142"/>
                    </a:lnTo>
                    <a:lnTo>
                      <a:pt x="588" y="138"/>
                    </a:lnTo>
                    <a:lnTo>
                      <a:pt x="768" y="182"/>
                    </a:lnTo>
                    <a:lnTo>
                      <a:pt x="774" y="206"/>
                    </a:lnTo>
                    <a:lnTo>
                      <a:pt x="792" y="218"/>
                    </a:lnTo>
                    <a:lnTo>
                      <a:pt x="794" y="240"/>
                    </a:lnTo>
                    <a:lnTo>
                      <a:pt x="770" y="266"/>
                    </a:lnTo>
                    <a:lnTo>
                      <a:pt x="760" y="288"/>
                    </a:lnTo>
                    <a:lnTo>
                      <a:pt x="744" y="304"/>
                    </a:lnTo>
                    <a:lnTo>
                      <a:pt x="742" y="316"/>
                    </a:lnTo>
                    <a:lnTo>
                      <a:pt x="734" y="326"/>
                    </a:lnTo>
                    <a:lnTo>
                      <a:pt x="720" y="334"/>
                    </a:lnTo>
                    <a:lnTo>
                      <a:pt x="696" y="362"/>
                    </a:lnTo>
                    <a:lnTo>
                      <a:pt x="692" y="386"/>
                    </a:lnTo>
                    <a:lnTo>
                      <a:pt x="710" y="394"/>
                    </a:lnTo>
                    <a:lnTo>
                      <a:pt x="716" y="408"/>
                    </a:lnTo>
                    <a:lnTo>
                      <a:pt x="706" y="416"/>
                    </a:lnTo>
                    <a:lnTo>
                      <a:pt x="708" y="426"/>
                    </a:lnTo>
                    <a:lnTo>
                      <a:pt x="694" y="448"/>
                    </a:lnTo>
                    <a:lnTo>
                      <a:pt x="640" y="674"/>
                    </a:lnTo>
                    <a:lnTo>
                      <a:pt x="370" y="604"/>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33" name="Freeform 237"/>
              <p:cNvSpPr>
                <a:spLocks/>
              </p:cNvSpPr>
              <p:nvPr/>
            </p:nvSpPr>
            <p:spPr bwMode="auto">
              <a:xfrm>
                <a:off x="2352670" y="3081548"/>
                <a:ext cx="678656" cy="844154"/>
              </a:xfrm>
              <a:custGeom>
                <a:avLst/>
                <a:gdLst>
                  <a:gd name="T0" fmla="*/ 186 w 570"/>
                  <a:gd name="T1" fmla="*/ 10 h 709"/>
                  <a:gd name="T2" fmla="*/ 402 w 570"/>
                  <a:gd name="T3" fmla="*/ 50 h 709"/>
                  <a:gd name="T4" fmla="*/ 382 w 570"/>
                  <a:gd name="T5" fmla="*/ 176 h 709"/>
                  <a:gd name="T6" fmla="*/ 570 w 570"/>
                  <a:gd name="T7" fmla="*/ 206 h 709"/>
                  <a:gd name="T8" fmla="*/ 494 w 570"/>
                  <a:gd name="T9" fmla="*/ 709 h 709"/>
                  <a:gd name="T10" fmla="*/ 74 w 570"/>
                  <a:gd name="T11" fmla="*/ 637 h 709"/>
                  <a:gd name="T12" fmla="*/ 0 w 570"/>
                  <a:gd name="T13" fmla="*/ 621 h 709"/>
                  <a:gd name="T14" fmla="*/ 126 w 570"/>
                  <a:gd name="T15" fmla="*/ 0 h 709"/>
                  <a:gd name="T16" fmla="*/ 186 w 570"/>
                  <a:gd name="T17"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709">
                    <a:moveTo>
                      <a:pt x="186" y="10"/>
                    </a:moveTo>
                    <a:lnTo>
                      <a:pt x="402" y="50"/>
                    </a:lnTo>
                    <a:lnTo>
                      <a:pt x="382" y="176"/>
                    </a:lnTo>
                    <a:lnTo>
                      <a:pt x="570" y="206"/>
                    </a:lnTo>
                    <a:lnTo>
                      <a:pt x="494" y="709"/>
                    </a:lnTo>
                    <a:lnTo>
                      <a:pt x="74" y="637"/>
                    </a:lnTo>
                    <a:lnTo>
                      <a:pt x="0" y="621"/>
                    </a:lnTo>
                    <a:lnTo>
                      <a:pt x="126" y="0"/>
                    </a:lnTo>
                    <a:lnTo>
                      <a:pt x="186" y="10"/>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34" name="Freeform 238"/>
              <p:cNvSpPr>
                <a:spLocks/>
              </p:cNvSpPr>
              <p:nvPr/>
            </p:nvSpPr>
            <p:spPr bwMode="auto">
              <a:xfrm>
                <a:off x="3595683" y="3093456"/>
                <a:ext cx="972741" cy="497681"/>
              </a:xfrm>
              <a:custGeom>
                <a:avLst/>
                <a:gdLst>
                  <a:gd name="T0" fmla="*/ 500 w 817"/>
                  <a:gd name="T1" fmla="*/ 32 h 418"/>
                  <a:gd name="T2" fmla="*/ 24 w 817"/>
                  <a:gd name="T3" fmla="*/ 0 h 418"/>
                  <a:gd name="T4" fmla="*/ 0 w 817"/>
                  <a:gd name="T5" fmla="*/ 254 h 418"/>
                  <a:gd name="T6" fmla="*/ 190 w 817"/>
                  <a:gd name="T7" fmla="*/ 270 h 418"/>
                  <a:gd name="T8" fmla="*/ 180 w 817"/>
                  <a:gd name="T9" fmla="*/ 394 h 418"/>
                  <a:gd name="T10" fmla="*/ 815 w 817"/>
                  <a:gd name="T11" fmla="*/ 418 h 418"/>
                  <a:gd name="T12" fmla="*/ 817 w 817"/>
                  <a:gd name="T13" fmla="*/ 408 h 418"/>
                  <a:gd name="T14" fmla="*/ 809 w 817"/>
                  <a:gd name="T15" fmla="*/ 398 h 418"/>
                  <a:gd name="T16" fmla="*/ 811 w 817"/>
                  <a:gd name="T17" fmla="*/ 392 h 418"/>
                  <a:gd name="T18" fmla="*/ 793 w 817"/>
                  <a:gd name="T19" fmla="*/ 384 h 418"/>
                  <a:gd name="T20" fmla="*/ 789 w 817"/>
                  <a:gd name="T21" fmla="*/ 356 h 418"/>
                  <a:gd name="T22" fmla="*/ 783 w 817"/>
                  <a:gd name="T23" fmla="*/ 354 h 418"/>
                  <a:gd name="T24" fmla="*/ 781 w 817"/>
                  <a:gd name="T25" fmla="*/ 338 h 418"/>
                  <a:gd name="T26" fmla="*/ 773 w 817"/>
                  <a:gd name="T27" fmla="*/ 330 h 418"/>
                  <a:gd name="T28" fmla="*/ 777 w 817"/>
                  <a:gd name="T29" fmla="*/ 310 h 418"/>
                  <a:gd name="T30" fmla="*/ 773 w 817"/>
                  <a:gd name="T31" fmla="*/ 288 h 418"/>
                  <a:gd name="T32" fmla="*/ 775 w 817"/>
                  <a:gd name="T33" fmla="*/ 272 h 418"/>
                  <a:gd name="T34" fmla="*/ 767 w 817"/>
                  <a:gd name="T35" fmla="*/ 268 h 418"/>
                  <a:gd name="T36" fmla="*/ 773 w 817"/>
                  <a:gd name="T37" fmla="*/ 256 h 418"/>
                  <a:gd name="T38" fmla="*/ 765 w 817"/>
                  <a:gd name="T39" fmla="*/ 252 h 418"/>
                  <a:gd name="T40" fmla="*/ 769 w 817"/>
                  <a:gd name="T41" fmla="*/ 236 h 418"/>
                  <a:gd name="T42" fmla="*/ 761 w 817"/>
                  <a:gd name="T43" fmla="*/ 234 h 418"/>
                  <a:gd name="T44" fmla="*/ 761 w 817"/>
                  <a:gd name="T45" fmla="*/ 224 h 418"/>
                  <a:gd name="T46" fmla="*/ 753 w 817"/>
                  <a:gd name="T47" fmla="*/ 226 h 418"/>
                  <a:gd name="T48" fmla="*/ 751 w 817"/>
                  <a:gd name="T49" fmla="*/ 208 h 418"/>
                  <a:gd name="T50" fmla="*/ 755 w 817"/>
                  <a:gd name="T51" fmla="*/ 194 h 418"/>
                  <a:gd name="T52" fmla="*/ 747 w 817"/>
                  <a:gd name="T53" fmla="*/ 180 h 418"/>
                  <a:gd name="T54" fmla="*/ 749 w 817"/>
                  <a:gd name="T55" fmla="*/ 170 h 418"/>
                  <a:gd name="T56" fmla="*/ 739 w 817"/>
                  <a:gd name="T57" fmla="*/ 162 h 418"/>
                  <a:gd name="T58" fmla="*/ 737 w 817"/>
                  <a:gd name="T59" fmla="*/ 154 h 418"/>
                  <a:gd name="T60" fmla="*/ 731 w 817"/>
                  <a:gd name="T61" fmla="*/ 144 h 418"/>
                  <a:gd name="T62" fmla="*/ 731 w 817"/>
                  <a:gd name="T63" fmla="*/ 132 h 418"/>
                  <a:gd name="T64" fmla="*/ 725 w 817"/>
                  <a:gd name="T65" fmla="*/ 120 h 418"/>
                  <a:gd name="T66" fmla="*/ 725 w 817"/>
                  <a:gd name="T67" fmla="*/ 104 h 418"/>
                  <a:gd name="T68" fmla="*/ 706 w 817"/>
                  <a:gd name="T69" fmla="*/ 100 h 418"/>
                  <a:gd name="T70" fmla="*/ 698 w 817"/>
                  <a:gd name="T71" fmla="*/ 80 h 418"/>
                  <a:gd name="T72" fmla="*/ 660 w 817"/>
                  <a:gd name="T73" fmla="*/ 66 h 418"/>
                  <a:gd name="T74" fmla="*/ 648 w 817"/>
                  <a:gd name="T75" fmla="*/ 54 h 418"/>
                  <a:gd name="T76" fmla="*/ 592 w 817"/>
                  <a:gd name="T77" fmla="*/ 54 h 418"/>
                  <a:gd name="T78" fmla="*/ 586 w 817"/>
                  <a:gd name="T79" fmla="*/ 64 h 418"/>
                  <a:gd name="T80" fmla="*/ 578 w 817"/>
                  <a:gd name="T81" fmla="*/ 64 h 418"/>
                  <a:gd name="T82" fmla="*/ 544 w 817"/>
                  <a:gd name="T83" fmla="*/ 46 h 418"/>
                  <a:gd name="T84" fmla="*/ 534 w 817"/>
                  <a:gd name="T85" fmla="*/ 34 h 418"/>
                  <a:gd name="T86" fmla="*/ 534 w 817"/>
                  <a:gd name="T87" fmla="*/ 34 h 418"/>
                  <a:gd name="T88" fmla="*/ 500 w 817"/>
                  <a:gd name="T89" fmla="*/ 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7" h="418">
                    <a:moveTo>
                      <a:pt x="500" y="32"/>
                    </a:moveTo>
                    <a:lnTo>
                      <a:pt x="24" y="0"/>
                    </a:lnTo>
                    <a:lnTo>
                      <a:pt x="0" y="254"/>
                    </a:lnTo>
                    <a:lnTo>
                      <a:pt x="190" y="270"/>
                    </a:lnTo>
                    <a:lnTo>
                      <a:pt x="180" y="394"/>
                    </a:lnTo>
                    <a:lnTo>
                      <a:pt x="815" y="418"/>
                    </a:lnTo>
                    <a:lnTo>
                      <a:pt x="817" y="408"/>
                    </a:lnTo>
                    <a:lnTo>
                      <a:pt x="809" y="398"/>
                    </a:lnTo>
                    <a:lnTo>
                      <a:pt x="811" y="392"/>
                    </a:lnTo>
                    <a:lnTo>
                      <a:pt x="793" y="384"/>
                    </a:lnTo>
                    <a:lnTo>
                      <a:pt x="789" y="356"/>
                    </a:lnTo>
                    <a:lnTo>
                      <a:pt x="783" y="354"/>
                    </a:lnTo>
                    <a:lnTo>
                      <a:pt x="781" y="338"/>
                    </a:lnTo>
                    <a:lnTo>
                      <a:pt x="773" y="330"/>
                    </a:lnTo>
                    <a:lnTo>
                      <a:pt x="777" y="310"/>
                    </a:lnTo>
                    <a:lnTo>
                      <a:pt x="773" y="288"/>
                    </a:lnTo>
                    <a:lnTo>
                      <a:pt x="775" y="272"/>
                    </a:lnTo>
                    <a:lnTo>
                      <a:pt x="767" y="268"/>
                    </a:lnTo>
                    <a:lnTo>
                      <a:pt x="773" y="256"/>
                    </a:lnTo>
                    <a:lnTo>
                      <a:pt x="765" y="252"/>
                    </a:lnTo>
                    <a:lnTo>
                      <a:pt x="769" y="236"/>
                    </a:lnTo>
                    <a:lnTo>
                      <a:pt x="761" y="234"/>
                    </a:lnTo>
                    <a:lnTo>
                      <a:pt x="761" y="224"/>
                    </a:lnTo>
                    <a:lnTo>
                      <a:pt x="753" y="226"/>
                    </a:lnTo>
                    <a:lnTo>
                      <a:pt x="751" y="208"/>
                    </a:lnTo>
                    <a:lnTo>
                      <a:pt x="755" y="194"/>
                    </a:lnTo>
                    <a:lnTo>
                      <a:pt x="747" y="180"/>
                    </a:lnTo>
                    <a:lnTo>
                      <a:pt x="749" y="170"/>
                    </a:lnTo>
                    <a:lnTo>
                      <a:pt x="739" y="162"/>
                    </a:lnTo>
                    <a:lnTo>
                      <a:pt x="737" y="154"/>
                    </a:lnTo>
                    <a:lnTo>
                      <a:pt x="731" y="144"/>
                    </a:lnTo>
                    <a:lnTo>
                      <a:pt x="731" y="132"/>
                    </a:lnTo>
                    <a:lnTo>
                      <a:pt x="725" y="120"/>
                    </a:lnTo>
                    <a:lnTo>
                      <a:pt x="725" y="104"/>
                    </a:lnTo>
                    <a:lnTo>
                      <a:pt x="706" y="100"/>
                    </a:lnTo>
                    <a:lnTo>
                      <a:pt x="698" y="80"/>
                    </a:lnTo>
                    <a:lnTo>
                      <a:pt x="660" y="66"/>
                    </a:lnTo>
                    <a:lnTo>
                      <a:pt x="648" y="54"/>
                    </a:lnTo>
                    <a:lnTo>
                      <a:pt x="592" y="54"/>
                    </a:lnTo>
                    <a:lnTo>
                      <a:pt x="586" y="64"/>
                    </a:lnTo>
                    <a:lnTo>
                      <a:pt x="578" y="64"/>
                    </a:lnTo>
                    <a:lnTo>
                      <a:pt x="544" y="46"/>
                    </a:lnTo>
                    <a:lnTo>
                      <a:pt x="534" y="34"/>
                    </a:lnTo>
                    <a:lnTo>
                      <a:pt x="534" y="34"/>
                    </a:lnTo>
                    <a:lnTo>
                      <a:pt x="500" y="32"/>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35" name="Freeform 239"/>
              <p:cNvSpPr>
                <a:spLocks/>
              </p:cNvSpPr>
              <p:nvPr/>
            </p:nvSpPr>
            <p:spPr bwMode="auto">
              <a:xfrm>
                <a:off x="7059212" y="2481474"/>
                <a:ext cx="192881" cy="407194"/>
              </a:xfrm>
              <a:custGeom>
                <a:avLst/>
                <a:gdLst>
                  <a:gd name="T0" fmla="*/ 162 w 162"/>
                  <a:gd name="T1" fmla="*/ 260 h 342"/>
                  <a:gd name="T2" fmla="*/ 152 w 162"/>
                  <a:gd name="T3" fmla="*/ 252 h 342"/>
                  <a:gd name="T4" fmla="*/ 150 w 162"/>
                  <a:gd name="T5" fmla="*/ 242 h 342"/>
                  <a:gd name="T6" fmla="*/ 130 w 162"/>
                  <a:gd name="T7" fmla="*/ 226 h 342"/>
                  <a:gd name="T8" fmla="*/ 98 w 162"/>
                  <a:gd name="T9" fmla="*/ 112 h 342"/>
                  <a:gd name="T10" fmla="*/ 62 w 162"/>
                  <a:gd name="T11" fmla="*/ 0 h 342"/>
                  <a:gd name="T12" fmla="*/ 58 w 162"/>
                  <a:gd name="T13" fmla="*/ 4 h 342"/>
                  <a:gd name="T14" fmla="*/ 40 w 162"/>
                  <a:gd name="T15" fmla="*/ 10 h 342"/>
                  <a:gd name="T16" fmla="*/ 36 w 162"/>
                  <a:gd name="T17" fmla="*/ 18 h 342"/>
                  <a:gd name="T18" fmla="*/ 32 w 162"/>
                  <a:gd name="T19" fmla="*/ 46 h 342"/>
                  <a:gd name="T20" fmla="*/ 36 w 162"/>
                  <a:gd name="T21" fmla="*/ 54 h 342"/>
                  <a:gd name="T22" fmla="*/ 30 w 162"/>
                  <a:gd name="T23" fmla="*/ 74 h 342"/>
                  <a:gd name="T24" fmla="*/ 42 w 162"/>
                  <a:gd name="T25" fmla="*/ 92 h 342"/>
                  <a:gd name="T26" fmla="*/ 42 w 162"/>
                  <a:gd name="T27" fmla="*/ 102 h 342"/>
                  <a:gd name="T28" fmla="*/ 24 w 162"/>
                  <a:gd name="T29" fmla="*/ 130 h 342"/>
                  <a:gd name="T30" fmla="*/ 10 w 162"/>
                  <a:gd name="T31" fmla="*/ 138 h 342"/>
                  <a:gd name="T32" fmla="*/ 14 w 162"/>
                  <a:gd name="T33" fmla="*/ 182 h 342"/>
                  <a:gd name="T34" fmla="*/ 0 w 162"/>
                  <a:gd name="T35" fmla="*/ 240 h 342"/>
                  <a:gd name="T36" fmla="*/ 10 w 162"/>
                  <a:gd name="T37" fmla="*/ 308 h 342"/>
                  <a:gd name="T38" fmla="*/ 6 w 162"/>
                  <a:gd name="T39" fmla="*/ 328 h 342"/>
                  <a:gd name="T40" fmla="*/ 18 w 162"/>
                  <a:gd name="T41" fmla="*/ 342 h 342"/>
                  <a:gd name="T42" fmla="*/ 124 w 162"/>
                  <a:gd name="T43" fmla="*/ 316 h 342"/>
                  <a:gd name="T44" fmla="*/ 152 w 162"/>
                  <a:gd name="T45" fmla="*/ 288 h 342"/>
                  <a:gd name="T46" fmla="*/ 162 w 162"/>
                  <a:gd name="T47" fmla="*/ 286 h 342"/>
                  <a:gd name="T48" fmla="*/ 162 w 162"/>
                  <a:gd name="T49" fmla="*/ 26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342">
                    <a:moveTo>
                      <a:pt x="162" y="260"/>
                    </a:moveTo>
                    <a:lnTo>
                      <a:pt x="152" y="252"/>
                    </a:lnTo>
                    <a:lnTo>
                      <a:pt x="150" y="242"/>
                    </a:lnTo>
                    <a:lnTo>
                      <a:pt x="130" y="226"/>
                    </a:lnTo>
                    <a:lnTo>
                      <a:pt x="98" y="112"/>
                    </a:lnTo>
                    <a:lnTo>
                      <a:pt x="62" y="0"/>
                    </a:lnTo>
                    <a:lnTo>
                      <a:pt x="58" y="4"/>
                    </a:lnTo>
                    <a:lnTo>
                      <a:pt x="40" y="10"/>
                    </a:lnTo>
                    <a:lnTo>
                      <a:pt x="36" y="18"/>
                    </a:lnTo>
                    <a:lnTo>
                      <a:pt x="32" y="46"/>
                    </a:lnTo>
                    <a:lnTo>
                      <a:pt x="36" y="54"/>
                    </a:lnTo>
                    <a:lnTo>
                      <a:pt x="30" y="74"/>
                    </a:lnTo>
                    <a:lnTo>
                      <a:pt x="42" y="92"/>
                    </a:lnTo>
                    <a:lnTo>
                      <a:pt x="42" y="102"/>
                    </a:lnTo>
                    <a:lnTo>
                      <a:pt x="24" y="130"/>
                    </a:lnTo>
                    <a:lnTo>
                      <a:pt x="10" y="138"/>
                    </a:lnTo>
                    <a:lnTo>
                      <a:pt x="14" y="182"/>
                    </a:lnTo>
                    <a:lnTo>
                      <a:pt x="0" y="240"/>
                    </a:lnTo>
                    <a:lnTo>
                      <a:pt x="10" y="308"/>
                    </a:lnTo>
                    <a:lnTo>
                      <a:pt x="6" y="328"/>
                    </a:lnTo>
                    <a:lnTo>
                      <a:pt x="18" y="342"/>
                    </a:lnTo>
                    <a:lnTo>
                      <a:pt x="124" y="316"/>
                    </a:lnTo>
                    <a:lnTo>
                      <a:pt x="152" y="288"/>
                    </a:lnTo>
                    <a:lnTo>
                      <a:pt x="162" y="286"/>
                    </a:lnTo>
                    <a:lnTo>
                      <a:pt x="162" y="260"/>
                    </a:lnTo>
                    <a:close/>
                  </a:path>
                </a:pathLst>
              </a:custGeom>
              <a:pattFill prst="dkDnDiag">
                <a:fgClr>
                  <a:schemeClr val="accent1"/>
                </a:fgClr>
                <a:bgClr>
                  <a:schemeClr val="bg1"/>
                </a:bgClr>
              </a:patt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36" name="Freeform 240"/>
              <p:cNvSpPr>
                <a:spLocks/>
              </p:cNvSpPr>
              <p:nvPr/>
            </p:nvSpPr>
            <p:spPr bwMode="auto">
              <a:xfrm>
                <a:off x="3652832" y="4009583"/>
                <a:ext cx="1027510" cy="550069"/>
              </a:xfrm>
              <a:custGeom>
                <a:avLst/>
                <a:gdLst>
                  <a:gd name="T0" fmla="*/ 56 w 863"/>
                  <a:gd name="T1" fmla="*/ 70 h 462"/>
                  <a:gd name="T2" fmla="*/ 302 w 863"/>
                  <a:gd name="T3" fmla="*/ 86 h 462"/>
                  <a:gd name="T4" fmla="*/ 290 w 863"/>
                  <a:gd name="T5" fmla="*/ 332 h 462"/>
                  <a:gd name="T6" fmla="*/ 302 w 863"/>
                  <a:gd name="T7" fmla="*/ 332 h 462"/>
                  <a:gd name="T8" fmla="*/ 326 w 863"/>
                  <a:gd name="T9" fmla="*/ 356 h 462"/>
                  <a:gd name="T10" fmla="*/ 336 w 863"/>
                  <a:gd name="T11" fmla="*/ 354 h 462"/>
                  <a:gd name="T12" fmla="*/ 350 w 863"/>
                  <a:gd name="T13" fmla="*/ 358 h 462"/>
                  <a:gd name="T14" fmla="*/ 356 w 863"/>
                  <a:gd name="T15" fmla="*/ 348 h 462"/>
                  <a:gd name="T16" fmla="*/ 372 w 863"/>
                  <a:gd name="T17" fmla="*/ 364 h 462"/>
                  <a:gd name="T18" fmla="*/ 374 w 863"/>
                  <a:gd name="T19" fmla="*/ 380 h 462"/>
                  <a:gd name="T20" fmla="*/ 394 w 863"/>
                  <a:gd name="T21" fmla="*/ 380 h 462"/>
                  <a:gd name="T22" fmla="*/ 418 w 863"/>
                  <a:gd name="T23" fmla="*/ 392 h 462"/>
                  <a:gd name="T24" fmla="*/ 434 w 863"/>
                  <a:gd name="T25" fmla="*/ 390 h 462"/>
                  <a:gd name="T26" fmla="*/ 448 w 863"/>
                  <a:gd name="T27" fmla="*/ 402 h 462"/>
                  <a:gd name="T28" fmla="*/ 458 w 863"/>
                  <a:gd name="T29" fmla="*/ 392 h 462"/>
                  <a:gd name="T30" fmla="*/ 486 w 863"/>
                  <a:gd name="T31" fmla="*/ 394 h 462"/>
                  <a:gd name="T32" fmla="*/ 486 w 863"/>
                  <a:gd name="T33" fmla="*/ 408 h 462"/>
                  <a:gd name="T34" fmla="*/ 500 w 863"/>
                  <a:gd name="T35" fmla="*/ 414 h 462"/>
                  <a:gd name="T36" fmla="*/ 498 w 863"/>
                  <a:gd name="T37" fmla="*/ 426 h 462"/>
                  <a:gd name="T38" fmla="*/ 508 w 863"/>
                  <a:gd name="T39" fmla="*/ 430 h 462"/>
                  <a:gd name="T40" fmla="*/ 532 w 863"/>
                  <a:gd name="T41" fmla="*/ 414 h 462"/>
                  <a:gd name="T42" fmla="*/ 538 w 863"/>
                  <a:gd name="T43" fmla="*/ 418 h 462"/>
                  <a:gd name="T44" fmla="*/ 538 w 863"/>
                  <a:gd name="T45" fmla="*/ 426 h 462"/>
                  <a:gd name="T46" fmla="*/ 550 w 863"/>
                  <a:gd name="T47" fmla="*/ 426 h 462"/>
                  <a:gd name="T48" fmla="*/ 554 w 863"/>
                  <a:gd name="T49" fmla="*/ 436 h 462"/>
                  <a:gd name="T50" fmla="*/ 578 w 863"/>
                  <a:gd name="T51" fmla="*/ 428 h 462"/>
                  <a:gd name="T52" fmla="*/ 578 w 863"/>
                  <a:gd name="T53" fmla="*/ 440 h 462"/>
                  <a:gd name="T54" fmla="*/ 586 w 863"/>
                  <a:gd name="T55" fmla="*/ 450 h 462"/>
                  <a:gd name="T56" fmla="*/ 594 w 863"/>
                  <a:gd name="T57" fmla="*/ 438 h 462"/>
                  <a:gd name="T58" fmla="*/ 592 w 863"/>
                  <a:gd name="T59" fmla="*/ 434 h 462"/>
                  <a:gd name="T60" fmla="*/ 622 w 863"/>
                  <a:gd name="T61" fmla="*/ 424 h 462"/>
                  <a:gd name="T62" fmla="*/ 632 w 863"/>
                  <a:gd name="T63" fmla="*/ 434 h 462"/>
                  <a:gd name="T64" fmla="*/ 662 w 863"/>
                  <a:gd name="T65" fmla="*/ 444 h 462"/>
                  <a:gd name="T66" fmla="*/ 670 w 863"/>
                  <a:gd name="T67" fmla="*/ 454 h 462"/>
                  <a:gd name="T68" fmla="*/ 674 w 863"/>
                  <a:gd name="T69" fmla="*/ 446 h 462"/>
                  <a:gd name="T70" fmla="*/ 681 w 863"/>
                  <a:gd name="T71" fmla="*/ 446 h 462"/>
                  <a:gd name="T72" fmla="*/ 687 w 863"/>
                  <a:gd name="T73" fmla="*/ 438 h 462"/>
                  <a:gd name="T74" fmla="*/ 709 w 863"/>
                  <a:gd name="T75" fmla="*/ 430 h 462"/>
                  <a:gd name="T76" fmla="*/ 727 w 863"/>
                  <a:gd name="T77" fmla="*/ 436 h 462"/>
                  <a:gd name="T78" fmla="*/ 727 w 863"/>
                  <a:gd name="T79" fmla="*/ 430 h 462"/>
                  <a:gd name="T80" fmla="*/ 745 w 863"/>
                  <a:gd name="T81" fmla="*/ 424 h 462"/>
                  <a:gd name="T82" fmla="*/ 751 w 863"/>
                  <a:gd name="T83" fmla="*/ 432 h 462"/>
                  <a:gd name="T84" fmla="*/ 773 w 863"/>
                  <a:gd name="T85" fmla="*/ 434 h 462"/>
                  <a:gd name="T86" fmla="*/ 785 w 863"/>
                  <a:gd name="T87" fmla="*/ 422 h 462"/>
                  <a:gd name="T88" fmla="*/ 811 w 863"/>
                  <a:gd name="T89" fmla="*/ 434 h 462"/>
                  <a:gd name="T90" fmla="*/ 821 w 863"/>
                  <a:gd name="T91" fmla="*/ 448 h 462"/>
                  <a:gd name="T92" fmla="*/ 863 w 863"/>
                  <a:gd name="T93" fmla="*/ 462 h 462"/>
                  <a:gd name="T94" fmla="*/ 847 w 863"/>
                  <a:gd name="T95" fmla="*/ 34 h 462"/>
                  <a:gd name="T96" fmla="*/ 104 w 863"/>
                  <a:gd name="T97" fmla="*/ 8 h 462"/>
                  <a:gd name="T98" fmla="*/ 6 w 863"/>
                  <a:gd name="T99" fmla="*/ 0 h 462"/>
                  <a:gd name="T100" fmla="*/ 0 w 863"/>
                  <a:gd name="T101" fmla="*/ 64 h 462"/>
                  <a:gd name="T102" fmla="*/ 56 w 863"/>
                  <a:gd name="T103" fmla="*/ 7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3" h="462">
                    <a:moveTo>
                      <a:pt x="56" y="70"/>
                    </a:moveTo>
                    <a:lnTo>
                      <a:pt x="302" y="86"/>
                    </a:lnTo>
                    <a:lnTo>
                      <a:pt x="290" y="332"/>
                    </a:lnTo>
                    <a:lnTo>
                      <a:pt x="302" y="332"/>
                    </a:lnTo>
                    <a:lnTo>
                      <a:pt x="326" y="356"/>
                    </a:lnTo>
                    <a:lnTo>
                      <a:pt x="336" y="354"/>
                    </a:lnTo>
                    <a:lnTo>
                      <a:pt x="350" y="358"/>
                    </a:lnTo>
                    <a:lnTo>
                      <a:pt x="356" y="348"/>
                    </a:lnTo>
                    <a:lnTo>
                      <a:pt x="372" y="364"/>
                    </a:lnTo>
                    <a:lnTo>
                      <a:pt x="374" y="380"/>
                    </a:lnTo>
                    <a:lnTo>
                      <a:pt x="394" y="380"/>
                    </a:lnTo>
                    <a:lnTo>
                      <a:pt x="418" y="392"/>
                    </a:lnTo>
                    <a:lnTo>
                      <a:pt x="434" y="390"/>
                    </a:lnTo>
                    <a:lnTo>
                      <a:pt x="448" y="402"/>
                    </a:lnTo>
                    <a:lnTo>
                      <a:pt x="458" y="392"/>
                    </a:lnTo>
                    <a:lnTo>
                      <a:pt x="486" y="394"/>
                    </a:lnTo>
                    <a:lnTo>
                      <a:pt x="486" y="408"/>
                    </a:lnTo>
                    <a:lnTo>
                      <a:pt x="500" y="414"/>
                    </a:lnTo>
                    <a:lnTo>
                      <a:pt x="498" y="426"/>
                    </a:lnTo>
                    <a:lnTo>
                      <a:pt x="508" y="430"/>
                    </a:lnTo>
                    <a:lnTo>
                      <a:pt x="532" y="414"/>
                    </a:lnTo>
                    <a:lnTo>
                      <a:pt x="538" y="418"/>
                    </a:lnTo>
                    <a:lnTo>
                      <a:pt x="538" y="426"/>
                    </a:lnTo>
                    <a:lnTo>
                      <a:pt x="550" y="426"/>
                    </a:lnTo>
                    <a:lnTo>
                      <a:pt x="554" y="436"/>
                    </a:lnTo>
                    <a:lnTo>
                      <a:pt x="578" y="428"/>
                    </a:lnTo>
                    <a:lnTo>
                      <a:pt x="578" y="440"/>
                    </a:lnTo>
                    <a:lnTo>
                      <a:pt x="586" y="450"/>
                    </a:lnTo>
                    <a:lnTo>
                      <a:pt x="594" y="438"/>
                    </a:lnTo>
                    <a:lnTo>
                      <a:pt x="592" y="434"/>
                    </a:lnTo>
                    <a:lnTo>
                      <a:pt x="622" y="424"/>
                    </a:lnTo>
                    <a:lnTo>
                      <a:pt x="632" y="434"/>
                    </a:lnTo>
                    <a:lnTo>
                      <a:pt x="662" y="444"/>
                    </a:lnTo>
                    <a:lnTo>
                      <a:pt x="670" y="454"/>
                    </a:lnTo>
                    <a:lnTo>
                      <a:pt x="674" y="446"/>
                    </a:lnTo>
                    <a:lnTo>
                      <a:pt x="681" y="446"/>
                    </a:lnTo>
                    <a:lnTo>
                      <a:pt x="687" y="438"/>
                    </a:lnTo>
                    <a:lnTo>
                      <a:pt x="709" y="430"/>
                    </a:lnTo>
                    <a:lnTo>
                      <a:pt x="727" y="436"/>
                    </a:lnTo>
                    <a:lnTo>
                      <a:pt x="727" y="430"/>
                    </a:lnTo>
                    <a:lnTo>
                      <a:pt x="745" y="424"/>
                    </a:lnTo>
                    <a:lnTo>
                      <a:pt x="751" y="432"/>
                    </a:lnTo>
                    <a:lnTo>
                      <a:pt x="773" y="434"/>
                    </a:lnTo>
                    <a:lnTo>
                      <a:pt x="785" y="422"/>
                    </a:lnTo>
                    <a:lnTo>
                      <a:pt x="811" y="434"/>
                    </a:lnTo>
                    <a:lnTo>
                      <a:pt x="821" y="448"/>
                    </a:lnTo>
                    <a:lnTo>
                      <a:pt x="863" y="462"/>
                    </a:lnTo>
                    <a:lnTo>
                      <a:pt x="847" y="34"/>
                    </a:lnTo>
                    <a:lnTo>
                      <a:pt x="104" y="8"/>
                    </a:lnTo>
                    <a:lnTo>
                      <a:pt x="6" y="0"/>
                    </a:lnTo>
                    <a:lnTo>
                      <a:pt x="0" y="64"/>
                    </a:lnTo>
                    <a:lnTo>
                      <a:pt x="56" y="70"/>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37" name="Freeform 241"/>
              <p:cNvSpPr>
                <a:spLocks/>
              </p:cNvSpPr>
              <p:nvPr/>
            </p:nvSpPr>
            <p:spPr bwMode="auto">
              <a:xfrm>
                <a:off x="6301974" y="2581487"/>
                <a:ext cx="721519" cy="645319"/>
              </a:xfrm>
              <a:custGeom>
                <a:avLst/>
                <a:gdLst>
                  <a:gd name="T0" fmla="*/ 590 w 606"/>
                  <a:gd name="T1" fmla="*/ 516 h 542"/>
                  <a:gd name="T2" fmla="*/ 586 w 606"/>
                  <a:gd name="T3" fmla="*/ 486 h 542"/>
                  <a:gd name="T4" fmla="*/ 596 w 606"/>
                  <a:gd name="T5" fmla="*/ 458 h 542"/>
                  <a:gd name="T6" fmla="*/ 580 w 606"/>
                  <a:gd name="T7" fmla="*/ 366 h 542"/>
                  <a:gd name="T8" fmla="*/ 578 w 606"/>
                  <a:gd name="T9" fmla="*/ 264 h 542"/>
                  <a:gd name="T10" fmla="*/ 552 w 606"/>
                  <a:gd name="T11" fmla="*/ 166 h 542"/>
                  <a:gd name="T12" fmla="*/ 542 w 606"/>
                  <a:gd name="T13" fmla="*/ 166 h 542"/>
                  <a:gd name="T14" fmla="*/ 528 w 606"/>
                  <a:gd name="T15" fmla="*/ 116 h 542"/>
                  <a:gd name="T16" fmla="*/ 534 w 606"/>
                  <a:gd name="T17" fmla="*/ 88 h 542"/>
                  <a:gd name="T18" fmla="*/ 530 w 606"/>
                  <a:gd name="T19" fmla="*/ 64 h 542"/>
                  <a:gd name="T20" fmla="*/ 516 w 606"/>
                  <a:gd name="T21" fmla="*/ 24 h 542"/>
                  <a:gd name="T22" fmla="*/ 514 w 606"/>
                  <a:gd name="T23" fmla="*/ 8 h 542"/>
                  <a:gd name="T24" fmla="*/ 366 w 606"/>
                  <a:gd name="T25" fmla="*/ 32 h 542"/>
                  <a:gd name="T26" fmla="*/ 308 w 606"/>
                  <a:gd name="T27" fmla="*/ 126 h 542"/>
                  <a:gd name="T28" fmla="*/ 274 w 606"/>
                  <a:gd name="T29" fmla="*/ 162 h 542"/>
                  <a:gd name="T30" fmla="*/ 290 w 606"/>
                  <a:gd name="T31" fmla="*/ 168 h 542"/>
                  <a:gd name="T32" fmla="*/ 296 w 606"/>
                  <a:gd name="T33" fmla="*/ 180 h 542"/>
                  <a:gd name="T34" fmla="*/ 284 w 606"/>
                  <a:gd name="T35" fmla="*/ 186 h 542"/>
                  <a:gd name="T36" fmla="*/ 286 w 606"/>
                  <a:gd name="T37" fmla="*/ 196 h 542"/>
                  <a:gd name="T38" fmla="*/ 302 w 606"/>
                  <a:gd name="T39" fmla="*/ 218 h 542"/>
                  <a:gd name="T40" fmla="*/ 274 w 606"/>
                  <a:gd name="T41" fmla="*/ 240 h 542"/>
                  <a:gd name="T42" fmla="*/ 238 w 606"/>
                  <a:gd name="T43" fmla="*/ 274 h 542"/>
                  <a:gd name="T44" fmla="*/ 198 w 606"/>
                  <a:gd name="T45" fmla="*/ 282 h 542"/>
                  <a:gd name="T46" fmla="*/ 166 w 606"/>
                  <a:gd name="T47" fmla="*/ 282 h 542"/>
                  <a:gd name="T48" fmla="*/ 50 w 606"/>
                  <a:gd name="T49" fmla="*/ 316 h 542"/>
                  <a:gd name="T50" fmla="*/ 56 w 606"/>
                  <a:gd name="T51" fmla="*/ 388 h 542"/>
                  <a:gd name="T52" fmla="*/ 46 w 606"/>
                  <a:gd name="T53" fmla="*/ 404 h 542"/>
                  <a:gd name="T54" fmla="*/ 0 w 606"/>
                  <a:gd name="T55" fmla="*/ 450 h 542"/>
                  <a:gd name="T56" fmla="*/ 408 w 606"/>
                  <a:gd name="T57" fmla="*/ 408 h 542"/>
                  <a:gd name="T58" fmla="*/ 424 w 606"/>
                  <a:gd name="T59" fmla="*/ 422 h 542"/>
                  <a:gd name="T60" fmla="*/ 440 w 606"/>
                  <a:gd name="T61" fmla="*/ 428 h 542"/>
                  <a:gd name="T62" fmla="*/ 448 w 606"/>
                  <a:gd name="T63" fmla="*/ 450 h 542"/>
                  <a:gd name="T64" fmla="*/ 484 w 606"/>
                  <a:gd name="T65" fmla="*/ 468 h 542"/>
                  <a:gd name="T66" fmla="*/ 574 w 606"/>
                  <a:gd name="T67" fmla="*/ 504 h 542"/>
                  <a:gd name="T68" fmla="*/ 580 w 606"/>
                  <a:gd name="T69" fmla="*/ 51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6" h="542">
                    <a:moveTo>
                      <a:pt x="580" y="518"/>
                    </a:moveTo>
                    <a:lnTo>
                      <a:pt x="590" y="516"/>
                    </a:lnTo>
                    <a:lnTo>
                      <a:pt x="596" y="496"/>
                    </a:lnTo>
                    <a:lnTo>
                      <a:pt x="586" y="486"/>
                    </a:lnTo>
                    <a:lnTo>
                      <a:pt x="606" y="468"/>
                    </a:lnTo>
                    <a:lnTo>
                      <a:pt x="596" y="458"/>
                    </a:lnTo>
                    <a:lnTo>
                      <a:pt x="582" y="366"/>
                    </a:lnTo>
                    <a:lnTo>
                      <a:pt x="580" y="366"/>
                    </a:lnTo>
                    <a:lnTo>
                      <a:pt x="582" y="274"/>
                    </a:lnTo>
                    <a:lnTo>
                      <a:pt x="578" y="264"/>
                    </a:lnTo>
                    <a:lnTo>
                      <a:pt x="560" y="174"/>
                    </a:lnTo>
                    <a:lnTo>
                      <a:pt x="552" y="166"/>
                    </a:lnTo>
                    <a:lnTo>
                      <a:pt x="544" y="174"/>
                    </a:lnTo>
                    <a:lnTo>
                      <a:pt x="542" y="166"/>
                    </a:lnTo>
                    <a:lnTo>
                      <a:pt x="544" y="152"/>
                    </a:lnTo>
                    <a:lnTo>
                      <a:pt x="528" y="116"/>
                    </a:lnTo>
                    <a:lnTo>
                      <a:pt x="530" y="96"/>
                    </a:lnTo>
                    <a:lnTo>
                      <a:pt x="534" y="88"/>
                    </a:lnTo>
                    <a:lnTo>
                      <a:pt x="528" y="74"/>
                    </a:lnTo>
                    <a:lnTo>
                      <a:pt x="530" y="64"/>
                    </a:lnTo>
                    <a:lnTo>
                      <a:pt x="518" y="44"/>
                    </a:lnTo>
                    <a:lnTo>
                      <a:pt x="516" y="24"/>
                    </a:lnTo>
                    <a:lnTo>
                      <a:pt x="512" y="16"/>
                    </a:lnTo>
                    <a:lnTo>
                      <a:pt x="514" y="8"/>
                    </a:lnTo>
                    <a:lnTo>
                      <a:pt x="510" y="0"/>
                    </a:lnTo>
                    <a:lnTo>
                      <a:pt x="366" y="32"/>
                    </a:lnTo>
                    <a:lnTo>
                      <a:pt x="318" y="84"/>
                    </a:lnTo>
                    <a:lnTo>
                      <a:pt x="308" y="126"/>
                    </a:lnTo>
                    <a:lnTo>
                      <a:pt x="278" y="154"/>
                    </a:lnTo>
                    <a:lnTo>
                      <a:pt x="274" y="162"/>
                    </a:lnTo>
                    <a:lnTo>
                      <a:pt x="278" y="170"/>
                    </a:lnTo>
                    <a:lnTo>
                      <a:pt x="290" y="168"/>
                    </a:lnTo>
                    <a:lnTo>
                      <a:pt x="296" y="174"/>
                    </a:lnTo>
                    <a:lnTo>
                      <a:pt x="296" y="180"/>
                    </a:lnTo>
                    <a:lnTo>
                      <a:pt x="292" y="186"/>
                    </a:lnTo>
                    <a:lnTo>
                      <a:pt x="284" y="186"/>
                    </a:lnTo>
                    <a:lnTo>
                      <a:pt x="284" y="190"/>
                    </a:lnTo>
                    <a:lnTo>
                      <a:pt x="286" y="196"/>
                    </a:lnTo>
                    <a:lnTo>
                      <a:pt x="296" y="204"/>
                    </a:lnTo>
                    <a:lnTo>
                      <a:pt x="302" y="218"/>
                    </a:lnTo>
                    <a:lnTo>
                      <a:pt x="300" y="230"/>
                    </a:lnTo>
                    <a:lnTo>
                      <a:pt x="274" y="240"/>
                    </a:lnTo>
                    <a:lnTo>
                      <a:pt x="252" y="268"/>
                    </a:lnTo>
                    <a:lnTo>
                      <a:pt x="238" y="274"/>
                    </a:lnTo>
                    <a:lnTo>
                      <a:pt x="206" y="282"/>
                    </a:lnTo>
                    <a:lnTo>
                      <a:pt x="198" y="282"/>
                    </a:lnTo>
                    <a:lnTo>
                      <a:pt x="182" y="290"/>
                    </a:lnTo>
                    <a:lnTo>
                      <a:pt x="166" y="282"/>
                    </a:lnTo>
                    <a:lnTo>
                      <a:pt x="130" y="282"/>
                    </a:lnTo>
                    <a:lnTo>
                      <a:pt x="50" y="316"/>
                    </a:lnTo>
                    <a:lnTo>
                      <a:pt x="74" y="366"/>
                    </a:lnTo>
                    <a:lnTo>
                      <a:pt x="56" y="388"/>
                    </a:lnTo>
                    <a:lnTo>
                      <a:pt x="52" y="400"/>
                    </a:lnTo>
                    <a:lnTo>
                      <a:pt x="46" y="404"/>
                    </a:lnTo>
                    <a:lnTo>
                      <a:pt x="40" y="406"/>
                    </a:lnTo>
                    <a:lnTo>
                      <a:pt x="0" y="450"/>
                    </a:lnTo>
                    <a:lnTo>
                      <a:pt x="6" y="484"/>
                    </a:lnTo>
                    <a:lnTo>
                      <a:pt x="408" y="408"/>
                    </a:lnTo>
                    <a:lnTo>
                      <a:pt x="420" y="412"/>
                    </a:lnTo>
                    <a:lnTo>
                      <a:pt x="424" y="422"/>
                    </a:lnTo>
                    <a:lnTo>
                      <a:pt x="442" y="424"/>
                    </a:lnTo>
                    <a:lnTo>
                      <a:pt x="440" y="428"/>
                    </a:lnTo>
                    <a:lnTo>
                      <a:pt x="446" y="430"/>
                    </a:lnTo>
                    <a:lnTo>
                      <a:pt x="448" y="450"/>
                    </a:lnTo>
                    <a:lnTo>
                      <a:pt x="460" y="464"/>
                    </a:lnTo>
                    <a:lnTo>
                      <a:pt x="484" y="468"/>
                    </a:lnTo>
                    <a:lnTo>
                      <a:pt x="488" y="474"/>
                    </a:lnTo>
                    <a:lnTo>
                      <a:pt x="574" y="504"/>
                    </a:lnTo>
                    <a:lnTo>
                      <a:pt x="570" y="542"/>
                    </a:lnTo>
                    <a:lnTo>
                      <a:pt x="580" y="518"/>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38" name="Freeform 242"/>
              <p:cNvSpPr>
                <a:spLocks/>
              </p:cNvSpPr>
              <p:nvPr/>
            </p:nvSpPr>
            <p:spPr bwMode="auto">
              <a:xfrm>
                <a:off x="4391020" y="2181436"/>
                <a:ext cx="763191" cy="883444"/>
              </a:xfrm>
              <a:custGeom>
                <a:avLst/>
                <a:gdLst>
                  <a:gd name="T0" fmla="*/ 641 w 641"/>
                  <a:gd name="T1" fmla="*/ 166 h 742"/>
                  <a:gd name="T2" fmla="*/ 633 w 641"/>
                  <a:gd name="T3" fmla="*/ 166 h 742"/>
                  <a:gd name="T4" fmla="*/ 577 w 641"/>
                  <a:gd name="T5" fmla="*/ 158 h 742"/>
                  <a:gd name="T6" fmla="*/ 571 w 641"/>
                  <a:gd name="T7" fmla="*/ 158 h 742"/>
                  <a:gd name="T8" fmla="*/ 543 w 641"/>
                  <a:gd name="T9" fmla="*/ 150 h 742"/>
                  <a:gd name="T10" fmla="*/ 509 w 641"/>
                  <a:gd name="T11" fmla="*/ 162 h 742"/>
                  <a:gd name="T12" fmla="*/ 499 w 641"/>
                  <a:gd name="T13" fmla="*/ 164 h 742"/>
                  <a:gd name="T14" fmla="*/ 479 w 641"/>
                  <a:gd name="T15" fmla="*/ 154 h 742"/>
                  <a:gd name="T16" fmla="*/ 447 w 641"/>
                  <a:gd name="T17" fmla="*/ 136 h 742"/>
                  <a:gd name="T18" fmla="*/ 415 w 641"/>
                  <a:gd name="T19" fmla="*/ 118 h 742"/>
                  <a:gd name="T20" fmla="*/ 375 w 641"/>
                  <a:gd name="T21" fmla="*/ 96 h 742"/>
                  <a:gd name="T22" fmla="*/ 323 w 641"/>
                  <a:gd name="T23" fmla="*/ 100 h 742"/>
                  <a:gd name="T24" fmla="*/ 307 w 641"/>
                  <a:gd name="T25" fmla="*/ 102 h 742"/>
                  <a:gd name="T26" fmla="*/ 295 w 641"/>
                  <a:gd name="T27" fmla="*/ 98 h 742"/>
                  <a:gd name="T28" fmla="*/ 291 w 641"/>
                  <a:gd name="T29" fmla="*/ 94 h 742"/>
                  <a:gd name="T30" fmla="*/ 255 w 641"/>
                  <a:gd name="T31" fmla="*/ 84 h 742"/>
                  <a:gd name="T32" fmla="*/ 243 w 641"/>
                  <a:gd name="T33" fmla="*/ 86 h 742"/>
                  <a:gd name="T34" fmla="*/ 241 w 641"/>
                  <a:gd name="T35" fmla="*/ 84 h 742"/>
                  <a:gd name="T36" fmla="*/ 227 w 641"/>
                  <a:gd name="T37" fmla="*/ 86 h 742"/>
                  <a:gd name="T38" fmla="*/ 213 w 641"/>
                  <a:gd name="T39" fmla="*/ 52 h 742"/>
                  <a:gd name="T40" fmla="*/ 193 w 641"/>
                  <a:gd name="T41" fmla="*/ 2 h 742"/>
                  <a:gd name="T42" fmla="*/ 175 w 641"/>
                  <a:gd name="T43" fmla="*/ 54 h 742"/>
                  <a:gd name="T44" fmla="*/ 10 w 641"/>
                  <a:gd name="T45" fmla="*/ 90 h 742"/>
                  <a:gd name="T46" fmla="*/ 6 w 641"/>
                  <a:gd name="T47" fmla="*/ 154 h 742"/>
                  <a:gd name="T48" fmla="*/ 32 w 641"/>
                  <a:gd name="T49" fmla="*/ 308 h 742"/>
                  <a:gd name="T50" fmla="*/ 30 w 641"/>
                  <a:gd name="T51" fmla="*/ 344 h 742"/>
                  <a:gd name="T52" fmla="*/ 48 w 641"/>
                  <a:gd name="T53" fmla="*/ 386 h 742"/>
                  <a:gd name="T54" fmla="*/ 48 w 641"/>
                  <a:gd name="T55" fmla="*/ 446 h 742"/>
                  <a:gd name="T56" fmla="*/ 26 w 641"/>
                  <a:gd name="T57" fmla="*/ 470 h 742"/>
                  <a:gd name="T58" fmla="*/ 38 w 641"/>
                  <a:gd name="T59" fmla="*/ 500 h 742"/>
                  <a:gd name="T60" fmla="*/ 57 w 641"/>
                  <a:gd name="T61" fmla="*/ 514 h 742"/>
                  <a:gd name="T62" fmla="*/ 535 w 641"/>
                  <a:gd name="T63" fmla="*/ 736 h 742"/>
                  <a:gd name="T64" fmla="*/ 521 w 641"/>
                  <a:gd name="T65" fmla="*/ 684 h 742"/>
                  <a:gd name="T66" fmla="*/ 471 w 641"/>
                  <a:gd name="T67" fmla="*/ 640 h 742"/>
                  <a:gd name="T68" fmla="*/ 437 w 641"/>
                  <a:gd name="T69" fmla="*/ 612 h 742"/>
                  <a:gd name="T70" fmla="*/ 413 w 641"/>
                  <a:gd name="T71" fmla="*/ 600 h 742"/>
                  <a:gd name="T72" fmla="*/ 385 w 641"/>
                  <a:gd name="T73" fmla="*/ 582 h 742"/>
                  <a:gd name="T74" fmla="*/ 385 w 641"/>
                  <a:gd name="T75" fmla="*/ 542 h 742"/>
                  <a:gd name="T76" fmla="*/ 387 w 641"/>
                  <a:gd name="T77" fmla="*/ 514 h 742"/>
                  <a:gd name="T78" fmla="*/ 387 w 641"/>
                  <a:gd name="T79" fmla="*/ 480 h 742"/>
                  <a:gd name="T80" fmla="*/ 375 w 641"/>
                  <a:gd name="T81" fmla="*/ 462 h 742"/>
                  <a:gd name="T82" fmla="*/ 391 w 641"/>
                  <a:gd name="T83" fmla="*/ 436 h 742"/>
                  <a:gd name="T84" fmla="*/ 427 w 641"/>
                  <a:gd name="T85" fmla="*/ 412 h 742"/>
                  <a:gd name="T86" fmla="*/ 431 w 641"/>
                  <a:gd name="T87" fmla="*/ 340 h 742"/>
                  <a:gd name="T88" fmla="*/ 443 w 641"/>
                  <a:gd name="T89" fmla="*/ 336 h 742"/>
                  <a:gd name="T90" fmla="*/ 607 w 641"/>
                  <a:gd name="T91" fmla="*/ 20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1" h="742">
                    <a:moveTo>
                      <a:pt x="607" y="200"/>
                    </a:moveTo>
                    <a:lnTo>
                      <a:pt x="641" y="166"/>
                    </a:lnTo>
                    <a:lnTo>
                      <a:pt x="641" y="166"/>
                    </a:lnTo>
                    <a:lnTo>
                      <a:pt x="633" y="166"/>
                    </a:lnTo>
                    <a:lnTo>
                      <a:pt x="611" y="158"/>
                    </a:lnTo>
                    <a:lnTo>
                      <a:pt x="577" y="158"/>
                    </a:lnTo>
                    <a:lnTo>
                      <a:pt x="571" y="158"/>
                    </a:lnTo>
                    <a:lnTo>
                      <a:pt x="571" y="158"/>
                    </a:lnTo>
                    <a:lnTo>
                      <a:pt x="571" y="158"/>
                    </a:lnTo>
                    <a:lnTo>
                      <a:pt x="543" y="150"/>
                    </a:lnTo>
                    <a:lnTo>
                      <a:pt x="529" y="150"/>
                    </a:lnTo>
                    <a:lnTo>
                      <a:pt x="509" y="162"/>
                    </a:lnTo>
                    <a:lnTo>
                      <a:pt x="499" y="164"/>
                    </a:lnTo>
                    <a:lnTo>
                      <a:pt x="499" y="164"/>
                    </a:lnTo>
                    <a:lnTo>
                      <a:pt x="499" y="164"/>
                    </a:lnTo>
                    <a:lnTo>
                      <a:pt x="479" y="154"/>
                    </a:lnTo>
                    <a:lnTo>
                      <a:pt x="467" y="140"/>
                    </a:lnTo>
                    <a:lnTo>
                      <a:pt x="447" y="136"/>
                    </a:lnTo>
                    <a:lnTo>
                      <a:pt x="437" y="126"/>
                    </a:lnTo>
                    <a:lnTo>
                      <a:pt x="415" y="118"/>
                    </a:lnTo>
                    <a:lnTo>
                      <a:pt x="405" y="108"/>
                    </a:lnTo>
                    <a:lnTo>
                      <a:pt x="375" y="96"/>
                    </a:lnTo>
                    <a:lnTo>
                      <a:pt x="335" y="92"/>
                    </a:lnTo>
                    <a:lnTo>
                      <a:pt x="323" y="100"/>
                    </a:lnTo>
                    <a:lnTo>
                      <a:pt x="307" y="102"/>
                    </a:lnTo>
                    <a:lnTo>
                      <a:pt x="307" y="102"/>
                    </a:lnTo>
                    <a:lnTo>
                      <a:pt x="307" y="102"/>
                    </a:lnTo>
                    <a:lnTo>
                      <a:pt x="295" y="98"/>
                    </a:lnTo>
                    <a:lnTo>
                      <a:pt x="295" y="96"/>
                    </a:lnTo>
                    <a:lnTo>
                      <a:pt x="291" y="94"/>
                    </a:lnTo>
                    <a:lnTo>
                      <a:pt x="265" y="84"/>
                    </a:lnTo>
                    <a:lnTo>
                      <a:pt x="255" y="84"/>
                    </a:lnTo>
                    <a:lnTo>
                      <a:pt x="243" y="86"/>
                    </a:lnTo>
                    <a:lnTo>
                      <a:pt x="243" y="86"/>
                    </a:lnTo>
                    <a:lnTo>
                      <a:pt x="243" y="86"/>
                    </a:lnTo>
                    <a:lnTo>
                      <a:pt x="241" y="84"/>
                    </a:lnTo>
                    <a:lnTo>
                      <a:pt x="229" y="86"/>
                    </a:lnTo>
                    <a:lnTo>
                      <a:pt x="227" y="86"/>
                    </a:lnTo>
                    <a:lnTo>
                      <a:pt x="227" y="86"/>
                    </a:lnTo>
                    <a:lnTo>
                      <a:pt x="213" y="52"/>
                    </a:lnTo>
                    <a:lnTo>
                      <a:pt x="211" y="50"/>
                    </a:lnTo>
                    <a:lnTo>
                      <a:pt x="193" y="2"/>
                    </a:lnTo>
                    <a:lnTo>
                      <a:pt x="175" y="0"/>
                    </a:lnTo>
                    <a:lnTo>
                      <a:pt x="175" y="54"/>
                    </a:lnTo>
                    <a:lnTo>
                      <a:pt x="0" y="52"/>
                    </a:lnTo>
                    <a:lnTo>
                      <a:pt x="10" y="90"/>
                    </a:lnTo>
                    <a:lnTo>
                      <a:pt x="6" y="104"/>
                    </a:lnTo>
                    <a:lnTo>
                      <a:pt x="6" y="154"/>
                    </a:lnTo>
                    <a:lnTo>
                      <a:pt x="28" y="224"/>
                    </a:lnTo>
                    <a:lnTo>
                      <a:pt x="32" y="308"/>
                    </a:lnTo>
                    <a:lnTo>
                      <a:pt x="36" y="310"/>
                    </a:lnTo>
                    <a:lnTo>
                      <a:pt x="30" y="344"/>
                    </a:lnTo>
                    <a:lnTo>
                      <a:pt x="38" y="370"/>
                    </a:lnTo>
                    <a:lnTo>
                      <a:pt x="48" y="386"/>
                    </a:lnTo>
                    <a:lnTo>
                      <a:pt x="50" y="434"/>
                    </a:lnTo>
                    <a:lnTo>
                      <a:pt x="48" y="446"/>
                    </a:lnTo>
                    <a:lnTo>
                      <a:pt x="42" y="458"/>
                    </a:lnTo>
                    <a:lnTo>
                      <a:pt x="26" y="470"/>
                    </a:lnTo>
                    <a:lnTo>
                      <a:pt x="24" y="476"/>
                    </a:lnTo>
                    <a:lnTo>
                      <a:pt x="38" y="500"/>
                    </a:lnTo>
                    <a:lnTo>
                      <a:pt x="52" y="504"/>
                    </a:lnTo>
                    <a:lnTo>
                      <a:pt x="57" y="514"/>
                    </a:lnTo>
                    <a:lnTo>
                      <a:pt x="56" y="742"/>
                    </a:lnTo>
                    <a:lnTo>
                      <a:pt x="535" y="736"/>
                    </a:lnTo>
                    <a:lnTo>
                      <a:pt x="529" y="700"/>
                    </a:lnTo>
                    <a:lnTo>
                      <a:pt x="521" y="684"/>
                    </a:lnTo>
                    <a:lnTo>
                      <a:pt x="477" y="656"/>
                    </a:lnTo>
                    <a:lnTo>
                      <a:pt x="471" y="640"/>
                    </a:lnTo>
                    <a:lnTo>
                      <a:pt x="453" y="620"/>
                    </a:lnTo>
                    <a:lnTo>
                      <a:pt x="437" y="612"/>
                    </a:lnTo>
                    <a:lnTo>
                      <a:pt x="423" y="614"/>
                    </a:lnTo>
                    <a:lnTo>
                      <a:pt x="413" y="600"/>
                    </a:lnTo>
                    <a:lnTo>
                      <a:pt x="393" y="594"/>
                    </a:lnTo>
                    <a:lnTo>
                      <a:pt x="385" y="582"/>
                    </a:lnTo>
                    <a:lnTo>
                      <a:pt x="389" y="560"/>
                    </a:lnTo>
                    <a:lnTo>
                      <a:pt x="385" y="542"/>
                    </a:lnTo>
                    <a:lnTo>
                      <a:pt x="389" y="536"/>
                    </a:lnTo>
                    <a:lnTo>
                      <a:pt x="387" y="514"/>
                    </a:lnTo>
                    <a:lnTo>
                      <a:pt x="397" y="498"/>
                    </a:lnTo>
                    <a:lnTo>
                      <a:pt x="387" y="480"/>
                    </a:lnTo>
                    <a:lnTo>
                      <a:pt x="375" y="478"/>
                    </a:lnTo>
                    <a:lnTo>
                      <a:pt x="375" y="462"/>
                    </a:lnTo>
                    <a:lnTo>
                      <a:pt x="383" y="454"/>
                    </a:lnTo>
                    <a:lnTo>
                      <a:pt x="391" y="436"/>
                    </a:lnTo>
                    <a:lnTo>
                      <a:pt x="421" y="420"/>
                    </a:lnTo>
                    <a:lnTo>
                      <a:pt x="427" y="412"/>
                    </a:lnTo>
                    <a:lnTo>
                      <a:pt x="425" y="340"/>
                    </a:lnTo>
                    <a:lnTo>
                      <a:pt x="431" y="340"/>
                    </a:lnTo>
                    <a:lnTo>
                      <a:pt x="435" y="330"/>
                    </a:lnTo>
                    <a:lnTo>
                      <a:pt x="443" y="336"/>
                    </a:lnTo>
                    <a:lnTo>
                      <a:pt x="577" y="212"/>
                    </a:lnTo>
                    <a:lnTo>
                      <a:pt x="607" y="200"/>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39" name="Freeform 243"/>
              <p:cNvSpPr>
                <a:spLocks/>
              </p:cNvSpPr>
              <p:nvPr/>
            </p:nvSpPr>
            <p:spPr bwMode="auto">
              <a:xfrm>
                <a:off x="5092299" y="2440993"/>
                <a:ext cx="683419" cy="352425"/>
              </a:xfrm>
              <a:custGeom>
                <a:avLst/>
                <a:gdLst>
                  <a:gd name="T0" fmla="*/ 330 w 574"/>
                  <a:gd name="T1" fmla="*/ 206 h 296"/>
                  <a:gd name="T2" fmla="*/ 342 w 574"/>
                  <a:gd name="T3" fmla="*/ 226 h 296"/>
                  <a:gd name="T4" fmla="*/ 376 w 574"/>
                  <a:gd name="T5" fmla="*/ 192 h 296"/>
                  <a:gd name="T6" fmla="*/ 432 w 574"/>
                  <a:gd name="T7" fmla="*/ 162 h 296"/>
                  <a:gd name="T8" fmla="*/ 494 w 574"/>
                  <a:gd name="T9" fmla="*/ 168 h 296"/>
                  <a:gd name="T10" fmla="*/ 514 w 574"/>
                  <a:gd name="T11" fmla="*/ 176 h 296"/>
                  <a:gd name="T12" fmla="*/ 518 w 574"/>
                  <a:gd name="T13" fmla="*/ 156 h 296"/>
                  <a:gd name="T14" fmla="*/ 534 w 574"/>
                  <a:gd name="T15" fmla="*/ 168 h 296"/>
                  <a:gd name="T16" fmla="*/ 574 w 574"/>
                  <a:gd name="T17" fmla="*/ 156 h 296"/>
                  <a:gd name="T18" fmla="*/ 562 w 574"/>
                  <a:gd name="T19" fmla="*/ 146 h 296"/>
                  <a:gd name="T20" fmla="*/ 546 w 574"/>
                  <a:gd name="T21" fmla="*/ 134 h 296"/>
                  <a:gd name="T22" fmla="*/ 538 w 574"/>
                  <a:gd name="T23" fmla="*/ 108 h 296"/>
                  <a:gd name="T24" fmla="*/ 532 w 574"/>
                  <a:gd name="T25" fmla="*/ 96 h 296"/>
                  <a:gd name="T26" fmla="*/ 496 w 574"/>
                  <a:gd name="T27" fmla="*/ 102 h 296"/>
                  <a:gd name="T28" fmla="*/ 468 w 574"/>
                  <a:gd name="T29" fmla="*/ 78 h 296"/>
                  <a:gd name="T30" fmla="*/ 450 w 574"/>
                  <a:gd name="T31" fmla="*/ 70 h 296"/>
                  <a:gd name="T32" fmla="*/ 372 w 574"/>
                  <a:gd name="T33" fmla="*/ 88 h 296"/>
                  <a:gd name="T34" fmla="*/ 334 w 574"/>
                  <a:gd name="T35" fmla="*/ 118 h 296"/>
                  <a:gd name="T36" fmla="*/ 288 w 574"/>
                  <a:gd name="T37" fmla="*/ 118 h 296"/>
                  <a:gd name="T38" fmla="*/ 242 w 574"/>
                  <a:gd name="T39" fmla="*/ 90 h 296"/>
                  <a:gd name="T40" fmla="*/ 188 w 574"/>
                  <a:gd name="T41" fmla="*/ 84 h 296"/>
                  <a:gd name="T42" fmla="*/ 168 w 574"/>
                  <a:gd name="T43" fmla="*/ 94 h 296"/>
                  <a:gd name="T44" fmla="*/ 174 w 574"/>
                  <a:gd name="T45" fmla="*/ 58 h 296"/>
                  <a:gd name="T46" fmla="*/ 222 w 574"/>
                  <a:gd name="T47" fmla="*/ 8 h 296"/>
                  <a:gd name="T48" fmla="*/ 202 w 574"/>
                  <a:gd name="T49" fmla="*/ 2 h 296"/>
                  <a:gd name="T50" fmla="*/ 50 w 574"/>
                  <a:gd name="T51" fmla="*/ 100 h 296"/>
                  <a:gd name="T52" fmla="*/ 0 w 574"/>
                  <a:gd name="T53" fmla="*/ 126 h 296"/>
                  <a:gd name="T54" fmla="*/ 8 w 574"/>
                  <a:gd name="T55" fmla="*/ 128 h 296"/>
                  <a:gd name="T56" fmla="*/ 28 w 574"/>
                  <a:gd name="T57" fmla="*/ 156 h 296"/>
                  <a:gd name="T58" fmla="*/ 170 w 574"/>
                  <a:gd name="T59" fmla="*/ 186 h 296"/>
                  <a:gd name="T60" fmla="*/ 210 w 574"/>
                  <a:gd name="T61" fmla="*/ 202 h 296"/>
                  <a:gd name="T62" fmla="*/ 228 w 574"/>
                  <a:gd name="T63" fmla="*/ 216 h 296"/>
                  <a:gd name="T64" fmla="*/ 236 w 574"/>
                  <a:gd name="T65" fmla="*/ 228 h 296"/>
                  <a:gd name="T66" fmla="*/ 236 w 574"/>
                  <a:gd name="T67" fmla="*/ 240 h 296"/>
                  <a:gd name="T68" fmla="*/ 234 w 574"/>
                  <a:gd name="T69" fmla="*/ 256 h 296"/>
                  <a:gd name="T70" fmla="*/ 252 w 574"/>
                  <a:gd name="T71" fmla="*/ 262 h 296"/>
                  <a:gd name="T72" fmla="*/ 248 w 574"/>
                  <a:gd name="T73" fmla="*/ 286 h 296"/>
                  <a:gd name="T74" fmla="*/ 260 w 574"/>
                  <a:gd name="T75" fmla="*/ 296 h 296"/>
                  <a:gd name="T76" fmla="*/ 312 w 574"/>
                  <a:gd name="T77" fmla="*/ 21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4" h="296">
                    <a:moveTo>
                      <a:pt x="318" y="212"/>
                    </a:moveTo>
                    <a:lnTo>
                      <a:pt x="330" y="206"/>
                    </a:lnTo>
                    <a:lnTo>
                      <a:pt x="340" y="194"/>
                    </a:lnTo>
                    <a:lnTo>
                      <a:pt x="342" y="226"/>
                    </a:lnTo>
                    <a:lnTo>
                      <a:pt x="350" y="224"/>
                    </a:lnTo>
                    <a:lnTo>
                      <a:pt x="376" y="192"/>
                    </a:lnTo>
                    <a:lnTo>
                      <a:pt x="422" y="176"/>
                    </a:lnTo>
                    <a:lnTo>
                      <a:pt x="432" y="162"/>
                    </a:lnTo>
                    <a:lnTo>
                      <a:pt x="452" y="156"/>
                    </a:lnTo>
                    <a:lnTo>
                      <a:pt x="494" y="168"/>
                    </a:lnTo>
                    <a:lnTo>
                      <a:pt x="502" y="176"/>
                    </a:lnTo>
                    <a:lnTo>
                      <a:pt x="514" y="176"/>
                    </a:lnTo>
                    <a:lnTo>
                      <a:pt x="514" y="164"/>
                    </a:lnTo>
                    <a:lnTo>
                      <a:pt x="518" y="156"/>
                    </a:lnTo>
                    <a:lnTo>
                      <a:pt x="526" y="160"/>
                    </a:lnTo>
                    <a:lnTo>
                      <a:pt x="534" y="168"/>
                    </a:lnTo>
                    <a:lnTo>
                      <a:pt x="574" y="156"/>
                    </a:lnTo>
                    <a:lnTo>
                      <a:pt x="574" y="156"/>
                    </a:lnTo>
                    <a:lnTo>
                      <a:pt x="572" y="150"/>
                    </a:lnTo>
                    <a:lnTo>
                      <a:pt x="562" y="146"/>
                    </a:lnTo>
                    <a:lnTo>
                      <a:pt x="556" y="138"/>
                    </a:lnTo>
                    <a:lnTo>
                      <a:pt x="546" y="134"/>
                    </a:lnTo>
                    <a:lnTo>
                      <a:pt x="542" y="116"/>
                    </a:lnTo>
                    <a:lnTo>
                      <a:pt x="538" y="108"/>
                    </a:lnTo>
                    <a:lnTo>
                      <a:pt x="536" y="100"/>
                    </a:lnTo>
                    <a:lnTo>
                      <a:pt x="532" y="96"/>
                    </a:lnTo>
                    <a:lnTo>
                      <a:pt x="530" y="96"/>
                    </a:lnTo>
                    <a:lnTo>
                      <a:pt x="496" y="102"/>
                    </a:lnTo>
                    <a:lnTo>
                      <a:pt x="470" y="96"/>
                    </a:lnTo>
                    <a:lnTo>
                      <a:pt x="468" y="78"/>
                    </a:lnTo>
                    <a:lnTo>
                      <a:pt x="462" y="70"/>
                    </a:lnTo>
                    <a:lnTo>
                      <a:pt x="450" y="70"/>
                    </a:lnTo>
                    <a:lnTo>
                      <a:pt x="434" y="80"/>
                    </a:lnTo>
                    <a:lnTo>
                      <a:pt x="372" y="88"/>
                    </a:lnTo>
                    <a:lnTo>
                      <a:pt x="344" y="106"/>
                    </a:lnTo>
                    <a:lnTo>
                      <a:pt x="334" y="118"/>
                    </a:lnTo>
                    <a:lnTo>
                      <a:pt x="326" y="122"/>
                    </a:lnTo>
                    <a:lnTo>
                      <a:pt x="288" y="118"/>
                    </a:lnTo>
                    <a:lnTo>
                      <a:pt x="272" y="122"/>
                    </a:lnTo>
                    <a:lnTo>
                      <a:pt x="242" y="90"/>
                    </a:lnTo>
                    <a:lnTo>
                      <a:pt x="212" y="76"/>
                    </a:lnTo>
                    <a:lnTo>
                      <a:pt x="188" y="84"/>
                    </a:lnTo>
                    <a:lnTo>
                      <a:pt x="180" y="82"/>
                    </a:lnTo>
                    <a:lnTo>
                      <a:pt x="168" y="94"/>
                    </a:lnTo>
                    <a:lnTo>
                      <a:pt x="168" y="70"/>
                    </a:lnTo>
                    <a:lnTo>
                      <a:pt x="174" y="58"/>
                    </a:lnTo>
                    <a:lnTo>
                      <a:pt x="184" y="52"/>
                    </a:lnTo>
                    <a:lnTo>
                      <a:pt x="222" y="8"/>
                    </a:lnTo>
                    <a:lnTo>
                      <a:pt x="222" y="0"/>
                    </a:lnTo>
                    <a:lnTo>
                      <a:pt x="202" y="2"/>
                    </a:lnTo>
                    <a:lnTo>
                      <a:pt x="94" y="86"/>
                    </a:lnTo>
                    <a:lnTo>
                      <a:pt x="50" y="100"/>
                    </a:lnTo>
                    <a:lnTo>
                      <a:pt x="22" y="122"/>
                    </a:lnTo>
                    <a:lnTo>
                      <a:pt x="0" y="126"/>
                    </a:lnTo>
                    <a:lnTo>
                      <a:pt x="2" y="130"/>
                    </a:lnTo>
                    <a:lnTo>
                      <a:pt x="8" y="128"/>
                    </a:lnTo>
                    <a:lnTo>
                      <a:pt x="18" y="134"/>
                    </a:lnTo>
                    <a:lnTo>
                      <a:pt x="28" y="156"/>
                    </a:lnTo>
                    <a:lnTo>
                      <a:pt x="160" y="190"/>
                    </a:lnTo>
                    <a:lnTo>
                      <a:pt x="170" y="186"/>
                    </a:lnTo>
                    <a:lnTo>
                      <a:pt x="208" y="196"/>
                    </a:lnTo>
                    <a:lnTo>
                      <a:pt x="210" y="202"/>
                    </a:lnTo>
                    <a:lnTo>
                      <a:pt x="208" y="212"/>
                    </a:lnTo>
                    <a:lnTo>
                      <a:pt x="228" y="216"/>
                    </a:lnTo>
                    <a:lnTo>
                      <a:pt x="238" y="224"/>
                    </a:lnTo>
                    <a:lnTo>
                      <a:pt x="236" y="228"/>
                    </a:lnTo>
                    <a:lnTo>
                      <a:pt x="240" y="236"/>
                    </a:lnTo>
                    <a:lnTo>
                      <a:pt x="236" y="240"/>
                    </a:lnTo>
                    <a:lnTo>
                      <a:pt x="240" y="248"/>
                    </a:lnTo>
                    <a:lnTo>
                      <a:pt x="234" y="256"/>
                    </a:lnTo>
                    <a:lnTo>
                      <a:pt x="234" y="264"/>
                    </a:lnTo>
                    <a:lnTo>
                      <a:pt x="252" y="262"/>
                    </a:lnTo>
                    <a:lnTo>
                      <a:pt x="254" y="266"/>
                    </a:lnTo>
                    <a:lnTo>
                      <a:pt x="248" y="286"/>
                    </a:lnTo>
                    <a:lnTo>
                      <a:pt x="262" y="296"/>
                    </a:lnTo>
                    <a:lnTo>
                      <a:pt x="260" y="296"/>
                    </a:lnTo>
                    <a:lnTo>
                      <a:pt x="266" y="296"/>
                    </a:lnTo>
                    <a:lnTo>
                      <a:pt x="312" y="212"/>
                    </a:lnTo>
                    <a:lnTo>
                      <a:pt x="318" y="212"/>
                    </a:lnTo>
                    <a:close/>
                  </a:path>
                </a:pathLst>
              </a:custGeom>
              <a:solidFill>
                <a:schemeClr val="accent4">
                  <a:lumMod val="40000"/>
                  <a:lumOff val="6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40" name="Freeform 244"/>
              <p:cNvSpPr>
                <a:spLocks/>
              </p:cNvSpPr>
              <p:nvPr/>
            </p:nvSpPr>
            <p:spPr bwMode="auto">
              <a:xfrm>
                <a:off x="5518541" y="2676737"/>
                <a:ext cx="471488" cy="611981"/>
              </a:xfrm>
              <a:custGeom>
                <a:avLst/>
                <a:gdLst>
                  <a:gd name="T0" fmla="*/ 354 w 396"/>
                  <a:gd name="T1" fmla="*/ 450 h 514"/>
                  <a:gd name="T2" fmla="*/ 358 w 396"/>
                  <a:gd name="T3" fmla="*/ 410 h 514"/>
                  <a:gd name="T4" fmla="*/ 364 w 396"/>
                  <a:gd name="T5" fmla="*/ 388 h 514"/>
                  <a:gd name="T6" fmla="*/ 376 w 396"/>
                  <a:gd name="T7" fmla="*/ 366 h 514"/>
                  <a:gd name="T8" fmla="*/ 396 w 396"/>
                  <a:gd name="T9" fmla="*/ 302 h 514"/>
                  <a:gd name="T10" fmla="*/ 386 w 396"/>
                  <a:gd name="T11" fmla="*/ 286 h 514"/>
                  <a:gd name="T12" fmla="*/ 338 w 396"/>
                  <a:gd name="T13" fmla="*/ 184 h 514"/>
                  <a:gd name="T14" fmla="*/ 296 w 396"/>
                  <a:gd name="T15" fmla="*/ 206 h 514"/>
                  <a:gd name="T16" fmla="*/ 268 w 396"/>
                  <a:gd name="T17" fmla="*/ 248 h 514"/>
                  <a:gd name="T18" fmla="*/ 252 w 396"/>
                  <a:gd name="T19" fmla="*/ 240 h 514"/>
                  <a:gd name="T20" fmla="*/ 282 w 396"/>
                  <a:gd name="T21" fmla="*/ 184 h 514"/>
                  <a:gd name="T22" fmla="*/ 294 w 396"/>
                  <a:gd name="T23" fmla="*/ 156 h 514"/>
                  <a:gd name="T24" fmla="*/ 284 w 396"/>
                  <a:gd name="T25" fmla="*/ 96 h 514"/>
                  <a:gd name="T26" fmla="*/ 276 w 396"/>
                  <a:gd name="T27" fmla="*/ 72 h 514"/>
                  <a:gd name="T28" fmla="*/ 282 w 396"/>
                  <a:gd name="T29" fmla="*/ 64 h 514"/>
                  <a:gd name="T30" fmla="*/ 256 w 396"/>
                  <a:gd name="T31" fmla="*/ 34 h 514"/>
                  <a:gd name="T32" fmla="*/ 220 w 396"/>
                  <a:gd name="T33" fmla="*/ 22 h 514"/>
                  <a:gd name="T34" fmla="*/ 190 w 396"/>
                  <a:gd name="T35" fmla="*/ 4 h 514"/>
                  <a:gd name="T36" fmla="*/ 170 w 396"/>
                  <a:gd name="T37" fmla="*/ 6 h 514"/>
                  <a:gd name="T38" fmla="*/ 148 w 396"/>
                  <a:gd name="T39" fmla="*/ 0 h 514"/>
                  <a:gd name="T40" fmla="*/ 122 w 396"/>
                  <a:gd name="T41" fmla="*/ 14 h 514"/>
                  <a:gd name="T42" fmla="*/ 134 w 396"/>
                  <a:gd name="T43" fmla="*/ 42 h 514"/>
                  <a:gd name="T44" fmla="*/ 98 w 396"/>
                  <a:gd name="T45" fmla="*/ 62 h 514"/>
                  <a:gd name="T46" fmla="*/ 90 w 396"/>
                  <a:gd name="T47" fmla="*/ 106 h 514"/>
                  <a:gd name="T48" fmla="*/ 82 w 396"/>
                  <a:gd name="T49" fmla="*/ 112 h 514"/>
                  <a:gd name="T50" fmla="*/ 74 w 396"/>
                  <a:gd name="T51" fmla="*/ 82 h 514"/>
                  <a:gd name="T52" fmla="*/ 58 w 396"/>
                  <a:gd name="T53" fmla="*/ 98 h 514"/>
                  <a:gd name="T54" fmla="*/ 36 w 396"/>
                  <a:gd name="T55" fmla="*/ 130 h 514"/>
                  <a:gd name="T56" fmla="*/ 28 w 396"/>
                  <a:gd name="T57" fmla="*/ 190 h 514"/>
                  <a:gd name="T58" fmla="*/ 22 w 396"/>
                  <a:gd name="T59" fmla="*/ 204 h 514"/>
                  <a:gd name="T60" fmla="*/ 48 w 396"/>
                  <a:gd name="T61" fmla="*/ 342 h 514"/>
                  <a:gd name="T62" fmla="*/ 22 w 396"/>
                  <a:gd name="T63" fmla="*/ 498 h 514"/>
                  <a:gd name="T64" fmla="*/ 198 w 396"/>
                  <a:gd name="T65" fmla="*/ 496 h 514"/>
                  <a:gd name="T66" fmla="*/ 328 w 396"/>
                  <a:gd name="T67" fmla="*/ 488 h 514"/>
                  <a:gd name="T68" fmla="*/ 354 w 396"/>
                  <a:gd name="T69" fmla="*/ 45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514">
                    <a:moveTo>
                      <a:pt x="354" y="450"/>
                    </a:moveTo>
                    <a:lnTo>
                      <a:pt x="354" y="450"/>
                    </a:lnTo>
                    <a:lnTo>
                      <a:pt x="352" y="430"/>
                    </a:lnTo>
                    <a:lnTo>
                      <a:pt x="358" y="410"/>
                    </a:lnTo>
                    <a:lnTo>
                      <a:pt x="366" y="398"/>
                    </a:lnTo>
                    <a:lnTo>
                      <a:pt x="364" y="388"/>
                    </a:lnTo>
                    <a:lnTo>
                      <a:pt x="366" y="378"/>
                    </a:lnTo>
                    <a:lnTo>
                      <a:pt x="376" y="366"/>
                    </a:lnTo>
                    <a:lnTo>
                      <a:pt x="396" y="364"/>
                    </a:lnTo>
                    <a:lnTo>
                      <a:pt x="396" y="302"/>
                    </a:lnTo>
                    <a:lnTo>
                      <a:pt x="392" y="296"/>
                    </a:lnTo>
                    <a:lnTo>
                      <a:pt x="386" y="286"/>
                    </a:lnTo>
                    <a:lnTo>
                      <a:pt x="372" y="232"/>
                    </a:lnTo>
                    <a:lnTo>
                      <a:pt x="338" y="184"/>
                    </a:lnTo>
                    <a:lnTo>
                      <a:pt x="298" y="202"/>
                    </a:lnTo>
                    <a:lnTo>
                      <a:pt x="296" y="206"/>
                    </a:lnTo>
                    <a:lnTo>
                      <a:pt x="288" y="234"/>
                    </a:lnTo>
                    <a:lnTo>
                      <a:pt x="268" y="248"/>
                    </a:lnTo>
                    <a:lnTo>
                      <a:pt x="256" y="246"/>
                    </a:lnTo>
                    <a:lnTo>
                      <a:pt x="252" y="240"/>
                    </a:lnTo>
                    <a:lnTo>
                      <a:pt x="260" y="206"/>
                    </a:lnTo>
                    <a:lnTo>
                      <a:pt x="282" y="184"/>
                    </a:lnTo>
                    <a:lnTo>
                      <a:pt x="286" y="168"/>
                    </a:lnTo>
                    <a:lnTo>
                      <a:pt x="294" y="156"/>
                    </a:lnTo>
                    <a:lnTo>
                      <a:pt x="298" y="146"/>
                    </a:lnTo>
                    <a:lnTo>
                      <a:pt x="284" y="96"/>
                    </a:lnTo>
                    <a:lnTo>
                      <a:pt x="278" y="84"/>
                    </a:lnTo>
                    <a:lnTo>
                      <a:pt x="276" y="72"/>
                    </a:lnTo>
                    <a:lnTo>
                      <a:pt x="280" y="64"/>
                    </a:lnTo>
                    <a:lnTo>
                      <a:pt x="282" y="64"/>
                    </a:lnTo>
                    <a:lnTo>
                      <a:pt x="268" y="44"/>
                    </a:lnTo>
                    <a:lnTo>
                      <a:pt x="256" y="34"/>
                    </a:lnTo>
                    <a:lnTo>
                      <a:pt x="230" y="28"/>
                    </a:lnTo>
                    <a:lnTo>
                      <a:pt x="220" y="22"/>
                    </a:lnTo>
                    <a:lnTo>
                      <a:pt x="212" y="20"/>
                    </a:lnTo>
                    <a:lnTo>
                      <a:pt x="190" y="4"/>
                    </a:lnTo>
                    <a:lnTo>
                      <a:pt x="180" y="2"/>
                    </a:lnTo>
                    <a:lnTo>
                      <a:pt x="170" y="6"/>
                    </a:lnTo>
                    <a:lnTo>
                      <a:pt x="166" y="2"/>
                    </a:lnTo>
                    <a:lnTo>
                      <a:pt x="148" y="0"/>
                    </a:lnTo>
                    <a:lnTo>
                      <a:pt x="130" y="2"/>
                    </a:lnTo>
                    <a:lnTo>
                      <a:pt x="122" y="14"/>
                    </a:lnTo>
                    <a:lnTo>
                      <a:pt x="126" y="32"/>
                    </a:lnTo>
                    <a:lnTo>
                      <a:pt x="134" y="42"/>
                    </a:lnTo>
                    <a:lnTo>
                      <a:pt x="132" y="46"/>
                    </a:lnTo>
                    <a:lnTo>
                      <a:pt x="98" y="62"/>
                    </a:lnTo>
                    <a:lnTo>
                      <a:pt x="98" y="104"/>
                    </a:lnTo>
                    <a:lnTo>
                      <a:pt x="90" y="106"/>
                    </a:lnTo>
                    <a:lnTo>
                      <a:pt x="84" y="118"/>
                    </a:lnTo>
                    <a:lnTo>
                      <a:pt x="82" y="112"/>
                    </a:lnTo>
                    <a:lnTo>
                      <a:pt x="78" y="90"/>
                    </a:lnTo>
                    <a:lnTo>
                      <a:pt x="74" y="82"/>
                    </a:lnTo>
                    <a:lnTo>
                      <a:pt x="66" y="88"/>
                    </a:lnTo>
                    <a:lnTo>
                      <a:pt x="58" y="98"/>
                    </a:lnTo>
                    <a:lnTo>
                      <a:pt x="38" y="114"/>
                    </a:lnTo>
                    <a:lnTo>
                      <a:pt x="36" y="130"/>
                    </a:lnTo>
                    <a:lnTo>
                      <a:pt x="28" y="142"/>
                    </a:lnTo>
                    <a:lnTo>
                      <a:pt x="28" y="190"/>
                    </a:lnTo>
                    <a:lnTo>
                      <a:pt x="30" y="196"/>
                    </a:lnTo>
                    <a:lnTo>
                      <a:pt x="22" y="204"/>
                    </a:lnTo>
                    <a:lnTo>
                      <a:pt x="14" y="272"/>
                    </a:lnTo>
                    <a:lnTo>
                      <a:pt x="48" y="342"/>
                    </a:lnTo>
                    <a:lnTo>
                      <a:pt x="50" y="400"/>
                    </a:lnTo>
                    <a:lnTo>
                      <a:pt x="22" y="498"/>
                    </a:lnTo>
                    <a:lnTo>
                      <a:pt x="0" y="514"/>
                    </a:lnTo>
                    <a:lnTo>
                      <a:pt x="198" y="496"/>
                    </a:lnTo>
                    <a:lnTo>
                      <a:pt x="198" y="504"/>
                    </a:lnTo>
                    <a:lnTo>
                      <a:pt x="328" y="488"/>
                    </a:lnTo>
                    <a:lnTo>
                      <a:pt x="354" y="450"/>
                    </a:lnTo>
                    <a:lnTo>
                      <a:pt x="354" y="450"/>
                    </a:lnTo>
                    <a:close/>
                  </a:path>
                </a:pathLst>
              </a:custGeom>
              <a:solidFill>
                <a:schemeClr val="accent4">
                  <a:lumMod val="40000"/>
                  <a:lumOff val="6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41" name="Freeform 245"/>
              <p:cNvSpPr>
                <a:spLocks/>
              </p:cNvSpPr>
              <p:nvPr/>
            </p:nvSpPr>
            <p:spPr bwMode="auto">
              <a:xfrm>
                <a:off x="6994916" y="2974392"/>
                <a:ext cx="204788" cy="197644"/>
              </a:xfrm>
              <a:custGeom>
                <a:avLst/>
                <a:gdLst>
                  <a:gd name="T0" fmla="*/ 14 w 172"/>
                  <a:gd name="T1" fmla="*/ 166 h 166"/>
                  <a:gd name="T2" fmla="*/ 68 w 172"/>
                  <a:gd name="T3" fmla="*/ 134 h 166"/>
                  <a:gd name="T4" fmla="*/ 72 w 172"/>
                  <a:gd name="T5" fmla="*/ 122 h 166"/>
                  <a:gd name="T6" fmla="*/ 84 w 172"/>
                  <a:gd name="T7" fmla="*/ 112 h 166"/>
                  <a:gd name="T8" fmla="*/ 108 w 172"/>
                  <a:gd name="T9" fmla="*/ 112 h 166"/>
                  <a:gd name="T10" fmla="*/ 172 w 172"/>
                  <a:gd name="T11" fmla="*/ 88 h 166"/>
                  <a:gd name="T12" fmla="*/ 170 w 172"/>
                  <a:gd name="T13" fmla="*/ 78 h 166"/>
                  <a:gd name="T14" fmla="*/ 172 w 172"/>
                  <a:gd name="T15" fmla="*/ 76 h 166"/>
                  <a:gd name="T16" fmla="*/ 154 w 172"/>
                  <a:gd name="T17" fmla="*/ 0 h 166"/>
                  <a:gd name="T18" fmla="*/ 68 w 172"/>
                  <a:gd name="T19" fmla="*/ 20 h 166"/>
                  <a:gd name="T20" fmla="*/ 66 w 172"/>
                  <a:gd name="T21" fmla="*/ 26 h 166"/>
                  <a:gd name="T22" fmla="*/ 62 w 172"/>
                  <a:gd name="T23" fmla="*/ 22 h 166"/>
                  <a:gd name="T24" fmla="*/ 0 w 172"/>
                  <a:gd name="T25" fmla="*/ 36 h 166"/>
                  <a:gd name="T26" fmla="*/ 14 w 172"/>
                  <a:gd name="T27" fmla="*/ 128 h 166"/>
                  <a:gd name="T28" fmla="*/ 24 w 172"/>
                  <a:gd name="T29" fmla="*/ 138 h 166"/>
                  <a:gd name="T30" fmla="*/ 4 w 172"/>
                  <a:gd name="T31" fmla="*/ 156 h 166"/>
                  <a:gd name="T32" fmla="*/ 14 w 172"/>
                  <a:gd name="T3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66">
                    <a:moveTo>
                      <a:pt x="14" y="166"/>
                    </a:moveTo>
                    <a:lnTo>
                      <a:pt x="68" y="134"/>
                    </a:lnTo>
                    <a:lnTo>
                      <a:pt x="72" y="122"/>
                    </a:lnTo>
                    <a:lnTo>
                      <a:pt x="84" y="112"/>
                    </a:lnTo>
                    <a:lnTo>
                      <a:pt x="108" y="112"/>
                    </a:lnTo>
                    <a:lnTo>
                      <a:pt x="172" y="88"/>
                    </a:lnTo>
                    <a:lnTo>
                      <a:pt x="170" y="78"/>
                    </a:lnTo>
                    <a:lnTo>
                      <a:pt x="172" y="76"/>
                    </a:lnTo>
                    <a:lnTo>
                      <a:pt x="154" y="0"/>
                    </a:lnTo>
                    <a:lnTo>
                      <a:pt x="68" y="20"/>
                    </a:lnTo>
                    <a:lnTo>
                      <a:pt x="66" y="26"/>
                    </a:lnTo>
                    <a:lnTo>
                      <a:pt x="62" y="22"/>
                    </a:lnTo>
                    <a:lnTo>
                      <a:pt x="0" y="36"/>
                    </a:lnTo>
                    <a:lnTo>
                      <a:pt x="14" y="128"/>
                    </a:lnTo>
                    <a:lnTo>
                      <a:pt x="24" y="138"/>
                    </a:lnTo>
                    <a:lnTo>
                      <a:pt x="4" y="156"/>
                    </a:lnTo>
                    <a:lnTo>
                      <a:pt x="14" y="166"/>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42" name="Freeform 246"/>
              <p:cNvSpPr>
                <a:spLocks/>
              </p:cNvSpPr>
              <p:nvPr/>
            </p:nvSpPr>
            <p:spPr bwMode="auto">
              <a:xfrm>
                <a:off x="6394842" y="3414924"/>
                <a:ext cx="542925" cy="259556"/>
              </a:xfrm>
              <a:custGeom>
                <a:avLst/>
                <a:gdLst>
                  <a:gd name="T0" fmla="*/ 0 w 456"/>
                  <a:gd name="T1" fmla="*/ 66 h 218"/>
                  <a:gd name="T2" fmla="*/ 10 w 456"/>
                  <a:gd name="T3" fmla="*/ 132 h 218"/>
                  <a:gd name="T4" fmla="*/ 42 w 456"/>
                  <a:gd name="T5" fmla="*/ 92 h 218"/>
                  <a:gd name="T6" fmla="*/ 56 w 456"/>
                  <a:gd name="T7" fmla="*/ 92 h 218"/>
                  <a:gd name="T8" fmla="*/ 70 w 456"/>
                  <a:gd name="T9" fmla="*/ 64 h 218"/>
                  <a:gd name="T10" fmla="*/ 74 w 456"/>
                  <a:gd name="T11" fmla="*/ 72 h 218"/>
                  <a:gd name="T12" fmla="*/ 102 w 456"/>
                  <a:gd name="T13" fmla="*/ 74 h 218"/>
                  <a:gd name="T14" fmla="*/ 102 w 456"/>
                  <a:gd name="T15" fmla="*/ 66 h 218"/>
                  <a:gd name="T16" fmla="*/ 104 w 456"/>
                  <a:gd name="T17" fmla="*/ 62 h 218"/>
                  <a:gd name="T18" fmla="*/ 126 w 456"/>
                  <a:gd name="T19" fmla="*/ 48 h 218"/>
                  <a:gd name="T20" fmla="*/ 160 w 456"/>
                  <a:gd name="T21" fmla="*/ 52 h 218"/>
                  <a:gd name="T22" fmla="*/ 158 w 456"/>
                  <a:gd name="T23" fmla="*/ 60 h 218"/>
                  <a:gd name="T24" fmla="*/ 164 w 456"/>
                  <a:gd name="T25" fmla="*/ 62 h 218"/>
                  <a:gd name="T26" fmla="*/ 170 w 456"/>
                  <a:gd name="T27" fmla="*/ 66 h 218"/>
                  <a:gd name="T28" fmla="*/ 174 w 456"/>
                  <a:gd name="T29" fmla="*/ 76 h 218"/>
                  <a:gd name="T30" fmla="*/ 194 w 456"/>
                  <a:gd name="T31" fmla="*/ 86 h 218"/>
                  <a:gd name="T32" fmla="*/ 202 w 456"/>
                  <a:gd name="T33" fmla="*/ 106 h 218"/>
                  <a:gd name="T34" fmla="*/ 228 w 456"/>
                  <a:gd name="T35" fmla="*/ 114 h 218"/>
                  <a:gd name="T36" fmla="*/ 244 w 456"/>
                  <a:gd name="T37" fmla="*/ 124 h 218"/>
                  <a:gd name="T38" fmla="*/ 254 w 456"/>
                  <a:gd name="T39" fmla="*/ 132 h 218"/>
                  <a:gd name="T40" fmla="*/ 258 w 456"/>
                  <a:gd name="T41" fmla="*/ 148 h 218"/>
                  <a:gd name="T42" fmla="*/ 250 w 456"/>
                  <a:gd name="T43" fmla="*/ 166 h 218"/>
                  <a:gd name="T44" fmla="*/ 248 w 456"/>
                  <a:gd name="T45" fmla="*/ 184 h 218"/>
                  <a:gd name="T46" fmla="*/ 266 w 456"/>
                  <a:gd name="T47" fmla="*/ 188 h 218"/>
                  <a:gd name="T48" fmla="*/ 298 w 456"/>
                  <a:gd name="T49" fmla="*/ 192 h 218"/>
                  <a:gd name="T50" fmla="*/ 320 w 456"/>
                  <a:gd name="T51" fmla="*/ 200 h 218"/>
                  <a:gd name="T52" fmla="*/ 344 w 456"/>
                  <a:gd name="T53" fmla="*/ 212 h 218"/>
                  <a:gd name="T54" fmla="*/ 316 w 456"/>
                  <a:gd name="T55" fmla="*/ 174 h 218"/>
                  <a:gd name="T56" fmla="*/ 324 w 456"/>
                  <a:gd name="T57" fmla="*/ 170 h 218"/>
                  <a:gd name="T58" fmla="*/ 308 w 456"/>
                  <a:gd name="T59" fmla="*/ 92 h 218"/>
                  <a:gd name="T60" fmla="*/ 332 w 456"/>
                  <a:gd name="T61" fmla="*/ 46 h 218"/>
                  <a:gd name="T62" fmla="*/ 344 w 456"/>
                  <a:gd name="T63" fmla="*/ 22 h 218"/>
                  <a:gd name="T64" fmla="*/ 350 w 456"/>
                  <a:gd name="T65" fmla="*/ 30 h 218"/>
                  <a:gd name="T66" fmla="*/ 346 w 456"/>
                  <a:gd name="T67" fmla="*/ 48 h 218"/>
                  <a:gd name="T68" fmla="*/ 334 w 456"/>
                  <a:gd name="T69" fmla="*/ 66 h 218"/>
                  <a:gd name="T70" fmla="*/ 340 w 456"/>
                  <a:gd name="T71" fmla="*/ 84 h 218"/>
                  <a:gd name="T72" fmla="*/ 330 w 456"/>
                  <a:gd name="T73" fmla="*/ 108 h 218"/>
                  <a:gd name="T74" fmla="*/ 344 w 456"/>
                  <a:gd name="T75" fmla="*/ 110 h 218"/>
                  <a:gd name="T76" fmla="*/ 354 w 456"/>
                  <a:gd name="T77" fmla="*/ 140 h 218"/>
                  <a:gd name="T78" fmla="*/ 344 w 456"/>
                  <a:gd name="T79" fmla="*/ 154 h 218"/>
                  <a:gd name="T80" fmla="*/ 350 w 456"/>
                  <a:gd name="T81" fmla="*/ 174 h 218"/>
                  <a:gd name="T82" fmla="*/ 378 w 456"/>
                  <a:gd name="T83" fmla="*/ 182 h 218"/>
                  <a:gd name="T84" fmla="*/ 398 w 456"/>
                  <a:gd name="T85" fmla="*/ 202 h 218"/>
                  <a:gd name="T86" fmla="*/ 406 w 456"/>
                  <a:gd name="T87" fmla="*/ 218 h 218"/>
                  <a:gd name="T88" fmla="*/ 446 w 456"/>
                  <a:gd name="T89" fmla="*/ 184 h 218"/>
                  <a:gd name="T90" fmla="*/ 456 w 456"/>
                  <a:gd name="T91" fmla="*/ 144 h 218"/>
                  <a:gd name="T92" fmla="*/ 352 w 456"/>
                  <a:gd name="T9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6" h="218">
                    <a:moveTo>
                      <a:pt x="352" y="0"/>
                    </a:moveTo>
                    <a:lnTo>
                      <a:pt x="0" y="66"/>
                    </a:lnTo>
                    <a:lnTo>
                      <a:pt x="2" y="66"/>
                    </a:lnTo>
                    <a:lnTo>
                      <a:pt x="10" y="132"/>
                    </a:lnTo>
                    <a:lnTo>
                      <a:pt x="28" y="116"/>
                    </a:lnTo>
                    <a:lnTo>
                      <a:pt x="42" y="92"/>
                    </a:lnTo>
                    <a:lnTo>
                      <a:pt x="48" y="88"/>
                    </a:lnTo>
                    <a:lnTo>
                      <a:pt x="56" y="92"/>
                    </a:lnTo>
                    <a:lnTo>
                      <a:pt x="68" y="74"/>
                    </a:lnTo>
                    <a:lnTo>
                      <a:pt x="70" y="64"/>
                    </a:lnTo>
                    <a:lnTo>
                      <a:pt x="74" y="68"/>
                    </a:lnTo>
                    <a:lnTo>
                      <a:pt x="74" y="72"/>
                    </a:lnTo>
                    <a:lnTo>
                      <a:pt x="92" y="76"/>
                    </a:lnTo>
                    <a:lnTo>
                      <a:pt x="102" y="74"/>
                    </a:lnTo>
                    <a:lnTo>
                      <a:pt x="106" y="70"/>
                    </a:lnTo>
                    <a:lnTo>
                      <a:pt x="102" y="66"/>
                    </a:lnTo>
                    <a:lnTo>
                      <a:pt x="106" y="64"/>
                    </a:lnTo>
                    <a:lnTo>
                      <a:pt x="104" y="62"/>
                    </a:lnTo>
                    <a:lnTo>
                      <a:pt x="118" y="58"/>
                    </a:lnTo>
                    <a:lnTo>
                      <a:pt x="126" y="48"/>
                    </a:lnTo>
                    <a:lnTo>
                      <a:pt x="146" y="56"/>
                    </a:lnTo>
                    <a:lnTo>
                      <a:pt x="160" y="52"/>
                    </a:lnTo>
                    <a:lnTo>
                      <a:pt x="162" y="56"/>
                    </a:lnTo>
                    <a:lnTo>
                      <a:pt x="158" y="60"/>
                    </a:lnTo>
                    <a:lnTo>
                      <a:pt x="160" y="64"/>
                    </a:lnTo>
                    <a:lnTo>
                      <a:pt x="164" y="62"/>
                    </a:lnTo>
                    <a:lnTo>
                      <a:pt x="164" y="66"/>
                    </a:lnTo>
                    <a:lnTo>
                      <a:pt x="170" y="66"/>
                    </a:lnTo>
                    <a:lnTo>
                      <a:pt x="166" y="72"/>
                    </a:lnTo>
                    <a:lnTo>
                      <a:pt x="174" y="76"/>
                    </a:lnTo>
                    <a:lnTo>
                      <a:pt x="176" y="86"/>
                    </a:lnTo>
                    <a:lnTo>
                      <a:pt x="194" y="86"/>
                    </a:lnTo>
                    <a:lnTo>
                      <a:pt x="206" y="94"/>
                    </a:lnTo>
                    <a:lnTo>
                      <a:pt x="202" y="106"/>
                    </a:lnTo>
                    <a:lnTo>
                      <a:pt x="210" y="112"/>
                    </a:lnTo>
                    <a:lnTo>
                      <a:pt x="228" y="114"/>
                    </a:lnTo>
                    <a:lnTo>
                      <a:pt x="234" y="120"/>
                    </a:lnTo>
                    <a:lnTo>
                      <a:pt x="244" y="124"/>
                    </a:lnTo>
                    <a:lnTo>
                      <a:pt x="250" y="126"/>
                    </a:lnTo>
                    <a:lnTo>
                      <a:pt x="254" y="132"/>
                    </a:lnTo>
                    <a:lnTo>
                      <a:pt x="256" y="140"/>
                    </a:lnTo>
                    <a:lnTo>
                      <a:pt x="258" y="148"/>
                    </a:lnTo>
                    <a:lnTo>
                      <a:pt x="250" y="152"/>
                    </a:lnTo>
                    <a:lnTo>
                      <a:pt x="250" y="166"/>
                    </a:lnTo>
                    <a:lnTo>
                      <a:pt x="250" y="172"/>
                    </a:lnTo>
                    <a:lnTo>
                      <a:pt x="248" y="184"/>
                    </a:lnTo>
                    <a:lnTo>
                      <a:pt x="252" y="188"/>
                    </a:lnTo>
                    <a:lnTo>
                      <a:pt x="266" y="188"/>
                    </a:lnTo>
                    <a:lnTo>
                      <a:pt x="288" y="196"/>
                    </a:lnTo>
                    <a:lnTo>
                      <a:pt x="298" y="192"/>
                    </a:lnTo>
                    <a:lnTo>
                      <a:pt x="306" y="198"/>
                    </a:lnTo>
                    <a:lnTo>
                      <a:pt x="320" y="200"/>
                    </a:lnTo>
                    <a:lnTo>
                      <a:pt x="330" y="208"/>
                    </a:lnTo>
                    <a:lnTo>
                      <a:pt x="344" y="212"/>
                    </a:lnTo>
                    <a:lnTo>
                      <a:pt x="332" y="184"/>
                    </a:lnTo>
                    <a:lnTo>
                      <a:pt x="316" y="174"/>
                    </a:lnTo>
                    <a:lnTo>
                      <a:pt x="324" y="172"/>
                    </a:lnTo>
                    <a:lnTo>
                      <a:pt x="324" y="170"/>
                    </a:lnTo>
                    <a:lnTo>
                      <a:pt x="312" y="140"/>
                    </a:lnTo>
                    <a:lnTo>
                      <a:pt x="308" y="92"/>
                    </a:lnTo>
                    <a:lnTo>
                      <a:pt x="300" y="78"/>
                    </a:lnTo>
                    <a:lnTo>
                      <a:pt x="332" y="46"/>
                    </a:lnTo>
                    <a:lnTo>
                      <a:pt x="340" y="24"/>
                    </a:lnTo>
                    <a:lnTo>
                      <a:pt x="344" y="22"/>
                    </a:lnTo>
                    <a:lnTo>
                      <a:pt x="348" y="26"/>
                    </a:lnTo>
                    <a:lnTo>
                      <a:pt x="350" y="30"/>
                    </a:lnTo>
                    <a:lnTo>
                      <a:pt x="350" y="40"/>
                    </a:lnTo>
                    <a:lnTo>
                      <a:pt x="346" y="48"/>
                    </a:lnTo>
                    <a:lnTo>
                      <a:pt x="338" y="54"/>
                    </a:lnTo>
                    <a:lnTo>
                      <a:pt x="334" y="66"/>
                    </a:lnTo>
                    <a:lnTo>
                      <a:pt x="334" y="74"/>
                    </a:lnTo>
                    <a:lnTo>
                      <a:pt x="340" y="84"/>
                    </a:lnTo>
                    <a:lnTo>
                      <a:pt x="340" y="90"/>
                    </a:lnTo>
                    <a:lnTo>
                      <a:pt x="330" y="108"/>
                    </a:lnTo>
                    <a:lnTo>
                      <a:pt x="334" y="112"/>
                    </a:lnTo>
                    <a:lnTo>
                      <a:pt x="344" y="110"/>
                    </a:lnTo>
                    <a:lnTo>
                      <a:pt x="348" y="114"/>
                    </a:lnTo>
                    <a:lnTo>
                      <a:pt x="354" y="140"/>
                    </a:lnTo>
                    <a:lnTo>
                      <a:pt x="348" y="148"/>
                    </a:lnTo>
                    <a:lnTo>
                      <a:pt x="344" y="154"/>
                    </a:lnTo>
                    <a:lnTo>
                      <a:pt x="344" y="164"/>
                    </a:lnTo>
                    <a:lnTo>
                      <a:pt x="350" y="174"/>
                    </a:lnTo>
                    <a:lnTo>
                      <a:pt x="364" y="186"/>
                    </a:lnTo>
                    <a:lnTo>
                      <a:pt x="378" y="182"/>
                    </a:lnTo>
                    <a:lnTo>
                      <a:pt x="386" y="184"/>
                    </a:lnTo>
                    <a:lnTo>
                      <a:pt x="398" y="202"/>
                    </a:lnTo>
                    <a:lnTo>
                      <a:pt x="402" y="214"/>
                    </a:lnTo>
                    <a:lnTo>
                      <a:pt x="406" y="218"/>
                    </a:lnTo>
                    <a:lnTo>
                      <a:pt x="450" y="200"/>
                    </a:lnTo>
                    <a:lnTo>
                      <a:pt x="446" y="184"/>
                    </a:lnTo>
                    <a:lnTo>
                      <a:pt x="456" y="160"/>
                    </a:lnTo>
                    <a:lnTo>
                      <a:pt x="456" y="144"/>
                    </a:lnTo>
                    <a:lnTo>
                      <a:pt x="392" y="158"/>
                    </a:lnTo>
                    <a:lnTo>
                      <a:pt x="352" y="0"/>
                    </a:lnTo>
                    <a:lnTo>
                      <a:pt x="352" y="0"/>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43" name="Freeform 247"/>
              <p:cNvSpPr>
                <a:spLocks/>
              </p:cNvSpPr>
              <p:nvPr/>
            </p:nvSpPr>
            <p:spPr bwMode="auto">
              <a:xfrm>
                <a:off x="5763810" y="4259077"/>
                <a:ext cx="642938" cy="681038"/>
              </a:xfrm>
              <a:custGeom>
                <a:avLst/>
                <a:gdLst>
                  <a:gd name="T0" fmla="*/ 498 w 540"/>
                  <a:gd name="T1" fmla="*/ 518 h 572"/>
                  <a:gd name="T2" fmla="*/ 494 w 540"/>
                  <a:gd name="T3" fmla="*/ 488 h 572"/>
                  <a:gd name="T4" fmla="*/ 534 w 540"/>
                  <a:gd name="T5" fmla="*/ 346 h 572"/>
                  <a:gd name="T6" fmla="*/ 540 w 540"/>
                  <a:gd name="T7" fmla="*/ 344 h 572"/>
                  <a:gd name="T8" fmla="*/ 512 w 540"/>
                  <a:gd name="T9" fmla="*/ 336 h 572"/>
                  <a:gd name="T10" fmla="*/ 510 w 540"/>
                  <a:gd name="T11" fmla="*/ 312 h 572"/>
                  <a:gd name="T12" fmla="*/ 494 w 540"/>
                  <a:gd name="T13" fmla="*/ 288 h 572"/>
                  <a:gd name="T14" fmla="*/ 476 w 540"/>
                  <a:gd name="T15" fmla="*/ 280 h 572"/>
                  <a:gd name="T16" fmla="*/ 474 w 540"/>
                  <a:gd name="T17" fmla="*/ 262 h 572"/>
                  <a:gd name="T18" fmla="*/ 460 w 540"/>
                  <a:gd name="T19" fmla="*/ 238 h 572"/>
                  <a:gd name="T20" fmla="*/ 460 w 540"/>
                  <a:gd name="T21" fmla="*/ 232 h 572"/>
                  <a:gd name="T22" fmla="*/ 428 w 540"/>
                  <a:gd name="T23" fmla="*/ 216 h 572"/>
                  <a:gd name="T24" fmla="*/ 428 w 540"/>
                  <a:gd name="T25" fmla="*/ 210 h 572"/>
                  <a:gd name="T26" fmla="*/ 418 w 540"/>
                  <a:gd name="T27" fmla="*/ 206 h 572"/>
                  <a:gd name="T28" fmla="*/ 418 w 540"/>
                  <a:gd name="T29" fmla="*/ 198 h 572"/>
                  <a:gd name="T30" fmla="*/ 406 w 540"/>
                  <a:gd name="T31" fmla="*/ 194 h 572"/>
                  <a:gd name="T32" fmla="*/ 406 w 540"/>
                  <a:gd name="T33" fmla="*/ 180 h 572"/>
                  <a:gd name="T34" fmla="*/ 374 w 540"/>
                  <a:gd name="T35" fmla="*/ 160 h 572"/>
                  <a:gd name="T36" fmla="*/ 374 w 540"/>
                  <a:gd name="T37" fmla="*/ 160 h 572"/>
                  <a:gd name="T38" fmla="*/ 362 w 540"/>
                  <a:gd name="T39" fmla="*/ 142 h 572"/>
                  <a:gd name="T40" fmla="*/ 332 w 540"/>
                  <a:gd name="T41" fmla="*/ 128 h 572"/>
                  <a:gd name="T42" fmla="*/ 328 w 540"/>
                  <a:gd name="T43" fmla="*/ 120 h 572"/>
                  <a:gd name="T44" fmla="*/ 328 w 540"/>
                  <a:gd name="T45" fmla="*/ 120 h 572"/>
                  <a:gd name="T46" fmla="*/ 310 w 540"/>
                  <a:gd name="T47" fmla="*/ 102 h 572"/>
                  <a:gd name="T48" fmla="*/ 298 w 540"/>
                  <a:gd name="T49" fmla="*/ 80 h 572"/>
                  <a:gd name="T50" fmla="*/ 298 w 540"/>
                  <a:gd name="T51" fmla="*/ 80 h 572"/>
                  <a:gd name="T52" fmla="*/ 290 w 540"/>
                  <a:gd name="T53" fmla="*/ 66 h 572"/>
                  <a:gd name="T54" fmla="*/ 276 w 540"/>
                  <a:gd name="T55" fmla="*/ 68 h 572"/>
                  <a:gd name="T56" fmla="*/ 238 w 540"/>
                  <a:gd name="T57" fmla="*/ 42 h 572"/>
                  <a:gd name="T58" fmla="*/ 248 w 540"/>
                  <a:gd name="T59" fmla="*/ 20 h 572"/>
                  <a:gd name="T60" fmla="*/ 258 w 540"/>
                  <a:gd name="T61" fmla="*/ 12 h 572"/>
                  <a:gd name="T62" fmla="*/ 260 w 540"/>
                  <a:gd name="T63" fmla="*/ 0 h 572"/>
                  <a:gd name="T64" fmla="*/ 0 w 540"/>
                  <a:gd name="T65" fmla="*/ 30 h 572"/>
                  <a:gd name="T66" fmla="*/ 84 w 540"/>
                  <a:gd name="T67" fmla="*/ 324 h 572"/>
                  <a:gd name="T68" fmla="*/ 102 w 540"/>
                  <a:gd name="T69" fmla="*/ 350 h 572"/>
                  <a:gd name="T70" fmla="*/ 100 w 540"/>
                  <a:gd name="T71" fmla="*/ 362 h 572"/>
                  <a:gd name="T72" fmla="*/ 112 w 540"/>
                  <a:gd name="T73" fmla="*/ 368 h 572"/>
                  <a:gd name="T74" fmla="*/ 96 w 540"/>
                  <a:gd name="T75" fmla="*/ 388 h 572"/>
                  <a:gd name="T76" fmla="*/ 96 w 540"/>
                  <a:gd name="T77" fmla="*/ 418 h 572"/>
                  <a:gd name="T78" fmla="*/ 104 w 540"/>
                  <a:gd name="T79" fmla="*/ 440 h 572"/>
                  <a:gd name="T80" fmla="*/ 104 w 540"/>
                  <a:gd name="T81" fmla="*/ 510 h 572"/>
                  <a:gd name="T82" fmla="*/ 124 w 540"/>
                  <a:gd name="T83" fmla="*/ 552 h 572"/>
                  <a:gd name="T84" fmla="*/ 136 w 540"/>
                  <a:gd name="T85" fmla="*/ 564 h 572"/>
                  <a:gd name="T86" fmla="*/ 424 w 540"/>
                  <a:gd name="T87" fmla="*/ 548 h 572"/>
                  <a:gd name="T88" fmla="*/ 428 w 540"/>
                  <a:gd name="T89" fmla="*/ 566 h 572"/>
                  <a:gd name="T90" fmla="*/ 434 w 540"/>
                  <a:gd name="T91" fmla="*/ 572 h 572"/>
                  <a:gd name="T92" fmla="*/ 446 w 540"/>
                  <a:gd name="T93" fmla="*/ 570 h 572"/>
                  <a:gd name="T94" fmla="*/ 448 w 540"/>
                  <a:gd name="T95" fmla="*/ 546 h 572"/>
                  <a:gd name="T96" fmla="*/ 440 w 540"/>
                  <a:gd name="T97" fmla="*/ 524 h 572"/>
                  <a:gd name="T98" fmla="*/ 448 w 540"/>
                  <a:gd name="T99" fmla="*/ 514 h 572"/>
                  <a:gd name="T100" fmla="*/ 498 w 540"/>
                  <a:gd name="T101" fmla="*/ 5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572">
                    <a:moveTo>
                      <a:pt x="498" y="518"/>
                    </a:moveTo>
                    <a:lnTo>
                      <a:pt x="494" y="488"/>
                    </a:lnTo>
                    <a:lnTo>
                      <a:pt x="534" y="346"/>
                    </a:lnTo>
                    <a:lnTo>
                      <a:pt x="540" y="344"/>
                    </a:lnTo>
                    <a:lnTo>
                      <a:pt x="512" y="336"/>
                    </a:lnTo>
                    <a:lnTo>
                      <a:pt x="510" y="312"/>
                    </a:lnTo>
                    <a:lnTo>
                      <a:pt x="494" y="288"/>
                    </a:lnTo>
                    <a:lnTo>
                      <a:pt x="476" y="280"/>
                    </a:lnTo>
                    <a:lnTo>
                      <a:pt x="474" y="262"/>
                    </a:lnTo>
                    <a:lnTo>
                      <a:pt x="460" y="238"/>
                    </a:lnTo>
                    <a:lnTo>
                      <a:pt x="460" y="232"/>
                    </a:lnTo>
                    <a:lnTo>
                      <a:pt x="428" y="216"/>
                    </a:lnTo>
                    <a:lnTo>
                      <a:pt x="428" y="210"/>
                    </a:lnTo>
                    <a:lnTo>
                      <a:pt x="418" y="206"/>
                    </a:lnTo>
                    <a:lnTo>
                      <a:pt x="418" y="198"/>
                    </a:lnTo>
                    <a:lnTo>
                      <a:pt x="406" y="194"/>
                    </a:lnTo>
                    <a:lnTo>
                      <a:pt x="406" y="180"/>
                    </a:lnTo>
                    <a:lnTo>
                      <a:pt x="374" y="160"/>
                    </a:lnTo>
                    <a:lnTo>
                      <a:pt x="374" y="160"/>
                    </a:lnTo>
                    <a:lnTo>
                      <a:pt x="362" y="142"/>
                    </a:lnTo>
                    <a:lnTo>
                      <a:pt x="332" y="128"/>
                    </a:lnTo>
                    <a:lnTo>
                      <a:pt x="328" y="120"/>
                    </a:lnTo>
                    <a:lnTo>
                      <a:pt x="328" y="120"/>
                    </a:lnTo>
                    <a:lnTo>
                      <a:pt x="310" y="102"/>
                    </a:lnTo>
                    <a:lnTo>
                      <a:pt x="298" y="80"/>
                    </a:lnTo>
                    <a:lnTo>
                      <a:pt x="298" y="80"/>
                    </a:lnTo>
                    <a:lnTo>
                      <a:pt x="290" y="66"/>
                    </a:lnTo>
                    <a:lnTo>
                      <a:pt x="276" y="68"/>
                    </a:lnTo>
                    <a:lnTo>
                      <a:pt x="238" y="42"/>
                    </a:lnTo>
                    <a:lnTo>
                      <a:pt x="248" y="20"/>
                    </a:lnTo>
                    <a:lnTo>
                      <a:pt x="258" y="12"/>
                    </a:lnTo>
                    <a:lnTo>
                      <a:pt x="260" y="0"/>
                    </a:lnTo>
                    <a:lnTo>
                      <a:pt x="0" y="30"/>
                    </a:lnTo>
                    <a:lnTo>
                      <a:pt x="84" y="324"/>
                    </a:lnTo>
                    <a:lnTo>
                      <a:pt x="102" y="350"/>
                    </a:lnTo>
                    <a:lnTo>
                      <a:pt x="100" y="362"/>
                    </a:lnTo>
                    <a:lnTo>
                      <a:pt x="112" y="368"/>
                    </a:lnTo>
                    <a:lnTo>
                      <a:pt x="96" y="388"/>
                    </a:lnTo>
                    <a:lnTo>
                      <a:pt x="96" y="418"/>
                    </a:lnTo>
                    <a:lnTo>
                      <a:pt x="104" y="440"/>
                    </a:lnTo>
                    <a:lnTo>
                      <a:pt x="104" y="510"/>
                    </a:lnTo>
                    <a:lnTo>
                      <a:pt x="124" y="552"/>
                    </a:lnTo>
                    <a:lnTo>
                      <a:pt x="136" y="564"/>
                    </a:lnTo>
                    <a:lnTo>
                      <a:pt x="424" y="548"/>
                    </a:lnTo>
                    <a:lnTo>
                      <a:pt x="428" y="566"/>
                    </a:lnTo>
                    <a:lnTo>
                      <a:pt x="434" y="572"/>
                    </a:lnTo>
                    <a:lnTo>
                      <a:pt x="446" y="570"/>
                    </a:lnTo>
                    <a:lnTo>
                      <a:pt x="448" y="546"/>
                    </a:lnTo>
                    <a:lnTo>
                      <a:pt x="440" y="524"/>
                    </a:lnTo>
                    <a:lnTo>
                      <a:pt x="448" y="514"/>
                    </a:lnTo>
                    <a:lnTo>
                      <a:pt x="498" y="518"/>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44" name="Freeform 248"/>
              <p:cNvSpPr>
                <a:spLocks/>
              </p:cNvSpPr>
              <p:nvPr/>
            </p:nvSpPr>
            <p:spPr bwMode="auto">
              <a:xfrm>
                <a:off x="2131214" y="3820927"/>
                <a:ext cx="809625" cy="952500"/>
              </a:xfrm>
              <a:custGeom>
                <a:avLst/>
                <a:gdLst>
                  <a:gd name="T0" fmla="*/ 260 w 680"/>
                  <a:gd name="T1" fmla="*/ 16 h 800"/>
                  <a:gd name="T2" fmla="*/ 680 w 680"/>
                  <a:gd name="T3" fmla="*/ 88 h 800"/>
                  <a:gd name="T4" fmla="*/ 574 w 680"/>
                  <a:gd name="T5" fmla="*/ 800 h 800"/>
                  <a:gd name="T6" fmla="*/ 372 w 680"/>
                  <a:gd name="T7" fmla="*/ 766 h 800"/>
                  <a:gd name="T8" fmla="*/ 0 w 680"/>
                  <a:gd name="T9" fmla="*/ 540 h 800"/>
                  <a:gd name="T10" fmla="*/ 0 w 680"/>
                  <a:gd name="T11" fmla="*/ 528 h 800"/>
                  <a:gd name="T12" fmla="*/ 12 w 680"/>
                  <a:gd name="T13" fmla="*/ 518 h 800"/>
                  <a:gd name="T14" fmla="*/ 26 w 680"/>
                  <a:gd name="T15" fmla="*/ 524 h 800"/>
                  <a:gd name="T16" fmla="*/ 38 w 680"/>
                  <a:gd name="T17" fmla="*/ 508 h 800"/>
                  <a:gd name="T18" fmla="*/ 40 w 680"/>
                  <a:gd name="T19" fmla="*/ 494 h 800"/>
                  <a:gd name="T20" fmla="*/ 20 w 680"/>
                  <a:gd name="T21" fmla="*/ 476 h 800"/>
                  <a:gd name="T22" fmla="*/ 26 w 680"/>
                  <a:gd name="T23" fmla="*/ 460 h 800"/>
                  <a:gd name="T24" fmla="*/ 22 w 680"/>
                  <a:gd name="T25" fmla="*/ 448 h 800"/>
                  <a:gd name="T26" fmla="*/ 24 w 680"/>
                  <a:gd name="T27" fmla="*/ 436 h 800"/>
                  <a:gd name="T28" fmla="*/ 34 w 680"/>
                  <a:gd name="T29" fmla="*/ 436 h 800"/>
                  <a:gd name="T30" fmla="*/ 50 w 680"/>
                  <a:gd name="T31" fmla="*/ 420 h 800"/>
                  <a:gd name="T32" fmla="*/ 52 w 680"/>
                  <a:gd name="T33" fmla="*/ 404 h 800"/>
                  <a:gd name="T34" fmla="*/ 58 w 680"/>
                  <a:gd name="T35" fmla="*/ 400 h 800"/>
                  <a:gd name="T36" fmla="*/ 60 w 680"/>
                  <a:gd name="T37" fmla="*/ 370 h 800"/>
                  <a:gd name="T38" fmla="*/ 72 w 680"/>
                  <a:gd name="T39" fmla="*/ 364 h 800"/>
                  <a:gd name="T40" fmla="*/ 78 w 680"/>
                  <a:gd name="T41" fmla="*/ 354 h 800"/>
                  <a:gd name="T42" fmla="*/ 110 w 680"/>
                  <a:gd name="T43" fmla="*/ 340 h 800"/>
                  <a:gd name="T44" fmla="*/ 102 w 680"/>
                  <a:gd name="T45" fmla="*/ 314 h 800"/>
                  <a:gd name="T46" fmla="*/ 90 w 680"/>
                  <a:gd name="T47" fmla="*/ 302 h 800"/>
                  <a:gd name="T48" fmla="*/ 74 w 680"/>
                  <a:gd name="T49" fmla="*/ 254 h 800"/>
                  <a:gd name="T50" fmla="*/ 80 w 680"/>
                  <a:gd name="T51" fmla="*/ 222 h 800"/>
                  <a:gd name="T52" fmla="*/ 86 w 680"/>
                  <a:gd name="T53" fmla="*/ 220 h 800"/>
                  <a:gd name="T54" fmla="*/ 88 w 680"/>
                  <a:gd name="T55" fmla="*/ 146 h 800"/>
                  <a:gd name="T56" fmla="*/ 96 w 680"/>
                  <a:gd name="T57" fmla="*/ 128 h 800"/>
                  <a:gd name="T58" fmla="*/ 92 w 680"/>
                  <a:gd name="T59" fmla="*/ 118 h 800"/>
                  <a:gd name="T60" fmla="*/ 98 w 680"/>
                  <a:gd name="T61" fmla="*/ 108 h 800"/>
                  <a:gd name="T62" fmla="*/ 114 w 680"/>
                  <a:gd name="T63" fmla="*/ 96 h 800"/>
                  <a:gd name="T64" fmla="*/ 124 w 680"/>
                  <a:gd name="T65" fmla="*/ 102 h 800"/>
                  <a:gd name="T66" fmla="*/ 132 w 680"/>
                  <a:gd name="T67" fmla="*/ 102 h 800"/>
                  <a:gd name="T68" fmla="*/ 140 w 680"/>
                  <a:gd name="T69" fmla="*/ 118 h 800"/>
                  <a:gd name="T70" fmla="*/ 148 w 680"/>
                  <a:gd name="T71" fmla="*/ 120 h 800"/>
                  <a:gd name="T72" fmla="*/ 154 w 680"/>
                  <a:gd name="T73" fmla="*/ 118 h 800"/>
                  <a:gd name="T74" fmla="*/ 166 w 680"/>
                  <a:gd name="T75" fmla="*/ 102 h 800"/>
                  <a:gd name="T76" fmla="*/ 186 w 680"/>
                  <a:gd name="T77" fmla="*/ 0 h 800"/>
                  <a:gd name="T78" fmla="*/ 260 w 680"/>
                  <a:gd name="T79" fmla="*/ 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0" h="800">
                    <a:moveTo>
                      <a:pt x="260" y="16"/>
                    </a:moveTo>
                    <a:lnTo>
                      <a:pt x="680" y="88"/>
                    </a:lnTo>
                    <a:lnTo>
                      <a:pt x="574" y="800"/>
                    </a:lnTo>
                    <a:lnTo>
                      <a:pt x="372" y="766"/>
                    </a:lnTo>
                    <a:lnTo>
                      <a:pt x="0" y="540"/>
                    </a:lnTo>
                    <a:lnTo>
                      <a:pt x="0" y="528"/>
                    </a:lnTo>
                    <a:lnTo>
                      <a:pt x="12" y="518"/>
                    </a:lnTo>
                    <a:lnTo>
                      <a:pt x="26" y="524"/>
                    </a:lnTo>
                    <a:lnTo>
                      <a:pt x="38" y="508"/>
                    </a:lnTo>
                    <a:lnTo>
                      <a:pt x="40" y="494"/>
                    </a:lnTo>
                    <a:lnTo>
                      <a:pt x="20" y="476"/>
                    </a:lnTo>
                    <a:lnTo>
                      <a:pt x="26" y="460"/>
                    </a:lnTo>
                    <a:lnTo>
                      <a:pt x="22" y="448"/>
                    </a:lnTo>
                    <a:lnTo>
                      <a:pt x="24" y="436"/>
                    </a:lnTo>
                    <a:lnTo>
                      <a:pt x="34" y="436"/>
                    </a:lnTo>
                    <a:lnTo>
                      <a:pt x="50" y="420"/>
                    </a:lnTo>
                    <a:lnTo>
                      <a:pt x="52" y="404"/>
                    </a:lnTo>
                    <a:lnTo>
                      <a:pt x="58" y="400"/>
                    </a:lnTo>
                    <a:lnTo>
                      <a:pt x="60" y="370"/>
                    </a:lnTo>
                    <a:lnTo>
                      <a:pt x="72" y="364"/>
                    </a:lnTo>
                    <a:lnTo>
                      <a:pt x="78" y="354"/>
                    </a:lnTo>
                    <a:lnTo>
                      <a:pt x="110" y="340"/>
                    </a:lnTo>
                    <a:lnTo>
                      <a:pt x="102" y="314"/>
                    </a:lnTo>
                    <a:lnTo>
                      <a:pt x="90" y="302"/>
                    </a:lnTo>
                    <a:lnTo>
                      <a:pt x="74" y="254"/>
                    </a:lnTo>
                    <a:lnTo>
                      <a:pt x="80" y="222"/>
                    </a:lnTo>
                    <a:lnTo>
                      <a:pt x="86" y="220"/>
                    </a:lnTo>
                    <a:lnTo>
                      <a:pt x="88" y="146"/>
                    </a:lnTo>
                    <a:lnTo>
                      <a:pt x="96" y="128"/>
                    </a:lnTo>
                    <a:lnTo>
                      <a:pt x="92" y="118"/>
                    </a:lnTo>
                    <a:lnTo>
                      <a:pt x="98" y="108"/>
                    </a:lnTo>
                    <a:lnTo>
                      <a:pt x="114" y="96"/>
                    </a:lnTo>
                    <a:lnTo>
                      <a:pt x="124" y="102"/>
                    </a:lnTo>
                    <a:lnTo>
                      <a:pt x="132" y="102"/>
                    </a:lnTo>
                    <a:lnTo>
                      <a:pt x="140" y="118"/>
                    </a:lnTo>
                    <a:lnTo>
                      <a:pt x="148" y="120"/>
                    </a:lnTo>
                    <a:lnTo>
                      <a:pt x="154" y="118"/>
                    </a:lnTo>
                    <a:lnTo>
                      <a:pt x="166" y="102"/>
                    </a:lnTo>
                    <a:lnTo>
                      <a:pt x="186" y="0"/>
                    </a:lnTo>
                    <a:lnTo>
                      <a:pt x="260" y="16"/>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45" name="Freeform 249"/>
              <p:cNvSpPr>
                <a:spLocks/>
              </p:cNvSpPr>
              <p:nvPr/>
            </p:nvSpPr>
            <p:spPr bwMode="auto">
              <a:xfrm>
                <a:off x="5044674" y="4320990"/>
                <a:ext cx="428625" cy="728663"/>
              </a:xfrm>
              <a:custGeom>
                <a:avLst/>
                <a:gdLst>
                  <a:gd name="T0" fmla="*/ 360 w 360"/>
                  <a:gd name="T1" fmla="*/ 588 h 612"/>
                  <a:gd name="T2" fmla="*/ 294 w 360"/>
                  <a:gd name="T3" fmla="*/ 588 h 612"/>
                  <a:gd name="T4" fmla="*/ 270 w 360"/>
                  <a:gd name="T5" fmla="*/ 602 h 612"/>
                  <a:gd name="T6" fmla="*/ 254 w 360"/>
                  <a:gd name="T7" fmla="*/ 598 h 612"/>
                  <a:gd name="T8" fmla="*/ 230 w 360"/>
                  <a:gd name="T9" fmla="*/ 612 h 612"/>
                  <a:gd name="T10" fmla="*/ 220 w 360"/>
                  <a:gd name="T11" fmla="*/ 586 h 612"/>
                  <a:gd name="T12" fmla="*/ 206 w 360"/>
                  <a:gd name="T13" fmla="*/ 574 h 612"/>
                  <a:gd name="T14" fmla="*/ 200 w 360"/>
                  <a:gd name="T15" fmla="*/ 562 h 612"/>
                  <a:gd name="T16" fmla="*/ 210 w 360"/>
                  <a:gd name="T17" fmla="*/ 520 h 612"/>
                  <a:gd name="T18" fmla="*/ 2 w 360"/>
                  <a:gd name="T19" fmla="*/ 528 h 612"/>
                  <a:gd name="T20" fmla="*/ 2 w 360"/>
                  <a:gd name="T21" fmla="*/ 530 h 612"/>
                  <a:gd name="T22" fmla="*/ 10 w 360"/>
                  <a:gd name="T23" fmla="*/ 520 h 612"/>
                  <a:gd name="T24" fmla="*/ 0 w 360"/>
                  <a:gd name="T25" fmla="*/ 496 h 612"/>
                  <a:gd name="T26" fmla="*/ 14 w 360"/>
                  <a:gd name="T27" fmla="*/ 490 h 612"/>
                  <a:gd name="T28" fmla="*/ 18 w 360"/>
                  <a:gd name="T29" fmla="*/ 478 h 612"/>
                  <a:gd name="T30" fmla="*/ 14 w 360"/>
                  <a:gd name="T31" fmla="*/ 464 h 612"/>
                  <a:gd name="T32" fmla="*/ 24 w 360"/>
                  <a:gd name="T33" fmla="*/ 454 h 612"/>
                  <a:gd name="T34" fmla="*/ 30 w 360"/>
                  <a:gd name="T35" fmla="*/ 424 h 612"/>
                  <a:gd name="T36" fmla="*/ 58 w 360"/>
                  <a:gd name="T37" fmla="*/ 398 h 612"/>
                  <a:gd name="T38" fmla="*/ 56 w 360"/>
                  <a:gd name="T39" fmla="*/ 382 h 612"/>
                  <a:gd name="T40" fmla="*/ 64 w 360"/>
                  <a:gd name="T41" fmla="*/ 382 h 612"/>
                  <a:gd name="T42" fmla="*/ 76 w 360"/>
                  <a:gd name="T43" fmla="*/ 358 h 612"/>
                  <a:gd name="T44" fmla="*/ 54 w 360"/>
                  <a:gd name="T45" fmla="*/ 342 h 612"/>
                  <a:gd name="T46" fmla="*/ 54 w 360"/>
                  <a:gd name="T47" fmla="*/ 330 h 612"/>
                  <a:gd name="T48" fmla="*/ 46 w 360"/>
                  <a:gd name="T49" fmla="*/ 318 h 612"/>
                  <a:gd name="T50" fmla="*/ 56 w 360"/>
                  <a:gd name="T51" fmla="*/ 312 h 612"/>
                  <a:gd name="T52" fmla="*/ 46 w 360"/>
                  <a:gd name="T53" fmla="*/ 304 h 612"/>
                  <a:gd name="T54" fmla="*/ 54 w 360"/>
                  <a:gd name="T55" fmla="*/ 282 h 612"/>
                  <a:gd name="T56" fmla="*/ 44 w 360"/>
                  <a:gd name="T57" fmla="*/ 278 h 612"/>
                  <a:gd name="T58" fmla="*/ 46 w 360"/>
                  <a:gd name="T59" fmla="*/ 272 h 612"/>
                  <a:gd name="T60" fmla="*/ 44 w 360"/>
                  <a:gd name="T61" fmla="*/ 258 h 612"/>
                  <a:gd name="T62" fmla="*/ 50 w 360"/>
                  <a:gd name="T63" fmla="*/ 252 h 612"/>
                  <a:gd name="T64" fmla="*/ 50 w 360"/>
                  <a:gd name="T65" fmla="*/ 240 h 612"/>
                  <a:gd name="T66" fmla="*/ 42 w 360"/>
                  <a:gd name="T67" fmla="*/ 234 h 612"/>
                  <a:gd name="T68" fmla="*/ 46 w 360"/>
                  <a:gd name="T69" fmla="*/ 214 h 612"/>
                  <a:gd name="T70" fmla="*/ 34 w 360"/>
                  <a:gd name="T71" fmla="*/ 204 h 612"/>
                  <a:gd name="T72" fmla="*/ 42 w 360"/>
                  <a:gd name="T73" fmla="*/ 200 h 612"/>
                  <a:gd name="T74" fmla="*/ 42 w 360"/>
                  <a:gd name="T75" fmla="*/ 194 h 612"/>
                  <a:gd name="T76" fmla="*/ 34 w 360"/>
                  <a:gd name="T77" fmla="*/ 188 h 612"/>
                  <a:gd name="T78" fmla="*/ 50 w 360"/>
                  <a:gd name="T79" fmla="*/ 172 h 612"/>
                  <a:gd name="T80" fmla="*/ 54 w 360"/>
                  <a:gd name="T81" fmla="*/ 154 h 612"/>
                  <a:gd name="T82" fmla="*/ 48 w 360"/>
                  <a:gd name="T83" fmla="*/ 148 h 612"/>
                  <a:gd name="T84" fmla="*/ 68 w 360"/>
                  <a:gd name="T85" fmla="*/ 140 h 612"/>
                  <a:gd name="T86" fmla="*/ 68 w 360"/>
                  <a:gd name="T87" fmla="*/ 132 h 612"/>
                  <a:gd name="T88" fmla="*/ 60 w 360"/>
                  <a:gd name="T89" fmla="*/ 126 h 612"/>
                  <a:gd name="T90" fmla="*/ 70 w 360"/>
                  <a:gd name="T91" fmla="*/ 120 h 612"/>
                  <a:gd name="T92" fmla="*/ 72 w 360"/>
                  <a:gd name="T93" fmla="*/ 110 h 612"/>
                  <a:gd name="T94" fmla="*/ 78 w 360"/>
                  <a:gd name="T95" fmla="*/ 110 h 612"/>
                  <a:gd name="T96" fmla="*/ 78 w 360"/>
                  <a:gd name="T97" fmla="*/ 98 h 612"/>
                  <a:gd name="T98" fmla="*/ 98 w 360"/>
                  <a:gd name="T99" fmla="*/ 90 h 612"/>
                  <a:gd name="T100" fmla="*/ 94 w 360"/>
                  <a:gd name="T101" fmla="*/ 64 h 612"/>
                  <a:gd name="T102" fmla="*/ 98 w 360"/>
                  <a:gd name="T103" fmla="*/ 50 h 612"/>
                  <a:gd name="T104" fmla="*/ 108 w 360"/>
                  <a:gd name="T105" fmla="*/ 50 h 612"/>
                  <a:gd name="T106" fmla="*/ 108 w 360"/>
                  <a:gd name="T107" fmla="*/ 40 h 612"/>
                  <a:gd name="T108" fmla="*/ 126 w 360"/>
                  <a:gd name="T109" fmla="*/ 26 h 612"/>
                  <a:gd name="T110" fmla="*/ 122 w 360"/>
                  <a:gd name="T111" fmla="*/ 14 h 612"/>
                  <a:gd name="T112" fmla="*/ 340 w 360"/>
                  <a:gd name="T113" fmla="*/ 0 h 612"/>
                  <a:gd name="T114" fmla="*/ 352 w 360"/>
                  <a:gd name="T115" fmla="*/ 14 h 612"/>
                  <a:gd name="T116" fmla="*/ 360 w 360"/>
                  <a:gd name="T117" fmla="*/ 58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612">
                    <a:moveTo>
                      <a:pt x="360" y="588"/>
                    </a:moveTo>
                    <a:lnTo>
                      <a:pt x="294" y="588"/>
                    </a:lnTo>
                    <a:lnTo>
                      <a:pt x="270" y="602"/>
                    </a:lnTo>
                    <a:lnTo>
                      <a:pt x="254" y="598"/>
                    </a:lnTo>
                    <a:lnTo>
                      <a:pt x="230" y="612"/>
                    </a:lnTo>
                    <a:lnTo>
                      <a:pt x="220" y="586"/>
                    </a:lnTo>
                    <a:lnTo>
                      <a:pt x="206" y="574"/>
                    </a:lnTo>
                    <a:lnTo>
                      <a:pt x="200" y="562"/>
                    </a:lnTo>
                    <a:lnTo>
                      <a:pt x="210" y="520"/>
                    </a:lnTo>
                    <a:lnTo>
                      <a:pt x="2" y="528"/>
                    </a:lnTo>
                    <a:lnTo>
                      <a:pt x="2" y="530"/>
                    </a:lnTo>
                    <a:lnTo>
                      <a:pt x="10" y="520"/>
                    </a:lnTo>
                    <a:lnTo>
                      <a:pt x="0" y="496"/>
                    </a:lnTo>
                    <a:lnTo>
                      <a:pt x="14" y="490"/>
                    </a:lnTo>
                    <a:lnTo>
                      <a:pt x="18" y="478"/>
                    </a:lnTo>
                    <a:lnTo>
                      <a:pt x="14" y="464"/>
                    </a:lnTo>
                    <a:lnTo>
                      <a:pt x="24" y="454"/>
                    </a:lnTo>
                    <a:lnTo>
                      <a:pt x="30" y="424"/>
                    </a:lnTo>
                    <a:lnTo>
                      <a:pt x="58" y="398"/>
                    </a:lnTo>
                    <a:lnTo>
                      <a:pt x="56" y="382"/>
                    </a:lnTo>
                    <a:lnTo>
                      <a:pt x="64" y="382"/>
                    </a:lnTo>
                    <a:lnTo>
                      <a:pt x="76" y="358"/>
                    </a:lnTo>
                    <a:lnTo>
                      <a:pt x="54" y="342"/>
                    </a:lnTo>
                    <a:lnTo>
                      <a:pt x="54" y="330"/>
                    </a:lnTo>
                    <a:lnTo>
                      <a:pt x="46" y="318"/>
                    </a:lnTo>
                    <a:lnTo>
                      <a:pt x="56" y="312"/>
                    </a:lnTo>
                    <a:lnTo>
                      <a:pt x="46" y="304"/>
                    </a:lnTo>
                    <a:lnTo>
                      <a:pt x="54" y="282"/>
                    </a:lnTo>
                    <a:lnTo>
                      <a:pt x="44" y="278"/>
                    </a:lnTo>
                    <a:lnTo>
                      <a:pt x="46" y="272"/>
                    </a:lnTo>
                    <a:lnTo>
                      <a:pt x="44" y="258"/>
                    </a:lnTo>
                    <a:lnTo>
                      <a:pt x="50" y="252"/>
                    </a:lnTo>
                    <a:lnTo>
                      <a:pt x="50" y="240"/>
                    </a:lnTo>
                    <a:lnTo>
                      <a:pt x="42" y="234"/>
                    </a:lnTo>
                    <a:lnTo>
                      <a:pt x="46" y="214"/>
                    </a:lnTo>
                    <a:lnTo>
                      <a:pt x="34" y="204"/>
                    </a:lnTo>
                    <a:lnTo>
                      <a:pt x="42" y="200"/>
                    </a:lnTo>
                    <a:lnTo>
                      <a:pt x="42" y="194"/>
                    </a:lnTo>
                    <a:lnTo>
                      <a:pt x="34" y="188"/>
                    </a:lnTo>
                    <a:lnTo>
                      <a:pt x="50" y="172"/>
                    </a:lnTo>
                    <a:lnTo>
                      <a:pt x="54" y="154"/>
                    </a:lnTo>
                    <a:lnTo>
                      <a:pt x="48" y="148"/>
                    </a:lnTo>
                    <a:lnTo>
                      <a:pt x="68" y="140"/>
                    </a:lnTo>
                    <a:lnTo>
                      <a:pt x="68" y="132"/>
                    </a:lnTo>
                    <a:lnTo>
                      <a:pt x="60" y="126"/>
                    </a:lnTo>
                    <a:lnTo>
                      <a:pt x="70" y="120"/>
                    </a:lnTo>
                    <a:lnTo>
                      <a:pt x="72" y="110"/>
                    </a:lnTo>
                    <a:lnTo>
                      <a:pt x="78" y="110"/>
                    </a:lnTo>
                    <a:lnTo>
                      <a:pt x="78" y="98"/>
                    </a:lnTo>
                    <a:lnTo>
                      <a:pt x="98" y="90"/>
                    </a:lnTo>
                    <a:lnTo>
                      <a:pt x="94" y="64"/>
                    </a:lnTo>
                    <a:lnTo>
                      <a:pt x="98" y="50"/>
                    </a:lnTo>
                    <a:lnTo>
                      <a:pt x="108" y="50"/>
                    </a:lnTo>
                    <a:lnTo>
                      <a:pt x="108" y="40"/>
                    </a:lnTo>
                    <a:lnTo>
                      <a:pt x="126" y="26"/>
                    </a:lnTo>
                    <a:lnTo>
                      <a:pt x="122" y="14"/>
                    </a:lnTo>
                    <a:lnTo>
                      <a:pt x="340" y="0"/>
                    </a:lnTo>
                    <a:lnTo>
                      <a:pt x="352" y="14"/>
                    </a:lnTo>
                    <a:lnTo>
                      <a:pt x="360" y="588"/>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46" name="Freeform 250"/>
              <p:cNvSpPr>
                <a:spLocks/>
              </p:cNvSpPr>
              <p:nvPr/>
            </p:nvSpPr>
            <p:spPr bwMode="auto">
              <a:xfrm>
                <a:off x="3624257" y="2652924"/>
                <a:ext cx="834629" cy="561975"/>
              </a:xfrm>
              <a:custGeom>
                <a:avLst/>
                <a:gdLst>
                  <a:gd name="T0" fmla="*/ 658 w 701"/>
                  <a:gd name="T1" fmla="*/ 36 h 472"/>
                  <a:gd name="T2" fmla="*/ 36 w 701"/>
                  <a:gd name="T3" fmla="*/ 0 h 472"/>
                  <a:gd name="T4" fmla="*/ 0 w 701"/>
                  <a:gd name="T5" fmla="*/ 370 h 472"/>
                  <a:gd name="T6" fmla="*/ 510 w 701"/>
                  <a:gd name="T7" fmla="*/ 404 h 472"/>
                  <a:gd name="T8" fmla="*/ 510 w 701"/>
                  <a:gd name="T9" fmla="*/ 404 h 472"/>
                  <a:gd name="T10" fmla="*/ 520 w 701"/>
                  <a:gd name="T11" fmla="*/ 416 h 472"/>
                  <a:gd name="T12" fmla="*/ 554 w 701"/>
                  <a:gd name="T13" fmla="*/ 434 h 472"/>
                  <a:gd name="T14" fmla="*/ 562 w 701"/>
                  <a:gd name="T15" fmla="*/ 434 h 472"/>
                  <a:gd name="T16" fmla="*/ 568 w 701"/>
                  <a:gd name="T17" fmla="*/ 424 h 472"/>
                  <a:gd name="T18" fmla="*/ 624 w 701"/>
                  <a:gd name="T19" fmla="*/ 424 h 472"/>
                  <a:gd name="T20" fmla="*/ 636 w 701"/>
                  <a:gd name="T21" fmla="*/ 436 h 472"/>
                  <a:gd name="T22" fmla="*/ 674 w 701"/>
                  <a:gd name="T23" fmla="*/ 450 h 472"/>
                  <a:gd name="T24" fmla="*/ 682 w 701"/>
                  <a:gd name="T25" fmla="*/ 470 h 472"/>
                  <a:gd name="T26" fmla="*/ 694 w 701"/>
                  <a:gd name="T27" fmla="*/ 472 h 472"/>
                  <a:gd name="T28" fmla="*/ 694 w 701"/>
                  <a:gd name="T29" fmla="*/ 466 h 472"/>
                  <a:gd name="T30" fmla="*/ 690 w 701"/>
                  <a:gd name="T31" fmla="*/ 458 h 472"/>
                  <a:gd name="T32" fmla="*/ 692 w 701"/>
                  <a:gd name="T33" fmla="*/ 454 h 472"/>
                  <a:gd name="T34" fmla="*/ 680 w 701"/>
                  <a:gd name="T35" fmla="*/ 442 h 472"/>
                  <a:gd name="T36" fmla="*/ 694 w 701"/>
                  <a:gd name="T37" fmla="*/ 410 h 472"/>
                  <a:gd name="T38" fmla="*/ 694 w 701"/>
                  <a:gd name="T39" fmla="*/ 410 h 472"/>
                  <a:gd name="T40" fmla="*/ 698 w 701"/>
                  <a:gd name="T41" fmla="*/ 394 h 472"/>
                  <a:gd name="T42" fmla="*/ 696 w 701"/>
                  <a:gd name="T43" fmla="*/ 382 h 472"/>
                  <a:gd name="T44" fmla="*/ 688 w 701"/>
                  <a:gd name="T45" fmla="*/ 380 h 472"/>
                  <a:gd name="T46" fmla="*/ 690 w 701"/>
                  <a:gd name="T47" fmla="*/ 378 h 472"/>
                  <a:gd name="T48" fmla="*/ 686 w 701"/>
                  <a:gd name="T49" fmla="*/ 374 h 472"/>
                  <a:gd name="T50" fmla="*/ 692 w 701"/>
                  <a:gd name="T51" fmla="*/ 372 h 472"/>
                  <a:gd name="T52" fmla="*/ 692 w 701"/>
                  <a:gd name="T53" fmla="*/ 362 h 472"/>
                  <a:gd name="T54" fmla="*/ 686 w 701"/>
                  <a:gd name="T55" fmla="*/ 354 h 472"/>
                  <a:gd name="T56" fmla="*/ 686 w 701"/>
                  <a:gd name="T57" fmla="*/ 346 h 472"/>
                  <a:gd name="T58" fmla="*/ 700 w 701"/>
                  <a:gd name="T59" fmla="*/ 346 h 472"/>
                  <a:gd name="T60" fmla="*/ 701 w 701"/>
                  <a:gd name="T61" fmla="*/ 118 h 472"/>
                  <a:gd name="T62" fmla="*/ 696 w 701"/>
                  <a:gd name="T63" fmla="*/ 108 h 472"/>
                  <a:gd name="T64" fmla="*/ 682 w 701"/>
                  <a:gd name="T65" fmla="*/ 104 h 472"/>
                  <a:gd name="T66" fmla="*/ 668 w 701"/>
                  <a:gd name="T67" fmla="*/ 80 h 472"/>
                  <a:gd name="T68" fmla="*/ 670 w 701"/>
                  <a:gd name="T69" fmla="*/ 74 h 472"/>
                  <a:gd name="T70" fmla="*/ 686 w 701"/>
                  <a:gd name="T71" fmla="*/ 62 h 472"/>
                  <a:gd name="T72" fmla="*/ 692 w 701"/>
                  <a:gd name="T73" fmla="*/ 50 h 472"/>
                  <a:gd name="T74" fmla="*/ 694 w 701"/>
                  <a:gd name="T75" fmla="*/ 38 h 472"/>
                  <a:gd name="T76" fmla="*/ 658 w 701"/>
                  <a:gd name="T77" fmla="*/ 3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1" h="472">
                    <a:moveTo>
                      <a:pt x="658" y="36"/>
                    </a:moveTo>
                    <a:lnTo>
                      <a:pt x="36" y="0"/>
                    </a:lnTo>
                    <a:lnTo>
                      <a:pt x="0" y="370"/>
                    </a:lnTo>
                    <a:lnTo>
                      <a:pt x="510" y="404"/>
                    </a:lnTo>
                    <a:lnTo>
                      <a:pt x="510" y="404"/>
                    </a:lnTo>
                    <a:lnTo>
                      <a:pt x="520" y="416"/>
                    </a:lnTo>
                    <a:lnTo>
                      <a:pt x="554" y="434"/>
                    </a:lnTo>
                    <a:lnTo>
                      <a:pt x="562" y="434"/>
                    </a:lnTo>
                    <a:lnTo>
                      <a:pt x="568" y="424"/>
                    </a:lnTo>
                    <a:lnTo>
                      <a:pt x="624" y="424"/>
                    </a:lnTo>
                    <a:lnTo>
                      <a:pt x="636" y="436"/>
                    </a:lnTo>
                    <a:lnTo>
                      <a:pt x="674" y="450"/>
                    </a:lnTo>
                    <a:lnTo>
                      <a:pt x="682" y="470"/>
                    </a:lnTo>
                    <a:lnTo>
                      <a:pt x="694" y="472"/>
                    </a:lnTo>
                    <a:lnTo>
                      <a:pt x="694" y="466"/>
                    </a:lnTo>
                    <a:lnTo>
                      <a:pt x="690" y="458"/>
                    </a:lnTo>
                    <a:lnTo>
                      <a:pt x="692" y="454"/>
                    </a:lnTo>
                    <a:lnTo>
                      <a:pt x="680" y="442"/>
                    </a:lnTo>
                    <a:lnTo>
                      <a:pt x="694" y="410"/>
                    </a:lnTo>
                    <a:lnTo>
                      <a:pt x="694" y="410"/>
                    </a:lnTo>
                    <a:lnTo>
                      <a:pt x="698" y="394"/>
                    </a:lnTo>
                    <a:lnTo>
                      <a:pt x="696" y="382"/>
                    </a:lnTo>
                    <a:lnTo>
                      <a:pt x="688" y="380"/>
                    </a:lnTo>
                    <a:lnTo>
                      <a:pt x="690" y="378"/>
                    </a:lnTo>
                    <a:lnTo>
                      <a:pt x="686" y="374"/>
                    </a:lnTo>
                    <a:lnTo>
                      <a:pt x="692" y="372"/>
                    </a:lnTo>
                    <a:lnTo>
                      <a:pt x="692" y="362"/>
                    </a:lnTo>
                    <a:lnTo>
                      <a:pt x="686" y="354"/>
                    </a:lnTo>
                    <a:lnTo>
                      <a:pt x="686" y="346"/>
                    </a:lnTo>
                    <a:lnTo>
                      <a:pt x="700" y="346"/>
                    </a:lnTo>
                    <a:lnTo>
                      <a:pt x="701" y="118"/>
                    </a:lnTo>
                    <a:lnTo>
                      <a:pt x="696" y="108"/>
                    </a:lnTo>
                    <a:lnTo>
                      <a:pt x="682" y="104"/>
                    </a:lnTo>
                    <a:lnTo>
                      <a:pt x="668" y="80"/>
                    </a:lnTo>
                    <a:lnTo>
                      <a:pt x="670" y="74"/>
                    </a:lnTo>
                    <a:lnTo>
                      <a:pt x="686" y="62"/>
                    </a:lnTo>
                    <a:lnTo>
                      <a:pt x="692" y="50"/>
                    </a:lnTo>
                    <a:lnTo>
                      <a:pt x="694" y="38"/>
                    </a:lnTo>
                    <a:lnTo>
                      <a:pt x="658" y="36"/>
                    </a:lnTo>
                    <a:close/>
                  </a:path>
                </a:pathLst>
              </a:custGeom>
              <a:solidFill>
                <a:schemeClr val="bg2">
                  <a:lumMod val="9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47" name="Freeform 251"/>
              <p:cNvSpPr>
                <a:spLocks/>
              </p:cNvSpPr>
              <p:nvPr/>
            </p:nvSpPr>
            <p:spPr bwMode="auto">
              <a:xfrm>
                <a:off x="2178838" y="1988556"/>
                <a:ext cx="716756" cy="1152525"/>
              </a:xfrm>
              <a:custGeom>
                <a:avLst/>
                <a:gdLst>
                  <a:gd name="T0" fmla="*/ 272 w 602"/>
                  <a:gd name="T1" fmla="*/ 918 h 968"/>
                  <a:gd name="T2" fmla="*/ 602 w 602"/>
                  <a:gd name="T3" fmla="*/ 656 h 968"/>
                  <a:gd name="T4" fmla="*/ 584 w 602"/>
                  <a:gd name="T5" fmla="*/ 624 h 968"/>
                  <a:gd name="T6" fmla="*/ 570 w 602"/>
                  <a:gd name="T7" fmla="*/ 624 h 968"/>
                  <a:gd name="T8" fmla="*/ 564 w 602"/>
                  <a:gd name="T9" fmla="*/ 636 h 968"/>
                  <a:gd name="T10" fmla="*/ 548 w 602"/>
                  <a:gd name="T11" fmla="*/ 638 h 968"/>
                  <a:gd name="T12" fmla="*/ 530 w 602"/>
                  <a:gd name="T13" fmla="*/ 636 h 968"/>
                  <a:gd name="T14" fmla="*/ 498 w 602"/>
                  <a:gd name="T15" fmla="*/ 628 h 968"/>
                  <a:gd name="T16" fmla="*/ 482 w 602"/>
                  <a:gd name="T17" fmla="*/ 640 h 968"/>
                  <a:gd name="T18" fmla="*/ 450 w 602"/>
                  <a:gd name="T19" fmla="*/ 630 h 968"/>
                  <a:gd name="T20" fmla="*/ 444 w 602"/>
                  <a:gd name="T21" fmla="*/ 642 h 968"/>
                  <a:gd name="T22" fmla="*/ 428 w 602"/>
                  <a:gd name="T23" fmla="*/ 630 h 968"/>
                  <a:gd name="T24" fmla="*/ 424 w 602"/>
                  <a:gd name="T25" fmla="*/ 610 h 968"/>
                  <a:gd name="T26" fmla="*/ 424 w 602"/>
                  <a:gd name="T27" fmla="*/ 588 h 968"/>
                  <a:gd name="T28" fmla="*/ 406 w 602"/>
                  <a:gd name="T29" fmla="*/ 582 h 968"/>
                  <a:gd name="T30" fmla="*/ 396 w 602"/>
                  <a:gd name="T31" fmla="*/ 562 h 968"/>
                  <a:gd name="T32" fmla="*/ 402 w 602"/>
                  <a:gd name="T33" fmla="*/ 552 h 968"/>
                  <a:gd name="T34" fmla="*/ 394 w 602"/>
                  <a:gd name="T35" fmla="*/ 538 h 968"/>
                  <a:gd name="T36" fmla="*/ 386 w 602"/>
                  <a:gd name="T37" fmla="*/ 512 h 968"/>
                  <a:gd name="T38" fmla="*/ 384 w 602"/>
                  <a:gd name="T39" fmla="*/ 496 h 968"/>
                  <a:gd name="T40" fmla="*/ 382 w 602"/>
                  <a:gd name="T41" fmla="*/ 482 h 968"/>
                  <a:gd name="T42" fmla="*/ 372 w 602"/>
                  <a:gd name="T43" fmla="*/ 458 h 968"/>
                  <a:gd name="T44" fmla="*/ 358 w 602"/>
                  <a:gd name="T45" fmla="*/ 472 h 968"/>
                  <a:gd name="T46" fmla="*/ 338 w 602"/>
                  <a:gd name="T47" fmla="*/ 480 h 968"/>
                  <a:gd name="T48" fmla="*/ 320 w 602"/>
                  <a:gd name="T49" fmla="*/ 464 h 968"/>
                  <a:gd name="T50" fmla="*/ 324 w 602"/>
                  <a:gd name="T51" fmla="*/ 438 h 968"/>
                  <a:gd name="T52" fmla="*/ 340 w 602"/>
                  <a:gd name="T53" fmla="*/ 422 h 968"/>
                  <a:gd name="T54" fmla="*/ 336 w 602"/>
                  <a:gd name="T55" fmla="*/ 412 h 968"/>
                  <a:gd name="T56" fmla="*/ 338 w 602"/>
                  <a:gd name="T57" fmla="*/ 392 h 968"/>
                  <a:gd name="T58" fmla="*/ 346 w 602"/>
                  <a:gd name="T59" fmla="*/ 380 h 968"/>
                  <a:gd name="T60" fmla="*/ 356 w 602"/>
                  <a:gd name="T61" fmla="*/ 352 h 968"/>
                  <a:gd name="T62" fmla="*/ 366 w 602"/>
                  <a:gd name="T63" fmla="*/ 334 h 968"/>
                  <a:gd name="T64" fmla="*/ 340 w 602"/>
                  <a:gd name="T65" fmla="*/ 326 h 968"/>
                  <a:gd name="T66" fmla="*/ 340 w 602"/>
                  <a:gd name="T67" fmla="*/ 316 h 968"/>
                  <a:gd name="T68" fmla="*/ 332 w 602"/>
                  <a:gd name="T69" fmla="*/ 312 h 968"/>
                  <a:gd name="T70" fmla="*/ 322 w 602"/>
                  <a:gd name="T71" fmla="*/ 290 h 968"/>
                  <a:gd name="T72" fmla="*/ 298 w 602"/>
                  <a:gd name="T73" fmla="*/ 242 h 968"/>
                  <a:gd name="T74" fmla="*/ 278 w 602"/>
                  <a:gd name="T75" fmla="*/ 222 h 968"/>
                  <a:gd name="T76" fmla="*/ 276 w 602"/>
                  <a:gd name="T77" fmla="*/ 208 h 968"/>
                  <a:gd name="T78" fmla="*/ 276 w 602"/>
                  <a:gd name="T79" fmla="*/ 192 h 968"/>
                  <a:gd name="T80" fmla="*/ 256 w 602"/>
                  <a:gd name="T81" fmla="*/ 138 h 968"/>
                  <a:gd name="T82" fmla="*/ 202 w 602"/>
                  <a:gd name="T83" fmla="*/ 0 h 968"/>
                  <a:gd name="T84" fmla="*/ 132 w 602"/>
                  <a:gd name="T85" fmla="*/ 346 h 968"/>
                  <a:gd name="T86" fmla="*/ 134 w 602"/>
                  <a:gd name="T87" fmla="*/ 390 h 968"/>
                  <a:gd name="T88" fmla="*/ 154 w 602"/>
                  <a:gd name="T89" fmla="*/ 424 h 968"/>
                  <a:gd name="T90" fmla="*/ 120 w 602"/>
                  <a:gd name="T91" fmla="*/ 472 h 968"/>
                  <a:gd name="T92" fmla="*/ 102 w 602"/>
                  <a:gd name="T93" fmla="*/ 500 h 968"/>
                  <a:gd name="T94" fmla="*/ 80 w 602"/>
                  <a:gd name="T95" fmla="*/ 518 h 968"/>
                  <a:gd name="T96" fmla="*/ 52 w 602"/>
                  <a:gd name="T97" fmla="*/ 570 h 968"/>
                  <a:gd name="T98" fmla="*/ 76 w 602"/>
                  <a:gd name="T99" fmla="*/ 592 h 968"/>
                  <a:gd name="T100" fmla="*/ 68 w 602"/>
                  <a:gd name="T101" fmla="*/ 610 h 968"/>
                  <a:gd name="T102" fmla="*/ 0 w 602"/>
                  <a:gd name="T103" fmla="*/ 85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968">
                    <a:moveTo>
                      <a:pt x="58" y="870"/>
                    </a:moveTo>
                    <a:lnTo>
                      <a:pt x="272" y="918"/>
                    </a:lnTo>
                    <a:lnTo>
                      <a:pt x="548" y="968"/>
                    </a:lnTo>
                    <a:lnTo>
                      <a:pt x="602" y="656"/>
                    </a:lnTo>
                    <a:lnTo>
                      <a:pt x="590" y="642"/>
                    </a:lnTo>
                    <a:lnTo>
                      <a:pt x="584" y="624"/>
                    </a:lnTo>
                    <a:lnTo>
                      <a:pt x="580" y="620"/>
                    </a:lnTo>
                    <a:lnTo>
                      <a:pt x="570" y="624"/>
                    </a:lnTo>
                    <a:lnTo>
                      <a:pt x="570" y="630"/>
                    </a:lnTo>
                    <a:lnTo>
                      <a:pt x="564" y="636"/>
                    </a:lnTo>
                    <a:lnTo>
                      <a:pt x="566" y="644"/>
                    </a:lnTo>
                    <a:lnTo>
                      <a:pt x="548" y="638"/>
                    </a:lnTo>
                    <a:lnTo>
                      <a:pt x="536" y="642"/>
                    </a:lnTo>
                    <a:lnTo>
                      <a:pt x="530" y="636"/>
                    </a:lnTo>
                    <a:lnTo>
                      <a:pt x="512" y="636"/>
                    </a:lnTo>
                    <a:lnTo>
                      <a:pt x="498" y="628"/>
                    </a:lnTo>
                    <a:lnTo>
                      <a:pt x="490" y="632"/>
                    </a:lnTo>
                    <a:lnTo>
                      <a:pt x="482" y="640"/>
                    </a:lnTo>
                    <a:lnTo>
                      <a:pt x="458" y="630"/>
                    </a:lnTo>
                    <a:lnTo>
                      <a:pt x="450" y="630"/>
                    </a:lnTo>
                    <a:lnTo>
                      <a:pt x="442" y="636"/>
                    </a:lnTo>
                    <a:lnTo>
                      <a:pt x="444" y="642"/>
                    </a:lnTo>
                    <a:lnTo>
                      <a:pt x="440" y="644"/>
                    </a:lnTo>
                    <a:lnTo>
                      <a:pt x="428" y="630"/>
                    </a:lnTo>
                    <a:lnTo>
                      <a:pt x="430" y="620"/>
                    </a:lnTo>
                    <a:lnTo>
                      <a:pt x="424" y="610"/>
                    </a:lnTo>
                    <a:lnTo>
                      <a:pt x="428" y="604"/>
                    </a:lnTo>
                    <a:lnTo>
                      <a:pt x="424" y="588"/>
                    </a:lnTo>
                    <a:lnTo>
                      <a:pt x="416" y="580"/>
                    </a:lnTo>
                    <a:lnTo>
                      <a:pt x="406" y="582"/>
                    </a:lnTo>
                    <a:lnTo>
                      <a:pt x="400" y="572"/>
                    </a:lnTo>
                    <a:lnTo>
                      <a:pt x="396" y="562"/>
                    </a:lnTo>
                    <a:lnTo>
                      <a:pt x="402" y="558"/>
                    </a:lnTo>
                    <a:lnTo>
                      <a:pt x="402" y="552"/>
                    </a:lnTo>
                    <a:lnTo>
                      <a:pt x="400" y="538"/>
                    </a:lnTo>
                    <a:lnTo>
                      <a:pt x="394" y="538"/>
                    </a:lnTo>
                    <a:lnTo>
                      <a:pt x="394" y="526"/>
                    </a:lnTo>
                    <a:lnTo>
                      <a:pt x="386" y="512"/>
                    </a:lnTo>
                    <a:lnTo>
                      <a:pt x="388" y="502"/>
                    </a:lnTo>
                    <a:lnTo>
                      <a:pt x="384" y="496"/>
                    </a:lnTo>
                    <a:lnTo>
                      <a:pt x="388" y="486"/>
                    </a:lnTo>
                    <a:lnTo>
                      <a:pt x="382" y="482"/>
                    </a:lnTo>
                    <a:lnTo>
                      <a:pt x="386" y="474"/>
                    </a:lnTo>
                    <a:lnTo>
                      <a:pt x="372" y="458"/>
                    </a:lnTo>
                    <a:lnTo>
                      <a:pt x="370" y="464"/>
                    </a:lnTo>
                    <a:lnTo>
                      <a:pt x="358" y="472"/>
                    </a:lnTo>
                    <a:lnTo>
                      <a:pt x="346" y="474"/>
                    </a:lnTo>
                    <a:lnTo>
                      <a:pt x="338" y="480"/>
                    </a:lnTo>
                    <a:lnTo>
                      <a:pt x="328" y="468"/>
                    </a:lnTo>
                    <a:lnTo>
                      <a:pt x="320" y="464"/>
                    </a:lnTo>
                    <a:lnTo>
                      <a:pt x="328" y="448"/>
                    </a:lnTo>
                    <a:lnTo>
                      <a:pt x="324" y="438"/>
                    </a:lnTo>
                    <a:lnTo>
                      <a:pt x="342" y="428"/>
                    </a:lnTo>
                    <a:lnTo>
                      <a:pt x="340" y="422"/>
                    </a:lnTo>
                    <a:lnTo>
                      <a:pt x="342" y="416"/>
                    </a:lnTo>
                    <a:lnTo>
                      <a:pt x="336" y="412"/>
                    </a:lnTo>
                    <a:lnTo>
                      <a:pt x="342" y="400"/>
                    </a:lnTo>
                    <a:lnTo>
                      <a:pt x="338" y="392"/>
                    </a:lnTo>
                    <a:lnTo>
                      <a:pt x="346" y="390"/>
                    </a:lnTo>
                    <a:lnTo>
                      <a:pt x="346" y="380"/>
                    </a:lnTo>
                    <a:lnTo>
                      <a:pt x="358" y="358"/>
                    </a:lnTo>
                    <a:lnTo>
                      <a:pt x="356" y="352"/>
                    </a:lnTo>
                    <a:lnTo>
                      <a:pt x="362" y="350"/>
                    </a:lnTo>
                    <a:lnTo>
                      <a:pt x="366" y="334"/>
                    </a:lnTo>
                    <a:lnTo>
                      <a:pt x="344" y="332"/>
                    </a:lnTo>
                    <a:lnTo>
                      <a:pt x="340" y="326"/>
                    </a:lnTo>
                    <a:lnTo>
                      <a:pt x="342" y="322"/>
                    </a:lnTo>
                    <a:lnTo>
                      <a:pt x="340" y="316"/>
                    </a:lnTo>
                    <a:lnTo>
                      <a:pt x="330" y="320"/>
                    </a:lnTo>
                    <a:lnTo>
                      <a:pt x="332" y="312"/>
                    </a:lnTo>
                    <a:lnTo>
                      <a:pt x="322" y="302"/>
                    </a:lnTo>
                    <a:lnTo>
                      <a:pt x="322" y="290"/>
                    </a:lnTo>
                    <a:lnTo>
                      <a:pt x="314" y="280"/>
                    </a:lnTo>
                    <a:lnTo>
                      <a:pt x="298" y="242"/>
                    </a:lnTo>
                    <a:lnTo>
                      <a:pt x="284" y="234"/>
                    </a:lnTo>
                    <a:lnTo>
                      <a:pt x="278" y="222"/>
                    </a:lnTo>
                    <a:lnTo>
                      <a:pt x="268" y="214"/>
                    </a:lnTo>
                    <a:lnTo>
                      <a:pt x="276" y="208"/>
                    </a:lnTo>
                    <a:lnTo>
                      <a:pt x="270" y="198"/>
                    </a:lnTo>
                    <a:lnTo>
                      <a:pt x="276" y="192"/>
                    </a:lnTo>
                    <a:lnTo>
                      <a:pt x="276" y="180"/>
                    </a:lnTo>
                    <a:lnTo>
                      <a:pt x="256" y="138"/>
                    </a:lnTo>
                    <a:lnTo>
                      <a:pt x="282" y="18"/>
                    </a:lnTo>
                    <a:lnTo>
                      <a:pt x="202" y="0"/>
                    </a:lnTo>
                    <a:lnTo>
                      <a:pt x="126" y="318"/>
                    </a:lnTo>
                    <a:lnTo>
                      <a:pt x="132" y="346"/>
                    </a:lnTo>
                    <a:lnTo>
                      <a:pt x="124" y="354"/>
                    </a:lnTo>
                    <a:lnTo>
                      <a:pt x="134" y="390"/>
                    </a:lnTo>
                    <a:lnTo>
                      <a:pt x="152" y="402"/>
                    </a:lnTo>
                    <a:lnTo>
                      <a:pt x="154" y="424"/>
                    </a:lnTo>
                    <a:lnTo>
                      <a:pt x="130" y="450"/>
                    </a:lnTo>
                    <a:lnTo>
                      <a:pt x="120" y="472"/>
                    </a:lnTo>
                    <a:lnTo>
                      <a:pt x="104" y="488"/>
                    </a:lnTo>
                    <a:lnTo>
                      <a:pt x="102" y="500"/>
                    </a:lnTo>
                    <a:lnTo>
                      <a:pt x="94" y="510"/>
                    </a:lnTo>
                    <a:lnTo>
                      <a:pt x="80" y="518"/>
                    </a:lnTo>
                    <a:lnTo>
                      <a:pt x="56" y="546"/>
                    </a:lnTo>
                    <a:lnTo>
                      <a:pt x="52" y="570"/>
                    </a:lnTo>
                    <a:lnTo>
                      <a:pt x="70" y="578"/>
                    </a:lnTo>
                    <a:lnTo>
                      <a:pt x="76" y="592"/>
                    </a:lnTo>
                    <a:lnTo>
                      <a:pt x="66" y="600"/>
                    </a:lnTo>
                    <a:lnTo>
                      <a:pt x="68" y="610"/>
                    </a:lnTo>
                    <a:lnTo>
                      <a:pt x="54" y="632"/>
                    </a:lnTo>
                    <a:lnTo>
                      <a:pt x="0" y="858"/>
                    </a:lnTo>
                    <a:lnTo>
                      <a:pt x="58" y="870"/>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48" name="Freeform 252"/>
              <p:cNvSpPr>
                <a:spLocks/>
              </p:cNvSpPr>
              <p:nvPr/>
            </p:nvSpPr>
            <p:spPr bwMode="auto">
              <a:xfrm>
                <a:off x="2940839" y="3326817"/>
                <a:ext cx="881063" cy="691754"/>
              </a:xfrm>
              <a:custGeom>
                <a:avLst/>
                <a:gdLst>
                  <a:gd name="T0" fmla="*/ 494 w 740"/>
                  <a:gd name="T1" fmla="*/ 563 h 581"/>
                  <a:gd name="T2" fmla="*/ 0 w 740"/>
                  <a:gd name="T3" fmla="*/ 503 h 581"/>
                  <a:gd name="T4" fmla="*/ 76 w 740"/>
                  <a:gd name="T5" fmla="*/ 0 h 581"/>
                  <a:gd name="T6" fmla="*/ 550 w 740"/>
                  <a:gd name="T7" fmla="*/ 58 h 581"/>
                  <a:gd name="T8" fmla="*/ 740 w 740"/>
                  <a:gd name="T9" fmla="*/ 74 h 581"/>
                  <a:gd name="T10" fmla="*/ 702 w 740"/>
                  <a:gd name="T11" fmla="*/ 581 h 581"/>
                  <a:gd name="T12" fmla="*/ 494 w 740"/>
                  <a:gd name="T13" fmla="*/ 563 h 581"/>
                </a:gdLst>
                <a:ahLst/>
                <a:cxnLst>
                  <a:cxn ang="0">
                    <a:pos x="T0" y="T1"/>
                  </a:cxn>
                  <a:cxn ang="0">
                    <a:pos x="T2" y="T3"/>
                  </a:cxn>
                  <a:cxn ang="0">
                    <a:pos x="T4" y="T5"/>
                  </a:cxn>
                  <a:cxn ang="0">
                    <a:pos x="T6" y="T7"/>
                  </a:cxn>
                  <a:cxn ang="0">
                    <a:pos x="T8" y="T9"/>
                  </a:cxn>
                  <a:cxn ang="0">
                    <a:pos x="T10" y="T11"/>
                  </a:cxn>
                  <a:cxn ang="0">
                    <a:pos x="T12" y="T13"/>
                  </a:cxn>
                </a:cxnLst>
                <a:rect l="0" t="0" r="r" b="b"/>
                <a:pathLst>
                  <a:path w="740" h="581">
                    <a:moveTo>
                      <a:pt x="494" y="563"/>
                    </a:moveTo>
                    <a:lnTo>
                      <a:pt x="0" y="503"/>
                    </a:lnTo>
                    <a:lnTo>
                      <a:pt x="76" y="0"/>
                    </a:lnTo>
                    <a:lnTo>
                      <a:pt x="550" y="58"/>
                    </a:lnTo>
                    <a:lnTo>
                      <a:pt x="740" y="74"/>
                    </a:lnTo>
                    <a:lnTo>
                      <a:pt x="702" y="581"/>
                    </a:lnTo>
                    <a:lnTo>
                      <a:pt x="494" y="563"/>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49" name="Freeform 253"/>
              <p:cNvSpPr>
                <a:spLocks/>
              </p:cNvSpPr>
              <p:nvPr/>
            </p:nvSpPr>
            <p:spPr bwMode="auto">
              <a:xfrm>
                <a:off x="3131338" y="4085247"/>
                <a:ext cx="1675210" cy="1640681"/>
              </a:xfrm>
              <a:custGeom>
                <a:avLst/>
                <a:gdLst>
                  <a:gd name="T0" fmla="*/ 42 w 1407"/>
                  <a:gd name="T1" fmla="*/ 598 h 1378"/>
                  <a:gd name="T2" fmla="*/ 168 w 1407"/>
                  <a:gd name="T3" fmla="*/ 722 h 1378"/>
                  <a:gd name="T4" fmla="*/ 290 w 1407"/>
                  <a:gd name="T5" fmla="*/ 938 h 1378"/>
                  <a:gd name="T6" fmla="*/ 422 w 1407"/>
                  <a:gd name="T7" fmla="*/ 848 h 1378"/>
                  <a:gd name="T8" fmla="*/ 610 w 1407"/>
                  <a:gd name="T9" fmla="*/ 950 h 1378"/>
                  <a:gd name="T10" fmla="*/ 692 w 1407"/>
                  <a:gd name="T11" fmla="*/ 1122 h 1378"/>
                  <a:gd name="T12" fmla="*/ 786 w 1407"/>
                  <a:gd name="T13" fmla="*/ 1300 h 1378"/>
                  <a:gd name="T14" fmla="*/ 880 w 1407"/>
                  <a:gd name="T15" fmla="*/ 1348 h 1378"/>
                  <a:gd name="T16" fmla="*/ 1010 w 1407"/>
                  <a:gd name="T17" fmla="*/ 1378 h 1378"/>
                  <a:gd name="T18" fmla="*/ 990 w 1407"/>
                  <a:gd name="T19" fmla="*/ 1328 h 1378"/>
                  <a:gd name="T20" fmla="*/ 984 w 1407"/>
                  <a:gd name="T21" fmla="*/ 1244 h 1378"/>
                  <a:gd name="T22" fmla="*/ 970 w 1407"/>
                  <a:gd name="T23" fmla="*/ 1214 h 1378"/>
                  <a:gd name="T24" fmla="*/ 982 w 1407"/>
                  <a:gd name="T25" fmla="*/ 1202 h 1378"/>
                  <a:gd name="T26" fmla="*/ 1004 w 1407"/>
                  <a:gd name="T27" fmla="*/ 1160 h 1378"/>
                  <a:gd name="T28" fmla="*/ 1032 w 1407"/>
                  <a:gd name="T29" fmla="*/ 1114 h 1378"/>
                  <a:gd name="T30" fmla="*/ 1020 w 1407"/>
                  <a:gd name="T31" fmla="*/ 1102 h 1378"/>
                  <a:gd name="T32" fmla="*/ 1060 w 1407"/>
                  <a:gd name="T33" fmla="*/ 1080 h 1378"/>
                  <a:gd name="T34" fmla="*/ 1086 w 1407"/>
                  <a:gd name="T35" fmla="*/ 1066 h 1378"/>
                  <a:gd name="T36" fmla="*/ 1084 w 1407"/>
                  <a:gd name="T37" fmla="*/ 1042 h 1378"/>
                  <a:gd name="T38" fmla="*/ 1098 w 1407"/>
                  <a:gd name="T39" fmla="*/ 1032 h 1378"/>
                  <a:gd name="T40" fmla="*/ 1106 w 1407"/>
                  <a:gd name="T41" fmla="*/ 1028 h 1378"/>
                  <a:gd name="T42" fmla="*/ 1117 w 1407"/>
                  <a:gd name="T43" fmla="*/ 1036 h 1378"/>
                  <a:gd name="T44" fmla="*/ 1131 w 1407"/>
                  <a:gd name="T45" fmla="*/ 1024 h 1378"/>
                  <a:gd name="T46" fmla="*/ 1169 w 1407"/>
                  <a:gd name="T47" fmla="*/ 1028 h 1378"/>
                  <a:gd name="T48" fmla="*/ 1127 w 1407"/>
                  <a:gd name="T49" fmla="*/ 1052 h 1378"/>
                  <a:gd name="T50" fmla="*/ 1233 w 1407"/>
                  <a:gd name="T51" fmla="*/ 1002 h 1378"/>
                  <a:gd name="T52" fmla="*/ 1259 w 1407"/>
                  <a:gd name="T53" fmla="*/ 890 h 1378"/>
                  <a:gd name="T54" fmla="*/ 1271 w 1407"/>
                  <a:gd name="T55" fmla="*/ 910 h 1378"/>
                  <a:gd name="T56" fmla="*/ 1269 w 1407"/>
                  <a:gd name="T57" fmla="*/ 924 h 1378"/>
                  <a:gd name="T58" fmla="*/ 1373 w 1407"/>
                  <a:gd name="T59" fmla="*/ 896 h 1378"/>
                  <a:gd name="T60" fmla="*/ 1379 w 1407"/>
                  <a:gd name="T61" fmla="*/ 860 h 1378"/>
                  <a:gd name="T62" fmla="*/ 1387 w 1407"/>
                  <a:gd name="T63" fmla="*/ 822 h 1378"/>
                  <a:gd name="T64" fmla="*/ 1383 w 1407"/>
                  <a:gd name="T65" fmla="*/ 788 h 1378"/>
                  <a:gd name="T66" fmla="*/ 1405 w 1407"/>
                  <a:gd name="T67" fmla="*/ 740 h 1378"/>
                  <a:gd name="T68" fmla="*/ 1401 w 1407"/>
                  <a:gd name="T69" fmla="*/ 720 h 1378"/>
                  <a:gd name="T70" fmla="*/ 1401 w 1407"/>
                  <a:gd name="T71" fmla="*/ 708 h 1378"/>
                  <a:gd name="T72" fmla="*/ 1391 w 1407"/>
                  <a:gd name="T73" fmla="*/ 684 h 1378"/>
                  <a:gd name="T74" fmla="*/ 1371 w 1407"/>
                  <a:gd name="T75" fmla="*/ 658 h 1378"/>
                  <a:gd name="T76" fmla="*/ 1347 w 1407"/>
                  <a:gd name="T77" fmla="*/ 606 h 1378"/>
                  <a:gd name="T78" fmla="*/ 1309 w 1407"/>
                  <a:gd name="T79" fmla="*/ 408 h 1378"/>
                  <a:gd name="T80" fmla="*/ 1249 w 1407"/>
                  <a:gd name="T81" fmla="*/ 370 h 1378"/>
                  <a:gd name="T82" fmla="*/ 1189 w 1407"/>
                  <a:gd name="T83" fmla="*/ 368 h 1378"/>
                  <a:gd name="T84" fmla="*/ 1165 w 1407"/>
                  <a:gd name="T85" fmla="*/ 372 h 1378"/>
                  <a:gd name="T86" fmla="*/ 1119 w 1407"/>
                  <a:gd name="T87" fmla="*/ 382 h 1378"/>
                  <a:gd name="T88" fmla="*/ 1100 w 1407"/>
                  <a:gd name="T89" fmla="*/ 380 h 1378"/>
                  <a:gd name="T90" fmla="*/ 1030 w 1407"/>
                  <a:gd name="T91" fmla="*/ 370 h 1378"/>
                  <a:gd name="T92" fmla="*/ 1016 w 1407"/>
                  <a:gd name="T93" fmla="*/ 376 h 1378"/>
                  <a:gd name="T94" fmla="*/ 988 w 1407"/>
                  <a:gd name="T95" fmla="*/ 362 h 1378"/>
                  <a:gd name="T96" fmla="*/ 970 w 1407"/>
                  <a:gd name="T97" fmla="*/ 350 h 1378"/>
                  <a:gd name="T98" fmla="*/ 938 w 1407"/>
                  <a:gd name="T99" fmla="*/ 350 h 1378"/>
                  <a:gd name="T100" fmla="*/ 896 w 1407"/>
                  <a:gd name="T101" fmla="*/ 328 h 1378"/>
                  <a:gd name="T102" fmla="*/ 856 w 1407"/>
                  <a:gd name="T103" fmla="*/ 328 h 1378"/>
                  <a:gd name="T104" fmla="*/ 810 w 1407"/>
                  <a:gd name="T105" fmla="*/ 300 h 1378"/>
                  <a:gd name="T106" fmla="*/ 774 w 1407"/>
                  <a:gd name="T107" fmla="*/ 290 h 1378"/>
                  <a:gd name="T108" fmla="*/ 728 w 1407"/>
                  <a:gd name="T109" fmla="*/ 268 h 1378"/>
                  <a:gd name="T110" fmla="*/ 384 w 1407"/>
                  <a:gd name="T111" fmla="*/ 57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7" h="1378">
                    <a:moveTo>
                      <a:pt x="4" y="552"/>
                    </a:moveTo>
                    <a:lnTo>
                      <a:pt x="30" y="572"/>
                    </a:lnTo>
                    <a:lnTo>
                      <a:pt x="42" y="598"/>
                    </a:lnTo>
                    <a:lnTo>
                      <a:pt x="64" y="612"/>
                    </a:lnTo>
                    <a:lnTo>
                      <a:pt x="80" y="638"/>
                    </a:lnTo>
                    <a:lnTo>
                      <a:pt x="168" y="722"/>
                    </a:lnTo>
                    <a:lnTo>
                      <a:pt x="186" y="824"/>
                    </a:lnTo>
                    <a:lnTo>
                      <a:pt x="210" y="866"/>
                    </a:lnTo>
                    <a:lnTo>
                      <a:pt x="290" y="938"/>
                    </a:lnTo>
                    <a:lnTo>
                      <a:pt x="336" y="950"/>
                    </a:lnTo>
                    <a:lnTo>
                      <a:pt x="398" y="854"/>
                    </a:lnTo>
                    <a:lnTo>
                      <a:pt x="422" y="848"/>
                    </a:lnTo>
                    <a:lnTo>
                      <a:pt x="442" y="854"/>
                    </a:lnTo>
                    <a:lnTo>
                      <a:pt x="532" y="858"/>
                    </a:lnTo>
                    <a:lnTo>
                      <a:pt x="610" y="950"/>
                    </a:lnTo>
                    <a:lnTo>
                      <a:pt x="644" y="1046"/>
                    </a:lnTo>
                    <a:lnTo>
                      <a:pt x="676" y="1084"/>
                    </a:lnTo>
                    <a:lnTo>
                      <a:pt x="692" y="1122"/>
                    </a:lnTo>
                    <a:lnTo>
                      <a:pt x="726" y="1148"/>
                    </a:lnTo>
                    <a:lnTo>
                      <a:pt x="752" y="1246"/>
                    </a:lnTo>
                    <a:lnTo>
                      <a:pt x="786" y="1300"/>
                    </a:lnTo>
                    <a:lnTo>
                      <a:pt x="820" y="1324"/>
                    </a:lnTo>
                    <a:lnTo>
                      <a:pt x="850" y="1330"/>
                    </a:lnTo>
                    <a:lnTo>
                      <a:pt x="880" y="1348"/>
                    </a:lnTo>
                    <a:lnTo>
                      <a:pt x="936" y="1354"/>
                    </a:lnTo>
                    <a:lnTo>
                      <a:pt x="974" y="1374"/>
                    </a:lnTo>
                    <a:lnTo>
                      <a:pt x="1010" y="1378"/>
                    </a:lnTo>
                    <a:lnTo>
                      <a:pt x="1012" y="1372"/>
                    </a:lnTo>
                    <a:lnTo>
                      <a:pt x="1004" y="1366"/>
                    </a:lnTo>
                    <a:lnTo>
                      <a:pt x="990" y="1328"/>
                    </a:lnTo>
                    <a:lnTo>
                      <a:pt x="988" y="1324"/>
                    </a:lnTo>
                    <a:lnTo>
                      <a:pt x="976" y="1250"/>
                    </a:lnTo>
                    <a:lnTo>
                      <a:pt x="984" y="1244"/>
                    </a:lnTo>
                    <a:lnTo>
                      <a:pt x="986" y="1220"/>
                    </a:lnTo>
                    <a:lnTo>
                      <a:pt x="984" y="1216"/>
                    </a:lnTo>
                    <a:lnTo>
                      <a:pt x="970" y="1214"/>
                    </a:lnTo>
                    <a:lnTo>
                      <a:pt x="964" y="1210"/>
                    </a:lnTo>
                    <a:lnTo>
                      <a:pt x="968" y="1202"/>
                    </a:lnTo>
                    <a:lnTo>
                      <a:pt x="982" y="1202"/>
                    </a:lnTo>
                    <a:lnTo>
                      <a:pt x="988" y="1208"/>
                    </a:lnTo>
                    <a:lnTo>
                      <a:pt x="998" y="1202"/>
                    </a:lnTo>
                    <a:lnTo>
                      <a:pt x="1004" y="1160"/>
                    </a:lnTo>
                    <a:lnTo>
                      <a:pt x="992" y="1140"/>
                    </a:lnTo>
                    <a:lnTo>
                      <a:pt x="1022" y="1134"/>
                    </a:lnTo>
                    <a:lnTo>
                      <a:pt x="1032" y="1114"/>
                    </a:lnTo>
                    <a:lnTo>
                      <a:pt x="1032" y="1110"/>
                    </a:lnTo>
                    <a:lnTo>
                      <a:pt x="1020" y="1112"/>
                    </a:lnTo>
                    <a:lnTo>
                      <a:pt x="1020" y="1102"/>
                    </a:lnTo>
                    <a:lnTo>
                      <a:pt x="1040" y="1092"/>
                    </a:lnTo>
                    <a:lnTo>
                      <a:pt x="1048" y="1092"/>
                    </a:lnTo>
                    <a:lnTo>
                      <a:pt x="1060" y="1080"/>
                    </a:lnTo>
                    <a:lnTo>
                      <a:pt x="1062" y="1072"/>
                    </a:lnTo>
                    <a:lnTo>
                      <a:pt x="1066" y="1068"/>
                    </a:lnTo>
                    <a:lnTo>
                      <a:pt x="1086" y="1066"/>
                    </a:lnTo>
                    <a:lnTo>
                      <a:pt x="1094" y="1062"/>
                    </a:lnTo>
                    <a:lnTo>
                      <a:pt x="1096" y="1052"/>
                    </a:lnTo>
                    <a:lnTo>
                      <a:pt x="1084" y="1042"/>
                    </a:lnTo>
                    <a:lnTo>
                      <a:pt x="1084" y="1034"/>
                    </a:lnTo>
                    <a:lnTo>
                      <a:pt x="1088" y="1028"/>
                    </a:lnTo>
                    <a:lnTo>
                      <a:pt x="1098" y="1032"/>
                    </a:lnTo>
                    <a:lnTo>
                      <a:pt x="1104" y="1038"/>
                    </a:lnTo>
                    <a:lnTo>
                      <a:pt x="1106" y="1036"/>
                    </a:lnTo>
                    <a:lnTo>
                      <a:pt x="1106" y="1028"/>
                    </a:lnTo>
                    <a:lnTo>
                      <a:pt x="1108" y="1024"/>
                    </a:lnTo>
                    <a:lnTo>
                      <a:pt x="1114" y="1026"/>
                    </a:lnTo>
                    <a:lnTo>
                      <a:pt x="1117" y="1036"/>
                    </a:lnTo>
                    <a:lnTo>
                      <a:pt x="1121" y="1036"/>
                    </a:lnTo>
                    <a:lnTo>
                      <a:pt x="1127" y="1032"/>
                    </a:lnTo>
                    <a:lnTo>
                      <a:pt x="1131" y="1024"/>
                    </a:lnTo>
                    <a:lnTo>
                      <a:pt x="1133" y="1022"/>
                    </a:lnTo>
                    <a:lnTo>
                      <a:pt x="1137" y="1038"/>
                    </a:lnTo>
                    <a:lnTo>
                      <a:pt x="1169" y="1028"/>
                    </a:lnTo>
                    <a:lnTo>
                      <a:pt x="1175" y="1030"/>
                    </a:lnTo>
                    <a:lnTo>
                      <a:pt x="1173" y="1032"/>
                    </a:lnTo>
                    <a:lnTo>
                      <a:pt x="1127" y="1052"/>
                    </a:lnTo>
                    <a:lnTo>
                      <a:pt x="1123" y="1058"/>
                    </a:lnTo>
                    <a:lnTo>
                      <a:pt x="1127" y="1060"/>
                    </a:lnTo>
                    <a:lnTo>
                      <a:pt x="1233" y="1002"/>
                    </a:lnTo>
                    <a:lnTo>
                      <a:pt x="1251" y="960"/>
                    </a:lnTo>
                    <a:lnTo>
                      <a:pt x="1253" y="896"/>
                    </a:lnTo>
                    <a:lnTo>
                      <a:pt x="1259" y="890"/>
                    </a:lnTo>
                    <a:lnTo>
                      <a:pt x="1265" y="886"/>
                    </a:lnTo>
                    <a:lnTo>
                      <a:pt x="1271" y="886"/>
                    </a:lnTo>
                    <a:lnTo>
                      <a:pt x="1271" y="910"/>
                    </a:lnTo>
                    <a:lnTo>
                      <a:pt x="1285" y="910"/>
                    </a:lnTo>
                    <a:lnTo>
                      <a:pt x="1283" y="920"/>
                    </a:lnTo>
                    <a:lnTo>
                      <a:pt x="1269" y="924"/>
                    </a:lnTo>
                    <a:lnTo>
                      <a:pt x="1275" y="926"/>
                    </a:lnTo>
                    <a:lnTo>
                      <a:pt x="1337" y="898"/>
                    </a:lnTo>
                    <a:lnTo>
                      <a:pt x="1373" y="896"/>
                    </a:lnTo>
                    <a:lnTo>
                      <a:pt x="1361" y="882"/>
                    </a:lnTo>
                    <a:lnTo>
                      <a:pt x="1373" y="872"/>
                    </a:lnTo>
                    <a:lnTo>
                      <a:pt x="1379" y="860"/>
                    </a:lnTo>
                    <a:lnTo>
                      <a:pt x="1385" y="850"/>
                    </a:lnTo>
                    <a:lnTo>
                      <a:pt x="1389" y="840"/>
                    </a:lnTo>
                    <a:lnTo>
                      <a:pt x="1387" y="822"/>
                    </a:lnTo>
                    <a:lnTo>
                      <a:pt x="1381" y="814"/>
                    </a:lnTo>
                    <a:lnTo>
                      <a:pt x="1387" y="802"/>
                    </a:lnTo>
                    <a:lnTo>
                      <a:pt x="1383" y="788"/>
                    </a:lnTo>
                    <a:lnTo>
                      <a:pt x="1401" y="754"/>
                    </a:lnTo>
                    <a:lnTo>
                      <a:pt x="1401" y="746"/>
                    </a:lnTo>
                    <a:lnTo>
                      <a:pt x="1405" y="740"/>
                    </a:lnTo>
                    <a:lnTo>
                      <a:pt x="1401" y="732"/>
                    </a:lnTo>
                    <a:lnTo>
                      <a:pt x="1407" y="728"/>
                    </a:lnTo>
                    <a:lnTo>
                      <a:pt x="1401" y="720"/>
                    </a:lnTo>
                    <a:lnTo>
                      <a:pt x="1403" y="708"/>
                    </a:lnTo>
                    <a:lnTo>
                      <a:pt x="1401" y="708"/>
                    </a:lnTo>
                    <a:lnTo>
                      <a:pt x="1401" y="708"/>
                    </a:lnTo>
                    <a:lnTo>
                      <a:pt x="1397" y="706"/>
                    </a:lnTo>
                    <a:lnTo>
                      <a:pt x="1389" y="692"/>
                    </a:lnTo>
                    <a:lnTo>
                      <a:pt x="1391" y="684"/>
                    </a:lnTo>
                    <a:lnTo>
                      <a:pt x="1381" y="672"/>
                    </a:lnTo>
                    <a:lnTo>
                      <a:pt x="1383" y="668"/>
                    </a:lnTo>
                    <a:lnTo>
                      <a:pt x="1371" y="658"/>
                    </a:lnTo>
                    <a:lnTo>
                      <a:pt x="1373" y="644"/>
                    </a:lnTo>
                    <a:lnTo>
                      <a:pt x="1371" y="632"/>
                    </a:lnTo>
                    <a:lnTo>
                      <a:pt x="1347" y="606"/>
                    </a:lnTo>
                    <a:lnTo>
                      <a:pt x="1345" y="410"/>
                    </a:lnTo>
                    <a:lnTo>
                      <a:pt x="1331" y="404"/>
                    </a:lnTo>
                    <a:lnTo>
                      <a:pt x="1309" y="408"/>
                    </a:lnTo>
                    <a:lnTo>
                      <a:pt x="1301" y="398"/>
                    </a:lnTo>
                    <a:lnTo>
                      <a:pt x="1259" y="384"/>
                    </a:lnTo>
                    <a:lnTo>
                      <a:pt x="1249" y="370"/>
                    </a:lnTo>
                    <a:lnTo>
                      <a:pt x="1223" y="358"/>
                    </a:lnTo>
                    <a:lnTo>
                      <a:pt x="1211" y="370"/>
                    </a:lnTo>
                    <a:lnTo>
                      <a:pt x="1189" y="368"/>
                    </a:lnTo>
                    <a:lnTo>
                      <a:pt x="1183" y="360"/>
                    </a:lnTo>
                    <a:lnTo>
                      <a:pt x="1165" y="366"/>
                    </a:lnTo>
                    <a:lnTo>
                      <a:pt x="1165" y="372"/>
                    </a:lnTo>
                    <a:lnTo>
                      <a:pt x="1147" y="366"/>
                    </a:lnTo>
                    <a:lnTo>
                      <a:pt x="1125" y="374"/>
                    </a:lnTo>
                    <a:lnTo>
                      <a:pt x="1119" y="382"/>
                    </a:lnTo>
                    <a:lnTo>
                      <a:pt x="1112" y="382"/>
                    </a:lnTo>
                    <a:lnTo>
                      <a:pt x="1108" y="390"/>
                    </a:lnTo>
                    <a:lnTo>
                      <a:pt x="1100" y="380"/>
                    </a:lnTo>
                    <a:lnTo>
                      <a:pt x="1070" y="370"/>
                    </a:lnTo>
                    <a:lnTo>
                      <a:pt x="1060" y="360"/>
                    </a:lnTo>
                    <a:lnTo>
                      <a:pt x="1030" y="370"/>
                    </a:lnTo>
                    <a:lnTo>
                      <a:pt x="1032" y="374"/>
                    </a:lnTo>
                    <a:lnTo>
                      <a:pt x="1024" y="386"/>
                    </a:lnTo>
                    <a:lnTo>
                      <a:pt x="1016" y="376"/>
                    </a:lnTo>
                    <a:lnTo>
                      <a:pt x="1016" y="364"/>
                    </a:lnTo>
                    <a:lnTo>
                      <a:pt x="992" y="372"/>
                    </a:lnTo>
                    <a:lnTo>
                      <a:pt x="988" y="362"/>
                    </a:lnTo>
                    <a:lnTo>
                      <a:pt x="976" y="362"/>
                    </a:lnTo>
                    <a:lnTo>
                      <a:pt x="976" y="354"/>
                    </a:lnTo>
                    <a:lnTo>
                      <a:pt x="970" y="350"/>
                    </a:lnTo>
                    <a:lnTo>
                      <a:pt x="946" y="366"/>
                    </a:lnTo>
                    <a:lnTo>
                      <a:pt x="936" y="362"/>
                    </a:lnTo>
                    <a:lnTo>
                      <a:pt x="938" y="350"/>
                    </a:lnTo>
                    <a:lnTo>
                      <a:pt x="924" y="344"/>
                    </a:lnTo>
                    <a:lnTo>
                      <a:pt x="924" y="330"/>
                    </a:lnTo>
                    <a:lnTo>
                      <a:pt x="896" y="328"/>
                    </a:lnTo>
                    <a:lnTo>
                      <a:pt x="886" y="338"/>
                    </a:lnTo>
                    <a:lnTo>
                      <a:pt x="872" y="326"/>
                    </a:lnTo>
                    <a:lnTo>
                      <a:pt x="856" y="328"/>
                    </a:lnTo>
                    <a:lnTo>
                      <a:pt x="832" y="316"/>
                    </a:lnTo>
                    <a:lnTo>
                      <a:pt x="812" y="316"/>
                    </a:lnTo>
                    <a:lnTo>
                      <a:pt x="810" y="300"/>
                    </a:lnTo>
                    <a:lnTo>
                      <a:pt x="794" y="284"/>
                    </a:lnTo>
                    <a:lnTo>
                      <a:pt x="788" y="294"/>
                    </a:lnTo>
                    <a:lnTo>
                      <a:pt x="774" y="290"/>
                    </a:lnTo>
                    <a:lnTo>
                      <a:pt x="764" y="292"/>
                    </a:lnTo>
                    <a:lnTo>
                      <a:pt x="740" y="268"/>
                    </a:lnTo>
                    <a:lnTo>
                      <a:pt x="728" y="268"/>
                    </a:lnTo>
                    <a:lnTo>
                      <a:pt x="740" y="22"/>
                    </a:lnTo>
                    <a:lnTo>
                      <a:pt x="432" y="0"/>
                    </a:lnTo>
                    <a:lnTo>
                      <a:pt x="384" y="570"/>
                    </a:lnTo>
                    <a:lnTo>
                      <a:pt x="0" y="530"/>
                    </a:lnTo>
                    <a:lnTo>
                      <a:pt x="4" y="552"/>
                    </a:lnTo>
                    <a:close/>
                  </a:path>
                </a:pathLst>
              </a:custGeom>
              <a:solidFill>
                <a:schemeClr val="accent4">
                  <a:lumMod val="40000"/>
                  <a:lumOff val="6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50" name="Freeform 254"/>
              <p:cNvSpPr>
                <a:spLocks/>
              </p:cNvSpPr>
              <p:nvPr/>
            </p:nvSpPr>
            <p:spPr bwMode="auto">
              <a:xfrm>
                <a:off x="5013718" y="3193468"/>
                <a:ext cx="473869" cy="841772"/>
              </a:xfrm>
              <a:custGeom>
                <a:avLst/>
                <a:gdLst>
                  <a:gd name="T0" fmla="*/ 334 w 398"/>
                  <a:gd name="T1" fmla="*/ 0 h 707"/>
                  <a:gd name="T2" fmla="*/ 90 w 398"/>
                  <a:gd name="T3" fmla="*/ 28 h 707"/>
                  <a:gd name="T4" fmla="*/ 116 w 398"/>
                  <a:gd name="T5" fmla="*/ 58 h 707"/>
                  <a:gd name="T6" fmla="*/ 116 w 398"/>
                  <a:gd name="T7" fmla="*/ 96 h 707"/>
                  <a:gd name="T8" fmla="*/ 102 w 398"/>
                  <a:gd name="T9" fmla="*/ 126 h 707"/>
                  <a:gd name="T10" fmla="*/ 38 w 398"/>
                  <a:gd name="T11" fmla="*/ 152 h 707"/>
                  <a:gd name="T12" fmla="*/ 48 w 398"/>
                  <a:gd name="T13" fmla="*/ 190 h 707"/>
                  <a:gd name="T14" fmla="*/ 38 w 398"/>
                  <a:gd name="T15" fmla="*/ 224 h 707"/>
                  <a:gd name="T16" fmla="*/ 8 w 398"/>
                  <a:gd name="T17" fmla="*/ 260 h 707"/>
                  <a:gd name="T18" fmla="*/ 4 w 398"/>
                  <a:gd name="T19" fmla="*/ 286 h 707"/>
                  <a:gd name="T20" fmla="*/ 16 w 398"/>
                  <a:gd name="T21" fmla="*/ 368 h 707"/>
                  <a:gd name="T22" fmla="*/ 50 w 398"/>
                  <a:gd name="T23" fmla="*/ 402 h 707"/>
                  <a:gd name="T24" fmla="*/ 86 w 398"/>
                  <a:gd name="T25" fmla="*/ 460 h 707"/>
                  <a:gd name="T26" fmla="*/ 100 w 398"/>
                  <a:gd name="T27" fmla="*/ 472 h 707"/>
                  <a:gd name="T28" fmla="*/ 128 w 398"/>
                  <a:gd name="T29" fmla="*/ 464 h 707"/>
                  <a:gd name="T30" fmla="*/ 142 w 398"/>
                  <a:gd name="T31" fmla="*/ 478 h 707"/>
                  <a:gd name="T32" fmla="*/ 138 w 398"/>
                  <a:gd name="T33" fmla="*/ 502 h 707"/>
                  <a:gd name="T34" fmla="*/ 124 w 398"/>
                  <a:gd name="T35" fmla="*/ 553 h 707"/>
                  <a:gd name="T36" fmla="*/ 168 w 398"/>
                  <a:gd name="T37" fmla="*/ 585 h 707"/>
                  <a:gd name="T38" fmla="*/ 210 w 398"/>
                  <a:gd name="T39" fmla="*/ 633 h 707"/>
                  <a:gd name="T40" fmla="*/ 212 w 398"/>
                  <a:gd name="T41" fmla="*/ 671 h 707"/>
                  <a:gd name="T42" fmla="*/ 228 w 398"/>
                  <a:gd name="T43" fmla="*/ 697 h 707"/>
                  <a:gd name="T44" fmla="*/ 236 w 398"/>
                  <a:gd name="T45" fmla="*/ 693 h 707"/>
                  <a:gd name="T46" fmla="*/ 248 w 398"/>
                  <a:gd name="T47" fmla="*/ 705 h 707"/>
                  <a:gd name="T48" fmla="*/ 250 w 398"/>
                  <a:gd name="T49" fmla="*/ 693 h 707"/>
                  <a:gd name="T50" fmla="*/ 314 w 398"/>
                  <a:gd name="T51" fmla="*/ 689 h 707"/>
                  <a:gd name="T52" fmla="*/ 314 w 398"/>
                  <a:gd name="T53" fmla="*/ 661 h 707"/>
                  <a:gd name="T54" fmla="*/ 354 w 398"/>
                  <a:gd name="T55" fmla="*/ 633 h 707"/>
                  <a:gd name="T56" fmla="*/ 356 w 398"/>
                  <a:gd name="T57" fmla="*/ 591 h 707"/>
                  <a:gd name="T58" fmla="*/ 350 w 398"/>
                  <a:gd name="T59" fmla="*/ 591 h 707"/>
                  <a:gd name="T60" fmla="*/ 348 w 398"/>
                  <a:gd name="T61" fmla="*/ 581 h 707"/>
                  <a:gd name="T62" fmla="*/ 352 w 398"/>
                  <a:gd name="T63" fmla="*/ 561 h 707"/>
                  <a:gd name="T64" fmla="*/ 354 w 398"/>
                  <a:gd name="T65" fmla="*/ 555 h 707"/>
                  <a:gd name="T66" fmla="*/ 356 w 398"/>
                  <a:gd name="T67" fmla="*/ 537 h 707"/>
                  <a:gd name="T68" fmla="*/ 370 w 398"/>
                  <a:gd name="T69" fmla="*/ 529 h 707"/>
                  <a:gd name="T70" fmla="*/ 388 w 398"/>
                  <a:gd name="T71" fmla="*/ 502 h 707"/>
                  <a:gd name="T72" fmla="*/ 398 w 398"/>
                  <a:gd name="T73" fmla="*/ 470 h 707"/>
                  <a:gd name="T74" fmla="*/ 394 w 398"/>
                  <a:gd name="T75" fmla="*/ 444 h 707"/>
                  <a:gd name="T76" fmla="*/ 386 w 398"/>
                  <a:gd name="T77" fmla="*/ 412 h 707"/>
                  <a:gd name="T78" fmla="*/ 392 w 398"/>
                  <a:gd name="T79" fmla="*/ 390 h 707"/>
                  <a:gd name="T80" fmla="*/ 336 w 398"/>
                  <a:gd name="T81" fmla="*/ 2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 h="707">
                    <a:moveTo>
                      <a:pt x="336" y="24"/>
                    </a:moveTo>
                    <a:lnTo>
                      <a:pt x="334" y="0"/>
                    </a:lnTo>
                    <a:lnTo>
                      <a:pt x="70" y="16"/>
                    </a:lnTo>
                    <a:lnTo>
                      <a:pt x="90" y="28"/>
                    </a:lnTo>
                    <a:lnTo>
                      <a:pt x="94" y="42"/>
                    </a:lnTo>
                    <a:lnTo>
                      <a:pt x="116" y="58"/>
                    </a:lnTo>
                    <a:lnTo>
                      <a:pt x="120" y="74"/>
                    </a:lnTo>
                    <a:lnTo>
                      <a:pt x="116" y="96"/>
                    </a:lnTo>
                    <a:lnTo>
                      <a:pt x="106" y="106"/>
                    </a:lnTo>
                    <a:lnTo>
                      <a:pt x="102" y="126"/>
                    </a:lnTo>
                    <a:lnTo>
                      <a:pt x="72" y="144"/>
                    </a:lnTo>
                    <a:lnTo>
                      <a:pt x="38" y="152"/>
                    </a:lnTo>
                    <a:lnTo>
                      <a:pt x="34" y="174"/>
                    </a:lnTo>
                    <a:lnTo>
                      <a:pt x="48" y="190"/>
                    </a:lnTo>
                    <a:lnTo>
                      <a:pt x="50" y="208"/>
                    </a:lnTo>
                    <a:lnTo>
                      <a:pt x="38" y="224"/>
                    </a:lnTo>
                    <a:lnTo>
                      <a:pt x="34" y="246"/>
                    </a:lnTo>
                    <a:lnTo>
                      <a:pt x="8" y="260"/>
                    </a:lnTo>
                    <a:lnTo>
                      <a:pt x="12" y="280"/>
                    </a:lnTo>
                    <a:lnTo>
                      <a:pt x="4" y="286"/>
                    </a:lnTo>
                    <a:lnTo>
                      <a:pt x="0" y="318"/>
                    </a:lnTo>
                    <a:lnTo>
                      <a:pt x="16" y="368"/>
                    </a:lnTo>
                    <a:lnTo>
                      <a:pt x="44" y="390"/>
                    </a:lnTo>
                    <a:lnTo>
                      <a:pt x="50" y="402"/>
                    </a:lnTo>
                    <a:lnTo>
                      <a:pt x="74" y="420"/>
                    </a:lnTo>
                    <a:lnTo>
                      <a:pt x="86" y="460"/>
                    </a:lnTo>
                    <a:lnTo>
                      <a:pt x="92" y="470"/>
                    </a:lnTo>
                    <a:lnTo>
                      <a:pt x="100" y="472"/>
                    </a:lnTo>
                    <a:lnTo>
                      <a:pt x="110" y="460"/>
                    </a:lnTo>
                    <a:lnTo>
                      <a:pt x="128" y="464"/>
                    </a:lnTo>
                    <a:lnTo>
                      <a:pt x="142" y="474"/>
                    </a:lnTo>
                    <a:lnTo>
                      <a:pt x="142" y="478"/>
                    </a:lnTo>
                    <a:lnTo>
                      <a:pt x="136" y="490"/>
                    </a:lnTo>
                    <a:lnTo>
                      <a:pt x="138" y="502"/>
                    </a:lnTo>
                    <a:lnTo>
                      <a:pt x="120" y="537"/>
                    </a:lnTo>
                    <a:lnTo>
                      <a:pt x="124" y="553"/>
                    </a:lnTo>
                    <a:lnTo>
                      <a:pt x="156" y="583"/>
                    </a:lnTo>
                    <a:lnTo>
                      <a:pt x="168" y="585"/>
                    </a:lnTo>
                    <a:lnTo>
                      <a:pt x="210" y="617"/>
                    </a:lnTo>
                    <a:lnTo>
                      <a:pt x="210" y="633"/>
                    </a:lnTo>
                    <a:lnTo>
                      <a:pt x="220" y="651"/>
                    </a:lnTo>
                    <a:lnTo>
                      <a:pt x="212" y="671"/>
                    </a:lnTo>
                    <a:lnTo>
                      <a:pt x="218" y="673"/>
                    </a:lnTo>
                    <a:lnTo>
                      <a:pt x="228" y="697"/>
                    </a:lnTo>
                    <a:lnTo>
                      <a:pt x="240" y="703"/>
                    </a:lnTo>
                    <a:lnTo>
                      <a:pt x="236" y="693"/>
                    </a:lnTo>
                    <a:lnTo>
                      <a:pt x="240" y="691"/>
                    </a:lnTo>
                    <a:lnTo>
                      <a:pt x="248" y="705"/>
                    </a:lnTo>
                    <a:lnTo>
                      <a:pt x="256" y="707"/>
                    </a:lnTo>
                    <a:lnTo>
                      <a:pt x="250" y="693"/>
                    </a:lnTo>
                    <a:lnTo>
                      <a:pt x="266" y="673"/>
                    </a:lnTo>
                    <a:lnTo>
                      <a:pt x="314" y="689"/>
                    </a:lnTo>
                    <a:lnTo>
                      <a:pt x="324" y="679"/>
                    </a:lnTo>
                    <a:lnTo>
                      <a:pt x="314" y="661"/>
                    </a:lnTo>
                    <a:lnTo>
                      <a:pt x="316" y="647"/>
                    </a:lnTo>
                    <a:lnTo>
                      <a:pt x="354" y="633"/>
                    </a:lnTo>
                    <a:lnTo>
                      <a:pt x="346" y="611"/>
                    </a:lnTo>
                    <a:lnTo>
                      <a:pt x="356" y="591"/>
                    </a:lnTo>
                    <a:lnTo>
                      <a:pt x="354" y="591"/>
                    </a:lnTo>
                    <a:lnTo>
                      <a:pt x="350" y="591"/>
                    </a:lnTo>
                    <a:lnTo>
                      <a:pt x="356" y="587"/>
                    </a:lnTo>
                    <a:lnTo>
                      <a:pt x="348" y="581"/>
                    </a:lnTo>
                    <a:lnTo>
                      <a:pt x="356" y="581"/>
                    </a:lnTo>
                    <a:lnTo>
                      <a:pt x="352" y="561"/>
                    </a:lnTo>
                    <a:lnTo>
                      <a:pt x="360" y="557"/>
                    </a:lnTo>
                    <a:lnTo>
                      <a:pt x="354" y="555"/>
                    </a:lnTo>
                    <a:lnTo>
                      <a:pt x="364" y="549"/>
                    </a:lnTo>
                    <a:lnTo>
                      <a:pt x="356" y="537"/>
                    </a:lnTo>
                    <a:lnTo>
                      <a:pt x="360" y="529"/>
                    </a:lnTo>
                    <a:lnTo>
                      <a:pt x="370" y="529"/>
                    </a:lnTo>
                    <a:lnTo>
                      <a:pt x="378" y="508"/>
                    </a:lnTo>
                    <a:lnTo>
                      <a:pt x="388" y="502"/>
                    </a:lnTo>
                    <a:lnTo>
                      <a:pt x="386" y="494"/>
                    </a:lnTo>
                    <a:lnTo>
                      <a:pt x="398" y="470"/>
                    </a:lnTo>
                    <a:lnTo>
                      <a:pt x="392" y="454"/>
                    </a:lnTo>
                    <a:lnTo>
                      <a:pt x="394" y="444"/>
                    </a:lnTo>
                    <a:lnTo>
                      <a:pt x="380" y="424"/>
                    </a:lnTo>
                    <a:lnTo>
                      <a:pt x="386" y="412"/>
                    </a:lnTo>
                    <a:lnTo>
                      <a:pt x="382" y="400"/>
                    </a:lnTo>
                    <a:lnTo>
                      <a:pt x="392" y="390"/>
                    </a:lnTo>
                    <a:lnTo>
                      <a:pt x="368" y="92"/>
                    </a:lnTo>
                    <a:lnTo>
                      <a:pt x="336" y="24"/>
                    </a:lnTo>
                    <a:close/>
                  </a:path>
                </a:pathLst>
              </a:custGeom>
              <a:solidFill>
                <a:schemeClr val="accent1"/>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51" name="Freeform 255"/>
              <p:cNvSpPr>
                <a:spLocks/>
              </p:cNvSpPr>
              <p:nvPr/>
            </p:nvSpPr>
            <p:spPr bwMode="auto">
              <a:xfrm>
                <a:off x="5754285" y="3174418"/>
                <a:ext cx="502444" cy="569119"/>
              </a:xfrm>
              <a:custGeom>
                <a:avLst/>
                <a:gdLst>
                  <a:gd name="T0" fmla="*/ 372 w 422"/>
                  <a:gd name="T1" fmla="*/ 8 h 478"/>
                  <a:gd name="T2" fmla="*/ 286 w 422"/>
                  <a:gd name="T3" fmla="*/ 74 h 478"/>
                  <a:gd name="T4" fmla="*/ 258 w 422"/>
                  <a:gd name="T5" fmla="*/ 76 h 478"/>
                  <a:gd name="T6" fmla="*/ 228 w 422"/>
                  <a:gd name="T7" fmla="*/ 92 h 478"/>
                  <a:gd name="T8" fmla="*/ 196 w 422"/>
                  <a:gd name="T9" fmla="*/ 90 h 478"/>
                  <a:gd name="T10" fmla="*/ 190 w 422"/>
                  <a:gd name="T11" fmla="*/ 86 h 478"/>
                  <a:gd name="T12" fmla="*/ 178 w 422"/>
                  <a:gd name="T13" fmla="*/ 88 h 478"/>
                  <a:gd name="T14" fmla="*/ 170 w 422"/>
                  <a:gd name="T15" fmla="*/ 86 h 478"/>
                  <a:gd name="T16" fmla="*/ 156 w 422"/>
                  <a:gd name="T17" fmla="*/ 76 h 478"/>
                  <a:gd name="T18" fmla="*/ 130 w 422"/>
                  <a:gd name="T19" fmla="*/ 70 h 478"/>
                  <a:gd name="T20" fmla="*/ 0 w 422"/>
                  <a:gd name="T21" fmla="*/ 86 h 478"/>
                  <a:gd name="T22" fmla="*/ 36 w 422"/>
                  <a:gd name="T23" fmla="*/ 416 h 478"/>
                  <a:gd name="T24" fmla="*/ 44 w 422"/>
                  <a:gd name="T25" fmla="*/ 410 h 478"/>
                  <a:gd name="T26" fmla="*/ 56 w 422"/>
                  <a:gd name="T27" fmla="*/ 418 h 478"/>
                  <a:gd name="T28" fmla="*/ 72 w 422"/>
                  <a:gd name="T29" fmla="*/ 412 h 478"/>
                  <a:gd name="T30" fmla="*/ 86 w 422"/>
                  <a:gd name="T31" fmla="*/ 422 h 478"/>
                  <a:gd name="T32" fmla="*/ 98 w 422"/>
                  <a:gd name="T33" fmla="*/ 446 h 478"/>
                  <a:gd name="T34" fmla="*/ 132 w 422"/>
                  <a:gd name="T35" fmla="*/ 448 h 478"/>
                  <a:gd name="T36" fmla="*/ 146 w 422"/>
                  <a:gd name="T37" fmla="*/ 462 h 478"/>
                  <a:gd name="T38" fmla="*/ 156 w 422"/>
                  <a:gd name="T39" fmla="*/ 462 h 478"/>
                  <a:gd name="T40" fmla="*/ 158 w 422"/>
                  <a:gd name="T41" fmla="*/ 456 h 478"/>
                  <a:gd name="T42" fmla="*/ 168 w 422"/>
                  <a:gd name="T43" fmla="*/ 452 h 478"/>
                  <a:gd name="T44" fmla="*/ 190 w 422"/>
                  <a:gd name="T45" fmla="*/ 464 h 478"/>
                  <a:gd name="T46" fmla="*/ 206 w 422"/>
                  <a:gd name="T47" fmla="*/ 458 h 478"/>
                  <a:gd name="T48" fmla="*/ 216 w 422"/>
                  <a:gd name="T49" fmla="*/ 444 h 478"/>
                  <a:gd name="T50" fmla="*/ 228 w 422"/>
                  <a:gd name="T51" fmla="*/ 440 h 478"/>
                  <a:gd name="T52" fmla="*/ 236 w 422"/>
                  <a:gd name="T53" fmla="*/ 460 h 478"/>
                  <a:gd name="T54" fmla="*/ 250 w 422"/>
                  <a:gd name="T55" fmla="*/ 462 h 478"/>
                  <a:gd name="T56" fmla="*/ 264 w 422"/>
                  <a:gd name="T57" fmla="*/ 478 h 478"/>
                  <a:gd name="T58" fmla="*/ 288 w 422"/>
                  <a:gd name="T59" fmla="*/ 470 h 478"/>
                  <a:gd name="T60" fmla="*/ 290 w 422"/>
                  <a:gd name="T61" fmla="*/ 452 h 478"/>
                  <a:gd name="T62" fmla="*/ 300 w 422"/>
                  <a:gd name="T63" fmla="*/ 446 h 478"/>
                  <a:gd name="T64" fmla="*/ 292 w 422"/>
                  <a:gd name="T65" fmla="*/ 426 h 478"/>
                  <a:gd name="T66" fmla="*/ 306 w 422"/>
                  <a:gd name="T67" fmla="*/ 396 h 478"/>
                  <a:gd name="T68" fmla="*/ 316 w 422"/>
                  <a:gd name="T69" fmla="*/ 396 h 478"/>
                  <a:gd name="T70" fmla="*/ 320 w 422"/>
                  <a:gd name="T71" fmla="*/ 410 h 478"/>
                  <a:gd name="T72" fmla="*/ 328 w 422"/>
                  <a:gd name="T73" fmla="*/ 400 h 478"/>
                  <a:gd name="T74" fmla="*/ 334 w 422"/>
                  <a:gd name="T75" fmla="*/ 402 h 478"/>
                  <a:gd name="T76" fmla="*/ 326 w 422"/>
                  <a:gd name="T77" fmla="*/ 384 h 478"/>
                  <a:gd name="T78" fmla="*/ 332 w 422"/>
                  <a:gd name="T79" fmla="*/ 380 h 478"/>
                  <a:gd name="T80" fmla="*/ 330 w 422"/>
                  <a:gd name="T81" fmla="*/ 370 h 478"/>
                  <a:gd name="T82" fmla="*/ 336 w 422"/>
                  <a:gd name="T83" fmla="*/ 358 h 478"/>
                  <a:gd name="T84" fmla="*/ 346 w 422"/>
                  <a:gd name="T85" fmla="*/ 354 h 478"/>
                  <a:gd name="T86" fmla="*/ 356 w 422"/>
                  <a:gd name="T87" fmla="*/ 336 h 478"/>
                  <a:gd name="T88" fmla="*/ 366 w 422"/>
                  <a:gd name="T89" fmla="*/ 344 h 478"/>
                  <a:gd name="T90" fmla="*/ 378 w 422"/>
                  <a:gd name="T91" fmla="*/ 334 h 478"/>
                  <a:gd name="T92" fmla="*/ 408 w 422"/>
                  <a:gd name="T93" fmla="*/ 302 h 478"/>
                  <a:gd name="T94" fmla="*/ 410 w 422"/>
                  <a:gd name="T95" fmla="*/ 288 h 478"/>
                  <a:gd name="T96" fmla="*/ 404 w 422"/>
                  <a:gd name="T97" fmla="*/ 282 h 478"/>
                  <a:gd name="T98" fmla="*/ 410 w 422"/>
                  <a:gd name="T99" fmla="*/ 270 h 478"/>
                  <a:gd name="T100" fmla="*/ 408 w 422"/>
                  <a:gd name="T101" fmla="*/ 264 h 478"/>
                  <a:gd name="T102" fmla="*/ 412 w 422"/>
                  <a:gd name="T103" fmla="*/ 262 h 478"/>
                  <a:gd name="T104" fmla="*/ 412 w 422"/>
                  <a:gd name="T105" fmla="*/ 240 h 478"/>
                  <a:gd name="T106" fmla="*/ 420 w 422"/>
                  <a:gd name="T107" fmla="*/ 210 h 478"/>
                  <a:gd name="T108" fmla="*/ 416 w 422"/>
                  <a:gd name="T109" fmla="*/ 200 h 478"/>
                  <a:gd name="T110" fmla="*/ 418 w 422"/>
                  <a:gd name="T111" fmla="*/ 192 h 478"/>
                  <a:gd name="T112" fmla="*/ 408 w 422"/>
                  <a:gd name="T113" fmla="*/ 176 h 478"/>
                  <a:gd name="T114" fmla="*/ 410 w 422"/>
                  <a:gd name="T115" fmla="*/ 172 h 478"/>
                  <a:gd name="T116" fmla="*/ 422 w 422"/>
                  <a:gd name="T117" fmla="*/ 168 h 478"/>
                  <a:gd name="T118" fmla="*/ 422 w 422"/>
                  <a:gd name="T119" fmla="*/ 168 h 478"/>
                  <a:gd name="T120" fmla="*/ 396 w 422"/>
                  <a:gd name="T121" fmla="*/ 0 h 478"/>
                  <a:gd name="T122" fmla="*/ 372 w 422"/>
                  <a:gd name="T123" fmla="*/ 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2" h="478">
                    <a:moveTo>
                      <a:pt x="372" y="8"/>
                    </a:moveTo>
                    <a:lnTo>
                      <a:pt x="286" y="74"/>
                    </a:lnTo>
                    <a:lnTo>
                      <a:pt x="258" y="76"/>
                    </a:lnTo>
                    <a:lnTo>
                      <a:pt x="228" y="92"/>
                    </a:lnTo>
                    <a:lnTo>
                      <a:pt x="196" y="90"/>
                    </a:lnTo>
                    <a:lnTo>
                      <a:pt x="190" y="86"/>
                    </a:lnTo>
                    <a:lnTo>
                      <a:pt x="178" y="88"/>
                    </a:lnTo>
                    <a:lnTo>
                      <a:pt x="170" y="86"/>
                    </a:lnTo>
                    <a:lnTo>
                      <a:pt x="156" y="76"/>
                    </a:lnTo>
                    <a:lnTo>
                      <a:pt x="130" y="70"/>
                    </a:lnTo>
                    <a:lnTo>
                      <a:pt x="0" y="86"/>
                    </a:lnTo>
                    <a:lnTo>
                      <a:pt x="36" y="416"/>
                    </a:lnTo>
                    <a:lnTo>
                      <a:pt x="44" y="410"/>
                    </a:lnTo>
                    <a:lnTo>
                      <a:pt x="56" y="418"/>
                    </a:lnTo>
                    <a:lnTo>
                      <a:pt x="72" y="412"/>
                    </a:lnTo>
                    <a:lnTo>
                      <a:pt x="86" y="422"/>
                    </a:lnTo>
                    <a:lnTo>
                      <a:pt x="98" y="446"/>
                    </a:lnTo>
                    <a:lnTo>
                      <a:pt x="132" y="448"/>
                    </a:lnTo>
                    <a:lnTo>
                      <a:pt x="146" y="462"/>
                    </a:lnTo>
                    <a:lnTo>
                      <a:pt x="156" y="462"/>
                    </a:lnTo>
                    <a:lnTo>
                      <a:pt x="158" y="456"/>
                    </a:lnTo>
                    <a:lnTo>
                      <a:pt x="168" y="452"/>
                    </a:lnTo>
                    <a:lnTo>
                      <a:pt x="190" y="464"/>
                    </a:lnTo>
                    <a:lnTo>
                      <a:pt x="206" y="458"/>
                    </a:lnTo>
                    <a:lnTo>
                      <a:pt x="216" y="444"/>
                    </a:lnTo>
                    <a:lnTo>
                      <a:pt x="228" y="440"/>
                    </a:lnTo>
                    <a:lnTo>
                      <a:pt x="236" y="460"/>
                    </a:lnTo>
                    <a:lnTo>
                      <a:pt x="250" y="462"/>
                    </a:lnTo>
                    <a:lnTo>
                      <a:pt x="264" y="478"/>
                    </a:lnTo>
                    <a:lnTo>
                      <a:pt x="288" y="470"/>
                    </a:lnTo>
                    <a:lnTo>
                      <a:pt x="290" y="452"/>
                    </a:lnTo>
                    <a:lnTo>
                      <a:pt x="300" y="446"/>
                    </a:lnTo>
                    <a:lnTo>
                      <a:pt x="292" y="426"/>
                    </a:lnTo>
                    <a:lnTo>
                      <a:pt x="306" y="396"/>
                    </a:lnTo>
                    <a:lnTo>
                      <a:pt x="316" y="396"/>
                    </a:lnTo>
                    <a:lnTo>
                      <a:pt x="320" y="410"/>
                    </a:lnTo>
                    <a:lnTo>
                      <a:pt x="328" y="400"/>
                    </a:lnTo>
                    <a:lnTo>
                      <a:pt x="334" y="402"/>
                    </a:lnTo>
                    <a:lnTo>
                      <a:pt x="326" y="384"/>
                    </a:lnTo>
                    <a:lnTo>
                      <a:pt x="332" y="380"/>
                    </a:lnTo>
                    <a:lnTo>
                      <a:pt x="330" y="370"/>
                    </a:lnTo>
                    <a:lnTo>
                      <a:pt x="336" y="358"/>
                    </a:lnTo>
                    <a:lnTo>
                      <a:pt x="346" y="354"/>
                    </a:lnTo>
                    <a:lnTo>
                      <a:pt x="356" y="336"/>
                    </a:lnTo>
                    <a:lnTo>
                      <a:pt x="366" y="344"/>
                    </a:lnTo>
                    <a:lnTo>
                      <a:pt x="378" y="334"/>
                    </a:lnTo>
                    <a:lnTo>
                      <a:pt x="408" y="302"/>
                    </a:lnTo>
                    <a:lnTo>
                      <a:pt x="410" y="288"/>
                    </a:lnTo>
                    <a:lnTo>
                      <a:pt x="404" y="282"/>
                    </a:lnTo>
                    <a:lnTo>
                      <a:pt x="410" y="270"/>
                    </a:lnTo>
                    <a:lnTo>
                      <a:pt x="408" y="264"/>
                    </a:lnTo>
                    <a:lnTo>
                      <a:pt x="412" y="262"/>
                    </a:lnTo>
                    <a:lnTo>
                      <a:pt x="412" y="240"/>
                    </a:lnTo>
                    <a:lnTo>
                      <a:pt x="420" y="210"/>
                    </a:lnTo>
                    <a:lnTo>
                      <a:pt x="416" y="200"/>
                    </a:lnTo>
                    <a:lnTo>
                      <a:pt x="418" y="192"/>
                    </a:lnTo>
                    <a:lnTo>
                      <a:pt x="408" y="176"/>
                    </a:lnTo>
                    <a:lnTo>
                      <a:pt x="410" y="172"/>
                    </a:lnTo>
                    <a:lnTo>
                      <a:pt x="422" y="168"/>
                    </a:lnTo>
                    <a:lnTo>
                      <a:pt x="422" y="168"/>
                    </a:lnTo>
                    <a:lnTo>
                      <a:pt x="396" y="0"/>
                    </a:lnTo>
                    <a:lnTo>
                      <a:pt x="372" y="8"/>
                    </a:lnTo>
                    <a:close/>
                  </a:path>
                </a:pathLst>
              </a:custGeom>
              <a:solidFill>
                <a:schemeClr val="accent4">
                  <a:lumMod val="40000"/>
                  <a:lumOff val="60000"/>
                </a:schemeClr>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352" name="Freeform 256"/>
              <p:cNvSpPr>
                <a:spLocks/>
              </p:cNvSpPr>
              <p:nvPr/>
            </p:nvSpPr>
            <p:spPr bwMode="auto">
              <a:xfrm>
                <a:off x="4350538" y="5366359"/>
                <a:ext cx="83344" cy="88106"/>
              </a:xfrm>
              <a:custGeom>
                <a:avLst/>
                <a:gdLst>
                  <a:gd name="T0" fmla="*/ 16 w 70"/>
                  <a:gd name="T1" fmla="*/ 42 h 74"/>
                  <a:gd name="T2" fmla="*/ 20 w 70"/>
                  <a:gd name="T3" fmla="*/ 42 h 74"/>
                  <a:gd name="T4" fmla="*/ 22 w 70"/>
                  <a:gd name="T5" fmla="*/ 32 h 74"/>
                  <a:gd name="T6" fmla="*/ 40 w 70"/>
                  <a:gd name="T7" fmla="*/ 18 h 74"/>
                  <a:gd name="T8" fmla="*/ 44 w 70"/>
                  <a:gd name="T9" fmla="*/ 18 h 74"/>
                  <a:gd name="T10" fmla="*/ 54 w 70"/>
                  <a:gd name="T11" fmla="*/ 12 h 74"/>
                  <a:gd name="T12" fmla="*/ 60 w 70"/>
                  <a:gd name="T13" fmla="*/ 4 h 74"/>
                  <a:gd name="T14" fmla="*/ 66 w 70"/>
                  <a:gd name="T15" fmla="*/ 0 h 74"/>
                  <a:gd name="T16" fmla="*/ 70 w 70"/>
                  <a:gd name="T17" fmla="*/ 4 h 74"/>
                  <a:gd name="T18" fmla="*/ 68 w 70"/>
                  <a:gd name="T19" fmla="*/ 12 h 74"/>
                  <a:gd name="T20" fmla="*/ 8 w 70"/>
                  <a:gd name="T21" fmla="*/ 74 h 74"/>
                  <a:gd name="T22" fmla="*/ 4 w 70"/>
                  <a:gd name="T23" fmla="*/ 74 h 74"/>
                  <a:gd name="T24" fmla="*/ 0 w 70"/>
                  <a:gd name="T25" fmla="*/ 70 h 74"/>
                  <a:gd name="T26" fmla="*/ 16 w 70"/>
                  <a:gd name="T27" fmla="*/ 46 h 74"/>
                  <a:gd name="T28" fmla="*/ 16 w 70"/>
                  <a:gd name="T29"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74">
                    <a:moveTo>
                      <a:pt x="16" y="42"/>
                    </a:moveTo>
                    <a:lnTo>
                      <a:pt x="20" y="42"/>
                    </a:lnTo>
                    <a:lnTo>
                      <a:pt x="22" y="32"/>
                    </a:lnTo>
                    <a:lnTo>
                      <a:pt x="40" y="18"/>
                    </a:lnTo>
                    <a:lnTo>
                      <a:pt x="44" y="18"/>
                    </a:lnTo>
                    <a:lnTo>
                      <a:pt x="54" y="12"/>
                    </a:lnTo>
                    <a:lnTo>
                      <a:pt x="60" y="4"/>
                    </a:lnTo>
                    <a:lnTo>
                      <a:pt x="66" y="0"/>
                    </a:lnTo>
                    <a:lnTo>
                      <a:pt x="70" y="4"/>
                    </a:lnTo>
                    <a:lnTo>
                      <a:pt x="68" y="12"/>
                    </a:lnTo>
                    <a:lnTo>
                      <a:pt x="8" y="74"/>
                    </a:lnTo>
                    <a:lnTo>
                      <a:pt x="4" y="74"/>
                    </a:lnTo>
                    <a:lnTo>
                      <a:pt x="0" y="70"/>
                    </a:lnTo>
                    <a:lnTo>
                      <a:pt x="16" y="46"/>
                    </a:lnTo>
                    <a:lnTo>
                      <a:pt x="16" y="42"/>
                    </a:lnTo>
                    <a:close/>
                  </a:path>
                </a:pathLst>
              </a:custGeom>
              <a:solidFill>
                <a:srgbClr val="FEE0B3"/>
              </a:solidFill>
              <a:ln w="3175">
                <a:solidFill>
                  <a:srgbClr val="404040"/>
                </a:solidFill>
                <a:prstDash val="solid"/>
                <a:round/>
                <a:headEnd/>
                <a:tailEnd/>
              </a:ln>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353" name="Rectangle 273"/>
              <p:cNvSpPr>
                <a:spLocks noChangeArrowheads="1"/>
              </p:cNvSpPr>
              <p:nvPr/>
            </p:nvSpPr>
            <p:spPr bwMode="auto">
              <a:xfrm>
                <a:off x="5529257" y="4584118"/>
                <a:ext cx="241694"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Alabama</a:t>
                </a:r>
                <a:endParaRPr lang="en-US" sz="600" b="1" dirty="0">
                  <a:solidFill>
                    <a:srgbClr val="323232"/>
                  </a:solidFill>
                  <a:latin typeface="Arial"/>
                  <a:cs typeface="Times New Roman" panose="02020603050405020304" pitchFamily="18" charset="0"/>
                </a:endParaRPr>
              </a:p>
            </p:txBody>
          </p:sp>
          <p:sp>
            <p:nvSpPr>
              <p:cNvPr id="354" name="Rectangle 274"/>
              <p:cNvSpPr>
                <a:spLocks noChangeArrowheads="1"/>
              </p:cNvSpPr>
              <p:nvPr/>
            </p:nvSpPr>
            <p:spPr bwMode="auto">
              <a:xfrm>
                <a:off x="2469352" y="4172162"/>
                <a:ext cx="211632"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Arizona</a:t>
                </a:r>
                <a:endParaRPr lang="en-US" sz="600" b="1" dirty="0">
                  <a:solidFill>
                    <a:srgbClr val="323232"/>
                  </a:solidFill>
                  <a:latin typeface="Arial"/>
                  <a:cs typeface="Times New Roman" panose="02020603050405020304" pitchFamily="18" charset="0"/>
                </a:endParaRPr>
              </a:p>
            </p:txBody>
          </p:sp>
          <p:sp>
            <p:nvSpPr>
              <p:cNvPr id="355" name="Rectangle 275"/>
              <p:cNvSpPr>
                <a:spLocks noChangeArrowheads="1"/>
              </p:cNvSpPr>
              <p:nvPr/>
            </p:nvSpPr>
            <p:spPr bwMode="auto">
              <a:xfrm>
                <a:off x="4754016" y="4356622"/>
                <a:ext cx="262135"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Arkansas</a:t>
                </a:r>
                <a:endParaRPr lang="en-US" sz="600" b="1" dirty="0">
                  <a:solidFill>
                    <a:srgbClr val="323232"/>
                  </a:solidFill>
                  <a:latin typeface="Arial"/>
                  <a:cs typeface="Times New Roman" panose="02020603050405020304" pitchFamily="18" charset="0"/>
                </a:endParaRPr>
              </a:p>
            </p:txBody>
          </p:sp>
          <p:sp>
            <p:nvSpPr>
              <p:cNvPr id="356" name="Rectangle 277"/>
              <p:cNvSpPr>
                <a:spLocks noChangeArrowheads="1"/>
              </p:cNvSpPr>
              <p:nvPr/>
            </p:nvSpPr>
            <p:spPr bwMode="auto">
              <a:xfrm>
                <a:off x="3271833" y="3651859"/>
                <a:ext cx="252516"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Colorado</a:t>
                </a:r>
                <a:endParaRPr lang="en-US" sz="600" b="1" dirty="0">
                  <a:solidFill>
                    <a:srgbClr val="323232"/>
                  </a:solidFill>
                  <a:latin typeface="Arial"/>
                  <a:cs typeface="Times New Roman" panose="02020603050405020304" pitchFamily="18" charset="0"/>
                </a:endParaRPr>
              </a:p>
            </p:txBody>
          </p:sp>
          <p:sp>
            <p:nvSpPr>
              <p:cNvPr id="357" name="Rectangle 278"/>
              <p:cNvSpPr>
                <a:spLocks noChangeArrowheads="1"/>
              </p:cNvSpPr>
              <p:nvPr/>
            </p:nvSpPr>
            <p:spPr bwMode="auto">
              <a:xfrm>
                <a:off x="7178273" y="3125870"/>
                <a:ext cx="333080"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Connecticut</a:t>
                </a:r>
                <a:endParaRPr lang="en-US" sz="600" b="1" dirty="0">
                  <a:solidFill>
                    <a:srgbClr val="323232"/>
                  </a:solidFill>
                  <a:latin typeface="Arial"/>
                  <a:cs typeface="Times New Roman" panose="02020603050405020304" pitchFamily="18" charset="0"/>
                </a:endParaRPr>
              </a:p>
            </p:txBody>
          </p:sp>
          <p:sp>
            <p:nvSpPr>
              <p:cNvPr id="358" name="Rectangle 279"/>
              <p:cNvSpPr>
                <a:spLocks noChangeArrowheads="1"/>
              </p:cNvSpPr>
              <p:nvPr/>
            </p:nvSpPr>
            <p:spPr bwMode="auto">
              <a:xfrm>
                <a:off x="6934195" y="3492316"/>
                <a:ext cx="254921"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Delaware</a:t>
                </a:r>
                <a:endParaRPr lang="en-US" sz="600" b="1" dirty="0">
                  <a:solidFill>
                    <a:srgbClr val="323232"/>
                  </a:solidFill>
                  <a:latin typeface="Arial"/>
                  <a:cs typeface="Times New Roman" panose="02020603050405020304" pitchFamily="18" charset="0"/>
                </a:endParaRPr>
              </a:p>
            </p:txBody>
          </p:sp>
          <p:sp>
            <p:nvSpPr>
              <p:cNvPr id="359" name="Rectangle 280"/>
              <p:cNvSpPr>
                <a:spLocks noChangeArrowheads="1"/>
              </p:cNvSpPr>
              <p:nvPr/>
            </p:nvSpPr>
            <p:spPr bwMode="auto">
              <a:xfrm>
                <a:off x="6322819" y="5305637"/>
                <a:ext cx="191191"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Florida</a:t>
                </a:r>
                <a:endParaRPr lang="en-US" sz="600" b="1" dirty="0">
                  <a:solidFill>
                    <a:srgbClr val="323232"/>
                  </a:solidFill>
                  <a:latin typeface="Arial"/>
                  <a:cs typeface="Times New Roman" panose="02020603050405020304" pitchFamily="18" charset="0"/>
                </a:endParaRPr>
              </a:p>
            </p:txBody>
          </p:sp>
          <p:sp>
            <p:nvSpPr>
              <p:cNvPr id="360" name="Rectangle 281"/>
              <p:cNvSpPr>
                <a:spLocks noChangeArrowheads="1"/>
              </p:cNvSpPr>
              <p:nvPr/>
            </p:nvSpPr>
            <p:spPr bwMode="auto">
              <a:xfrm>
                <a:off x="5943638" y="4537951"/>
                <a:ext cx="217645"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Georgia</a:t>
                </a:r>
                <a:endParaRPr lang="en-US" sz="600" b="1" dirty="0">
                  <a:solidFill>
                    <a:srgbClr val="323232"/>
                  </a:solidFill>
                  <a:latin typeface="Arial"/>
                  <a:cs typeface="Times New Roman" panose="02020603050405020304" pitchFamily="18" charset="0"/>
                </a:endParaRPr>
              </a:p>
            </p:txBody>
          </p:sp>
          <p:sp>
            <p:nvSpPr>
              <p:cNvPr id="361" name="Rectangle 282"/>
              <p:cNvSpPr>
                <a:spLocks noChangeArrowheads="1"/>
              </p:cNvSpPr>
              <p:nvPr/>
            </p:nvSpPr>
            <p:spPr bwMode="auto">
              <a:xfrm>
                <a:off x="2386006" y="2587441"/>
                <a:ext cx="152712"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Idaho</a:t>
                </a:r>
                <a:endParaRPr lang="en-US" sz="600" b="1" dirty="0">
                  <a:solidFill>
                    <a:srgbClr val="323232"/>
                  </a:solidFill>
                  <a:latin typeface="Arial"/>
                  <a:cs typeface="Times New Roman" panose="02020603050405020304" pitchFamily="18" charset="0"/>
                </a:endParaRPr>
              </a:p>
            </p:txBody>
          </p:sp>
          <p:sp>
            <p:nvSpPr>
              <p:cNvPr id="362" name="Rectangle 283"/>
              <p:cNvSpPr>
                <a:spLocks noChangeArrowheads="1"/>
              </p:cNvSpPr>
              <p:nvPr/>
            </p:nvSpPr>
            <p:spPr bwMode="auto">
              <a:xfrm>
                <a:off x="5200644" y="3501841"/>
                <a:ext cx="180368"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Illinois</a:t>
                </a:r>
                <a:endParaRPr lang="en-US" sz="600" b="1" dirty="0">
                  <a:solidFill>
                    <a:srgbClr val="323232"/>
                  </a:solidFill>
                  <a:latin typeface="Arial"/>
                  <a:cs typeface="Times New Roman" panose="02020603050405020304" pitchFamily="18" charset="0"/>
                </a:endParaRPr>
              </a:p>
            </p:txBody>
          </p:sp>
          <p:sp>
            <p:nvSpPr>
              <p:cNvPr id="363" name="Rectangle 284"/>
              <p:cNvSpPr>
                <a:spLocks noChangeArrowheads="1"/>
              </p:cNvSpPr>
              <p:nvPr/>
            </p:nvSpPr>
            <p:spPr bwMode="auto">
              <a:xfrm>
                <a:off x="5495800" y="3508924"/>
                <a:ext cx="200810"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Indiana</a:t>
                </a:r>
                <a:endParaRPr lang="en-US" sz="600" b="1" dirty="0">
                  <a:solidFill>
                    <a:srgbClr val="323232"/>
                  </a:solidFill>
                  <a:latin typeface="Arial"/>
                  <a:cs typeface="Times New Roman" panose="02020603050405020304" pitchFamily="18" charset="0"/>
                </a:endParaRPr>
              </a:p>
            </p:txBody>
          </p:sp>
          <p:sp>
            <p:nvSpPr>
              <p:cNvPr id="364" name="Rectangle 285"/>
              <p:cNvSpPr>
                <a:spLocks noChangeArrowheads="1"/>
              </p:cNvSpPr>
              <p:nvPr/>
            </p:nvSpPr>
            <p:spPr bwMode="auto">
              <a:xfrm>
                <a:off x="4710106" y="3266097"/>
                <a:ext cx="127460"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Iowa</a:t>
                </a:r>
                <a:endParaRPr lang="en-US" sz="600" b="1" dirty="0">
                  <a:solidFill>
                    <a:srgbClr val="323232"/>
                  </a:solidFill>
                  <a:latin typeface="Arial"/>
                  <a:cs typeface="Times New Roman" panose="02020603050405020304" pitchFamily="18" charset="0"/>
                </a:endParaRPr>
              </a:p>
            </p:txBody>
          </p:sp>
          <p:sp>
            <p:nvSpPr>
              <p:cNvPr id="365" name="Rectangle 286"/>
              <p:cNvSpPr>
                <a:spLocks noChangeArrowheads="1"/>
              </p:cNvSpPr>
              <p:nvPr/>
            </p:nvSpPr>
            <p:spPr bwMode="auto">
              <a:xfrm>
                <a:off x="4121939" y="3767350"/>
                <a:ext cx="206823"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Kansas</a:t>
                </a:r>
                <a:endParaRPr lang="en-US" sz="600" b="1" dirty="0">
                  <a:solidFill>
                    <a:srgbClr val="323232"/>
                  </a:solidFill>
                  <a:latin typeface="Arial"/>
                  <a:cs typeface="Times New Roman" panose="02020603050405020304" pitchFamily="18" charset="0"/>
                </a:endParaRPr>
              </a:p>
            </p:txBody>
          </p:sp>
          <p:sp>
            <p:nvSpPr>
              <p:cNvPr id="366" name="Rectangle 287"/>
              <p:cNvSpPr>
                <a:spLocks noChangeArrowheads="1"/>
              </p:cNvSpPr>
              <p:nvPr/>
            </p:nvSpPr>
            <p:spPr bwMode="auto">
              <a:xfrm>
                <a:off x="5670382" y="3884626"/>
                <a:ext cx="260933"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Kentucky</a:t>
                </a:r>
                <a:endParaRPr lang="en-US" sz="600" b="1" dirty="0">
                  <a:solidFill>
                    <a:srgbClr val="323232"/>
                  </a:solidFill>
                  <a:latin typeface="Arial"/>
                  <a:cs typeface="Times New Roman" panose="02020603050405020304" pitchFamily="18" charset="0"/>
                </a:endParaRPr>
              </a:p>
            </p:txBody>
          </p:sp>
          <p:sp>
            <p:nvSpPr>
              <p:cNvPr id="367" name="Rectangle 288"/>
              <p:cNvSpPr>
                <a:spLocks noChangeArrowheads="1"/>
              </p:cNvSpPr>
              <p:nvPr/>
            </p:nvSpPr>
            <p:spPr bwMode="auto">
              <a:xfrm>
                <a:off x="4828984" y="4983420"/>
                <a:ext cx="268148"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Louisiana</a:t>
                </a:r>
                <a:endParaRPr lang="en-US" sz="600" b="1" dirty="0">
                  <a:solidFill>
                    <a:srgbClr val="323232"/>
                  </a:solidFill>
                  <a:latin typeface="Arial"/>
                  <a:cs typeface="Times New Roman" panose="02020603050405020304" pitchFamily="18" charset="0"/>
                </a:endParaRPr>
              </a:p>
            </p:txBody>
          </p:sp>
          <p:sp>
            <p:nvSpPr>
              <p:cNvPr id="368" name="Rectangle 289"/>
              <p:cNvSpPr>
                <a:spLocks noChangeArrowheads="1"/>
              </p:cNvSpPr>
              <p:nvPr/>
            </p:nvSpPr>
            <p:spPr bwMode="auto">
              <a:xfrm>
                <a:off x="7246138" y="2404009"/>
                <a:ext cx="163534"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Maine</a:t>
                </a:r>
                <a:endParaRPr lang="en-US" sz="600" b="1" dirty="0">
                  <a:solidFill>
                    <a:srgbClr val="323232"/>
                  </a:solidFill>
                  <a:latin typeface="Arial"/>
                  <a:cs typeface="Times New Roman" panose="02020603050405020304" pitchFamily="18" charset="0"/>
                </a:endParaRPr>
              </a:p>
            </p:txBody>
          </p:sp>
          <p:sp>
            <p:nvSpPr>
              <p:cNvPr id="369" name="Rectangle 290"/>
              <p:cNvSpPr>
                <a:spLocks noChangeArrowheads="1"/>
              </p:cNvSpPr>
              <p:nvPr/>
            </p:nvSpPr>
            <p:spPr bwMode="auto">
              <a:xfrm>
                <a:off x="6941338" y="3589947"/>
                <a:ext cx="253718"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Maryland</a:t>
                </a:r>
                <a:endParaRPr lang="en-US" sz="600" b="1" dirty="0">
                  <a:solidFill>
                    <a:srgbClr val="323232"/>
                  </a:solidFill>
                  <a:latin typeface="Arial"/>
                  <a:cs typeface="Times New Roman" panose="02020603050405020304" pitchFamily="18" charset="0"/>
                </a:endParaRPr>
              </a:p>
            </p:txBody>
          </p:sp>
          <p:sp>
            <p:nvSpPr>
              <p:cNvPr id="370" name="Rectangle 292"/>
              <p:cNvSpPr>
                <a:spLocks noChangeArrowheads="1"/>
              </p:cNvSpPr>
              <p:nvPr/>
            </p:nvSpPr>
            <p:spPr bwMode="auto">
              <a:xfrm>
                <a:off x="5605599" y="3053510"/>
                <a:ext cx="248908"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Michigan</a:t>
                </a:r>
                <a:endParaRPr lang="en-US" sz="600" b="1" dirty="0">
                  <a:solidFill>
                    <a:srgbClr val="323232"/>
                  </a:solidFill>
                  <a:latin typeface="Arial"/>
                  <a:cs typeface="Times New Roman" panose="02020603050405020304" pitchFamily="18" charset="0"/>
                </a:endParaRPr>
              </a:p>
            </p:txBody>
          </p:sp>
          <p:sp>
            <p:nvSpPr>
              <p:cNvPr id="371" name="Rectangle 293"/>
              <p:cNvSpPr>
                <a:spLocks noChangeArrowheads="1"/>
              </p:cNvSpPr>
              <p:nvPr/>
            </p:nvSpPr>
            <p:spPr bwMode="auto">
              <a:xfrm>
                <a:off x="4491255" y="2538079"/>
                <a:ext cx="284982"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Minnesota</a:t>
                </a:r>
                <a:endParaRPr lang="en-US" sz="600" b="1" dirty="0">
                  <a:solidFill>
                    <a:srgbClr val="323232"/>
                  </a:solidFill>
                  <a:latin typeface="Arial"/>
                  <a:cs typeface="Times New Roman" panose="02020603050405020304" pitchFamily="18" charset="0"/>
                </a:endParaRPr>
              </a:p>
            </p:txBody>
          </p:sp>
          <p:sp>
            <p:nvSpPr>
              <p:cNvPr id="372" name="Rectangle 294"/>
              <p:cNvSpPr>
                <a:spLocks noChangeArrowheads="1"/>
              </p:cNvSpPr>
              <p:nvPr/>
            </p:nvSpPr>
            <p:spPr bwMode="auto">
              <a:xfrm>
                <a:off x="5089340" y="4573939"/>
                <a:ext cx="310233" cy="69318"/>
              </a:xfrm>
              <a:prstGeom prst="rect">
                <a:avLst/>
              </a:prstGeom>
              <a:noFill/>
              <a:ln>
                <a:noFill/>
              </a:ln>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Mississippi</a:t>
                </a:r>
                <a:endParaRPr lang="en-US" sz="600" b="1" dirty="0">
                  <a:solidFill>
                    <a:srgbClr val="323232"/>
                  </a:solidFill>
                  <a:latin typeface="Arial"/>
                  <a:cs typeface="Times New Roman" panose="02020603050405020304" pitchFamily="18" charset="0"/>
                </a:endParaRPr>
              </a:p>
            </p:txBody>
          </p:sp>
          <p:sp>
            <p:nvSpPr>
              <p:cNvPr id="373" name="Rectangle 295"/>
              <p:cNvSpPr>
                <a:spLocks noChangeArrowheads="1"/>
              </p:cNvSpPr>
              <p:nvPr/>
            </p:nvSpPr>
            <p:spPr bwMode="auto">
              <a:xfrm>
                <a:off x="4810119" y="3805450"/>
                <a:ext cx="236884"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Missouri</a:t>
                </a:r>
                <a:endParaRPr lang="en-US" sz="600" b="1" dirty="0">
                  <a:solidFill>
                    <a:srgbClr val="323232"/>
                  </a:solidFill>
                  <a:latin typeface="Arial"/>
                  <a:cs typeface="Times New Roman" panose="02020603050405020304" pitchFamily="18" charset="0"/>
                </a:endParaRPr>
              </a:p>
            </p:txBody>
          </p:sp>
          <p:sp>
            <p:nvSpPr>
              <p:cNvPr id="374" name="Rectangle 296"/>
              <p:cNvSpPr>
                <a:spLocks noChangeArrowheads="1"/>
              </p:cNvSpPr>
              <p:nvPr/>
            </p:nvSpPr>
            <p:spPr bwMode="auto">
              <a:xfrm>
                <a:off x="3076569" y="2439803"/>
                <a:ext cx="236884"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Montana</a:t>
                </a:r>
                <a:endParaRPr lang="en-US" sz="600" b="1" dirty="0">
                  <a:solidFill>
                    <a:srgbClr val="323232"/>
                  </a:solidFill>
                  <a:latin typeface="Arial"/>
                  <a:cs typeface="Times New Roman" panose="02020603050405020304" pitchFamily="18" charset="0"/>
                </a:endParaRPr>
              </a:p>
            </p:txBody>
          </p:sp>
          <p:sp>
            <p:nvSpPr>
              <p:cNvPr id="375" name="Rectangle 297"/>
              <p:cNvSpPr>
                <a:spLocks noChangeArrowheads="1"/>
              </p:cNvSpPr>
              <p:nvPr/>
            </p:nvSpPr>
            <p:spPr bwMode="auto">
              <a:xfrm>
                <a:off x="3957633" y="3311341"/>
                <a:ext cx="262135"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Nebraska</a:t>
                </a:r>
                <a:endParaRPr lang="en-US" sz="600" b="1" dirty="0">
                  <a:solidFill>
                    <a:srgbClr val="323232"/>
                  </a:solidFill>
                  <a:latin typeface="Arial"/>
                  <a:cs typeface="Times New Roman" panose="02020603050405020304" pitchFamily="18" charset="0"/>
                </a:endParaRPr>
              </a:p>
            </p:txBody>
          </p:sp>
          <p:sp>
            <p:nvSpPr>
              <p:cNvPr id="376" name="Rectangle 298"/>
              <p:cNvSpPr>
                <a:spLocks noChangeArrowheads="1"/>
              </p:cNvSpPr>
              <p:nvPr/>
            </p:nvSpPr>
            <p:spPr bwMode="auto">
              <a:xfrm>
                <a:off x="2019295" y="3378016"/>
                <a:ext cx="206823"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Nevada</a:t>
                </a:r>
                <a:endParaRPr lang="en-US" sz="600" b="1" dirty="0">
                  <a:solidFill>
                    <a:srgbClr val="323232"/>
                  </a:solidFill>
                  <a:latin typeface="Arial"/>
                  <a:cs typeface="Times New Roman" panose="02020603050405020304" pitchFamily="18" charset="0"/>
                </a:endParaRPr>
              </a:p>
            </p:txBody>
          </p:sp>
          <p:sp>
            <p:nvSpPr>
              <p:cNvPr id="377" name="Rectangle 299"/>
              <p:cNvSpPr>
                <a:spLocks noChangeArrowheads="1"/>
              </p:cNvSpPr>
              <p:nvPr/>
            </p:nvSpPr>
            <p:spPr bwMode="auto">
              <a:xfrm>
                <a:off x="7079450" y="2658878"/>
                <a:ext cx="119044"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New</a:t>
                </a:r>
                <a:endParaRPr lang="en-US" sz="600" b="1" dirty="0">
                  <a:solidFill>
                    <a:srgbClr val="323232"/>
                  </a:solidFill>
                  <a:latin typeface="Arial"/>
                  <a:cs typeface="Times New Roman" panose="02020603050405020304" pitchFamily="18" charset="0"/>
                </a:endParaRPr>
              </a:p>
            </p:txBody>
          </p:sp>
          <p:sp>
            <p:nvSpPr>
              <p:cNvPr id="378" name="Rectangle 300"/>
              <p:cNvSpPr>
                <a:spLocks noChangeArrowheads="1"/>
              </p:cNvSpPr>
              <p:nvPr/>
            </p:nvSpPr>
            <p:spPr bwMode="auto">
              <a:xfrm>
                <a:off x="6998488" y="2725553"/>
                <a:ext cx="299411"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Hampshire</a:t>
                </a:r>
                <a:endParaRPr lang="en-US" sz="600" b="1" dirty="0">
                  <a:solidFill>
                    <a:srgbClr val="323232"/>
                  </a:solidFill>
                  <a:latin typeface="Arial"/>
                  <a:cs typeface="Times New Roman" panose="02020603050405020304" pitchFamily="18" charset="0"/>
                </a:endParaRPr>
              </a:p>
            </p:txBody>
          </p:sp>
          <p:sp>
            <p:nvSpPr>
              <p:cNvPr id="379" name="Rectangle 301"/>
              <p:cNvSpPr>
                <a:spLocks noChangeArrowheads="1"/>
              </p:cNvSpPr>
              <p:nvPr/>
            </p:nvSpPr>
            <p:spPr bwMode="auto">
              <a:xfrm>
                <a:off x="7017539" y="3320866"/>
                <a:ext cx="319853"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New Jersey</a:t>
                </a:r>
                <a:endParaRPr lang="en-US" sz="600" b="1" dirty="0">
                  <a:solidFill>
                    <a:srgbClr val="323232"/>
                  </a:solidFill>
                  <a:latin typeface="Arial"/>
                  <a:cs typeface="Times New Roman" panose="02020603050405020304" pitchFamily="18" charset="0"/>
                </a:endParaRPr>
              </a:p>
            </p:txBody>
          </p:sp>
          <p:sp>
            <p:nvSpPr>
              <p:cNvPr id="380" name="Rectangle 302"/>
              <p:cNvSpPr>
                <a:spLocks noChangeArrowheads="1"/>
              </p:cNvSpPr>
              <p:nvPr/>
            </p:nvSpPr>
            <p:spPr bwMode="auto">
              <a:xfrm>
                <a:off x="3102098" y="4495625"/>
                <a:ext cx="330675"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New Mexico</a:t>
                </a:r>
                <a:endParaRPr lang="en-US" sz="600" b="1" dirty="0">
                  <a:solidFill>
                    <a:srgbClr val="323232"/>
                  </a:solidFill>
                  <a:latin typeface="Arial"/>
                  <a:cs typeface="Times New Roman" panose="02020603050405020304" pitchFamily="18" charset="0"/>
                </a:endParaRPr>
              </a:p>
            </p:txBody>
          </p:sp>
          <p:sp>
            <p:nvSpPr>
              <p:cNvPr id="381" name="Rectangle 303"/>
              <p:cNvSpPr>
                <a:spLocks noChangeArrowheads="1"/>
              </p:cNvSpPr>
              <p:nvPr/>
            </p:nvSpPr>
            <p:spPr bwMode="auto">
              <a:xfrm>
                <a:off x="6604391" y="2917637"/>
                <a:ext cx="263338"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New York</a:t>
                </a:r>
                <a:endParaRPr lang="en-US" sz="600" b="1" dirty="0">
                  <a:solidFill>
                    <a:srgbClr val="323232"/>
                  </a:solidFill>
                  <a:latin typeface="Arial"/>
                  <a:cs typeface="Times New Roman" panose="02020603050405020304" pitchFamily="18" charset="0"/>
                </a:endParaRPr>
              </a:p>
            </p:txBody>
          </p:sp>
          <p:sp>
            <p:nvSpPr>
              <p:cNvPr id="382" name="Rectangle 304"/>
              <p:cNvSpPr>
                <a:spLocks noChangeArrowheads="1"/>
              </p:cNvSpPr>
              <p:nvPr/>
            </p:nvSpPr>
            <p:spPr bwMode="auto">
              <a:xfrm>
                <a:off x="6293065" y="4061701"/>
                <a:ext cx="400417"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North Carolina</a:t>
                </a:r>
                <a:endParaRPr lang="en-US" sz="600" b="1" dirty="0">
                  <a:solidFill>
                    <a:srgbClr val="323232"/>
                  </a:solidFill>
                  <a:latin typeface="Arial"/>
                  <a:cs typeface="Times New Roman" panose="02020603050405020304" pitchFamily="18" charset="0"/>
                </a:endParaRPr>
              </a:p>
            </p:txBody>
          </p:sp>
          <p:sp>
            <p:nvSpPr>
              <p:cNvPr id="383" name="Rectangle 305"/>
              <p:cNvSpPr>
                <a:spLocks noChangeArrowheads="1"/>
              </p:cNvSpPr>
              <p:nvPr/>
            </p:nvSpPr>
            <p:spPr bwMode="auto">
              <a:xfrm>
                <a:off x="3810774" y="2416526"/>
                <a:ext cx="363141"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North Dakota</a:t>
                </a:r>
                <a:endParaRPr lang="en-US" sz="600" b="1" dirty="0">
                  <a:solidFill>
                    <a:srgbClr val="323232"/>
                  </a:solidFill>
                  <a:latin typeface="Arial"/>
                  <a:cs typeface="Times New Roman" panose="02020603050405020304" pitchFamily="18" charset="0"/>
                </a:endParaRPr>
              </a:p>
            </p:txBody>
          </p:sp>
          <p:sp>
            <p:nvSpPr>
              <p:cNvPr id="384" name="Rectangle 306"/>
              <p:cNvSpPr>
                <a:spLocks noChangeArrowheads="1"/>
              </p:cNvSpPr>
              <p:nvPr/>
            </p:nvSpPr>
            <p:spPr bwMode="auto">
              <a:xfrm>
                <a:off x="5957882" y="3420878"/>
                <a:ext cx="129865"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Ohio</a:t>
                </a:r>
                <a:endParaRPr lang="en-US" sz="600" b="1" dirty="0">
                  <a:solidFill>
                    <a:srgbClr val="323232"/>
                  </a:solidFill>
                  <a:latin typeface="Arial"/>
                  <a:cs typeface="Times New Roman" panose="02020603050405020304" pitchFamily="18" charset="0"/>
                </a:endParaRPr>
              </a:p>
            </p:txBody>
          </p:sp>
          <p:sp>
            <p:nvSpPr>
              <p:cNvPr id="385" name="Rectangle 307"/>
              <p:cNvSpPr>
                <a:spLocks noChangeArrowheads="1"/>
              </p:cNvSpPr>
              <p:nvPr/>
            </p:nvSpPr>
            <p:spPr bwMode="auto">
              <a:xfrm>
                <a:off x="4219570" y="4248362"/>
                <a:ext cx="278970"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Oklahoma</a:t>
                </a:r>
                <a:endParaRPr lang="en-US" sz="600" b="1" dirty="0">
                  <a:solidFill>
                    <a:srgbClr val="323232"/>
                  </a:solidFill>
                  <a:latin typeface="Arial"/>
                  <a:cs typeface="Times New Roman" panose="02020603050405020304" pitchFamily="18" charset="0"/>
                </a:endParaRPr>
              </a:p>
            </p:txBody>
          </p:sp>
          <p:sp>
            <p:nvSpPr>
              <p:cNvPr id="386" name="Rectangle 308"/>
              <p:cNvSpPr>
                <a:spLocks noChangeArrowheads="1"/>
              </p:cNvSpPr>
              <p:nvPr/>
            </p:nvSpPr>
            <p:spPr bwMode="auto">
              <a:xfrm>
                <a:off x="1781169" y="2587441"/>
                <a:ext cx="204417"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Oregon</a:t>
                </a:r>
                <a:endParaRPr lang="en-US" sz="600" b="1" dirty="0">
                  <a:solidFill>
                    <a:srgbClr val="323232"/>
                  </a:solidFill>
                  <a:latin typeface="Arial"/>
                  <a:cs typeface="Times New Roman" panose="02020603050405020304" pitchFamily="18" charset="0"/>
                </a:endParaRPr>
              </a:p>
            </p:txBody>
          </p:sp>
          <p:sp>
            <p:nvSpPr>
              <p:cNvPr id="387" name="Rectangle 309"/>
              <p:cNvSpPr>
                <a:spLocks noChangeArrowheads="1"/>
              </p:cNvSpPr>
              <p:nvPr/>
            </p:nvSpPr>
            <p:spPr bwMode="auto">
              <a:xfrm>
                <a:off x="6360577" y="3249695"/>
                <a:ext cx="369154"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Pennsylvania</a:t>
                </a:r>
                <a:endParaRPr lang="en-US" sz="600" b="1" dirty="0">
                  <a:solidFill>
                    <a:srgbClr val="323232"/>
                  </a:solidFill>
                  <a:latin typeface="Arial"/>
                  <a:cs typeface="Times New Roman" panose="02020603050405020304" pitchFamily="18" charset="0"/>
                </a:endParaRPr>
              </a:p>
            </p:txBody>
          </p:sp>
          <p:sp>
            <p:nvSpPr>
              <p:cNvPr id="388" name="Rectangle 310"/>
              <p:cNvSpPr>
                <a:spLocks noChangeArrowheads="1"/>
              </p:cNvSpPr>
              <p:nvPr/>
            </p:nvSpPr>
            <p:spPr bwMode="auto">
              <a:xfrm>
                <a:off x="7246139" y="3042259"/>
                <a:ext cx="360736"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Rhode Island</a:t>
                </a:r>
                <a:endParaRPr lang="en-US" sz="600" b="1" dirty="0">
                  <a:solidFill>
                    <a:srgbClr val="323232"/>
                  </a:solidFill>
                  <a:latin typeface="Arial"/>
                  <a:cs typeface="Times New Roman" panose="02020603050405020304" pitchFamily="18" charset="0"/>
                </a:endParaRPr>
              </a:p>
            </p:txBody>
          </p:sp>
          <p:sp>
            <p:nvSpPr>
              <p:cNvPr id="389" name="Rectangle 311"/>
              <p:cNvSpPr>
                <a:spLocks noChangeArrowheads="1"/>
              </p:cNvSpPr>
              <p:nvPr/>
            </p:nvSpPr>
            <p:spPr bwMode="auto">
              <a:xfrm>
                <a:off x="6141239" y="4311466"/>
                <a:ext cx="408835"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South Carolina</a:t>
                </a:r>
                <a:endParaRPr lang="en-US" sz="600" b="1" dirty="0">
                  <a:solidFill>
                    <a:srgbClr val="323232"/>
                  </a:solidFill>
                  <a:latin typeface="Arial"/>
                  <a:cs typeface="Times New Roman" panose="02020603050405020304" pitchFamily="18" charset="0"/>
                </a:endParaRPr>
              </a:p>
            </p:txBody>
          </p:sp>
          <p:sp>
            <p:nvSpPr>
              <p:cNvPr id="390" name="Rectangle 312"/>
              <p:cNvSpPr>
                <a:spLocks noChangeArrowheads="1"/>
              </p:cNvSpPr>
              <p:nvPr/>
            </p:nvSpPr>
            <p:spPr bwMode="auto">
              <a:xfrm>
                <a:off x="3871907" y="2873191"/>
                <a:ext cx="371559"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South Dakota</a:t>
                </a:r>
                <a:endParaRPr lang="en-US" sz="600" b="1" dirty="0">
                  <a:solidFill>
                    <a:srgbClr val="323232"/>
                  </a:solidFill>
                  <a:latin typeface="Arial"/>
                  <a:cs typeface="Times New Roman" panose="02020603050405020304" pitchFamily="18" charset="0"/>
                </a:endParaRPr>
              </a:p>
            </p:txBody>
          </p:sp>
          <p:sp>
            <p:nvSpPr>
              <p:cNvPr id="391" name="Rectangle 313"/>
              <p:cNvSpPr>
                <a:spLocks noChangeArrowheads="1"/>
              </p:cNvSpPr>
              <p:nvPr/>
            </p:nvSpPr>
            <p:spPr bwMode="auto">
              <a:xfrm>
                <a:off x="5491332" y="4148885"/>
                <a:ext cx="299411"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Tennessee</a:t>
                </a:r>
                <a:endParaRPr lang="en-US" sz="600" b="1" dirty="0">
                  <a:solidFill>
                    <a:srgbClr val="323232"/>
                  </a:solidFill>
                  <a:latin typeface="Arial"/>
                  <a:cs typeface="Times New Roman" panose="02020603050405020304" pitchFamily="18" charset="0"/>
                </a:endParaRPr>
              </a:p>
            </p:txBody>
          </p:sp>
          <p:sp>
            <p:nvSpPr>
              <p:cNvPr id="392" name="Rectangle 314"/>
              <p:cNvSpPr>
                <a:spLocks noChangeArrowheads="1"/>
              </p:cNvSpPr>
              <p:nvPr/>
            </p:nvSpPr>
            <p:spPr bwMode="auto">
              <a:xfrm>
                <a:off x="3960013" y="4838912"/>
                <a:ext cx="164737"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Texas</a:t>
                </a:r>
                <a:endParaRPr lang="en-US" sz="600" b="1" dirty="0">
                  <a:solidFill>
                    <a:srgbClr val="323232"/>
                  </a:solidFill>
                  <a:latin typeface="Arial"/>
                  <a:cs typeface="Times New Roman" panose="02020603050405020304" pitchFamily="18" charset="0"/>
                </a:endParaRPr>
              </a:p>
            </p:txBody>
          </p:sp>
          <p:sp>
            <p:nvSpPr>
              <p:cNvPr id="393" name="Rectangle 315"/>
              <p:cNvSpPr>
                <a:spLocks noChangeArrowheads="1"/>
              </p:cNvSpPr>
              <p:nvPr/>
            </p:nvSpPr>
            <p:spPr bwMode="auto">
              <a:xfrm>
                <a:off x="2631275" y="3513747"/>
                <a:ext cx="128663"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Utah</a:t>
                </a:r>
                <a:endParaRPr lang="en-US" sz="600" b="1" dirty="0">
                  <a:solidFill>
                    <a:srgbClr val="323232"/>
                  </a:solidFill>
                  <a:latin typeface="Arial"/>
                  <a:cs typeface="Times New Roman" panose="02020603050405020304" pitchFamily="18" charset="0"/>
                </a:endParaRPr>
              </a:p>
            </p:txBody>
          </p:sp>
          <p:sp>
            <p:nvSpPr>
              <p:cNvPr id="394" name="Rectangle 316"/>
              <p:cNvSpPr>
                <a:spLocks noChangeArrowheads="1"/>
              </p:cNvSpPr>
              <p:nvPr/>
            </p:nvSpPr>
            <p:spPr bwMode="auto">
              <a:xfrm>
                <a:off x="6852882" y="2566009"/>
                <a:ext cx="234479"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Vermont</a:t>
                </a:r>
                <a:endParaRPr lang="en-US" sz="600" b="1" dirty="0">
                  <a:solidFill>
                    <a:srgbClr val="323232"/>
                  </a:solidFill>
                  <a:latin typeface="Arial"/>
                  <a:cs typeface="Times New Roman" panose="02020603050405020304" pitchFamily="18" charset="0"/>
                </a:endParaRPr>
              </a:p>
            </p:txBody>
          </p:sp>
          <p:sp>
            <p:nvSpPr>
              <p:cNvPr id="395" name="Rectangle 317"/>
              <p:cNvSpPr>
                <a:spLocks noChangeArrowheads="1"/>
              </p:cNvSpPr>
              <p:nvPr/>
            </p:nvSpPr>
            <p:spPr bwMode="auto">
              <a:xfrm>
                <a:off x="6462475" y="3760206"/>
                <a:ext cx="210430"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Virginia</a:t>
                </a:r>
                <a:endParaRPr lang="en-US" sz="600" b="1" dirty="0">
                  <a:solidFill>
                    <a:srgbClr val="323232"/>
                  </a:solidFill>
                  <a:latin typeface="Arial"/>
                  <a:cs typeface="Times New Roman" panose="02020603050405020304" pitchFamily="18" charset="0"/>
                </a:endParaRPr>
              </a:p>
            </p:txBody>
          </p:sp>
          <p:sp>
            <p:nvSpPr>
              <p:cNvPr id="396" name="Rectangle 318"/>
              <p:cNvSpPr>
                <a:spLocks noChangeArrowheads="1"/>
              </p:cNvSpPr>
              <p:nvPr/>
            </p:nvSpPr>
            <p:spPr bwMode="auto">
              <a:xfrm>
                <a:off x="1844742" y="2119720"/>
                <a:ext cx="328270"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Washington</a:t>
                </a:r>
                <a:endParaRPr lang="en-US" sz="600" b="1" dirty="0">
                  <a:solidFill>
                    <a:srgbClr val="323232"/>
                  </a:solidFill>
                  <a:latin typeface="Arial"/>
                  <a:cs typeface="Times New Roman" panose="02020603050405020304" pitchFamily="18" charset="0"/>
                </a:endParaRPr>
              </a:p>
            </p:txBody>
          </p:sp>
          <p:sp>
            <p:nvSpPr>
              <p:cNvPr id="397" name="Rectangle 319"/>
              <p:cNvSpPr>
                <a:spLocks noChangeArrowheads="1"/>
              </p:cNvSpPr>
              <p:nvPr/>
            </p:nvSpPr>
            <p:spPr bwMode="auto">
              <a:xfrm>
                <a:off x="6172194" y="3642334"/>
                <a:ext cx="138283"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West</a:t>
                </a:r>
                <a:endParaRPr lang="en-US" sz="600" b="1" dirty="0">
                  <a:solidFill>
                    <a:srgbClr val="323232"/>
                  </a:solidFill>
                  <a:latin typeface="Arial"/>
                  <a:cs typeface="Times New Roman" panose="02020603050405020304" pitchFamily="18" charset="0"/>
                </a:endParaRPr>
              </a:p>
            </p:txBody>
          </p:sp>
          <p:sp>
            <p:nvSpPr>
              <p:cNvPr id="398" name="Rectangle 320"/>
              <p:cNvSpPr>
                <a:spLocks noChangeArrowheads="1"/>
              </p:cNvSpPr>
              <p:nvPr/>
            </p:nvSpPr>
            <p:spPr bwMode="auto">
              <a:xfrm>
                <a:off x="6141238" y="3709009"/>
                <a:ext cx="210430"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Virginia</a:t>
                </a:r>
                <a:endParaRPr lang="en-US" sz="600" b="1" dirty="0">
                  <a:solidFill>
                    <a:srgbClr val="323232"/>
                  </a:solidFill>
                  <a:latin typeface="Arial"/>
                  <a:cs typeface="Times New Roman" panose="02020603050405020304" pitchFamily="18" charset="0"/>
                </a:endParaRPr>
              </a:p>
            </p:txBody>
          </p:sp>
          <p:sp>
            <p:nvSpPr>
              <p:cNvPr id="399" name="Rectangle 321"/>
              <p:cNvSpPr>
                <a:spLocks noChangeArrowheads="1"/>
              </p:cNvSpPr>
              <p:nvPr/>
            </p:nvSpPr>
            <p:spPr bwMode="auto">
              <a:xfrm>
                <a:off x="4996698" y="2854141"/>
                <a:ext cx="287387"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Wisconsin</a:t>
                </a:r>
                <a:endParaRPr lang="en-US" sz="600" b="1" dirty="0">
                  <a:solidFill>
                    <a:srgbClr val="323232"/>
                  </a:solidFill>
                  <a:latin typeface="Arial"/>
                  <a:cs typeface="Times New Roman" panose="02020603050405020304" pitchFamily="18" charset="0"/>
                </a:endParaRPr>
              </a:p>
            </p:txBody>
          </p:sp>
          <p:sp>
            <p:nvSpPr>
              <p:cNvPr id="400" name="Rectangle 322"/>
              <p:cNvSpPr>
                <a:spLocks noChangeArrowheads="1"/>
              </p:cNvSpPr>
              <p:nvPr/>
            </p:nvSpPr>
            <p:spPr bwMode="auto">
              <a:xfrm>
                <a:off x="3124194" y="3039878"/>
                <a:ext cx="258528"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Wyoming</a:t>
                </a:r>
                <a:endParaRPr lang="en-US" sz="600" b="1" dirty="0">
                  <a:solidFill>
                    <a:srgbClr val="323232"/>
                  </a:solidFill>
                  <a:latin typeface="Arial"/>
                  <a:cs typeface="Times New Roman" panose="02020603050405020304" pitchFamily="18" charset="0"/>
                </a:endParaRPr>
              </a:p>
            </p:txBody>
          </p:sp>
          <p:sp>
            <p:nvSpPr>
              <p:cNvPr id="401" name="Line 357"/>
              <p:cNvSpPr>
                <a:spLocks noChangeShapeType="1"/>
              </p:cNvSpPr>
              <p:nvPr/>
            </p:nvSpPr>
            <p:spPr bwMode="auto">
              <a:xfrm>
                <a:off x="2814633" y="5319924"/>
                <a:ext cx="1191" cy="1191"/>
              </a:xfrm>
              <a:prstGeom prst="line">
                <a:avLst/>
              </a:prstGeom>
              <a:noFill/>
              <a:ln w="3175">
                <a:solidFill>
                  <a:srgbClr val="42A6CC"/>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02" name="Line 358"/>
              <p:cNvSpPr>
                <a:spLocks noChangeShapeType="1"/>
              </p:cNvSpPr>
              <p:nvPr/>
            </p:nvSpPr>
            <p:spPr bwMode="auto">
              <a:xfrm>
                <a:off x="3402801" y="5312781"/>
                <a:ext cx="1191" cy="1191"/>
              </a:xfrm>
              <a:prstGeom prst="line">
                <a:avLst/>
              </a:prstGeom>
              <a:noFill/>
              <a:ln w="3175">
                <a:solidFill>
                  <a:srgbClr val="42A6CC"/>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03" name="Line 360"/>
              <p:cNvSpPr>
                <a:spLocks noChangeShapeType="1"/>
              </p:cNvSpPr>
              <p:nvPr/>
            </p:nvSpPr>
            <p:spPr bwMode="auto">
              <a:xfrm>
                <a:off x="3607589" y="5296112"/>
                <a:ext cx="1191" cy="1191"/>
              </a:xfrm>
              <a:prstGeom prst="line">
                <a:avLst/>
              </a:prstGeom>
              <a:noFill/>
              <a:ln w="3175">
                <a:solidFill>
                  <a:srgbClr val="42A6CC"/>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04" name="Line 361"/>
              <p:cNvSpPr>
                <a:spLocks noChangeShapeType="1"/>
              </p:cNvSpPr>
              <p:nvPr/>
            </p:nvSpPr>
            <p:spPr bwMode="auto">
              <a:xfrm>
                <a:off x="3402801" y="5312781"/>
                <a:ext cx="1191" cy="1191"/>
              </a:xfrm>
              <a:prstGeom prst="line">
                <a:avLst/>
              </a:prstGeom>
              <a:noFill/>
              <a:ln w="3175">
                <a:solidFill>
                  <a:srgbClr val="42A6CC"/>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05" name="Line 356"/>
              <p:cNvSpPr>
                <a:spLocks noChangeShapeType="1"/>
              </p:cNvSpPr>
              <p:nvPr/>
            </p:nvSpPr>
            <p:spPr bwMode="auto">
              <a:xfrm>
                <a:off x="2957508" y="5324687"/>
                <a:ext cx="1191" cy="1191"/>
              </a:xfrm>
              <a:prstGeom prst="line">
                <a:avLst/>
              </a:prstGeom>
              <a:noFill/>
              <a:ln w="3175">
                <a:solidFill>
                  <a:srgbClr val="42A6CC"/>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06" name="Line 359"/>
              <p:cNvSpPr>
                <a:spLocks noChangeShapeType="1"/>
              </p:cNvSpPr>
              <p:nvPr/>
            </p:nvSpPr>
            <p:spPr bwMode="auto">
              <a:xfrm>
                <a:off x="2957508" y="5324687"/>
                <a:ext cx="1191" cy="1191"/>
              </a:xfrm>
              <a:prstGeom prst="line">
                <a:avLst/>
              </a:prstGeom>
              <a:noFill/>
              <a:ln w="3175">
                <a:solidFill>
                  <a:srgbClr val="42A6CC"/>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07" name="Freeform 362"/>
              <p:cNvSpPr>
                <a:spLocks/>
              </p:cNvSpPr>
              <p:nvPr/>
            </p:nvSpPr>
            <p:spPr bwMode="auto">
              <a:xfrm>
                <a:off x="1253723" y="4859152"/>
                <a:ext cx="40481" cy="38100"/>
              </a:xfrm>
              <a:custGeom>
                <a:avLst/>
                <a:gdLst>
                  <a:gd name="T0" fmla="*/ 8 w 34"/>
                  <a:gd name="T1" fmla="*/ 2 h 32"/>
                  <a:gd name="T2" fmla="*/ 20 w 34"/>
                  <a:gd name="T3" fmla="*/ 2 h 32"/>
                  <a:gd name="T4" fmla="*/ 28 w 34"/>
                  <a:gd name="T5" fmla="*/ 0 h 32"/>
                  <a:gd name="T6" fmla="*/ 32 w 34"/>
                  <a:gd name="T7" fmla="*/ 10 h 32"/>
                  <a:gd name="T8" fmla="*/ 34 w 34"/>
                  <a:gd name="T9" fmla="*/ 16 h 32"/>
                  <a:gd name="T10" fmla="*/ 18 w 34"/>
                  <a:gd name="T11" fmla="*/ 32 h 32"/>
                  <a:gd name="T12" fmla="*/ 12 w 34"/>
                  <a:gd name="T13" fmla="*/ 30 h 32"/>
                  <a:gd name="T14" fmla="*/ 8 w 34"/>
                  <a:gd name="T15" fmla="*/ 24 h 32"/>
                  <a:gd name="T16" fmla="*/ 2 w 34"/>
                  <a:gd name="T17" fmla="*/ 22 h 32"/>
                  <a:gd name="T18" fmla="*/ 0 w 34"/>
                  <a:gd name="T19" fmla="*/ 16 h 32"/>
                  <a:gd name="T20" fmla="*/ 8 w 34"/>
                  <a:gd name="T2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2">
                    <a:moveTo>
                      <a:pt x="8" y="2"/>
                    </a:moveTo>
                    <a:lnTo>
                      <a:pt x="20" y="2"/>
                    </a:lnTo>
                    <a:lnTo>
                      <a:pt x="28" y="0"/>
                    </a:lnTo>
                    <a:lnTo>
                      <a:pt x="32" y="10"/>
                    </a:lnTo>
                    <a:lnTo>
                      <a:pt x="34" y="16"/>
                    </a:lnTo>
                    <a:lnTo>
                      <a:pt x="18" y="32"/>
                    </a:lnTo>
                    <a:lnTo>
                      <a:pt x="12" y="30"/>
                    </a:lnTo>
                    <a:lnTo>
                      <a:pt x="8" y="24"/>
                    </a:lnTo>
                    <a:lnTo>
                      <a:pt x="2" y="22"/>
                    </a:lnTo>
                    <a:lnTo>
                      <a:pt x="0" y="16"/>
                    </a:lnTo>
                    <a:lnTo>
                      <a:pt x="8" y="2"/>
                    </a:lnTo>
                    <a:close/>
                  </a:path>
                </a:pathLst>
              </a:custGeom>
              <a:solidFill>
                <a:srgbClr val="FF7A14"/>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408" name="Freeform 363"/>
              <p:cNvSpPr>
                <a:spLocks/>
              </p:cNvSpPr>
              <p:nvPr/>
            </p:nvSpPr>
            <p:spPr bwMode="auto">
              <a:xfrm>
                <a:off x="1391835" y="4916302"/>
                <a:ext cx="47625" cy="30956"/>
              </a:xfrm>
              <a:custGeom>
                <a:avLst/>
                <a:gdLst>
                  <a:gd name="T0" fmla="*/ 4 w 40"/>
                  <a:gd name="T1" fmla="*/ 6 h 26"/>
                  <a:gd name="T2" fmla="*/ 6 w 40"/>
                  <a:gd name="T3" fmla="*/ 4 h 26"/>
                  <a:gd name="T4" fmla="*/ 12 w 40"/>
                  <a:gd name="T5" fmla="*/ 0 h 26"/>
                  <a:gd name="T6" fmla="*/ 40 w 40"/>
                  <a:gd name="T7" fmla="*/ 22 h 26"/>
                  <a:gd name="T8" fmla="*/ 36 w 40"/>
                  <a:gd name="T9" fmla="*/ 22 h 26"/>
                  <a:gd name="T10" fmla="*/ 20 w 40"/>
                  <a:gd name="T11" fmla="*/ 26 h 26"/>
                  <a:gd name="T12" fmla="*/ 12 w 40"/>
                  <a:gd name="T13" fmla="*/ 22 h 26"/>
                  <a:gd name="T14" fmla="*/ 4 w 40"/>
                  <a:gd name="T15" fmla="*/ 10 h 26"/>
                  <a:gd name="T16" fmla="*/ 0 w 40"/>
                  <a:gd name="T17" fmla="*/ 8 h 26"/>
                  <a:gd name="T18" fmla="*/ 4 w 40"/>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6">
                    <a:moveTo>
                      <a:pt x="4" y="6"/>
                    </a:moveTo>
                    <a:lnTo>
                      <a:pt x="6" y="4"/>
                    </a:lnTo>
                    <a:lnTo>
                      <a:pt x="12" y="0"/>
                    </a:lnTo>
                    <a:lnTo>
                      <a:pt x="40" y="22"/>
                    </a:lnTo>
                    <a:lnTo>
                      <a:pt x="36" y="22"/>
                    </a:lnTo>
                    <a:lnTo>
                      <a:pt x="20" y="26"/>
                    </a:lnTo>
                    <a:lnTo>
                      <a:pt x="12" y="22"/>
                    </a:lnTo>
                    <a:lnTo>
                      <a:pt x="4" y="10"/>
                    </a:lnTo>
                    <a:lnTo>
                      <a:pt x="0" y="8"/>
                    </a:lnTo>
                    <a:lnTo>
                      <a:pt x="4" y="6"/>
                    </a:lnTo>
                    <a:close/>
                  </a:path>
                </a:pathLst>
              </a:custGeom>
              <a:solidFill>
                <a:srgbClr val="FF7A14"/>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409" name="Freeform 364"/>
              <p:cNvSpPr>
                <a:spLocks/>
              </p:cNvSpPr>
              <p:nvPr/>
            </p:nvSpPr>
            <p:spPr bwMode="auto">
              <a:xfrm>
                <a:off x="1477560" y="4954402"/>
                <a:ext cx="50006" cy="14288"/>
              </a:xfrm>
              <a:custGeom>
                <a:avLst/>
                <a:gdLst>
                  <a:gd name="T0" fmla="*/ 0 w 42"/>
                  <a:gd name="T1" fmla="*/ 6 h 12"/>
                  <a:gd name="T2" fmla="*/ 2 w 42"/>
                  <a:gd name="T3" fmla="*/ 4 h 12"/>
                  <a:gd name="T4" fmla="*/ 40 w 42"/>
                  <a:gd name="T5" fmla="*/ 0 h 12"/>
                  <a:gd name="T6" fmla="*/ 42 w 42"/>
                  <a:gd name="T7" fmla="*/ 4 h 12"/>
                  <a:gd name="T8" fmla="*/ 42 w 42"/>
                  <a:gd name="T9" fmla="*/ 8 h 12"/>
                  <a:gd name="T10" fmla="*/ 32 w 42"/>
                  <a:gd name="T11" fmla="*/ 12 h 12"/>
                  <a:gd name="T12" fmla="*/ 14 w 42"/>
                  <a:gd name="T13" fmla="*/ 8 h 12"/>
                  <a:gd name="T14" fmla="*/ 4 w 42"/>
                  <a:gd name="T15" fmla="*/ 12 h 12"/>
                  <a:gd name="T16" fmla="*/ 0 w 42"/>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2">
                    <a:moveTo>
                      <a:pt x="0" y="6"/>
                    </a:moveTo>
                    <a:lnTo>
                      <a:pt x="2" y="4"/>
                    </a:lnTo>
                    <a:lnTo>
                      <a:pt x="40" y="0"/>
                    </a:lnTo>
                    <a:lnTo>
                      <a:pt x="42" y="4"/>
                    </a:lnTo>
                    <a:lnTo>
                      <a:pt x="42" y="8"/>
                    </a:lnTo>
                    <a:lnTo>
                      <a:pt x="32" y="12"/>
                    </a:lnTo>
                    <a:lnTo>
                      <a:pt x="14" y="8"/>
                    </a:lnTo>
                    <a:lnTo>
                      <a:pt x="4" y="12"/>
                    </a:lnTo>
                    <a:lnTo>
                      <a:pt x="0" y="6"/>
                    </a:lnTo>
                    <a:close/>
                  </a:path>
                </a:pathLst>
              </a:custGeom>
              <a:solidFill>
                <a:srgbClr val="FF7A14"/>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410" name="Freeform 366"/>
              <p:cNvSpPr>
                <a:spLocks/>
              </p:cNvSpPr>
              <p:nvPr/>
            </p:nvSpPr>
            <p:spPr bwMode="auto">
              <a:xfrm>
                <a:off x="1603765" y="5049653"/>
                <a:ext cx="109538" cy="123825"/>
              </a:xfrm>
              <a:custGeom>
                <a:avLst/>
                <a:gdLst>
                  <a:gd name="T0" fmla="*/ 4 w 92"/>
                  <a:gd name="T1" fmla="*/ 0 h 104"/>
                  <a:gd name="T2" fmla="*/ 6 w 92"/>
                  <a:gd name="T3" fmla="*/ 0 h 104"/>
                  <a:gd name="T4" fmla="*/ 14 w 92"/>
                  <a:gd name="T5" fmla="*/ 0 h 104"/>
                  <a:gd name="T6" fmla="*/ 20 w 92"/>
                  <a:gd name="T7" fmla="*/ 6 h 104"/>
                  <a:gd name="T8" fmla="*/ 28 w 92"/>
                  <a:gd name="T9" fmla="*/ 4 h 104"/>
                  <a:gd name="T10" fmla="*/ 54 w 92"/>
                  <a:gd name="T11" fmla="*/ 14 h 104"/>
                  <a:gd name="T12" fmla="*/ 58 w 92"/>
                  <a:gd name="T13" fmla="*/ 16 h 104"/>
                  <a:gd name="T14" fmla="*/ 68 w 92"/>
                  <a:gd name="T15" fmla="*/ 30 h 104"/>
                  <a:gd name="T16" fmla="*/ 76 w 92"/>
                  <a:gd name="T17" fmla="*/ 32 h 104"/>
                  <a:gd name="T18" fmla="*/ 90 w 92"/>
                  <a:gd name="T19" fmla="*/ 46 h 104"/>
                  <a:gd name="T20" fmla="*/ 92 w 92"/>
                  <a:gd name="T21" fmla="*/ 56 h 104"/>
                  <a:gd name="T22" fmla="*/ 86 w 92"/>
                  <a:gd name="T23" fmla="*/ 72 h 104"/>
                  <a:gd name="T24" fmla="*/ 66 w 92"/>
                  <a:gd name="T25" fmla="*/ 70 h 104"/>
                  <a:gd name="T26" fmla="*/ 56 w 92"/>
                  <a:gd name="T27" fmla="*/ 72 h 104"/>
                  <a:gd name="T28" fmla="*/ 38 w 92"/>
                  <a:gd name="T29" fmla="*/ 90 h 104"/>
                  <a:gd name="T30" fmla="*/ 36 w 92"/>
                  <a:gd name="T31" fmla="*/ 98 h 104"/>
                  <a:gd name="T32" fmla="*/ 30 w 92"/>
                  <a:gd name="T33" fmla="*/ 104 h 104"/>
                  <a:gd name="T34" fmla="*/ 20 w 92"/>
                  <a:gd name="T35" fmla="*/ 98 h 104"/>
                  <a:gd name="T36" fmla="*/ 12 w 92"/>
                  <a:gd name="T37" fmla="*/ 88 h 104"/>
                  <a:gd name="T38" fmla="*/ 0 w 92"/>
                  <a:gd name="T39" fmla="*/ 36 h 104"/>
                  <a:gd name="T40" fmla="*/ 8 w 92"/>
                  <a:gd name="T41" fmla="*/ 20 h 104"/>
                  <a:gd name="T42" fmla="*/ 8 w 92"/>
                  <a:gd name="T43" fmla="*/ 10 h 104"/>
                  <a:gd name="T44" fmla="*/ 4 w 92"/>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104">
                    <a:moveTo>
                      <a:pt x="4" y="0"/>
                    </a:moveTo>
                    <a:lnTo>
                      <a:pt x="6" y="0"/>
                    </a:lnTo>
                    <a:lnTo>
                      <a:pt x="14" y="0"/>
                    </a:lnTo>
                    <a:lnTo>
                      <a:pt x="20" y="6"/>
                    </a:lnTo>
                    <a:lnTo>
                      <a:pt x="28" y="4"/>
                    </a:lnTo>
                    <a:lnTo>
                      <a:pt x="54" y="14"/>
                    </a:lnTo>
                    <a:lnTo>
                      <a:pt x="58" y="16"/>
                    </a:lnTo>
                    <a:lnTo>
                      <a:pt x="68" y="30"/>
                    </a:lnTo>
                    <a:lnTo>
                      <a:pt x="76" y="32"/>
                    </a:lnTo>
                    <a:lnTo>
                      <a:pt x="90" y="46"/>
                    </a:lnTo>
                    <a:lnTo>
                      <a:pt x="92" y="56"/>
                    </a:lnTo>
                    <a:lnTo>
                      <a:pt x="86" y="72"/>
                    </a:lnTo>
                    <a:lnTo>
                      <a:pt x="66" y="70"/>
                    </a:lnTo>
                    <a:lnTo>
                      <a:pt x="56" y="72"/>
                    </a:lnTo>
                    <a:lnTo>
                      <a:pt x="38" y="90"/>
                    </a:lnTo>
                    <a:lnTo>
                      <a:pt x="36" y="98"/>
                    </a:lnTo>
                    <a:lnTo>
                      <a:pt x="30" y="104"/>
                    </a:lnTo>
                    <a:lnTo>
                      <a:pt x="20" y="98"/>
                    </a:lnTo>
                    <a:lnTo>
                      <a:pt x="12" y="88"/>
                    </a:lnTo>
                    <a:lnTo>
                      <a:pt x="0" y="36"/>
                    </a:lnTo>
                    <a:lnTo>
                      <a:pt x="8" y="20"/>
                    </a:lnTo>
                    <a:lnTo>
                      <a:pt x="8" y="10"/>
                    </a:lnTo>
                    <a:lnTo>
                      <a:pt x="4" y="0"/>
                    </a:lnTo>
                    <a:close/>
                  </a:path>
                </a:pathLst>
              </a:custGeom>
              <a:solidFill>
                <a:srgbClr val="FF7A14"/>
              </a:solidFill>
              <a:ln w="3175">
                <a:solidFill>
                  <a:srgbClr val="404040"/>
                </a:solidFill>
                <a:prstDash val="solid"/>
                <a:round/>
                <a:headEnd/>
                <a:tailEnd/>
              </a:ln>
            </p:spPr>
            <p:txBody>
              <a:bodyPr/>
              <a:lstStyle/>
              <a:p>
                <a:pPr defTabSz="685800">
                  <a:defRPr/>
                </a:pPr>
                <a:endParaRPr lang="en-US" sz="1350" kern="0" dirty="0">
                  <a:solidFill>
                    <a:srgbClr val="323232"/>
                  </a:solidFill>
                  <a:latin typeface="Arial"/>
                </a:endParaRPr>
              </a:p>
            </p:txBody>
          </p:sp>
          <p:sp>
            <p:nvSpPr>
              <p:cNvPr id="411" name="Rectangle 377"/>
              <p:cNvSpPr>
                <a:spLocks noChangeArrowheads="1"/>
              </p:cNvSpPr>
              <p:nvPr/>
            </p:nvSpPr>
            <p:spPr bwMode="auto">
              <a:xfrm>
                <a:off x="1318016" y="4981788"/>
                <a:ext cx="182773"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Hawaii</a:t>
                </a:r>
                <a:endParaRPr lang="en-US" sz="600" b="1" dirty="0">
                  <a:solidFill>
                    <a:srgbClr val="323232"/>
                  </a:solidFill>
                  <a:latin typeface="Arial"/>
                  <a:cs typeface="Times New Roman" panose="02020603050405020304" pitchFamily="18" charset="0"/>
                </a:endParaRPr>
              </a:p>
            </p:txBody>
          </p:sp>
          <p:sp>
            <p:nvSpPr>
              <p:cNvPr id="412" name="Freeform 480"/>
              <p:cNvSpPr>
                <a:spLocks/>
              </p:cNvSpPr>
              <p:nvPr/>
            </p:nvSpPr>
            <p:spPr bwMode="auto">
              <a:xfrm>
                <a:off x="4698201" y="5583052"/>
                <a:ext cx="671513" cy="33338"/>
              </a:xfrm>
              <a:custGeom>
                <a:avLst/>
                <a:gdLst>
                  <a:gd name="T0" fmla="*/ 0 w 564"/>
                  <a:gd name="T1" fmla="*/ 24 h 28"/>
                  <a:gd name="T2" fmla="*/ 0 w 564"/>
                  <a:gd name="T3" fmla="*/ 0 h 28"/>
                  <a:gd name="T4" fmla="*/ 564 w 564"/>
                  <a:gd name="T5" fmla="*/ 0 h 28"/>
                  <a:gd name="T6" fmla="*/ 564 w 564"/>
                  <a:gd name="T7" fmla="*/ 28 h 28"/>
                </a:gdLst>
                <a:ahLst/>
                <a:cxnLst>
                  <a:cxn ang="0">
                    <a:pos x="T0" y="T1"/>
                  </a:cxn>
                  <a:cxn ang="0">
                    <a:pos x="T2" y="T3"/>
                  </a:cxn>
                  <a:cxn ang="0">
                    <a:pos x="T4" y="T5"/>
                  </a:cxn>
                  <a:cxn ang="0">
                    <a:pos x="T6" y="T7"/>
                  </a:cxn>
                </a:cxnLst>
                <a:rect l="0" t="0" r="r" b="b"/>
                <a:pathLst>
                  <a:path w="564" h="28">
                    <a:moveTo>
                      <a:pt x="0" y="24"/>
                    </a:moveTo>
                    <a:lnTo>
                      <a:pt x="0" y="0"/>
                    </a:lnTo>
                    <a:lnTo>
                      <a:pt x="564" y="0"/>
                    </a:lnTo>
                    <a:lnTo>
                      <a:pt x="564" y="28"/>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13" name="Freeform 481"/>
              <p:cNvSpPr>
                <a:spLocks/>
              </p:cNvSpPr>
              <p:nvPr/>
            </p:nvSpPr>
            <p:spPr bwMode="auto">
              <a:xfrm>
                <a:off x="4698200" y="5549714"/>
                <a:ext cx="1081088" cy="33338"/>
              </a:xfrm>
              <a:custGeom>
                <a:avLst/>
                <a:gdLst>
                  <a:gd name="T0" fmla="*/ 0 w 908"/>
                  <a:gd name="T1" fmla="*/ 4 h 28"/>
                  <a:gd name="T2" fmla="*/ 0 w 908"/>
                  <a:gd name="T3" fmla="*/ 28 h 28"/>
                  <a:gd name="T4" fmla="*/ 908 w 908"/>
                  <a:gd name="T5" fmla="*/ 28 h 28"/>
                  <a:gd name="T6" fmla="*/ 908 w 908"/>
                  <a:gd name="T7" fmla="*/ 0 h 28"/>
                </a:gdLst>
                <a:ahLst/>
                <a:cxnLst>
                  <a:cxn ang="0">
                    <a:pos x="T0" y="T1"/>
                  </a:cxn>
                  <a:cxn ang="0">
                    <a:pos x="T2" y="T3"/>
                  </a:cxn>
                  <a:cxn ang="0">
                    <a:pos x="T4" y="T5"/>
                  </a:cxn>
                  <a:cxn ang="0">
                    <a:pos x="T6" y="T7"/>
                  </a:cxn>
                </a:cxnLst>
                <a:rect l="0" t="0" r="r" b="b"/>
                <a:pathLst>
                  <a:path w="908" h="28">
                    <a:moveTo>
                      <a:pt x="0" y="4"/>
                    </a:moveTo>
                    <a:lnTo>
                      <a:pt x="0" y="28"/>
                    </a:lnTo>
                    <a:lnTo>
                      <a:pt x="908" y="28"/>
                    </a:lnTo>
                    <a:lnTo>
                      <a:pt x="908"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dirty="0">
                  <a:solidFill>
                    <a:srgbClr val="323232"/>
                  </a:solidFill>
                  <a:latin typeface="Arial"/>
                  <a:cs typeface="Arial" charset="0"/>
                </a:endParaRPr>
              </a:p>
            </p:txBody>
          </p:sp>
          <p:sp>
            <p:nvSpPr>
              <p:cNvPr id="414" name="Rectangle 482"/>
              <p:cNvSpPr>
                <a:spLocks noChangeArrowheads="1"/>
              </p:cNvSpPr>
              <p:nvPr/>
            </p:nvSpPr>
            <p:spPr bwMode="auto">
              <a:xfrm>
                <a:off x="5657844" y="5493754"/>
                <a:ext cx="185178" cy="5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450" dirty="0">
                    <a:solidFill>
                      <a:srgbClr val="000000"/>
                    </a:solidFill>
                    <a:latin typeface="Arial"/>
                  </a:rPr>
                  <a:t>500 Miles</a:t>
                </a:r>
                <a:endParaRPr lang="en-US" dirty="0">
                  <a:solidFill>
                    <a:srgbClr val="323232"/>
                  </a:solidFill>
                  <a:latin typeface="Arial"/>
                  <a:cs typeface="Arial" charset="0"/>
                </a:endParaRPr>
              </a:p>
            </p:txBody>
          </p:sp>
          <p:sp>
            <p:nvSpPr>
              <p:cNvPr id="415" name="Rectangle 483"/>
              <p:cNvSpPr>
                <a:spLocks noChangeArrowheads="1"/>
              </p:cNvSpPr>
              <p:nvPr/>
            </p:nvSpPr>
            <p:spPr bwMode="auto">
              <a:xfrm>
                <a:off x="4683913" y="5612817"/>
                <a:ext cx="24049" cy="5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450" dirty="0">
                    <a:solidFill>
                      <a:srgbClr val="000000"/>
                    </a:solidFill>
                    <a:latin typeface="Arial"/>
                  </a:rPr>
                  <a:t>0</a:t>
                </a:r>
                <a:endParaRPr lang="en-US" dirty="0">
                  <a:solidFill>
                    <a:srgbClr val="323232"/>
                  </a:solidFill>
                  <a:latin typeface="Arial"/>
                  <a:cs typeface="Arial" charset="0"/>
                </a:endParaRPr>
              </a:p>
            </p:txBody>
          </p:sp>
          <p:sp>
            <p:nvSpPr>
              <p:cNvPr id="416" name="Rectangle 484"/>
              <p:cNvSpPr>
                <a:spLocks noChangeArrowheads="1"/>
              </p:cNvSpPr>
              <p:nvPr/>
            </p:nvSpPr>
            <p:spPr bwMode="auto">
              <a:xfrm>
                <a:off x="5272082" y="5612817"/>
                <a:ext cx="149104" cy="5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450" dirty="0">
                    <a:solidFill>
                      <a:srgbClr val="000000"/>
                    </a:solidFill>
                    <a:latin typeface="Arial"/>
                  </a:rPr>
                  <a:t>500 KM</a:t>
                </a:r>
                <a:endParaRPr lang="en-US" dirty="0">
                  <a:solidFill>
                    <a:srgbClr val="323232"/>
                  </a:solidFill>
                  <a:latin typeface="Arial"/>
                  <a:cs typeface="Arial" charset="0"/>
                </a:endParaRPr>
              </a:p>
            </p:txBody>
          </p:sp>
          <p:sp>
            <p:nvSpPr>
              <p:cNvPr id="417" name="Rectangle 485"/>
              <p:cNvSpPr>
                <a:spLocks noChangeArrowheads="1"/>
              </p:cNvSpPr>
              <p:nvPr/>
            </p:nvSpPr>
            <p:spPr bwMode="auto">
              <a:xfrm>
                <a:off x="4683913" y="5498517"/>
                <a:ext cx="24049" cy="5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450" dirty="0">
                    <a:solidFill>
                      <a:srgbClr val="000000"/>
                    </a:solidFill>
                    <a:latin typeface="Arial"/>
                  </a:rPr>
                  <a:t>0</a:t>
                </a:r>
                <a:endParaRPr lang="en-US" dirty="0">
                  <a:solidFill>
                    <a:srgbClr val="323232"/>
                  </a:solidFill>
                  <a:latin typeface="Arial"/>
                  <a:cs typeface="Arial" charset="0"/>
                </a:endParaRPr>
              </a:p>
            </p:txBody>
          </p:sp>
          <p:sp>
            <p:nvSpPr>
              <p:cNvPr id="418" name="Rectangle 276"/>
              <p:cNvSpPr>
                <a:spLocks noChangeArrowheads="1"/>
              </p:cNvSpPr>
              <p:nvPr/>
            </p:nvSpPr>
            <p:spPr bwMode="auto">
              <a:xfrm>
                <a:off x="1564631" y="3710626"/>
                <a:ext cx="265743" cy="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600" b="1" dirty="0">
                    <a:solidFill>
                      <a:srgbClr val="404040"/>
                    </a:solidFill>
                    <a:latin typeface="Arial"/>
                    <a:cs typeface="Times New Roman" panose="02020603050405020304" pitchFamily="18" charset="0"/>
                  </a:rPr>
                  <a:t>California</a:t>
                </a:r>
                <a:endParaRPr lang="en-US" sz="600" b="1" dirty="0">
                  <a:solidFill>
                    <a:srgbClr val="323232"/>
                  </a:solidFill>
                  <a:latin typeface="Arial"/>
                  <a:cs typeface="Times New Roman" panose="02020603050405020304" pitchFamily="18" charset="0"/>
                </a:endParaRPr>
              </a:p>
            </p:txBody>
          </p:sp>
          <p:sp>
            <p:nvSpPr>
              <p:cNvPr id="419" name="TextBox 418"/>
              <p:cNvSpPr txBox="1"/>
              <p:nvPr/>
            </p:nvSpPr>
            <p:spPr>
              <a:xfrm>
                <a:off x="1577896" y="4806272"/>
                <a:ext cx="596202" cy="165207"/>
              </a:xfrm>
              <a:prstGeom prst="rect">
                <a:avLst/>
              </a:prstGeom>
              <a:solidFill>
                <a:srgbClr val="FFFFFF"/>
              </a:solidFill>
              <a:ln w="3175">
                <a:solidFill>
                  <a:srgbClr val="323232"/>
                </a:solidFill>
              </a:ln>
            </p:spPr>
            <p:txBody>
              <a:bodyPr wrap="square" rtlCol="0">
                <a:spAutoFit/>
              </a:bodyPr>
              <a:lstStyle/>
              <a:p>
                <a:pPr defTabSz="685800">
                  <a:defRPr/>
                </a:pPr>
                <a:r>
                  <a:rPr lang="en-US" sz="830" b="1" kern="0" dirty="0">
                    <a:solidFill>
                      <a:srgbClr val="323232"/>
                    </a:solidFill>
                  </a:rPr>
                  <a:t>Hawaii</a:t>
                </a:r>
                <a:endParaRPr lang="en-US" sz="830" kern="0" dirty="0">
                  <a:solidFill>
                    <a:srgbClr val="323232"/>
                  </a:solidFill>
                </a:endParaRPr>
              </a:p>
            </p:txBody>
          </p:sp>
          <p:cxnSp>
            <p:nvCxnSpPr>
              <p:cNvPr id="420" name="Straight Arrow Connector 419"/>
              <p:cNvCxnSpPr/>
              <p:nvPr/>
            </p:nvCxnSpPr>
            <p:spPr>
              <a:xfrm flipH="1" flipV="1">
                <a:off x="6732024" y="3501000"/>
                <a:ext cx="731136" cy="15373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421" name="TextBox 420"/>
            <p:cNvSpPr txBox="1"/>
            <p:nvPr/>
          </p:nvSpPr>
          <p:spPr>
            <a:xfrm>
              <a:off x="7863397" y="3243465"/>
              <a:ext cx="1194558" cy="220060"/>
            </a:xfrm>
            <a:prstGeom prst="rect">
              <a:avLst/>
            </a:prstGeom>
            <a:solidFill>
              <a:schemeClr val="accent1"/>
            </a:solidFill>
            <a:ln w="3175" cap="flat" cmpd="sng" algn="ctr">
              <a:solidFill>
                <a:srgbClr val="323232"/>
              </a:solidFill>
              <a:prstDash val="solid"/>
            </a:ln>
            <a:effectLst/>
          </p:spPr>
          <p:txBody>
            <a:bodyPr wrap="none" rtlCol="0">
              <a:spAutoFit/>
            </a:bodyPr>
            <a:lstStyle/>
            <a:p>
              <a:pPr defTabSz="685800">
                <a:defRPr/>
              </a:pPr>
              <a:r>
                <a:rPr lang="en-US" sz="830" b="1" kern="0" dirty="0">
                  <a:solidFill>
                    <a:schemeClr val="bg1"/>
                  </a:solidFill>
                  <a:latin typeface="Arial"/>
                </a:rPr>
                <a:t>District of Columbia</a:t>
              </a:r>
            </a:p>
          </p:txBody>
        </p:sp>
      </p:grpSp>
    </p:spTree>
    <p:extLst>
      <p:ext uri="{BB962C8B-B14F-4D97-AF65-F5344CB8AC3E}">
        <p14:creationId xmlns:p14="http://schemas.microsoft.com/office/powerpoint/2010/main" val="387228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Guidelines/Opportunities REV Demo Projects </a:t>
            </a:r>
            <a:endParaRPr lang="en-US" dirty="0"/>
          </a:p>
        </p:txBody>
      </p:sp>
      <p:sp>
        <p:nvSpPr>
          <p:cNvPr id="3" name="Content Placeholder 2"/>
          <p:cNvSpPr>
            <a:spLocks noGrp="1"/>
          </p:cNvSpPr>
          <p:nvPr>
            <p:ph sz="half" idx="1"/>
          </p:nvPr>
        </p:nvSpPr>
        <p:spPr/>
        <p:txBody>
          <a:bodyPr>
            <a:normAutofit/>
          </a:bodyPr>
          <a:lstStyle/>
          <a:p>
            <a:r>
              <a:rPr lang="en-US" sz="1400" dirty="0" smtClean="0"/>
              <a:t>#1: REV </a:t>
            </a:r>
            <a:r>
              <a:rPr lang="en-US" sz="1400" dirty="0"/>
              <a:t>demonstrations should include partnership between utility and third party service providers. These partnerships may be unique to each demonstration depending on the </a:t>
            </a:r>
            <a:r>
              <a:rPr lang="en-US" sz="1400" dirty="0" smtClean="0"/>
              <a:t>situation</a:t>
            </a:r>
          </a:p>
          <a:p>
            <a:r>
              <a:rPr lang="en-US" sz="1400" i="1" dirty="0" smtClean="0"/>
              <a:t>#3:  </a:t>
            </a:r>
            <a:r>
              <a:rPr lang="en-US" sz="1400" i="1" dirty="0"/>
              <a:t>Demonstrations should delineate how the generated economic value is divided between the customer, utility, and third party service provider(s). The demonstrations should propose how much of the projected capital expense needs to go into the rate-base versus competitive markets</a:t>
            </a:r>
            <a:endParaRPr lang="en-US" sz="1400" dirty="0" smtClean="0"/>
          </a:p>
          <a:p>
            <a:r>
              <a:rPr lang="en-US" sz="1400" dirty="0" smtClean="0"/>
              <a:t>#8 : </a:t>
            </a:r>
            <a:r>
              <a:rPr lang="en-US" sz="1400" dirty="0"/>
              <a:t>Utilities should explore opportunities in their demonstrations to     work with and include various residential, commercial, institutional and industrial customer </a:t>
            </a:r>
            <a:r>
              <a:rPr lang="en-US" sz="1400" dirty="0" smtClean="0"/>
              <a:t>participants</a:t>
            </a:r>
          </a:p>
          <a:p>
            <a:r>
              <a:rPr lang="en-US" sz="1400" dirty="0" smtClean="0"/>
              <a:t>#6:  </a:t>
            </a:r>
            <a:r>
              <a:rPr lang="en-US" sz="1400" i="1" dirty="0"/>
              <a:t>Demonstrations should inform pricing and rate design modifications. For example, a component of a trial can test demand response, real time, or time of use pricing to better understand how to motivate different consumers</a:t>
            </a:r>
            <a:endParaRPr lang="en-US" sz="1400" dirty="0"/>
          </a:p>
        </p:txBody>
      </p:sp>
      <p:sp>
        <p:nvSpPr>
          <p:cNvPr id="4" name="Content Placeholder 3"/>
          <p:cNvSpPr>
            <a:spLocks noGrp="1"/>
          </p:cNvSpPr>
          <p:nvPr>
            <p:ph sz="half" idx="2"/>
          </p:nvPr>
        </p:nvSpPr>
        <p:spPr/>
        <p:txBody>
          <a:bodyPr>
            <a:normAutofit fontScale="92500"/>
          </a:bodyPr>
          <a:lstStyle/>
          <a:p>
            <a:r>
              <a:rPr lang="en-US" sz="1400" b="1" dirty="0"/>
              <a:t>Partnership will bring business experience that will accelerate the adoption of electric vehicles, provide products and services that will present value to the customer as well as accelerate the development of a market for EV Charging </a:t>
            </a:r>
            <a:r>
              <a:rPr lang="en-US" sz="1400" b="1" dirty="0" smtClean="0"/>
              <a:t>services</a:t>
            </a:r>
          </a:p>
          <a:p>
            <a:r>
              <a:rPr lang="en-US" sz="1400" b="1" dirty="0"/>
              <a:t>One objective of the demonstration will be </a:t>
            </a:r>
            <a:r>
              <a:rPr lang="en-US" sz="1400" b="1" dirty="0" smtClean="0"/>
              <a:t>to </a:t>
            </a:r>
            <a:r>
              <a:rPr lang="en-US" sz="1400" b="1" dirty="0"/>
              <a:t>bring a proposed cost allocation methodology and cost recovery to the NY PSC for consideration to scale EV adoption in New York going forward</a:t>
            </a:r>
            <a:r>
              <a:rPr lang="en-US" sz="1400" b="1" u="sng" dirty="0"/>
              <a:t> </a:t>
            </a:r>
            <a:endParaRPr lang="en-US" sz="1400" b="1" dirty="0" smtClean="0"/>
          </a:p>
          <a:p>
            <a:r>
              <a:rPr lang="en-US" sz="1400" b="1" dirty="0" smtClean="0"/>
              <a:t>Proposals to  </a:t>
            </a:r>
            <a:r>
              <a:rPr lang="en-US" sz="1400" b="1" dirty="0"/>
              <a:t>enable residential, Multi-Dwelling, </a:t>
            </a:r>
            <a:r>
              <a:rPr lang="en-US" sz="1400" b="1" dirty="0" smtClean="0"/>
              <a:t> </a:t>
            </a:r>
            <a:r>
              <a:rPr lang="en-US" sz="1400" b="1" dirty="0"/>
              <a:t>workplace customer </a:t>
            </a:r>
            <a:r>
              <a:rPr lang="en-US" sz="1400" b="1" dirty="0" smtClean="0"/>
              <a:t> and low income community participation </a:t>
            </a:r>
            <a:r>
              <a:rPr lang="en-US" sz="1400" b="1" dirty="0"/>
              <a:t>and target the most critical markets for EV Adoption</a:t>
            </a:r>
            <a:r>
              <a:rPr lang="en-US" sz="1400" b="1" u="sng" dirty="0"/>
              <a:t> </a:t>
            </a:r>
            <a:endParaRPr lang="en-US" sz="1400" dirty="0"/>
          </a:p>
          <a:p>
            <a:r>
              <a:rPr lang="en-US" sz="1400" b="1" dirty="0"/>
              <a:t>EV Charging Demonstration should consider piloting Rate Plans to enable grid efficiencies and </a:t>
            </a:r>
            <a:r>
              <a:rPr lang="en-US" sz="1400" b="1" dirty="0" smtClean="0"/>
              <a:t>participation in Demand Response </a:t>
            </a:r>
            <a:r>
              <a:rPr lang="en-US" sz="1400" dirty="0"/>
              <a:t> </a:t>
            </a:r>
          </a:p>
          <a:p>
            <a:pPr marL="0" indent="0">
              <a:buNone/>
            </a:pPr>
            <a:r>
              <a:rPr lang="en-US" sz="1400" b="1" dirty="0"/>
              <a:t>It is important to frame this partnership in terms EV Adoption, </a:t>
            </a:r>
            <a:r>
              <a:rPr lang="en-US" sz="1400" b="1" dirty="0" smtClean="0"/>
              <a:t>EV Infrastructure </a:t>
            </a:r>
            <a:r>
              <a:rPr lang="en-US" sz="1400" b="1" dirty="0"/>
              <a:t>market development and customer needs, as well as, customer choice as both policy outcomes and addressing the need to support EV Infrastructure deployment to scale in the State</a:t>
            </a:r>
            <a:r>
              <a:rPr lang="en-US" sz="1400" dirty="0"/>
              <a:t>.  </a:t>
            </a:r>
          </a:p>
          <a:p>
            <a:pPr marL="0" indent="0">
              <a:buNone/>
            </a:pPr>
            <a:r>
              <a:rPr lang="en-US" sz="1400" dirty="0"/>
              <a:t> </a:t>
            </a:r>
          </a:p>
          <a:p>
            <a:endParaRPr lang="en-US" sz="1400" dirty="0"/>
          </a:p>
        </p:txBody>
      </p:sp>
      <p:sp>
        <p:nvSpPr>
          <p:cNvPr id="5" name="Slide Number Placeholder 4"/>
          <p:cNvSpPr>
            <a:spLocks noGrp="1"/>
          </p:cNvSpPr>
          <p:nvPr>
            <p:ph type="sldNum" sz="quarter" idx="10"/>
          </p:nvPr>
        </p:nvSpPr>
        <p:spPr/>
        <p:txBody>
          <a:bodyPr/>
          <a:lstStyle/>
          <a:p>
            <a:pPr>
              <a:defRPr/>
            </a:pPr>
            <a:fld id="{F18ED28C-7841-4326-941B-DBAC7B9085EE}" type="slidenum">
              <a:rPr lang="en-US" smtClean="0">
                <a:solidFill>
                  <a:srgbClr val="323232"/>
                </a:solidFill>
              </a:rPr>
              <a:pPr>
                <a:defRPr/>
              </a:pPr>
              <a:t>8</a:t>
            </a:fld>
            <a:endParaRPr lang="en-US">
              <a:solidFill>
                <a:srgbClr val="323232"/>
              </a:solidFill>
            </a:endParaRPr>
          </a:p>
        </p:txBody>
      </p:sp>
    </p:spTree>
    <p:extLst>
      <p:ext uri="{BB962C8B-B14F-4D97-AF65-F5344CB8AC3E}">
        <p14:creationId xmlns:p14="http://schemas.microsoft.com/office/powerpoint/2010/main" val="21182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ChargePoint’s Guiding Principles</a:t>
            </a:r>
          </a:p>
        </p:txBody>
      </p:sp>
      <p:sp>
        <p:nvSpPr>
          <p:cNvPr id="3" name="Content Placeholder 2"/>
          <p:cNvSpPr>
            <a:spLocks noGrp="1"/>
          </p:cNvSpPr>
          <p:nvPr>
            <p:ph idx="1"/>
          </p:nvPr>
        </p:nvSpPr>
        <p:spPr/>
        <p:txBody>
          <a:bodyPr/>
          <a:lstStyle/>
          <a:p>
            <a:r>
              <a:rPr lang="en-US" sz="1867"/>
              <a:t>Utilities should </a:t>
            </a:r>
            <a:r>
              <a:rPr lang="en-US" sz="1867" dirty="0"/>
              <a:t>enable </a:t>
            </a:r>
            <a:r>
              <a:rPr lang="en-US" sz="1867" b="1" dirty="0"/>
              <a:t>customer choice </a:t>
            </a:r>
            <a:r>
              <a:rPr lang="en-US" sz="1867" dirty="0"/>
              <a:t>in charging equipment and services. The site host must have the ability to choose, from a list of multiple qualified vendors, the technology they want installed on their own site. </a:t>
            </a:r>
          </a:p>
          <a:p>
            <a:r>
              <a:rPr lang="en-US" sz="1867" dirty="0"/>
              <a:t>Utilities should set requirements for chargers and grid management capabilities (including demand response) but </a:t>
            </a:r>
            <a:r>
              <a:rPr lang="en-US" sz="1867" b="1" dirty="0"/>
              <a:t>allow for future innovation by creating a “rolling” vendor certification program</a:t>
            </a:r>
            <a:r>
              <a:rPr lang="en-US" sz="1867" dirty="0"/>
              <a:t>. By allowing new technologies to apply for certification mid-program, additional features for network and chargers can be brought to market by vendors to enable competition and differentiation.</a:t>
            </a:r>
          </a:p>
          <a:p>
            <a:r>
              <a:rPr lang="en-US" sz="1867" dirty="0"/>
              <a:t>Site host should have the ability to control pricing for charging services. This </a:t>
            </a:r>
            <a:r>
              <a:rPr lang="en-US" sz="1867" b="1" dirty="0"/>
              <a:t>allows pricing to be tailored to the specific driver behavior unique to that site</a:t>
            </a:r>
            <a:r>
              <a:rPr lang="en-US" sz="1867" dirty="0"/>
              <a:t>. (Example: free workplace charging vs. need to move drivers at retail sites.)</a:t>
            </a:r>
          </a:p>
          <a:p>
            <a:r>
              <a:rPr lang="en-US" sz="1867" dirty="0"/>
              <a:t>Site hosts should be required to have “skin in the game” – with the exception of underserved markets or disadvantaged communities. This </a:t>
            </a:r>
            <a:r>
              <a:rPr lang="en-US" sz="1867" b="1" dirty="0"/>
              <a:t>ensures effective siting and efficient use of ratepayer funding.</a:t>
            </a:r>
          </a:p>
          <a:p>
            <a:r>
              <a:rPr lang="en-US" sz="1867" b="1" dirty="0"/>
              <a:t>Utilities should avoid creating island networks </a:t>
            </a:r>
            <a:r>
              <a:rPr lang="en-US" sz="1867" dirty="0"/>
              <a:t>given that a drivers’ network is always going to be larger than a utilities’ territory or a single Commission’s jurisdiction.</a:t>
            </a:r>
          </a:p>
        </p:txBody>
      </p:sp>
      <p:sp>
        <p:nvSpPr>
          <p:cNvPr id="4" name="Slide Number Placeholder 3"/>
          <p:cNvSpPr>
            <a:spLocks noGrp="1"/>
          </p:cNvSpPr>
          <p:nvPr>
            <p:ph type="sldNum" sz="quarter" idx="10"/>
          </p:nvPr>
        </p:nvSpPr>
        <p:spPr/>
        <p:txBody>
          <a:bodyPr/>
          <a:lstStyle/>
          <a:p>
            <a:fld id="{BFB65967-37EE-4D55-82F8-A6494FD55C33}" type="slidenum">
              <a:rPr lang="en-US" smtClean="0">
                <a:solidFill>
                  <a:srgbClr val="323232"/>
                </a:solidFill>
              </a:rPr>
              <a:pPr/>
              <a:t>9</a:t>
            </a:fld>
            <a:endParaRPr lang="en-US">
              <a:solidFill>
                <a:srgbClr val="323232"/>
              </a:solidFill>
            </a:endParaRPr>
          </a:p>
        </p:txBody>
      </p:sp>
    </p:spTree>
    <p:extLst>
      <p:ext uri="{BB962C8B-B14F-4D97-AF65-F5344CB8AC3E}">
        <p14:creationId xmlns:p14="http://schemas.microsoft.com/office/powerpoint/2010/main" val="2609163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gePoint_Template_Confidential_R8_169">
  <a:themeElements>
    <a:clrScheme name="ChargePoint 1">
      <a:dk1>
        <a:srgbClr val="323232"/>
      </a:dk1>
      <a:lt1>
        <a:srgbClr val="FFFFFF"/>
      </a:lt1>
      <a:dk2>
        <a:srgbClr val="323232"/>
      </a:dk2>
      <a:lt2>
        <a:srgbClr val="CDD7D9"/>
      </a:lt2>
      <a:accent1>
        <a:srgbClr val="FF7A14"/>
      </a:accent1>
      <a:accent2>
        <a:srgbClr val="546E8F"/>
      </a:accent2>
      <a:accent3>
        <a:srgbClr val="7A9CAF"/>
      </a:accent3>
      <a:accent4>
        <a:srgbClr val="FDB913"/>
      </a:accent4>
      <a:accent5>
        <a:srgbClr val="339933"/>
      </a:accent5>
      <a:accent6>
        <a:srgbClr val="CC0033"/>
      </a:accent6>
      <a:hlink>
        <a:srgbClr val="50A1D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6575</TotalTime>
  <Words>2721</Words>
  <Application>Microsoft Office PowerPoint</Application>
  <PresentationFormat>Widescreen</PresentationFormat>
  <Paragraphs>433</Paragraphs>
  <Slides>24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ＭＳ Ｐゴシック</vt:lpstr>
      <vt:lpstr>Arial</vt:lpstr>
      <vt:lpstr>Arial Bold</vt:lpstr>
      <vt:lpstr>Calibri</vt:lpstr>
      <vt:lpstr>Calibri Light</vt:lpstr>
      <vt:lpstr>Courier New</vt:lpstr>
      <vt:lpstr>Lucida Grande</vt:lpstr>
      <vt:lpstr>Times New Roman</vt:lpstr>
      <vt:lpstr>Office Theme</vt:lpstr>
      <vt:lpstr>ChargePoint_Template_Confidential_R8_169</vt:lpstr>
      <vt:lpstr>JU Market Ops EG – EVSE Presentation</vt:lpstr>
      <vt:lpstr>ChargePoint Policy Activity in New York</vt:lpstr>
      <vt:lpstr>ChargePoint Stations &amp; Drivers in New York</vt:lpstr>
      <vt:lpstr>PowerPoint Presentation</vt:lpstr>
      <vt:lpstr>BMW / VW East Coast Corridor Statistics</vt:lpstr>
      <vt:lpstr>NYPSC – Case 13-E-0199</vt:lpstr>
      <vt:lpstr>States with Utility Exemption for Charging</vt:lpstr>
      <vt:lpstr>Guidelines/Opportunities REV Demo Projects </vt:lpstr>
      <vt:lpstr>ChargePoint’s Guiding Principles</vt:lpstr>
      <vt:lpstr>White House National Guiding Principles to Promote Electric Vehicles and Charging Infrastructure</vt:lpstr>
      <vt:lpstr>Industry Coalition for EV Charging Principles</vt:lpstr>
      <vt:lpstr>Industry Association Created </vt:lpstr>
      <vt:lpstr>Federal Activity:  VW “Dieselgate” Leads to Billion Dollar Opportunity</vt:lpstr>
      <vt:lpstr>Appendix D – State Funds for Charging Stations</vt:lpstr>
      <vt:lpstr>Federal Activity FAST Act Corridor Nominations</vt:lpstr>
      <vt:lpstr>Pending Activity in New York</vt:lpstr>
      <vt:lpstr>2016: Activity in 32 States &amp; Canada</vt:lpstr>
      <vt:lpstr>Appendix – Examples of Applied Guiding Principles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against the Competition</dc:title>
  <dc:creator>Candace Yeung</dc:creator>
  <cp:lastModifiedBy>cquinn</cp:lastModifiedBy>
  <cp:revision>46</cp:revision>
  <dcterms:created xsi:type="dcterms:W3CDTF">2016-08-29T15:57:26Z</dcterms:created>
  <dcterms:modified xsi:type="dcterms:W3CDTF">2016-08-30T02:23:06Z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3A7E551F-1E37-40C1-BA65-E6436DE05D89</vt:lpwstr>
  </property>
  <property fmtid="{D5CDD505-2E9C-101B-9397-08002B2CF9AE}" pid="3" name="ArticulatePath">
    <vt:lpwstr>Presentation2</vt:lpwstr>
  </property>
</Properties>
</file>