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media/image22.jpg" ContentType="image/jpg"/>
  <Override PartName="/ppt/media/image23.jpg" ContentType="image/jpg"/>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 id="2147483700" r:id="rId5"/>
    <p:sldMasterId id="2147483710" r:id="rId6"/>
    <p:sldMasterId id="2147483722" r:id="rId7"/>
    <p:sldMasterId id="2147483727" r:id="rId8"/>
    <p:sldMasterId id="2147483743" r:id="rId9"/>
    <p:sldMasterId id="2147483750" r:id="rId10"/>
  </p:sldMasterIdLst>
  <p:notesMasterIdLst>
    <p:notesMasterId r:id="rId42"/>
  </p:notesMasterIdLst>
  <p:sldIdLst>
    <p:sldId id="312" r:id="rId11"/>
    <p:sldId id="433" r:id="rId12"/>
    <p:sldId id="442" r:id="rId13"/>
    <p:sldId id="431" r:id="rId14"/>
    <p:sldId id="432" r:id="rId15"/>
    <p:sldId id="446" r:id="rId16"/>
    <p:sldId id="501" r:id="rId17"/>
    <p:sldId id="440" r:id="rId18"/>
    <p:sldId id="518" r:id="rId19"/>
    <p:sldId id="532" r:id="rId20"/>
    <p:sldId id="553" r:id="rId21"/>
    <p:sldId id="554" r:id="rId22"/>
    <p:sldId id="555" r:id="rId23"/>
    <p:sldId id="556" r:id="rId24"/>
    <p:sldId id="557" r:id="rId25"/>
    <p:sldId id="548" r:id="rId26"/>
    <p:sldId id="549" r:id="rId27"/>
    <p:sldId id="519" r:id="rId28"/>
    <p:sldId id="558" r:id="rId29"/>
    <p:sldId id="447" r:id="rId30"/>
    <p:sldId id="538" r:id="rId31"/>
    <p:sldId id="539" r:id="rId32"/>
    <p:sldId id="517" r:id="rId33"/>
    <p:sldId id="443" r:id="rId34"/>
    <p:sldId id="412" r:id="rId35"/>
    <p:sldId id="504" r:id="rId36"/>
    <p:sldId id="545" r:id="rId37"/>
    <p:sldId id="540" r:id="rId38"/>
    <p:sldId id="541" r:id="rId39"/>
    <p:sldId id="542" r:id="rId40"/>
    <p:sldId id="32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ccar, Samir" initials="SS" lastIdx="1" clrIdx="0">
    <p:extLst/>
  </p:cmAuthor>
  <p:cmAuthor id="2" name="Heather Adams" initials="HA"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4D7B"/>
    <a:srgbClr val="277D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73" autoAdjust="0"/>
    <p:restoredTop sz="95501" autoAdjust="0"/>
  </p:normalViewPr>
  <p:slideViewPr>
    <p:cSldViewPr snapToGrid="0">
      <p:cViewPr varScale="1">
        <p:scale>
          <a:sx n="88" d="100"/>
          <a:sy n="88" d="100"/>
        </p:scale>
        <p:origin x="1782" y="8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9" d="100"/>
          <a:sy n="59" d="100"/>
        </p:scale>
        <p:origin x="210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F6D76A-A22E-4CE1-9910-803A8E4514AA}" type="doc">
      <dgm:prSet loTypeId="urn:microsoft.com/office/officeart/2009/3/layout/StepUpProcess" loCatId="process" qsTypeId="urn:microsoft.com/office/officeart/2005/8/quickstyle/simple1" qsCatId="simple" csTypeId="urn:microsoft.com/office/officeart/2005/8/colors/accent1_3" csCatId="accent1" phldr="1"/>
      <dgm:spPr/>
      <dgm:t>
        <a:bodyPr/>
        <a:lstStyle/>
        <a:p>
          <a:endParaRPr lang="en-US"/>
        </a:p>
      </dgm:t>
    </dgm:pt>
    <dgm:pt modelId="{7A093355-549E-4846-99D1-03BAFBEB1601}">
      <dgm:prSet phldrT="[Text]"/>
      <dgm:spPr/>
      <dgm:t>
        <a:bodyPr/>
        <a:lstStyle/>
        <a:p>
          <a:r>
            <a:rPr lang="en-US" dirty="0" smtClean="0"/>
            <a:t>Stage 1 – Distribution Indicators</a:t>
          </a:r>
          <a:endParaRPr lang="en-US" dirty="0"/>
        </a:p>
      </dgm:t>
    </dgm:pt>
    <dgm:pt modelId="{ACC9E01B-2852-4C00-8D0A-7EDED6F5B1F6}" type="parTrans" cxnId="{EEC80094-905F-4A6D-B8CB-56BA94E8AA4B}">
      <dgm:prSet/>
      <dgm:spPr/>
      <dgm:t>
        <a:bodyPr/>
        <a:lstStyle/>
        <a:p>
          <a:endParaRPr lang="en-US"/>
        </a:p>
      </dgm:t>
    </dgm:pt>
    <dgm:pt modelId="{3FCE78A0-65ED-42B3-BCAC-CA42FA35E3EA}" type="sibTrans" cxnId="{EEC80094-905F-4A6D-B8CB-56BA94E8AA4B}">
      <dgm:prSet/>
      <dgm:spPr/>
      <dgm:t>
        <a:bodyPr/>
        <a:lstStyle/>
        <a:p>
          <a:endParaRPr lang="en-US"/>
        </a:p>
      </dgm:t>
    </dgm:pt>
    <dgm:pt modelId="{547913B1-48DD-479E-9807-BD78FD75D941}">
      <dgm:prSet/>
      <dgm:spPr/>
      <dgm:t>
        <a:bodyPr/>
        <a:lstStyle/>
        <a:p>
          <a:r>
            <a:rPr lang="en-US" dirty="0" smtClean="0"/>
            <a:t>Stage 2 – Hosting Capacity Evaluations</a:t>
          </a:r>
        </a:p>
      </dgm:t>
    </dgm:pt>
    <dgm:pt modelId="{B26AC00F-AEDF-4A21-896B-D31D4E91E317}" type="parTrans" cxnId="{C4C32B4F-7404-4D25-8BEF-BAAA0AA9CDFE}">
      <dgm:prSet/>
      <dgm:spPr/>
      <dgm:t>
        <a:bodyPr/>
        <a:lstStyle/>
        <a:p>
          <a:endParaRPr lang="en-US"/>
        </a:p>
      </dgm:t>
    </dgm:pt>
    <dgm:pt modelId="{6DD83D9B-88CF-4DC5-BFD4-2B2254BDD77F}" type="sibTrans" cxnId="{C4C32B4F-7404-4D25-8BEF-BAAA0AA9CDFE}">
      <dgm:prSet/>
      <dgm:spPr/>
      <dgm:t>
        <a:bodyPr/>
        <a:lstStyle/>
        <a:p>
          <a:endParaRPr lang="en-US"/>
        </a:p>
      </dgm:t>
    </dgm:pt>
    <dgm:pt modelId="{83B58332-D206-4970-AAED-E15DAFEED284}">
      <dgm:prSet/>
      <dgm:spPr/>
      <dgm:t>
        <a:bodyPr/>
        <a:lstStyle/>
        <a:p>
          <a:r>
            <a:rPr lang="en-US" dirty="0" smtClean="0"/>
            <a:t>Stage 3 – Advanced Hosting Capacity Evaluations</a:t>
          </a:r>
        </a:p>
      </dgm:t>
    </dgm:pt>
    <dgm:pt modelId="{39746853-0AEC-4606-A7D1-0F6191B102AA}" type="parTrans" cxnId="{FE4405B6-E5A5-4466-83ED-9935352D67F1}">
      <dgm:prSet/>
      <dgm:spPr/>
      <dgm:t>
        <a:bodyPr/>
        <a:lstStyle/>
        <a:p>
          <a:endParaRPr lang="en-US"/>
        </a:p>
      </dgm:t>
    </dgm:pt>
    <dgm:pt modelId="{91BE38BF-87EA-4492-9451-16E1FE2D2FFD}" type="sibTrans" cxnId="{FE4405B6-E5A5-4466-83ED-9935352D67F1}">
      <dgm:prSet/>
      <dgm:spPr/>
      <dgm:t>
        <a:bodyPr/>
        <a:lstStyle/>
        <a:p>
          <a:endParaRPr lang="en-US"/>
        </a:p>
      </dgm:t>
    </dgm:pt>
    <dgm:pt modelId="{513C3082-C82B-4A87-B734-1CD3145B9749}">
      <dgm:prSet/>
      <dgm:spPr/>
      <dgm:t>
        <a:bodyPr/>
        <a:lstStyle/>
        <a:p>
          <a:r>
            <a:rPr lang="en-US" dirty="0" smtClean="0"/>
            <a:t>Stage 4 – Fully Integrated DER Value Assessments</a:t>
          </a:r>
        </a:p>
      </dgm:t>
    </dgm:pt>
    <dgm:pt modelId="{45F91B3B-3360-4839-AA7B-335DFDB37A42}" type="parTrans" cxnId="{EC2AA043-149F-4B13-908D-5E55E06B53F4}">
      <dgm:prSet/>
      <dgm:spPr/>
      <dgm:t>
        <a:bodyPr/>
        <a:lstStyle/>
        <a:p>
          <a:endParaRPr lang="en-US"/>
        </a:p>
      </dgm:t>
    </dgm:pt>
    <dgm:pt modelId="{4FA58518-92C8-4A27-B7F3-9C8E17815E3A}" type="sibTrans" cxnId="{EC2AA043-149F-4B13-908D-5E55E06B53F4}">
      <dgm:prSet/>
      <dgm:spPr/>
      <dgm:t>
        <a:bodyPr/>
        <a:lstStyle/>
        <a:p>
          <a:endParaRPr lang="en-US"/>
        </a:p>
      </dgm:t>
    </dgm:pt>
    <dgm:pt modelId="{1242090C-3A5D-4FF5-A674-0F4B10203293}" type="pres">
      <dgm:prSet presAssocID="{8EF6D76A-A22E-4CE1-9910-803A8E4514AA}" presName="rootnode" presStyleCnt="0">
        <dgm:presLayoutVars>
          <dgm:chMax/>
          <dgm:chPref/>
          <dgm:dir/>
          <dgm:animLvl val="lvl"/>
        </dgm:presLayoutVars>
      </dgm:prSet>
      <dgm:spPr/>
      <dgm:t>
        <a:bodyPr/>
        <a:lstStyle/>
        <a:p>
          <a:endParaRPr lang="en-US"/>
        </a:p>
      </dgm:t>
    </dgm:pt>
    <dgm:pt modelId="{A8591ADB-5C5B-459A-A768-30C36CB9EFE4}" type="pres">
      <dgm:prSet presAssocID="{7A093355-549E-4846-99D1-03BAFBEB1601}" presName="composite" presStyleCnt="0"/>
      <dgm:spPr/>
    </dgm:pt>
    <dgm:pt modelId="{08ED3A5D-F045-4868-B4AC-836D80845149}" type="pres">
      <dgm:prSet presAssocID="{7A093355-549E-4846-99D1-03BAFBEB1601}" presName="LShape" presStyleLbl="alignNode1" presStyleIdx="0" presStyleCnt="7"/>
      <dgm:spPr/>
      <dgm:t>
        <a:bodyPr/>
        <a:lstStyle/>
        <a:p>
          <a:endParaRPr lang="en-US"/>
        </a:p>
      </dgm:t>
    </dgm:pt>
    <dgm:pt modelId="{9876EC96-7546-4511-8706-61FAFAB3A115}" type="pres">
      <dgm:prSet presAssocID="{7A093355-549E-4846-99D1-03BAFBEB1601}" presName="ParentText" presStyleLbl="revTx" presStyleIdx="0" presStyleCnt="4">
        <dgm:presLayoutVars>
          <dgm:chMax val="0"/>
          <dgm:chPref val="0"/>
          <dgm:bulletEnabled val="1"/>
        </dgm:presLayoutVars>
      </dgm:prSet>
      <dgm:spPr/>
      <dgm:t>
        <a:bodyPr/>
        <a:lstStyle/>
        <a:p>
          <a:endParaRPr lang="en-US"/>
        </a:p>
      </dgm:t>
    </dgm:pt>
    <dgm:pt modelId="{AB6A8FC5-3367-483D-89FA-52DFB0094693}" type="pres">
      <dgm:prSet presAssocID="{7A093355-549E-4846-99D1-03BAFBEB1601}" presName="Triangle" presStyleLbl="alignNode1" presStyleIdx="1" presStyleCnt="7"/>
      <dgm:spPr>
        <a:noFill/>
        <a:ln>
          <a:noFill/>
        </a:ln>
      </dgm:spPr>
    </dgm:pt>
    <dgm:pt modelId="{9D6A7010-BCCC-4DC1-8A9A-A4E65F7E8E5B}" type="pres">
      <dgm:prSet presAssocID="{3FCE78A0-65ED-42B3-BCAC-CA42FA35E3EA}" presName="sibTrans" presStyleCnt="0"/>
      <dgm:spPr/>
    </dgm:pt>
    <dgm:pt modelId="{7A2486EC-84C5-49CE-8592-343DDB6A7A13}" type="pres">
      <dgm:prSet presAssocID="{3FCE78A0-65ED-42B3-BCAC-CA42FA35E3EA}" presName="space" presStyleCnt="0"/>
      <dgm:spPr/>
    </dgm:pt>
    <dgm:pt modelId="{37DBEBAC-445F-40F4-A297-FB9D650EB1F2}" type="pres">
      <dgm:prSet presAssocID="{547913B1-48DD-479E-9807-BD78FD75D941}" presName="composite" presStyleCnt="0"/>
      <dgm:spPr/>
    </dgm:pt>
    <dgm:pt modelId="{648D7E39-4201-4C29-B4CD-D57A33B0DB3F}" type="pres">
      <dgm:prSet presAssocID="{547913B1-48DD-479E-9807-BD78FD75D941}" presName="LShape" presStyleLbl="alignNode1" presStyleIdx="2" presStyleCnt="7"/>
      <dgm:spPr/>
    </dgm:pt>
    <dgm:pt modelId="{8A209BC3-E07E-446B-987E-0C05FFDE8E61}" type="pres">
      <dgm:prSet presAssocID="{547913B1-48DD-479E-9807-BD78FD75D941}" presName="ParentText" presStyleLbl="revTx" presStyleIdx="1" presStyleCnt="4">
        <dgm:presLayoutVars>
          <dgm:chMax val="0"/>
          <dgm:chPref val="0"/>
          <dgm:bulletEnabled val="1"/>
        </dgm:presLayoutVars>
      </dgm:prSet>
      <dgm:spPr/>
      <dgm:t>
        <a:bodyPr/>
        <a:lstStyle/>
        <a:p>
          <a:endParaRPr lang="en-US"/>
        </a:p>
      </dgm:t>
    </dgm:pt>
    <dgm:pt modelId="{9B6FA351-C417-427E-B8BF-AC4E8C315301}" type="pres">
      <dgm:prSet presAssocID="{547913B1-48DD-479E-9807-BD78FD75D941}" presName="Triangle" presStyleLbl="alignNode1" presStyleIdx="3" presStyleCnt="7"/>
      <dgm:spPr>
        <a:noFill/>
        <a:ln>
          <a:noFill/>
        </a:ln>
      </dgm:spPr>
    </dgm:pt>
    <dgm:pt modelId="{D76FCB8D-4A62-417A-A2D3-396C7771B1C2}" type="pres">
      <dgm:prSet presAssocID="{6DD83D9B-88CF-4DC5-BFD4-2B2254BDD77F}" presName="sibTrans" presStyleCnt="0"/>
      <dgm:spPr/>
    </dgm:pt>
    <dgm:pt modelId="{B442EB4F-AC09-438D-97F7-29231168EA0D}" type="pres">
      <dgm:prSet presAssocID="{6DD83D9B-88CF-4DC5-BFD4-2B2254BDD77F}" presName="space" presStyleCnt="0"/>
      <dgm:spPr/>
    </dgm:pt>
    <dgm:pt modelId="{699D8164-F988-410C-9FF6-69D532530557}" type="pres">
      <dgm:prSet presAssocID="{83B58332-D206-4970-AAED-E15DAFEED284}" presName="composite" presStyleCnt="0"/>
      <dgm:spPr/>
    </dgm:pt>
    <dgm:pt modelId="{494FDD0A-2A81-4E85-8E97-29130740671D}" type="pres">
      <dgm:prSet presAssocID="{83B58332-D206-4970-AAED-E15DAFEED284}" presName="LShape" presStyleLbl="alignNode1" presStyleIdx="4" presStyleCnt="7"/>
      <dgm:spPr/>
    </dgm:pt>
    <dgm:pt modelId="{1C673070-49EE-4607-B518-99DE068BBF7D}" type="pres">
      <dgm:prSet presAssocID="{83B58332-D206-4970-AAED-E15DAFEED284}" presName="ParentText" presStyleLbl="revTx" presStyleIdx="2" presStyleCnt="4">
        <dgm:presLayoutVars>
          <dgm:chMax val="0"/>
          <dgm:chPref val="0"/>
          <dgm:bulletEnabled val="1"/>
        </dgm:presLayoutVars>
      </dgm:prSet>
      <dgm:spPr/>
      <dgm:t>
        <a:bodyPr/>
        <a:lstStyle/>
        <a:p>
          <a:endParaRPr lang="en-US"/>
        </a:p>
      </dgm:t>
    </dgm:pt>
    <dgm:pt modelId="{3CE0C22F-A2D5-4841-B46F-339999FC0098}" type="pres">
      <dgm:prSet presAssocID="{83B58332-D206-4970-AAED-E15DAFEED284}" presName="Triangle" presStyleLbl="alignNode1" presStyleIdx="5" presStyleCnt="7"/>
      <dgm:spPr>
        <a:noFill/>
        <a:ln>
          <a:noFill/>
        </a:ln>
      </dgm:spPr>
    </dgm:pt>
    <dgm:pt modelId="{A5CAA6E3-B86D-49C7-A1AE-64AB6594875B}" type="pres">
      <dgm:prSet presAssocID="{91BE38BF-87EA-4492-9451-16E1FE2D2FFD}" presName="sibTrans" presStyleCnt="0"/>
      <dgm:spPr/>
    </dgm:pt>
    <dgm:pt modelId="{4E4C017E-6542-4D0C-860A-204AE439C5D1}" type="pres">
      <dgm:prSet presAssocID="{91BE38BF-87EA-4492-9451-16E1FE2D2FFD}" presName="space" presStyleCnt="0"/>
      <dgm:spPr/>
    </dgm:pt>
    <dgm:pt modelId="{D74036E8-4A49-4F53-A9AA-97BF321977DB}" type="pres">
      <dgm:prSet presAssocID="{513C3082-C82B-4A87-B734-1CD3145B9749}" presName="composite" presStyleCnt="0"/>
      <dgm:spPr/>
    </dgm:pt>
    <dgm:pt modelId="{98B786E1-6A8C-45EC-A817-A12B9BABB756}" type="pres">
      <dgm:prSet presAssocID="{513C3082-C82B-4A87-B734-1CD3145B9749}" presName="LShape" presStyleLbl="alignNode1" presStyleIdx="6" presStyleCnt="7"/>
      <dgm:spPr/>
    </dgm:pt>
    <dgm:pt modelId="{461E9450-6B89-474D-88DC-E504DA5CB24F}" type="pres">
      <dgm:prSet presAssocID="{513C3082-C82B-4A87-B734-1CD3145B9749}" presName="ParentText" presStyleLbl="revTx" presStyleIdx="3" presStyleCnt="4">
        <dgm:presLayoutVars>
          <dgm:chMax val="0"/>
          <dgm:chPref val="0"/>
          <dgm:bulletEnabled val="1"/>
        </dgm:presLayoutVars>
      </dgm:prSet>
      <dgm:spPr/>
      <dgm:t>
        <a:bodyPr/>
        <a:lstStyle/>
        <a:p>
          <a:endParaRPr lang="en-US"/>
        </a:p>
      </dgm:t>
    </dgm:pt>
  </dgm:ptLst>
  <dgm:cxnLst>
    <dgm:cxn modelId="{CA9AEA87-900D-489B-9CBC-AF4AD83249AF}" type="presOf" srcId="{513C3082-C82B-4A87-B734-1CD3145B9749}" destId="{461E9450-6B89-474D-88DC-E504DA5CB24F}" srcOrd="0" destOrd="0" presId="urn:microsoft.com/office/officeart/2009/3/layout/StepUpProcess"/>
    <dgm:cxn modelId="{FE4405B6-E5A5-4466-83ED-9935352D67F1}" srcId="{8EF6D76A-A22E-4CE1-9910-803A8E4514AA}" destId="{83B58332-D206-4970-AAED-E15DAFEED284}" srcOrd="2" destOrd="0" parTransId="{39746853-0AEC-4606-A7D1-0F6191B102AA}" sibTransId="{91BE38BF-87EA-4492-9451-16E1FE2D2FFD}"/>
    <dgm:cxn modelId="{8965C814-117A-4AD8-A662-D40FF62BA099}" type="presOf" srcId="{8EF6D76A-A22E-4CE1-9910-803A8E4514AA}" destId="{1242090C-3A5D-4FF5-A674-0F4B10203293}" srcOrd="0" destOrd="0" presId="urn:microsoft.com/office/officeart/2009/3/layout/StepUpProcess"/>
    <dgm:cxn modelId="{1185D2C8-1861-4489-A3E2-0CEDEA08CB53}" type="presOf" srcId="{83B58332-D206-4970-AAED-E15DAFEED284}" destId="{1C673070-49EE-4607-B518-99DE068BBF7D}" srcOrd="0" destOrd="0" presId="urn:microsoft.com/office/officeart/2009/3/layout/StepUpProcess"/>
    <dgm:cxn modelId="{EC2AA043-149F-4B13-908D-5E55E06B53F4}" srcId="{8EF6D76A-A22E-4CE1-9910-803A8E4514AA}" destId="{513C3082-C82B-4A87-B734-1CD3145B9749}" srcOrd="3" destOrd="0" parTransId="{45F91B3B-3360-4839-AA7B-335DFDB37A42}" sibTransId="{4FA58518-92C8-4A27-B7F3-9C8E17815E3A}"/>
    <dgm:cxn modelId="{6318D334-DBC1-44E7-9DF7-C9FE949187CD}" type="presOf" srcId="{7A093355-549E-4846-99D1-03BAFBEB1601}" destId="{9876EC96-7546-4511-8706-61FAFAB3A115}" srcOrd="0" destOrd="0" presId="urn:microsoft.com/office/officeart/2009/3/layout/StepUpProcess"/>
    <dgm:cxn modelId="{C4C32B4F-7404-4D25-8BEF-BAAA0AA9CDFE}" srcId="{8EF6D76A-A22E-4CE1-9910-803A8E4514AA}" destId="{547913B1-48DD-479E-9807-BD78FD75D941}" srcOrd="1" destOrd="0" parTransId="{B26AC00F-AEDF-4A21-896B-D31D4E91E317}" sibTransId="{6DD83D9B-88CF-4DC5-BFD4-2B2254BDD77F}"/>
    <dgm:cxn modelId="{2994581B-CFA6-4D35-85F8-F3B72B5E1E39}" type="presOf" srcId="{547913B1-48DD-479E-9807-BD78FD75D941}" destId="{8A209BC3-E07E-446B-987E-0C05FFDE8E61}" srcOrd="0" destOrd="0" presId="urn:microsoft.com/office/officeart/2009/3/layout/StepUpProcess"/>
    <dgm:cxn modelId="{EEC80094-905F-4A6D-B8CB-56BA94E8AA4B}" srcId="{8EF6D76A-A22E-4CE1-9910-803A8E4514AA}" destId="{7A093355-549E-4846-99D1-03BAFBEB1601}" srcOrd="0" destOrd="0" parTransId="{ACC9E01B-2852-4C00-8D0A-7EDED6F5B1F6}" sibTransId="{3FCE78A0-65ED-42B3-BCAC-CA42FA35E3EA}"/>
    <dgm:cxn modelId="{F37289FC-A1C6-4057-B29F-D0C4A4D9F8AF}" type="presParOf" srcId="{1242090C-3A5D-4FF5-A674-0F4B10203293}" destId="{A8591ADB-5C5B-459A-A768-30C36CB9EFE4}" srcOrd="0" destOrd="0" presId="urn:microsoft.com/office/officeart/2009/3/layout/StepUpProcess"/>
    <dgm:cxn modelId="{20B8A17F-E56B-4E91-9112-48C190481AC1}" type="presParOf" srcId="{A8591ADB-5C5B-459A-A768-30C36CB9EFE4}" destId="{08ED3A5D-F045-4868-B4AC-836D80845149}" srcOrd="0" destOrd="0" presId="urn:microsoft.com/office/officeart/2009/3/layout/StepUpProcess"/>
    <dgm:cxn modelId="{83FB9FDA-A9BF-45C1-9B08-02DDEBEA5D02}" type="presParOf" srcId="{A8591ADB-5C5B-459A-A768-30C36CB9EFE4}" destId="{9876EC96-7546-4511-8706-61FAFAB3A115}" srcOrd="1" destOrd="0" presId="urn:microsoft.com/office/officeart/2009/3/layout/StepUpProcess"/>
    <dgm:cxn modelId="{626E2F6F-A7A1-4120-8A8D-EEDFDD535B67}" type="presParOf" srcId="{A8591ADB-5C5B-459A-A768-30C36CB9EFE4}" destId="{AB6A8FC5-3367-483D-89FA-52DFB0094693}" srcOrd="2" destOrd="0" presId="urn:microsoft.com/office/officeart/2009/3/layout/StepUpProcess"/>
    <dgm:cxn modelId="{9BC3FB6E-36B3-4A28-9710-19E45B150A45}" type="presParOf" srcId="{1242090C-3A5D-4FF5-A674-0F4B10203293}" destId="{9D6A7010-BCCC-4DC1-8A9A-A4E65F7E8E5B}" srcOrd="1" destOrd="0" presId="urn:microsoft.com/office/officeart/2009/3/layout/StepUpProcess"/>
    <dgm:cxn modelId="{B8053C4D-FE79-4FA2-9E89-908E9A885F6D}" type="presParOf" srcId="{9D6A7010-BCCC-4DC1-8A9A-A4E65F7E8E5B}" destId="{7A2486EC-84C5-49CE-8592-343DDB6A7A13}" srcOrd="0" destOrd="0" presId="urn:microsoft.com/office/officeart/2009/3/layout/StepUpProcess"/>
    <dgm:cxn modelId="{1E14555B-2997-4003-95DB-81AB6FBE75A5}" type="presParOf" srcId="{1242090C-3A5D-4FF5-A674-0F4B10203293}" destId="{37DBEBAC-445F-40F4-A297-FB9D650EB1F2}" srcOrd="2" destOrd="0" presId="urn:microsoft.com/office/officeart/2009/3/layout/StepUpProcess"/>
    <dgm:cxn modelId="{F8A5A473-2365-4D5C-9130-E2BD450C8606}" type="presParOf" srcId="{37DBEBAC-445F-40F4-A297-FB9D650EB1F2}" destId="{648D7E39-4201-4C29-B4CD-D57A33B0DB3F}" srcOrd="0" destOrd="0" presId="urn:microsoft.com/office/officeart/2009/3/layout/StepUpProcess"/>
    <dgm:cxn modelId="{D370ABDF-4DA7-4705-8E39-2B723A8F06C8}" type="presParOf" srcId="{37DBEBAC-445F-40F4-A297-FB9D650EB1F2}" destId="{8A209BC3-E07E-446B-987E-0C05FFDE8E61}" srcOrd="1" destOrd="0" presId="urn:microsoft.com/office/officeart/2009/3/layout/StepUpProcess"/>
    <dgm:cxn modelId="{D31297BD-9104-493A-8F7D-4CDC3ED24831}" type="presParOf" srcId="{37DBEBAC-445F-40F4-A297-FB9D650EB1F2}" destId="{9B6FA351-C417-427E-B8BF-AC4E8C315301}" srcOrd="2" destOrd="0" presId="urn:microsoft.com/office/officeart/2009/3/layout/StepUpProcess"/>
    <dgm:cxn modelId="{775D0986-4D36-44AE-951B-B839DE743A20}" type="presParOf" srcId="{1242090C-3A5D-4FF5-A674-0F4B10203293}" destId="{D76FCB8D-4A62-417A-A2D3-396C7771B1C2}" srcOrd="3" destOrd="0" presId="urn:microsoft.com/office/officeart/2009/3/layout/StepUpProcess"/>
    <dgm:cxn modelId="{73A18876-3DB7-4089-9FD2-5F2E8FA950DB}" type="presParOf" srcId="{D76FCB8D-4A62-417A-A2D3-396C7771B1C2}" destId="{B442EB4F-AC09-438D-97F7-29231168EA0D}" srcOrd="0" destOrd="0" presId="urn:microsoft.com/office/officeart/2009/3/layout/StepUpProcess"/>
    <dgm:cxn modelId="{B7C89018-65A0-4602-8BF5-63B6DCC332BC}" type="presParOf" srcId="{1242090C-3A5D-4FF5-A674-0F4B10203293}" destId="{699D8164-F988-410C-9FF6-69D532530557}" srcOrd="4" destOrd="0" presId="urn:microsoft.com/office/officeart/2009/3/layout/StepUpProcess"/>
    <dgm:cxn modelId="{26F0EF18-89FB-4778-B3BD-693DFDDB44C4}" type="presParOf" srcId="{699D8164-F988-410C-9FF6-69D532530557}" destId="{494FDD0A-2A81-4E85-8E97-29130740671D}" srcOrd="0" destOrd="0" presId="urn:microsoft.com/office/officeart/2009/3/layout/StepUpProcess"/>
    <dgm:cxn modelId="{9D7F1F62-3AA1-4900-AD8A-9CC5DD90F159}" type="presParOf" srcId="{699D8164-F988-410C-9FF6-69D532530557}" destId="{1C673070-49EE-4607-B518-99DE068BBF7D}" srcOrd="1" destOrd="0" presId="urn:microsoft.com/office/officeart/2009/3/layout/StepUpProcess"/>
    <dgm:cxn modelId="{B3ACC756-8054-40C1-AC96-AC952A926F9C}" type="presParOf" srcId="{699D8164-F988-410C-9FF6-69D532530557}" destId="{3CE0C22F-A2D5-4841-B46F-339999FC0098}" srcOrd="2" destOrd="0" presId="urn:microsoft.com/office/officeart/2009/3/layout/StepUpProcess"/>
    <dgm:cxn modelId="{ABACBABD-1D30-447E-B920-48A684289F0A}" type="presParOf" srcId="{1242090C-3A5D-4FF5-A674-0F4B10203293}" destId="{A5CAA6E3-B86D-49C7-A1AE-64AB6594875B}" srcOrd="5" destOrd="0" presId="urn:microsoft.com/office/officeart/2009/3/layout/StepUpProcess"/>
    <dgm:cxn modelId="{093FFF8F-DEB6-4743-B1F1-FD8C7D4B5921}" type="presParOf" srcId="{A5CAA6E3-B86D-49C7-A1AE-64AB6594875B}" destId="{4E4C017E-6542-4D0C-860A-204AE439C5D1}" srcOrd="0" destOrd="0" presId="urn:microsoft.com/office/officeart/2009/3/layout/StepUpProcess"/>
    <dgm:cxn modelId="{BFABF142-E884-41A6-A254-8DD0044531D1}" type="presParOf" srcId="{1242090C-3A5D-4FF5-A674-0F4B10203293}" destId="{D74036E8-4A49-4F53-A9AA-97BF321977DB}" srcOrd="6" destOrd="0" presId="urn:microsoft.com/office/officeart/2009/3/layout/StepUpProcess"/>
    <dgm:cxn modelId="{3EFFD40B-99B4-4A8A-93A7-6FBAF4A74BC7}" type="presParOf" srcId="{D74036E8-4A49-4F53-A9AA-97BF321977DB}" destId="{98B786E1-6A8C-45EC-A817-A12B9BABB756}" srcOrd="0" destOrd="0" presId="urn:microsoft.com/office/officeart/2009/3/layout/StepUpProcess"/>
    <dgm:cxn modelId="{2A197A7A-301B-4F47-B695-53A0808F6A86}" type="presParOf" srcId="{D74036E8-4A49-4F53-A9AA-97BF321977DB}" destId="{461E9450-6B89-474D-88DC-E504DA5CB24F}"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16A889-43F6-4F70-A5EE-D58A70677E56}" type="doc">
      <dgm:prSet loTypeId="urn:microsoft.com/office/officeart/2005/8/layout/venn3" loCatId="relationship" qsTypeId="urn:microsoft.com/office/officeart/2005/8/quickstyle/simple1" qsCatId="simple" csTypeId="urn:microsoft.com/office/officeart/2005/8/colors/accent1_2" csCatId="accent1" phldr="1"/>
      <dgm:spPr/>
    </dgm:pt>
    <dgm:pt modelId="{31EE2EAE-0C6E-4A99-9DAD-FE10D2431086}">
      <dgm:prSet phldrT="[Text]" custT="1"/>
      <dgm:spPr/>
      <dgm:t>
        <a:bodyPr/>
        <a:lstStyle/>
        <a:p>
          <a:pPr algn="ctr"/>
          <a:r>
            <a:rPr lang="en-US" sz="1600" b="0" u="sng" dirty="0" smtClean="0">
              <a:solidFill>
                <a:schemeClr val="bg1">
                  <a:lumMod val="50000"/>
                </a:schemeClr>
              </a:solidFill>
            </a:rPr>
            <a:t>Interconnection Policy Working Group (IPWG) and Ombudsman Group</a:t>
          </a:r>
        </a:p>
        <a:p>
          <a:pPr algn="ctr"/>
          <a:r>
            <a:rPr lang="en-US" sz="1600" i="1" dirty="0" smtClean="0">
              <a:solidFill>
                <a:schemeClr val="bg1">
                  <a:lumMod val="50000"/>
                </a:schemeClr>
              </a:solidFill>
            </a:rPr>
            <a:t>“Near Term Policy and Process Issues”</a:t>
          </a:r>
          <a:endParaRPr lang="en-US" sz="1600" i="1" dirty="0">
            <a:solidFill>
              <a:schemeClr val="bg1">
                <a:lumMod val="50000"/>
              </a:schemeClr>
            </a:solidFill>
          </a:endParaRPr>
        </a:p>
      </dgm:t>
    </dgm:pt>
    <dgm:pt modelId="{A6AF28DB-5DDB-4AAC-AF9E-C9D0C0F24AD3}" type="parTrans" cxnId="{A5B9B75D-474E-4772-9064-DD77E73A9124}">
      <dgm:prSet/>
      <dgm:spPr/>
      <dgm:t>
        <a:bodyPr/>
        <a:lstStyle/>
        <a:p>
          <a:endParaRPr lang="en-US"/>
        </a:p>
      </dgm:t>
    </dgm:pt>
    <dgm:pt modelId="{8F056135-E48B-4974-8222-006CB7DE7AA7}" type="sibTrans" cxnId="{A5B9B75D-474E-4772-9064-DD77E73A9124}">
      <dgm:prSet/>
      <dgm:spPr/>
      <dgm:t>
        <a:bodyPr/>
        <a:lstStyle/>
        <a:p>
          <a:endParaRPr lang="en-US"/>
        </a:p>
      </dgm:t>
    </dgm:pt>
    <dgm:pt modelId="{2597B8CB-A697-462E-AF35-EDFE865A8573}">
      <dgm:prSet phldrT="[Text]" custT="1"/>
      <dgm:spPr/>
      <dgm:t>
        <a:bodyPr/>
        <a:lstStyle/>
        <a:p>
          <a:pPr algn="ctr"/>
          <a:r>
            <a:rPr lang="en-US" sz="1600" b="0" u="sng" dirty="0" smtClean="0">
              <a:solidFill>
                <a:schemeClr val="bg1">
                  <a:lumMod val="50000"/>
                </a:schemeClr>
              </a:solidFill>
            </a:rPr>
            <a:t>Interconnection Technical Working Group (ITWG)</a:t>
          </a:r>
        </a:p>
        <a:p>
          <a:pPr algn="ctr"/>
          <a:r>
            <a:rPr lang="en-US" sz="1600" i="1" dirty="0" smtClean="0">
              <a:solidFill>
                <a:schemeClr val="bg1">
                  <a:lumMod val="50000"/>
                </a:schemeClr>
              </a:solidFill>
            </a:rPr>
            <a:t>“Near-Term Technical Issues”</a:t>
          </a:r>
          <a:endParaRPr lang="en-US" sz="1600" i="1" dirty="0">
            <a:solidFill>
              <a:schemeClr val="bg1">
                <a:lumMod val="50000"/>
              </a:schemeClr>
            </a:solidFill>
          </a:endParaRPr>
        </a:p>
      </dgm:t>
    </dgm:pt>
    <dgm:pt modelId="{1A2B8A89-544F-419B-AF1D-637C573D2716}" type="parTrans" cxnId="{388057B3-73B7-4FB6-93E4-7A239B817CF7}">
      <dgm:prSet/>
      <dgm:spPr/>
      <dgm:t>
        <a:bodyPr/>
        <a:lstStyle/>
        <a:p>
          <a:endParaRPr lang="en-US"/>
        </a:p>
      </dgm:t>
    </dgm:pt>
    <dgm:pt modelId="{102093B8-C0C1-4B71-9AB8-3AE5DD788A31}" type="sibTrans" cxnId="{388057B3-73B7-4FB6-93E4-7A239B817CF7}">
      <dgm:prSet/>
      <dgm:spPr/>
      <dgm:t>
        <a:bodyPr/>
        <a:lstStyle/>
        <a:p>
          <a:endParaRPr lang="en-US"/>
        </a:p>
      </dgm:t>
    </dgm:pt>
    <dgm:pt modelId="{D30EC313-16AF-4BD5-80D4-6868B22CC1A4}">
      <dgm:prSet phldrT="[Text]" custT="1"/>
      <dgm:spPr/>
      <dgm:t>
        <a:bodyPr/>
        <a:lstStyle/>
        <a:p>
          <a:pPr algn="ctr"/>
          <a:r>
            <a:rPr lang="en-US" sz="1600" b="1" u="sng" baseline="0" dirty="0" smtClean="0">
              <a:solidFill>
                <a:srgbClr val="FF0000"/>
              </a:solidFill>
            </a:rPr>
            <a:t>Hosting Capacity Supplemental DSIP</a:t>
          </a:r>
        </a:p>
        <a:p>
          <a:pPr algn="ctr"/>
          <a:r>
            <a:rPr lang="en-US" sz="1600" i="1" baseline="0" dirty="0" smtClean="0">
              <a:solidFill>
                <a:srgbClr val="FF0000"/>
              </a:solidFill>
            </a:rPr>
            <a:t>“Hosting Capacity: Definition, Use Cases, and Expansion”</a:t>
          </a:r>
          <a:endParaRPr lang="en-US" sz="1600" baseline="0" dirty="0">
            <a:solidFill>
              <a:srgbClr val="FF0000"/>
            </a:solidFill>
          </a:endParaRPr>
        </a:p>
      </dgm:t>
    </dgm:pt>
    <dgm:pt modelId="{6008E8D3-EC72-4F66-89A1-6DF718E5DCF6}" type="parTrans" cxnId="{A1A5F7B5-C12D-4842-8327-EAAFE0A9A7AF}">
      <dgm:prSet/>
      <dgm:spPr/>
      <dgm:t>
        <a:bodyPr/>
        <a:lstStyle/>
        <a:p>
          <a:endParaRPr lang="en-US"/>
        </a:p>
      </dgm:t>
    </dgm:pt>
    <dgm:pt modelId="{BE51B280-FFCA-4435-B591-FC913E91B4CD}" type="sibTrans" cxnId="{A1A5F7B5-C12D-4842-8327-EAAFE0A9A7AF}">
      <dgm:prSet/>
      <dgm:spPr/>
      <dgm:t>
        <a:bodyPr/>
        <a:lstStyle/>
        <a:p>
          <a:endParaRPr lang="en-US"/>
        </a:p>
      </dgm:t>
    </dgm:pt>
    <dgm:pt modelId="{211BCF45-92C4-4BD8-8FC6-0FE34B394EB0}" type="pres">
      <dgm:prSet presAssocID="{3516A889-43F6-4F70-A5EE-D58A70677E56}" presName="Name0" presStyleCnt="0">
        <dgm:presLayoutVars>
          <dgm:dir/>
          <dgm:resizeHandles val="exact"/>
        </dgm:presLayoutVars>
      </dgm:prSet>
      <dgm:spPr/>
    </dgm:pt>
    <dgm:pt modelId="{8013004D-76AC-449F-A5CD-3F47EA64E1D7}" type="pres">
      <dgm:prSet presAssocID="{31EE2EAE-0C6E-4A99-9DAD-FE10D2431086}" presName="Name5" presStyleLbl="vennNode1" presStyleIdx="0" presStyleCnt="3">
        <dgm:presLayoutVars>
          <dgm:bulletEnabled val="1"/>
        </dgm:presLayoutVars>
      </dgm:prSet>
      <dgm:spPr/>
      <dgm:t>
        <a:bodyPr/>
        <a:lstStyle/>
        <a:p>
          <a:endParaRPr lang="en-US"/>
        </a:p>
      </dgm:t>
    </dgm:pt>
    <dgm:pt modelId="{75C2D20E-B103-4C09-8F52-B895AAF7663B}" type="pres">
      <dgm:prSet presAssocID="{8F056135-E48B-4974-8222-006CB7DE7AA7}" presName="space" presStyleCnt="0"/>
      <dgm:spPr/>
    </dgm:pt>
    <dgm:pt modelId="{0F7D498B-BEDC-46AE-AE31-D522D2615F2C}" type="pres">
      <dgm:prSet presAssocID="{D30EC313-16AF-4BD5-80D4-6868B22CC1A4}" presName="Name5" presStyleLbl="vennNode1" presStyleIdx="1" presStyleCnt="3">
        <dgm:presLayoutVars>
          <dgm:bulletEnabled val="1"/>
        </dgm:presLayoutVars>
      </dgm:prSet>
      <dgm:spPr/>
      <dgm:t>
        <a:bodyPr/>
        <a:lstStyle/>
        <a:p>
          <a:endParaRPr lang="en-US"/>
        </a:p>
      </dgm:t>
    </dgm:pt>
    <dgm:pt modelId="{CD7E12A4-C4C9-4CE6-BBED-493FDF9F8311}" type="pres">
      <dgm:prSet presAssocID="{BE51B280-FFCA-4435-B591-FC913E91B4CD}" presName="space" presStyleCnt="0"/>
      <dgm:spPr/>
    </dgm:pt>
    <dgm:pt modelId="{31800858-C0CA-4CE4-A962-CD8203E62B0F}" type="pres">
      <dgm:prSet presAssocID="{2597B8CB-A697-462E-AF35-EDFE865A8573}" presName="Name5" presStyleLbl="vennNode1" presStyleIdx="2" presStyleCnt="3">
        <dgm:presLayoutVars>
          <dgm:bulletEnabled val="1"/>
        </dgm:presLayoutVars>
      </dgm:prSet>
      <dgm:spPr/>
      <dgm:t>
        <a:bodyPr/>
        <a:lstStyle/>
        <a:p>
          <a:endParaRPr lang="en-US"/>
        </a:p>
      </dgm:t>
    </dgm:pt>
  </dgm:ptLst>
  <dgm:cxnLst>
    <dgm:cxn modelId="{A1A5F7B5-C12D-4842-8327-EAAFE0A9A7AF}" srcId="{3516A889-43F6-4F70-A5EE-D58A70677E56}" destId="{D30EC313-16AF-4BD5-80D4-6868B22CC1A4}" srcOrd="1" destOrd="0" parTransId="{6008E8D3-EC72-4F66-89A1-6DF718E5DCF6}" sibTransId="{BE51B280-FFCA-4435-B591-FC913E91B4CD}"/>
    <dgm:cxn modelId="{21D720CE-49B8-4011-B9CA-282BAC225AFA}" type="presOf" srcId="{2597B8CB-A697-462E-AF35-EDFE865A8573}" destId="{31800858-C0CA-4CE4-A962-CD8203E62B0F}" srcOrd="0" destOrd="0" presId="urn:microsoft.com/office/officeart/2005/8/layout/venn3"/>
    <dgm:cxn modelId="{A5B9B75D-474E-4772-9064-DD77E73A9124}" srcId="{3516A889-43F6-4F70-A5EE-D58A70677E56}" destId="{31EE2EAE-0C6E-4A99-9DAD-FE10D2431086}" srcOrd="0" destOrd="0" parTransId="{A6AF28DB-5DDB-4AAC-AF9E-C9D0C0F24AD3}" sibTransId="{8F056135-E48B-4974-8222-006CB7DE7AA7}"/>
    <dgm:cxn modelId="{388057B3-73B7-4FB6-93E4-7A239B817CF7}" srcId="{3516A889-43F6-4F70-A5EE-D58A70677E56}" destId="{2597B8CB-A697-462E-AF35-EDFE865A8573}" srcOrd="2" destOrd="0" parTransId="{1A2B8A89-544F-419B-AF1D-637C573D2716}" sibTransId="{102093B8-C0C1-4B71-9AB8-3AE5DD788A31}"/>
    <dgm:cxn modelId="{D1BE261C-BC8F-424A-BECE-5B595F00BEE3}" type="presOf" srcId="{D30EC313-16AF-4BD5-80D4-6868B22CC1A4}" destId="{0F7D498B-BEDC-46AE-AE31-D522D2615F2C}" srcOrd="0" destOrd="0" presId="urn:microsoft.com/office/officeart/2005/8/layout/venn3"/>
    <dgm:cxn modelId="{25623329-9372-4E85-AD56-D8C914F15A38}" type="presOf" srcId="{3516A889-43F6-4F70-A5EE-D58A70677E56}" destId="{211BCF45-92C4-4BD8-8FC6-0FE34B394EB0}" srcOrd="0" destOrd="0" presId="urn:microsoft.com/office/officeart/2005/8/layout/venn3"/>
    <dgm:cxn modelId="{8102EA42-6BE7-468A-95BC-FFE337556AE0}" type="presOf" srcId="{31EE2EAE-0C6E-4A99-9DAD-FE10D2431086}" destId="{8013004D-76AC-449F-A5CD-3F47EA64E1D7}" srcOrd="0" destOrd="0" presId="urn:microsoft.com/office/officeart/2005/8/layout/venn3"/>
    <dgm:cxn modelId="{B2471AAC-634E-4A15-880E-0F2390F49ED0}" type="presParOf" srcId="{211BCF45-92C4-4BD8-8FC6-0FE34B394EB0}" destId="{8013004D-76AC-449F-A5CD-3F47EA64E1D7}" srcOrd="0" destOrd="0" presId="urn:microsoft.com/office/officeart/2005/8/layout/venn3"/>
    <dgm:cxn modelId="{18A94A72-6A55-4543-9279-188CF5EA4C3B}" type="presParOf" srcId="{211BCF45-92C4-4BD8-8FC6-0FE34B394EB0}" destId="{75C2D20E-B103-4C09-8F52-B895AAF7663B}" srcOrd="1" destOrd="0" presId="urn:microsoft.com/office/officeart/2005/8/layout/venn3"/>
    <dgm:cxn modelId="{8E5C94DD-8F66-4D76-80CF-9C129E91D8B7}" type="presParOf" srcId="{211BCF45-92C4-4BD8-8FC6-0FE34B394EB0}" destId="{0F7D498B-BEDC-46AE-AE31-D522D2615F2C}" srcOrd="2" destOrd="0" presId="urn:microsoft.com/office/officeart/2005/8/layout/venn3"/>
    <dgm:cxn modelId="{4A4A9E5E-0108-47BC-8455-1FED54C870C3}" type="presParOf" srcId="{211BCF45-92C4-4BD8-8FC6-0FE34B394EB0}" destId="{CD7E12A4-C4C9-4CE6-BBED-493FDF9F8311}" srcOrd="3" destOrd="0" presId="urn:microsoft.com/office/officeart/2005/8/layout/venn3"/>
    <dgm:cxn modelId="{E5706E62-FA80-4A53-BCA9-180A1C7A441B}" type="presParOf" srcId="{211BCF45-92C4-4BD8-8FC6-0FE34B394EB0}" destId="{31800858-C0CA-4CE4-A962-CD8203E62B0F}"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D3A5D-F045-4868-B4AC-836D80845149}">
      <dsp:nvSpPr>
        <dsp:cNvPr id="0" name=""/>
        <dsp:cNvSpPr/>
      </dsp:nvSpPr>
      <dsp:spPr>
        <a:xfrm rot="5400000">
          <a:off x="345003" y="1092301"/>
          <a:ext cx="1031292" cy="1716047"/>
        </a:xfrm>
        <a:prstGeom prst="corner">
          <a:avLst>
            <a:gd name="adj1" fmla="val 16120"/>
            <a:gd name="adj2" fmla="val 16110"/>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76EC96-7546-4511-8706-61FAFAB3A115}">
      <dsp:nvSpPr>
        <dsp:cNvPr id="0" name=""/>
        <dsp:cNvSpPr/>
      </dsp:nvSpPr>
      <dsp:spPr>
        <a:xfrm>
          <a:off x="172854" y="1605029"/>
          <a:ext cx="1549256" cy="1358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Stage 1 – Distribution Indicators</a:t>
          </a:r>
          <a:endParaRPr lang="en-US" sz="1700" kern="1200" dirty="0"/>
        </a:p>
      </dsp:txBody>
      <dsp:txXfrm>
        <a:off x="172854" y="1605029"/>
        <a:ext cx="1549256" cy="1358014"/>
      </dsp:txXfrm>
    </dsp:sp>
    <dsp:sp modelId="{AB6A8FC5-3367-483D-89FA-52DFB0094693}">
      <dsp:nvSpPr>
        <dsp:cNvPr id="0" name=""/>
        <dsp:cNvSpPr/>
      </dsp:nvSpPr>
      <dsp:spPr>
        <a:xfrm>
          <a:off x="1429799" y="965963"/>
          <a:ext cx="292312" cy="292312"/>
        </a:xfrm>
        <a:prstGeom prst="triangle">
          <a:avLst>
            <a:gd name="adj" fmla="val 10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8D7E39-4201-4C29-B4CD-D57A33B0DB3F}">
      <dsp:nvSpPr>
        <dsp:cNvPr id="0" name=""/>
        <dsp:cNvSpPr/>
      </dsp:nvSpPr>
      <dsp:spPr>
        <a:xfrm rot="5400000">
          <a:off x="2241596" y="622987"/>
          <a:ext cx="1031292" cy="1716047"/>
        </a:xfrm>
        <a:prstGeom prst="corner">
          <a:avLst>
            <a:gd name="adj1" fmla="val 16120"/>
            <a:gd name="adj2" fmla="val 16110"/>
          </a:avLst>
        </a:prstGeom>
        <a:solidFill>
          <a:schemeClr val="accent1">
            <a:shade val="80000"/>
            <a:hueOff val="90421"/>
            <a:satOff val="1725"/>
            <a:lumOff val="7618"/>
            <a:alphaOff val="0"/>
          </a:schemeClr>
        </a:solidFill>
        <a:ln w="12700" cap="flat" cmpd="sng" algn="ctr">
          <a:solidFill>
            <a:schemeClr val="accent1">
              <a:shade val="80000"/>
              <a:hueOff val="90421"/>
              <a:satOff val="1725"/>
              <a:lumOff val="76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209BC3-E07E-446B-987E-0C05FFDE8E61}">
      <dsp:nvSpPr>
        <dsp:cNvPr id="0" name=""/>
        <dsp:cNvSpPr/>
      </dsp:nvSpPr>
      <dsp:spPr>
        <a:xfrm>
          <a:off x="2069447" y="1135715"/>
          <a:ext cx="1549256" cy="1358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Stage 2 – Hosting Capacity Evaluations</a:t>
          </a:r>
        </a:p>
      </dsp:txBody>
      <dsp:txXfrm>
        <a:off x="2069447" y="1135715"/>
        <a:ext cx="1549256" cy="1358014"/>
      </dsp:txXfrm>
    </dsp:sp>
    <dsp:sp modelId="{9B6FA351-C417-427E-B8BF-AC4E8C315301}">
      <dsp:nvSpPr>
        <dsp:cNvPr id="0" name=""/>
        <dsp:cNvSpPr/>
      </dsp:nvSpPr>
      <dsp:spPr>
        <a:xfrm>
          <a:off x="3326392" y="496649"/>
          <a:ext cx="292312" cy="292312"/>
        </a:xfrm>
        <a:prstGeom prst="triangle">
          <a:avLst>
            <a:gd name="adj" fmla="val 10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4FDD0A-2A81-4E85-8E97-29130740671D}">
      <dsp:nvSpPr>
        <dsp:cNvPr id="0" name=""/>
        <dsp:cNvSpPr/>
      </dsp:nvSpPr>
      <dsp:spPr>
        <a:xfrm rot="5400000">
          <a:off x="4138189" y="153673"/>
          <a:ext cx="1031292" cy="1716047"/>
        </a:xfrm>
        <a:prstGeom prst="corner">
          <a:avLst>
            <a:gd name="adj1" fmla="val 16120"/>
            <a:gd name="adj2" fmla="val 16110"/>
          </a:avLst>
        </a:prstGeom>
        <a:solidFill>
          <a:schemeClr val="accent1">
            <a:shade val="80000"/>
            <a:hueOff val="180842"/>
            <a:satOff val="3450"/>
            <a:lumOff val="15237"/>
            <a:alphaOff val="0"/>
          </a:schemeClr>
        </a:solidFill>
        <a:ln w="12700" cap="flat" cmpd="sng" algn="ctr">
          <a:solidFill>
            <a:schemeClr val="accent1">
              <a:shade val="80000"/>
              <a:hueOff val="180842"/>
              <a:satOff val="3450"/>
              <a:lumOff val="152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673070-49EE-4607-B518-99DE068BBF7D}">
      <dsp:nvSpPr>
        <dsp:cNvPr id="0" name=""/>
        <dsp:cNvSpPr/>
      </dsp:nvSpPr>
      <dsp:spPr>
        <a:xfrm>
          <a:off x="3966041" y="666401"/>
          <a:ext cx="1549256" cy="1358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Stage 3 – Advanced Hosting Capacity Evaluations</a:t>
          </a:r>
        </a:p>
      </dsp:txBody>
      <dsp:txXfrm>
        <a:off x="3966041" y="666401"/>
        <a:ext cx="1549256" cy="1358014"/>
      </dsp:txXfrm>
    </dsp:sp>
    <dsp:sp modelId="{3CE0C22F-A2D5-4841-B46F-339999FC0098}">
      <dsp:nvSpPr>
        <dsp:cNvPr id="0" name=""/>
        <dsp:cNvSpPr/>
      </dsp:nvSpPr>
      <dsp:spPr>
        <a:xfrm>
          <a:off x="5222985" y="27336"/>
          <a:ext cx="292312" cy="292312"/>
        </a:xfrm>
        <a:prstGeom prst="triangle">
          <a:avLst>
            <a:gd name="adj" fmla="val 10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B786E1-6A8C-45EC-A817-A12B9BABB756}">
      <dsp:nvSpPr>
        <dsp:cNvPr id="0" name=""/>
        <dsp:cNvSpPr/>
      </dsp:nvSpPr>
      <dsp:spPr>
        <a:xfrm rot="5400000">
          <a:off x="6034782" y="-315640"/>
          <a:ext cx="1031292" cy="1716047"/>
        </a:xfrm>
        <a:prstGeom prst="corner">
          <a:avLst>
            <a:gd name="adj1" fmla="val 16120"/>
            <a:gd name="adj2" fmla="val 16110"/>
          </a:avLst>
        </a:prstGeom>
        <a:solidFill>
          <a:schemeClr val="accent1">
            <a:shade val="80000"/>
            <a:hueOff val="271263"/>
            <a:satOff val="5175"/>
            <a:lumOff val="22855"/>
            <a:alphaOff val="0"/>
          </a:schemeClr>
        </a:solidFill>
        <a:ln w="12700" cap="flat" cmpd="sng" algn="ctr">
          <a:solidFill>
            <a:schemeClr val="accent1">
              <a:shade val="80000"/>
              <a:hueOff val="271263"/>
              <a:satOff val="5175"/>
              <a:lumOff val="228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1E9450-6B89-474D-88DC-E504DA5CB24F}">
      <dsp:nvSpPr>
        <dsp:cNvPr id="0" name=""/>
        <dsp:cNvSpPr/>
      </dsp:nvSpPr>
      <dsp:spPr>
        <a:xfrm>
          <a:off x="5862634" y="197087"/>
          <a:ext cx="1549256" cy="1358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Stage 4 – Fully Integrated DER Value Assessments</a:t>
          </a:r>
        </a:p>
      </dsp:txBody>
      <dsp:txXfrm>
        <a:off x="5862634" y="197087"/>
        <a:ext cx="1549256" cy="1358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D75A1-1B9A-436B-A2A6-86D8417345D2}" type="datetimeFigureOut">
              <a:rPr lang="en-US" smtClean="0"/>
              <a:t>8/11/2016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840BD-D819-4CA7-9B99-C959A3D92D38}" type="slidenum">
              <a:rPr lang="en-US" smtClean="0"/>
              <a:t>‹#›</a:t>
            </a:fld>
            <a:endParaRPr lang="en-US"/>
          </a:p>
        </p:txBody>
      </p:sp>
    </p:spTree>
    <p:extLst>
      <p:ext uri="{BB962C8B-B14F-4D97-AF65-F5344CB8AC3E}">
        <p14:creationId xmlns:p14="http://schemas.microsoft.com/office/powerpoint/2010/main" val="4255988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E840BD-D819-4CA7-9B99-C959A3D92D38}" type="slidenum">
              <a:rPr lang="en-US" smtClean="0"/>
              <a:t>1</a:t>
            </a:fld>
            <a:endParaRPr lang="en-US"/>
          </a:p>
        </p:txBody>
      </p:sp>
    </p:spTree>
    <p:extLst>
      <p:ext uri="{BB962C8B-B14F-4D97-AF65-F5344CB8AC3E}">
        <p14:creationId xmlns:p14="http://schemas.microsoft.com/office/powerpoint/2010/main" val="122211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fld id="{E9E840BD-D819-4CA7-9B99-C959A3D92D38}" type="slidenum">
              <a:rPr lang="en-US" smtClean="0"/>
              <a:t>10</a:t>
            </a:fld>
            <a:endParaRPr lang="en-US"/>
          </a:p>
        </p:txBody>
      </p:sp>
    </p:spTree>
    <p:extLst>
      <p:ext uri="{BB962C8B-B14F-4D97-AF65-F5344CB8AC3E}">
        <p14:creationId xmlns:p14="http://schemas.microsoft.com/office/powerpoint/2010/main" val="4053975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9E840BD-D819-4CA7-9B99-C959A3D92D38}" type="slidenum">
              <a:rPr lang="en-US" smtClean="0"/>
              <a:t>11</a:t>
            </a:fld>
            <a:endParaRPr lang="en-US"/>
          </a:p>
        </p:txBody>
      </p:sp>
    </p:spTree>
    <p:extLst>
      <p:ext uri="{BB962C8B-B14F-4D97-AF65-F5344CB8AC3E}">
        <p14:creationId xmlns:p14="http://schemas.microsoft.com/office/powerpoint/2010/main" val="3025655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9E840BD-D819-4CA7-9B99-C959A3D92D38}" type="slidenum">
              <a:rPr lang="en-US" smtClean="0"/>
              <a:t>12</a:t>
            </a:fld>
            <a:endParaRPr lang="en-US"/>
          </a:p>
        </p:txBody>
      </p:sp>
    </p:spTree>
    <p:extLst>
      <p:ext uri="{BB962C8B-B14F-4D97-AF65-F5344CB8AC3E}">
        <p14:creationId xmlns:p14="http://schemas.microsoft.com/office/powerpoint/2010/main" val="3663795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9E840BD-D819-4CA7-9B99-C959A3D92D38}" type="slidenum">
              <a:rPr lang="en-US" smtClean="0"/>
              <a:t>13</a:t>
            </a:fld>
            <a:endParaRPr lang="en-US"/>
          </a:p>
        </p:txBody>
      </p:sp>
    </p:spTree>
    <p:extLst>
      <p:ext uri="{BB962C8B-B14F-4D97-AF65-F5344CB8AC3E}">
        <p14:creationId xmlns:p14="http://schemas.microsoft.com/office/powerpoint/2010/main" val="1946124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F487E8-3F48-4E23-B1F5-C30C670913D9}" type="slidenum">
              <a:rPr lang="en-US" smtClean="0"/>
              <a:t>16</a:t>
            </a:fld>
            <a:endParaRPr lang="en-US"/>
          </a:p>
        </p:txBody>
      </p:sp>
    </p:spTree>
    <p:extLst>
      <p:ext uri="{BB962C8B-B14F-4D97-AF65-F5344CB8AC3E}">
        <p14:creationId xmlns:p14="http://schemas.microsoft.com/office/powerpoint/2010/main" val="3618449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DCF487E8-3F48-4E23-B1F5-C30C670913D9}" type="slidenum">
              <a:rPr lang="en-US" smtClean="0"/>
              <a:t>17</a:t>
            </a:fld>
            <a:endParaRPr lang="en-US"/>
          </a:p>
        </p:txBody>
      </p:sp>
    </p:spTree>
    <p:extLst>
      <p:ext uri="{BB962C8B-B14F-4D97-AF65-F5344CB8AC3E}">
        <p14:creationId xmlns:p14="http://schemas.microsoft.com/office/powerpoint/2010/main" val="2580977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E840BD-D819-4CA7-9B99-C959A3D92D38}" type="slidenum">
              <a:rPr lang="en-US" smtClean="0"/>
              <a:t>18</a:t>
            </a:fld>
            <a:endParaRPr lang="en-US"/>
          </a:p>
        </p:txBody>
      </p:sp>
    </p:spTree>
    <p:extLst>
      <p:ext uri="{BB962C8B-B14F-4D97-AF65-F5344CB8AC3E}">
        <p14:creationId xmlns:p14="http://schemas.microsoft.com/office/powerpoint/2010/main" val="4053975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E840BD-D819-4CA7-9B99-C959A3D92D38}"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853028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E840BD-D819-4CA7-9B99-C959A3D92D38}"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858938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E840BD-D819-4CA7-9B99-C959A3D92D38}" type="slidenum">
              <a:rPr lang="en-US" smtClean="0"/>
              <a:t>30</a:t>
            </a:fld>
            <a:endParaRPr lang="en-US"/>
          </a:p>
        </p:txBody>
      </p:sp>
    </p:spTree>
    <p:extLst>
      <p:ext uri="{BB962C8B-B14F-4D97-AF65-F5344CB8AC3E}">
        <p14:creationId xmlns:p14="http://schemas.microsoft.com/office/powerpoint/2010/main" val="317894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E840BD-D819-4CA7-9B99-C959A3D92D38}" type="slidenum">
              <a:rPr lang="en-US" smtClean="0"/>
              <a:t>2</a:t>
            </a:fld>
            <a:endParaRPr lang="en-US"/>
          </a:p>
        </p:txBody>
      </p:sp>
    </p:spTree>
    <p:extLst>
      <p:ext uri="{BB962C8B-B14F-4D97-AF65-F5344CB8AC3E}">
        <p14:creationId xmlns:p14="http://schemas.microsoft.com/office/powerpoint/2010/main" val="455281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E840BD-D819-4CA7-9B99-C959A3D92D38}" type="slidenum">
              <a:rPr lang="en-US" smtClean="0"/>
              <a:t>31</a:t>
            </a:fld>
            <a:endParaRPr lang="en-US"/>
          </a:p>
        </p:txBody>
      </p:sp>
    </p:spTree>
    <p:extLst>
      <p:ext uri="{BB962C8B-B14F-4D97-AF65-F5344CB8AC3E}">
        <p14:creationId xmlns:p14="http://schemas.microsoft.com/office/powerpoint/2010/main" val="4224727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E840BD-D819-4CA7-9B99-C959A3D92D38}" type="slidenum">
              <a:rPr lang="en-US" smtClean="0"/>
              <a:t>3</a:t>
            </a:fld>
            <a:endParaRPr lang="en-US"/>
          </a:p>
        </p:txBody>
      </p:sp>
    </p:spTree>
    <p:extLst>
      <p:ext uri="{BB962C8B-B14F-4D97-AF65-F5344CB8AC3E}">
        <p14:creationId xmlns:p14="http://schemas.microsoft.com/office/powerpoint/2010/main" val="1186606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E840BD-D819-4CA7-9B99-C959A3D92D38}" type="slidenum">
              <a:rPr lang="en-US" smtClean="0"/>
              <a:t>4</a:t>
            </a:fld>
            <a:endParaRPr lang="en-US"/>
          </a:p>
        </p:txBody>
      </p:sp>
    </p:spTree>
    <p:extLst>
      <p:ext uri="{BB962C8B-B14F-4D97-AF65-F5344CB8AC3E}">
        <p14:creationId xmlns:p14="http://schemas.microsoft.com/office/powerpoint/2010/main" val="2117678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E840BD-D819-4CA7-9B99-C959A3D92D38}" type="slidenum">
              <a:rPr lang="en-US" smtClean="0"/>
              <a:t>5</a:t>
            </a:fld>
            <a:endParaRPr lang="en-US"/>
          </a:p>
        </p:txBody>
      </p:sp>
    </p:spTree>
    <p:extLst>
      <p:ext uri="{BB962C8B-B14F-4D97-AF65-F5344CB8AC3E}">
        <p14:creationId xmlns:p14="http://schemas.microsoft.com/office/powerpoint/2010/main" val="3899933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E840BD-D819-4CA7-9B99-C959A3D92D38}" type="slidenum">
              <a:rPr lang="en-US" smtClean="0"/>
              <a:t>6</a:t>
            </a:fld>
            <a:endParaRPr lang="en-US"/>
          </a:p>
        </p:txBody>
      </p:sp>
    </p:spTree>
    <p:extLst>
      <p:ext uri="{BB962C8B-B14F-4D97-AF65-F5344CB8AC3E}">
        <p14:creationId xmlns:p14="http://schemas.microsoft.com/office/powerpoint/2010/main" val="2052266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9E840BD-D819-4CA7-9B99-C959A3D92D38}" type="slidenum">
              <a:rPr lang="en-US" smtClean="0"/>
              <a:t>7</a:t>
            </a:fld>
            <a:endParaRPr lang="en-US"/>
          </a:p>
        </p:txBody>
      </p:sp>
    </p:spTree>
    <p:extLst>
      <p:ext uri="{BB962C8B-B14F-4D97-AF65-F5344CB8AC3E}">
        <p14:creationId xmlns:p14="http://schemas.microsoft.com/office/powerpoint/2010/main" val="3768589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fld id="{E9E840BD-D819-4CA7-9B99-C959A3D92D38}" type="slidenum">
              <a:rPr lang="en-US" smtClean="0"/>
              <a:t>8</a:t>
            </a:fld>
            <a:endParaRPr lang="en-US"/>
          </a:p>
        </p:txBody>
      </p:sp>
    </p:spTree>
    <p:extLst>
      <p:ext uri="{BB962C8B-B14F-4D97-AF65-F5344CB8AC3E}">
        <p14:creationId xmlns:p14="http://schemas.microsoft.com/office/powerpoint/2010/main" val="4053975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E840BD-D819-4CA7-9B99-C959A3D92D38}" type="slidenum">
              <a:rPr lang="en-US" smtClean="0"/>
              <a:t>9</a:t>
            </a:fld>
            <a:endParaRPr lang="en-US"/>
          </a:p>
        </p:txBody>
      </p:sp>
    </p:spTree>
    <p:extLst>
      <p:ext uri="{BB962C8B-B14F-4D97-AF65-F5344CB8AC3E}">
        <p14:creationId xmlns:p14="http://schemas.microsoft.com/office/powerpoint/2010/main" val="1946124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1.gif"/><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2.gif"/><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1.gif"/><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2.gif"/><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1.gif"/><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2.gif"/><Relationship Id="rId5" Type="http://schemas.openxmlformats.org/officeDocument/2006/relationships/image" Target="../media/image6.jpeg"/><Relationship Id="rId4" Type="http://schemas.openxmlformats.org/officeDocument/2006/relationships/image" Target="../media/image7.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1.gif"/><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2.gif"/><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1.gif"/><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2.gif"/><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1.gif"/><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2.gif"/><Relationship Id="rId5" Type="http://schemas.openxmlformats.org/officeDocument/2006/relationships/image" Target="../media/image6.jpeg"/><Relationship Id="rId4" Type="http://schemas.openxmlformats.org/officeDocument/2006/relationships/image" Target="../media/image7.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jp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6.png"/><Relationship Id="rId7" Type="http://schemas.openxmlformats.org/officeDocument/2006/relationships/image" Target="../media/image1.gif"/><Relationship Id="rId2" Type="http://schemas.openxmlformats.org/officeDocument/2006/relationships/image" Target="../media/image8.png"/><Relationship Id="rId1" Type="http://schemas.openxmlformats.org/officeDocument/2006/relationships/slideMaster" Target="../slideMasters/slideMaster7.xml"/><Relationship Id="rId6" Type="http://schemas.openxmlformats.org/officeDocument/2006/relationships/image" Target="../media/image2.gif"/><Relationship Id="rId5" Type="http://schemas.openxmlformats.org/officeDocument/2006/relationships/image" Target="../media/image28.jpeg"/><Relationship Id="rId4" Type="http://schemas.openxmlformats.org/officeDocument/2006/relationships/image" Target="../media/image27.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8" name="Straight Connector 7"/>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51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4094" y="955497"/>
            <a:ext cx="3964081"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955497"/>
            <a:ext cx="4016636"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685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4061617" y="3640047"/>
            <a:ext cx="4588328" cy="550862"/>
          </a:xfrm>
        </p:spPr>
        <p:txBody>
          <a:bodyPr>
            <a:noAutofit/>
          </a:bodyPr>
          <a:lstStyle>
            <a:lvl1pPr>
              <a:defRPr sz="2400" b="1">
                <a:solidFill>
                  <a:srgbClr val="002060"/>
                </a:solidFill>
              </a:defRPr>
            </a:lvl1pPr>
          </a:lstStyle>
          <a:p>
            <a:endParaRPr lang="en-US" dirty="0"/>
          </a:p>
        </p:txBody>
      </p:sp>
      <p:sp>
        <p:nvSpPr>
          <p:cNvPr id="9" name="Subtitle 2"/>
          <p:cNvSpPr>
            <a:spLocks noGrp="1"/>
          </p:cNvSpPr>
          <p:nvPr>
            <p:ph type="subTitle" idx="1"/>
          </p:nvPr>
        </p:nvSpPr>
        <p:spPr>
          <a:xfrm>
            <a:off x="4061617" y="4444213"/>
            <a:ext cx="4588328" cy="415412"/>
          </a:xfrm>
        </p:spPr>
        <p:txBody>
          <a:bodyPr>
            <a:normAutofit/>
          </a:bodyPr>
          <a:lstStyle>
            <a:lvl1pPr marL="0" indent="0" algn="l">
              <a:buNone/>
              <a:defRPr sz="200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Text Placeholder 8"/>
          <p:cNvSpPr>
            <a:spLocks noGrp="1"/>
          </p:cNvSpPr>
          <p:nvPr>
            <p:ph type="body" sz="quarter" idx="10" hasCustomPrompt="1"/>
          </p:nvPr>
        </p:nvSpPr>
        <p:spPr>
          <a:xfrm>
            <a:off x="4061617" y="5112929"/>
            <a:ext cx="4588328" cy="401169"/>
          </a:xfrm>
        </p:spPr>
        <p:txBody>
          <a:bodyPr>
            <a:normAutofit/>
          </a:bodyPr>
          <a:lstStyle>
            <a:lvl1pPr algn="l">
              <a:buNone/>
              <a:defRPr sz="1400">
                <a:solidFill>
                  <a:srgbClr val="002060"/>
                </a:solidFill>
              </a:defRPr>
            </a:lvl1pPr>
          </a:lstStyle>
          <a:p>
            <a:pPr lvl="0"/>
            <a:r>
              <a:rPr lang="en-US" dirty="0"/>
              <a:t>Date (optional)</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10811" y="781942"/>
            <a:ext cx="5236918" cy="2786113"/>
          </a:xfrm>
          <a:prstGeom prst="rect">
            <a:avLst/>
          </a:prstGeom>
        </p:spPr>
      </p:pic>
      <p:sp>
        <p:nvSpPr>
          <p:cNvPr id="6" name="TextBox 5"/>
          <p:cNvSpPr txBox="1"/>
          <p:nvPr userDrawn="1"/>
        </p:nvSpPr>
        <p:spPr>
          <a:xfrm>
            <a:off x="0" y="6117201"/>
            <a:ext cx="9144000" cy="338554"/>
          </a:xfrm>
          <a:prstGeom prst="rect">
            <a:avLst/>
          </a:prstGeom>
          <a:solidFill>
            <a:srgbClr val="002060"/>
          </a:solidFill>
        </p:spPr>
        <p:txBody>
          <a:bodyPr wrap="square" rtlCol="0">
            <a:spAutoFit/>
          </a:bodyPr>
          <a:lstStyle/>
          <a:p>
            <a:pPr algn="ctr"/>
            <a:r>
              <a:rPr lang="en-US" sz="1600" b="1" dirty="0">
                <a:solidFill>
                  <a:schemeClr val="bg1"/>
                </a:solidFill>
              </a:rPr>
              <a:t>   </a:t>
            </a:r>
            <a:r>
              <a:rPr lang="en-US" sz="1400" b="1" i="1" dirty="0">
                <a:solidFill>
                  <a:schemeClr val="bg1"/>
                </a:solidFill>
              </a:rPr>
              <a:t>Draft for Discussion Purposes Only</a:t>
            </a:r>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20900" y="6497103"/>
            <a:ext cx="975944" cy="327317"/>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4060" y="6501142"/>
            <a:ext cx="392144" cy="323278"/>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58820" y="6494227"/>
            <a:ext cx="356286" cy="341971"/>
          </a:xfrm>
          <a:prstGeom prst="rect">
            <a:avLst/>
          </a:prstGeom>
        </p:spPr>
      </p:pic>
      <p:pic>
        <p:nvPicPr>
          <p:cNvPr id="22" name="Picture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98180" y="6552169"/>
            <a:ext cx="1064814" cy="248457"/>
          </a:xfrm>
          <a:prstGeom prst="rect">
            <a:avLst/>
          </a:prstGeom>
        </p:spPr>
      </p:pic>
      <p:pic>
        <p:nvPicPr>
          <p:cNvPr id="23" name="Picture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172199" y="6551539"/>
            <a:ext cx="1389643" cy="249087"/>
          </a:xfrm>
          <a:prstGeom prst="rect">
            <a:avLst/>
          </a:prstGeom>
        </p:spPr>
      </p:pic>
      <p:pic>
        <p:nvPicPr>
          <p:cNvPr id="24" name="Picture 2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71985" y="6575893"/>
            <a:ext cx="986939" cy="200378"/>
          </a:xfrm>
          <a:prstGeom prst="rect">
            <a:avLst/>
          </a:prstGeom>
        </p:spPr>
      </p:pic>
    </p:spTree>
    <p:extLst>
      <p:ext uri="{BB962C8B-B14F-4D97-AF65-F5344CB8AC3E}">
        <p14:creationId xmlns:p14="http://schemas.microsoft.com/office/powerpoint/2010/main" val="997302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A251DBD-4F2C-4387-B3D1-81FE46DD9BBF}" type="datetimeFigureOut">
              <a:rPr lang="en-US" smtClean="0"/>
              <a:t>8/11/2016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F5359AE-CC0A-4F7B-B949-C2F07E3F77C5}" type="slidenum">
              <a:rPr lang="en-US" smtClean="0"/>
              <a:t>‹#›</a:t>
            </a:fld>
            <a:endParaRPr lang="en-US"/>
          </a:p>
        </p:txBody>
      </p:sp>
    </p:spTree>
    <p:extLst>
      <p:ext uri="{BB962C8B-B14F-4D97-AF65-F5344CB8AC3E}">
        <p14:creationId xmlns:p14="http://schemas.microsoft.com/office/powerpoint/2010/main" val="3437696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4061617" y="3640047"/>
            <a:ext cx="4588328" cy="550862"/>
          </a:xfrm>
        </p:spPr>
        <p:txBody>
          <a:bodyPr>
            <a:noAutofit/>
          </a:bodyPr>
          <a:lstStyle>
            <a:lvl1pPr>
              <a:defRPr sz="2400" b="1">
                <a:solidFill>
                  <a:srgbClr val="002060"/>
                </a:solidFill>
              </a:defRPr>
            </a:lvl1pPr>
          </a:lstStyle>
          <a:p>
            <a:endParaRPr lang="en-US" dirty="0"/>
          </a:p>
        </p:txBody>
      </p:sp>
      <p:sp>
        <p:nvSpPr>
          <p:cNvPr id="9" name="Subtitle 2"/>
          <p:cNvSpPr>
            <a:spLocks noGrp="1"/>
          </p:cNvSpPr>
          <p:nvPr>
            <p:ph type="subTitle" idx="1"/>
          </p:nvPr>
        </p:nvSpPr>
        <p:spPr>
          <a:xfrm>
            <a:off x="4061617" y="4444213"/>
            <a:ext cx="4588328" cy="415412"/>
          </a:xfrm>
        </p:spPr>
        <p:txBody>
          <a:bodyPr>
            <a:normAutofit/>
          </a:bodyPr>
          <a:lstStyle>
            <a:lvl1pPr marL="0" indent="0" algn="l">
              <a:buNone/>
              <a:defRPr sz="200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Text Placeholder 8"/>
          <p:cNvSpPr>
            <a:spLocks noGrp="1"/>
          </p:cNvSpPr>
          <p:nvPr>
            <p:ph type="body" sz="quarter" idx="10" hasCustomPrompt="1"/>
          </p:nvPr>
        </p:nvSpPr>
        <p:spPr>
          <a:xfrm>
            <a:off x="4061617" y="5112929"/>
            <a:ext cx="4588328" cy="401169"/>
          </a:xfrm>
        </p:spPr>
        <p:txBody>
          <a:bodyPr>
            <a:normAutofit/>
          </a:bodyPr>
          <a:lstStyle>
            <a:lvl1pPr algn="l">
              <a:buNone/>
              <a:defRPr sz="1400">
                <a:solidFill>
                  <a:srgbClr val="002060"/>
                </a:solidFill>
              </a:defRPr>
            </a:lvl1pPr>
          </a:lstStyle>
          <a:p>
            <a:pPr lvl="0"/>
            <a:r>
              <a:rPr lang="en-US" dirty="0"/>
              <a:t>Date (optional)</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10811" y="781942"/>
            <a:ext cx="5236918" cy="2786113"/>
          </a:xfrm>
          <a:prstGeom prst="rect">
            <a:avLst/>
          </a:prstGeom>
        </p:spPr>
      </p:pic>
      <p:sp>
        <p:nvSpPr>
          <p:cNvPr id="6" name="TextBox 5"/>
          <p:cNvSpPr txBox="1"/>
          <p:nvPr userDrawn="1"/>
        </p:nvSpPr>
        <p:spPr>
          <a:xfrm>
            <a:off x="0" y="6117201"/>
            <a:ext cx="9144000" cy="338554"/>
          </a:xfrm>
          <a:prstGeom prst="rect">
            <a:avLst/>
          </a:prstGeom>
          <a:solidFill>
            <a:srgbClr val="002060"/>
          </a:solidFill>
        </p:spPr>
        <p:txBody>
          <a:bodyPr wrap="square" rtlCol="0">
            <a:spAutoFit/>
          </a:bodyPr>
          <a:lstStyle/>
          <a:p>
            <a:pPr algn="ctr"/>
            <a:r>
              <a:rPr lang="en-US" sz="1600" b="1" dirty="0">
                <a:solidFill>
                  <a:schemeClr val="bg1"/>
                </a:solidFill>
              </a:rPr>
              <a:t>   </a:t>
            </a:r>
            <a:r>
              <a:rPr lang="en-US" sz="1400" b="1" i="1" dirty="0">
                <a:solidFill>
                  <a:schemeClr val="bg1"/>
                </a:solidFill>
              </a:rPr>
              <a:t>Draft for Discussion Purposes Only</a:t>
            </a:r>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20900" y="6497103"/>
            <a:ext cx="975944" cy="327317"/>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4060" y="6501142"/>
            <a:ext cx="392144" cy="323278"/>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58820" y="6494227"/>
            <a:ext cx="356286" cy="341971"/>
          </a:xfrm>
          <a:prstGeom prst="rect">
            <a:avLst/>
          </a:prstGeom>
        </p:spPr>
      </p:pic>
      <p:pic>
        <p:nvPicPr>
          <p:cNvPr id="22" name="Picture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98180" y="6552169"/>
            <a:ext cx="1064814" cy="248457"/>
          </a:xfrm>
          <a:prstGeom prst="rect">
            <a:avLst/>
          </a:prstGeom>
        </p:spPr>
      </p:pic>
      <p:pic>
        <p:nvPicPr>
          <p:cNvPr id="23" name="Picture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172199" y="6551539"/>
            <a:ext cx="1389643" cy="249087"/>
          </a:xfrm>
          <a:prstGeom prst="rect">
            <a:avLst/>
          </a:prstGeom>
        </p:spPr>
      </p:pic>
      <p:pic>
        <p:nvPicPr>
          <p:cNvPr id="24" name="Picture 2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71985" y="6575893"/>
            <a:ext cx="986939" cy="200378"/>
          </a:xfrm>
          <a:prstGeom prst="rect">
            <a:avLst/>
          </a:prstGeom>
        </p:spPr>
      </p:pic>
    </p:spTree>
    <p:extLst>
      <p:ext uri="{BB962C8B-B14F-4D97-AF65-F5344CB8AC3E}">
        <p14:creationId xmlns:p14="http://schemas.microsoft.com/office/powerpoint/2010/main" val="132651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Final Slide">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3541" y="1932031"/>
            <a:ext cx="5236918" cy="2786113"/>
          </a:xfrm>
          <a:prstGeom prst="rect">
            <a:avLst/>
          </a:prstGeom>
        </p:spPr>
      </p:pic>
      <p:sp>
        <p:nvSpPr>
          <p:cNvPr id="14" name="TextBox 13"/>
          <p:cNvSpPr txBox="1"/>
          <p:nvPr userDrawn="1"/>
        </p:nvSpPr>
        <p:spPr>
          <a:xfrm>
            <a:off x="0" y="6117201"/>
            <a:ext cx="9144000" cy="338554"/>
          </a:xfrm>
          <a:prstGeom prst="rect">
            <a:avLst/>
          </a:prstGeom>
          <a:solidFill>
            <a:srgbClr val="002060"/>
          </a:solidFill>
        </p:spPr>
        <p:txBody>
          <a:bodyPr wrap="square" rtlCol="0">
            <a:spAutoFit/>
          </a:bodyPr>
          <a:lstStyle/>
          <a:p>
            <a:pPr algn="ctr"/>
            <a:r>
              <a:rPr lang="en-US" sz="1600" b="1" dirty="0">
                <a:solidFill>
                  <a:schemeClr val="bg1"/>
                </a:solidFill>
              </a:rPr>
              <a:t>   </a:t>
            </a:r>
            <a:r>
              <a:rPr lang="en-US" sz="1400" b="1" i="1" dirty="0">
                <a:solidFill>
                  <a:schemeClr val="bg1"/>
                </a:solidFill>
              </a:rPr>
              <a:t>Draft for Discussion Purposes Only</a:t>
            </a:r>
          </a:p>
        </p:txBody>
      </p:sp>
      <p:sp>
        <p:nvSpPr>
          <p:cNvPr id="16" name="TextBox 15"/>
          <p:cNvSpPr txBox="1"/>
          <p:nvPr userDrawn="1"/>
        </p:nvSpPr>
        <p:spPr>
          <a:xfrm>
            <a:off x="8486670" y="6159520"/>
            <a:ext cx="404337" cy="253916"/>
          </a:xfrm>
          <a:prstGeom prst="rect">
            <a:avLst/>
          </a:prstGeom>
          <a:noFill/>
        </p:spPr>
        <p:txBody>
          <a:bodyPr wrap="square" rtlCol="0">
            <a:spAutoFit/>
          </a:bodyPr>
          <a:lstStyle/>
          <a:p>
            <a:pPr marL="0" algn="r" defTabSz="914400" rtl="0" eaLnBrk="1" latinLnBrk="0" hangingPunct="1"/>
            <a:fld id="{78E8E05D-6330-400F-ADBB-AC9D283E6126}" type="slidenum">
              <a:rPr lang="en-US" sz="1050" b="1" kern="1200" smtClean="0">
                <a:solidFill>
                  <a:schemeClr val="bg1"/>
                </a:solidFill>
                <a:latin typeface="+mn-lt"/>
                <a:ea typeface="+mn-ea"/>
                <a:cs typeface="+mn-cs"/>
              </a:rPr>
              <a:pPr marL="0" algn="r" defTabSz="914400" rtl="0" eaLnBrk="1" latinLnBrk="0" hangingPunct="1"/>
              <a:t>‹#›</a:t>
            </a:fld>
            <a:endParaRPr lang="en-US" sz="1200" b="1" kern="1200" dirty="0">
              <a:solidFill>
                <a:schemeClr val="bg1"/>
              </a:solidFill>
              <a:latin typeface="+mn-lt"/>
              <a:ea typeface="+mn-ea"/>
              <a:cs typeface="+mn-cs"/>
            </a:endParaRPr>
          </a:p>
        </p:txBody>
      </p:sp>
      <p:pic>
        <p:nvPicPr>
          <p:cNvPr id="32" name="Picture 3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20900" y="6497103"/>
            <a:ext cx="975944" cy="327317"/>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58820" y="6494227"/>
            <a:ext cx="356286" cy="341971"/>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4060" y="6501142"/>
            <a:ext cx="392144" cy="323278"/>
          </a:xfrm>
          <a:prstGeom prst="rect">
            <a:avLst/>
          </a:prstGeom>
        </p:spPr>
      </p:pic>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98180" y="6552169"/>
            <a:ext cx="1064814" cy="248457"/>
          </a:xfrm>
          <a:prstGeom prst="rect">
            <a:avLst/>
          </a:prstGeom>
        </p:spPr>
      </p:pic>
      <p:pic>
        <p:nvPicPr>
          <p:cNvPr id="17" name="Picture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172199" y="6551539"/>
            <a:ext cx="1389643" cy="249087"/>
          </a:xfrm>
          <a:prstGeom prst="rect">
            <a:avLst/>
          </a:prstGeom>
        </p:spPr>
      </p:pic>
      <p:pic>
        <p:nvPicPr>
          <p:cNvPr id="18" name="Picture 1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71985" y="6575893"/>
            <a:ext cx="986939" cy="200378"/>
          </a:xfrm>
          <a:prstGeom prst="rect">
            <a:avLst/>
          </a:prstGeom>
        </p:spPr>
      </p:pic>
    </p:spTree>
    <p:extLst>
      <p:ext uri="{BB962C8B-B14F-4D97-AF65-F5344CB8AC3E}">
        <p14:creationId xmlns:p14="http://schemas.microsoft.com/office/powerpoint/2010/main" val="3948061871"/>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8" name="Straight Connector 7"/>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604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1012" y="34207"/>
            <a:ext cx="8221924" cy="198549"/>
          </a:xfrm>
        </p:spPr>
        <p:txBody>
          <a:bodyPr/>
          <a:lstStyle>
            <a:lvl1pPr>
              <a:buNone/>
              <a:defRPr sz="1400" cap="all" baseline="0">
                <a:solidFill>
                  <a:schemeClr val="tx2"/>
                </a:solidFill>
                <a:latin typeface="Calibri" pitchFamily="34" charset="0"/>
              </a:defRPr>
            </a:lvl1pPr>
          </a:lstStyle>
          <a:p>
            <a:pPr lvl="0"/>
            <a:r>
              <a:rPr lang="en-US" dirty="0"/>
              <a:t>Insert Section Title or Subtitle here</a:t>
            </a:r>
          </a:p>
        </p:txBody>
      </p:sp>
      <p:sp>
        <p:nvSpPr>
          <p:cNvPr id="9" name="Content Placeholder 2"/>
          <p:cNvSpPr>
            <a:spLocks noGrp="1"/>
          </p:cNvSpPr>
          <p:nvPr>
            <p:ph sz="half" idx="1" hasCustomPrompt="1"/>
          </p:nvPr>
        </p:nvSpPr>
        <p:spPr>
          <a:xfrm>
            <a:off x="481012" y="1196916"/>
            <a:ext cx="3957638" cy="428783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10" name="Content Placeholder 3"/>
          <p:cNvSpPr>
            <a:spLocks noGrp="1"/>
          </p:cNvSpPr>
          <p:nvPr>
            <p:ph sz="half" idx="2" hasCustomPrompt="1"/>
          </p:nvPr>
        </p:nvSpPr>
        <p:spPr>
          <a:xfrm>
            <a:off x="4714876" y="1206684"/>
            <a:ext cx="3988060" cy="4278070"/>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11" name="Text Placeholder 8"/>
          <p:cNvSpPr>
            <a:spLocks noGrp="1"/>
          </p:cNvSpPr>
          <p:nvPr>
            <p:ph type="body" sz="quarter" idx="14" hasCustomPrompt="1"/>
          </p:nvPr>
        </p:nvSpPr>
        <p:spPr>
          <a:xfrm>
            <a:off x="481012" y="5727824"/>
            <a:ext cx="8221924" cy="266451"/>
          </a:xfrm>
          <a:noFill/>
          <a:ln w="9525">
            <a:noFill/>
            <a:miter lim="800000"/>
            <a:headEnd/>
            <a:tailEnd/>
          </a:ln>
        </p:spPr>
        <p:txBody>
          <a:bodyPr anchor="b"/>
          <a:lstStyle>
            <a:lvl1pPr marL="0" indent="0" algn="l">
              <a:buNone/>
              <a:tabLst/>
              <a:defRPr lang="en-US" sz="900" baseline="0" dirty="0">
                <a:solidFill>
                  <a:srgbClr val="000000"/>
                </a:solidFill>
                <a:latin typeface="Calibri" pitchFamily="34" charset="0"/>
                <a:ea typeface="+mn-ea"/>
                <a:cs typeface="Calibri" pitchFamily="34" charset="0"/>
              </a:defRPr>
            </a:lvl1pPr>
          </a:lstStyle>
          <a:p>
            <a:pPr lvl="0"/>
            <a:r>
              <a:rPr lang="en-US" dirty="0"/>
              <a:t>Insert Source and/or Notes here</a:t>
            </a:r>
          </a:p>
        </p:txBody>
      </p:sp>
      <p:cxnSp>
        <p:nvCxnSpPr>
          <p:cNvPr id="12" name="Straight Connector 11"/>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2141493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p:cNvSpPr/>
          <p:nvPr userDrawn="1"/>
        </p:nvSpPr>
        <p:spPr>
          <a:xfrm>
            <a:off x="685800" y="1257300"/>
            <a:ext cx="7391400" cy="4801314"/>
          </a:xfrm>
          <a:prstGeom prst="rect">
            <a:avLst/>
          </a:prstGeom>
        </p:spPr>
        <p:txBody>
          <a:bodyPr wrap="square">
            <a:spAutoFit/>
          </a:bodyPr>
          <a:lstStyle/>
          <a:p>
            <a:pPr marL="285750" lvl="0" indent="-285750">
              <a:buFont typeface="Arial" panose="020B0604020202020204" pitchFamily="34" charset="0"/>
              <a:buChar char="•"/>
            </a:pPr>
            <a:r>
              <a:rPr lang="en-US" dirty="0"/>
              <a:t>Insert Bullet Text Level 1 Here</a:t>
            </a:r>
          </a:p>
          <a:p>
            <a:pPr marL="742950" lvl="1" indent="-285750">
              <a:buFont typeface="Arial" panose="020B0604020202020204" pitchFamily="34" charset="0"/>
              <a:buChar char="•"/>
            </a:pPr>
            <a:r>
              <a:rPr lang="en-US" dirty="0"/>
              <a:t>Insert Bullet Text Level 2 Here</a:t>
            </a:r>
          </a:p>
          <a:p>
            <a:pPr marL="1200150" lvl="2" indent="-285750">
              <a:buFont typeface="Arial" panose="020B0604020202020204" pitchFamily="34" charset="0"/>
              <a:buChar char="•"/>
            </a:pPr>
            <a:r>
              <a:rPr lang="en-US" dirty="0"/>
              <a:t>Insert Bullet Text Level 3 Here</a:t>
            </a:r>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914400" lvl="2" indent="0">
              <a:buFont typeface="Arial" panose="020B0604020202020204" pitchFamily="34" charset="0"/>
              <a:buNone/>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914400" lvl="2" indent="0">
              <a:buFont typeface="Arial" panose="020B0604020202020204" pitchFamily="34" charset="0"/>
              <a:buNone/>
            </a:pPr>
            <a:endParaRPr lang="en-US" dirty="0"/>
          </a:p>
          <a:p>
            <a:pPr marL="914400" lvl="2" indent="0">
              <a:buFont typeface="Arial" panose="020B0604020202020204" pitchFamily="34" charset="0"/>
              <a:buNone/>
            </a:pPr>
            <a:endParaRPr lang="en-US" dirty="0"/>
          </a:p>
          <a:p>
            <a:pPr marL="914400" lvl="2" indent="0">
              <a:buFont typeface="Arial" panose="020B0604020202020204" pitchFamily="34" charset="0"/>
              <a:buNone/>
            </a:pPr>
            <a:endParaRPr lang="en-US" dirty="0"/>
          </a:p>
          <a:p>
            <a:pPr marL="914400" lvl="2" indent="0">
              <a:buFont typeface="Arial" panose="020B0604020202020204" pitchFamily="34" charset="0"/>
              <a:buNone/>
            </a:pPr>
            <a:endParaRPr lang="en-US" dirty="0"/>
          </a:p>
        </p:txBody>
      </p:sp>
      <p:sp>
        <p:nvSpPr>
          <p:cNvPr id="14" name="TextBox 13"/>
          <p:cNvSpPr txBox="1"/>
          <p:nvPr userDrawn="1"/>
        </p:nvSpPr>
        <p:spPr>
          <a:xfrm>
            <a:off x="9298492" y="5904725"/>
            <a:ext cx="448235" cy="307777"/>
          </a:xfrm>
          <a:prstGeom prst="rect">
            <a:avLst/>
          </a:prstGeom>
          <a:noFill/>
        </p:spPr>
        <p:txBody>
          <a:bodyPr wrap="square" rtlCol="0">
            <a:spAutoFit/>
          </a:bodyPr>
          <a:lstStyle/>
          <a:p>
            <a:pPr marL="0" algn="r" defTabSz="914400" rtl="0" eaLnBrk="1" latinLnBrk="0" hangingPunct="1"/>
            <a:fld id="{78E8E05D-6330-400F-ADBB-AC9D283E6126}" type="slidenum">
              <a:rPr lang="en-US" sz="1400" b="1" kern="1200" smtClean="0">
                <a:solidFill>
                  <a:schemeClr val="bg1"/>
                </a:solidFill>
                <a:latin typeface="+mn-lt"/>
                <a:ea typeface="+mn-ea"/>
                <a:cs typeface="+mn-cs"/>
              </a:rPr>
              <a:pPr marL="0" algn="r" defTabSz="914400" rtl="0" eaLnBrk="1" latinLnBrk="0" hangingPunct="1"/>
              <a:t>‹#›</a:t>
            </a:fld>
            <a:endParaRPr lang="en-US" sz="1200" b="1" kern="1200" dirty="0">
              <a:solidFill>
                <a:schemeClr val="bg1"/>
              </a:solidFill>
              <a:latin typeface="+mn-lt"/>
              <a:ea typeface="+mn-ea"/>
              <a:cs typeface="+mn-cs"/>
            </a:endParaRP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223477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4094" y="955497"/>
            <a:ext cx="3964081"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955497"/>
            <a:ext cx="4016636"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7992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416379"/>
            <a:ext cx="8076009" cy="1143000"/>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62027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49" y="1620271"/>
            <a:ext cx="407670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49" y="2505075"/>
            <a:ext cx="4076701"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5300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1012" y="34207"/>
            <a:ext cx="8221924" cy="198549"/>
          </a:xfrm>
        </p:spPr>
        <p:txBody>
          <a:bodyPr/>
          <a:lstStyle>
            <a:lvl1pPr>
              <a:buNone/>
              <a:defRPr sz="1400" cap="all" baseline="0">
                <a:solidFill>
                  <a:schemeClr val="tx2"/>
                </a:solidFill>
                <a:latin typeface="Calibri" pitchFamily="34" charset="0"/>
              </a:defRPr>
            </a:lvl1pPr>
          </a:lstStyle>
          <a:p>
            <a:pPr lvl="0"/>
            <a:r>
              <a:rPr lang="en-US" dirty="0"/>
              <a:t>Insert Section Title or Subtitle here</a:t>
            </a:r>
          </a:p>
        </p:txBody>
      </p:sp>
      <p:sp>
        <p:nvSpPr>
          <p:cNvPr id="9" name="Content Placeholder 2"/>
          <p:cNvSpPr>
            <a:spLocks noGrp="1"/>
          </p:cNvSpPr>
          <p:nvPr>
            <p:ph sz="half" idx="1" hasCustomPrompt="1"/>
          </p:nvPr>
        </p:nvSpPr>
        <p:spPr>
          <a:xfrm>
            <a:off x="481012" y="1196916"/>
            <a:ext cx="3957638" cy="428783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10" name="Content Placeholder 3"/>
          <p:cNvSpPr>
            <a:spLocks noGrp="1"/>
          </p:cNvSpPr>
          <p:nvPr>
            <p:ph sz="half" idx="2" hasCustomPrompt="1"/>
          </p:nvPr>
        </p:nvSpPr>
        <p:spPr>
          <a:xfrm>
            <a:off x="4714876" y="1206684"/>
            <a:ext cx="3988060" cy="4278070"/>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11" name="Text Placeholder 8"/>
          <p:cNvSpPr>
            <a:spLocks noGrp="1"/>
          </p:cNvSpPr>
          <p:nvPr>
            <p:ph type="body" sz="quarter" idx="14" hasCustomPrompt="1"/>
          </p:nvPr>
        </p:nvSpPr>
        <p:spPr>
          <a:xfrm>
            <a:off x="481012" y="5727824"/>
            <a:ext cx="8221924" cy="266451"/>
          </a:xfrm>
          <a:noFill/>
          <a:ln w="9525">
            <a:noFill/>
            <a:miter lim="800000"/>
            <a:headEnd/>
            <a:tailEnd/>
          </a:ln>
        </p:spPr>
        <p:txBody>
          <a:bodyPr anchor="b"/>
          <a:lstStyle>
            <a:lvl1pPr marL="0" indent="0" algn="l">
              <a:buNone/>
              <a:tabLst/>
              <a:defRPr lang="en-US" sz="900" baseline="0" dirty="0">
                <a:solidFill>
                  <a:srgbClr val="000000"/>
                </a:solidFill>
                <a:latin typeface="Calibri" pitchFamily="34" charset="0"/>
                <a:ea typeface="+mn-ea"/>
                <a:cs typeface="Calibri" pitchFamily="34" charset="0"/>
              </a:defRPr>
            </a:lvl1pPr>
          </a:lstStyle>
          <a:p>
            <a:pPr lvl="0"/>
            <a:r>
              <a:rPr lang="en-US" dirty="0"/>
              <a:t>Insert Source and/or Notes here</a:t>
            </a:r>
          </a:p>
        </p:txBody>
      </p:sp>
      <p:cxnSp>
        <p:nvCxnSpPr>
          <p:cNvPr id="12" name="Straight Connector 11"/>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4199299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7" y="996593"/>
            <a:ext cx="4845310" cy="48723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84094" y="996593"/>
            <a:ext cx="3094925" cy="487239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6" name="Straight Connector 5"/>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2536749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16593"/>
            <a:ext cx="8072437" cy="2852737"/>
          </a:xfrm>
          <a:prstGeom prst="rect">
            <a:avLst/>
          </a:prstGeo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623888" y="4402681"/>
            <a:ext cx="8072436" cy="146108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2602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987426"/>
            <a:ext cx="4799409"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979316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2746375"/>
            <a:ext cx="9144000" cy="824706"/>
          </a:xfrm>
        </p:spPr>
        <p:txBody>
          <a:bodyPr anchor="t">
            <a:noAutofit/>
          </a:bodyPr>
          <a:lstStyle>
            <a:lvl1pPr marL="0" indent="0" algn="ctr">
              <a:defRPr sz="4000" b="1" cap="none" baseline="0">
                <a:solidFill>
                  <a:schemeClr val="tx1"/>
                </a:solidFill>
              </a:defRPr>
            </a:lvl1pPr>
          </a:lstStyle>
          <a:p>
            <a:r>
              <a:rPr lang="en-US" dirty="0"/>
              <a:t>Insert Q&amp;A or Thank You Here</a:t>
            </a:r>
          </a:p>
        </p:txBody>
      </p:sp>
    </p:spTree>
    <p:extLst>
      <p:ext uri="{BB962C8B-B14F-4D97-AF65-F5344CB8AC3E}">
        <p14:creationId xmlns:p14="http://schemas.microsoft.com/office/powerpoint/2010/main" val="326838993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4061617" y="3640047"/>
            <a:ext cx="4588328" cy="550862"/>
          </a:xfrm>
        </p:spPr>
        <p:txBody>
          <a:bodyPr>
            <a:noAutofit/>
          </a:bodyPr>
          <a:lstStyle>
            <a:lvl1pPr>
              <a:defRPr sz="2400" b="1">
                <a:solidFill>
                  <a:srgbClr val="002060"/>
                </a:solidFill>
              </a:defRPr>
            </a:lvl1pPr>
          </a:lstStyle>
          <a:p>
            <a:endParaRPr lang="en-US" dirty="0"/>
          </a:p>
        </p:txBody>
      </p:sp>
      <p:sp>
        <p:nvSpPr>
          <p:cNvPr id="9" name="Subtitle 2"/>
          <p:cNvSpPr>
            <a:spLocks noGrp="1"/>
          </p:cNvSpPr>
          <p:nvPr>
            <p:ph type="subTitle" idx="1"/>
          </p:nvPr>
        </p:nvSpPr>
        <p:spPr>
          <a:xfrm>
            <a:off x="4061617" y="4444213"/>
            <a:ext cx="4588328" cy="415412"/>
          </a:xfrm>
        </p:spPr>
        <p:txBody>
          <a:bodyPr>
            <a:normAutofit/>
          </a:bodyPr>
          <a:lstStyle>
            <a:lvl1pPr marL="0" indent="0" algn="l">
              <a:buNone/>
              <a:defRPr sz="200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Text Placeholder 8"/>
          <p:cNvSpPr>
            <a:spLocks noGrp="1"/>
          </p:cNvSpPr>
          <p:nvPr>
            <p:ph type="body" sz="quarter" idx="10" hasCustomPrompt="1"/>
          </p:nvPr>
        </p:nvSpPr>
        <p:spPr>
          <a:xfrm>
            <a:off x="4061617" y="5112929"/>
            <a:ext cx="4588328" cy="401169"/>
          </a:xfrm>
        </p:spPr>
        <p:txBody>
          <a:bodyPr>
            <a:normAutofit/>
          </a:bodyPr>
          <a:lstStyle>
            <a:lvl1pPr algn="l">
              <a:buNone/>
              <a:defRPr sz="1400">
                <a:solidFill>
                  <a:srgbClr val="002060"/>
                </a:solidFill>
              </a:defRPr>
            </a:lvl1pPr>
          </a:lstStyle>
          <a:p>
            <a:pPr lvl="0"/>
            <a:r>
              <a:rPr lang="en-US" dirty="0"/>
              <a:t>Date (optional)</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10811" y="781942"/>
            <a:ext cx="5236918" cy="2786113"/>
          </a:xfrm>
          <a:prstGeom prst="rect">
            <a:avLst/>
          </a:prstGeom>
        </p:spPr>
      </p:pic>
      <p:sp>
        <p:nvSpPr>
          <p:cNvPr id="6" name="TextBox 5"/>
          <p:cNvSpPr txBox="1"/>
          <p:nvPr userDrawn="1"/>
        </p:nvSpPr>
        <p:spPr>
          <a:xfrm>
            <a:off x="0" y="6117201"/>
            <a:ext cx="9144000" cy="338554"/>
          </a:xfrm>
          <a:prstGeom prst="rect">
            <a:avLst/>
          </a:prstGeom>
          <a:solidFill>
            <a:srgbClr val="002060"/>
          </a:solidFill>
        </p:spPr>
        <p:txBody>
          <a:bodyPr wrap="square" rtlCol="0">
            <a:spAutoFit/>
          </a:bodyPr>
          <a:lstStyle/>
          <a:p>
            <a:pPr algn="ctr"/>
            <a:r>
              <a:rPr lang="en-US" sz="1600" b="1" dirty="0">
                <a:solidFill>
                  <a:schemeClr val="bg1"/>
                </a:solidFill>
              </a:rPr>
              <a:t>   </a:t>
            </a:r>
            <a:r>
              <a:rPr lang="en-US" sz="1400" b="1" i="1" dirty="0">
                <a:solidFill>
                  <a:schemeClr val="bg1"/>
                </a:solidFill>
              </a:rPr>
              <a:t>Draft for Discussion Purposes Only</a:t>
            </a:r>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20900" y="6497103"/>
            <a:ext cx="975944" cy="327317"/>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4060" y="6501142"/>
            <a:ext cx="392144" cy="323278"/>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58820" y="6494227"/>
            <a:ext cx="356286" cy="341971"/>
          </a:xfrm>
          <a:prstGeom prst="rect">
            <a:avLst/>
          </a:prstGeom>
        </p:spPr>
      </p:pic>
      <p:pic>
        <p:nvPicPr>
          <p:cNvPr id="22" name="Picture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98180" y="6552169"/>
            <a:ext cx="1064814" cy="248457"/>
          </a:xfrm>
          <a:prstGeom prst="rect">
            <a:avLst/>
          </a:prstGeom>
        </p:spPr>
      </p:pic>
      <p:pic>
        <p:nvPicPr>
          <p:cNvPr id="23" name="Picture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172199" y="6551539"/>
            <a:ext cx="1389643" cy="249087"/>
          </a:xfrm>
          <a:prstGeom prst="rect">
            <a:avLst/>
          </a:prstGeom>
        </p:spPr>
      </p:pic>
      <p:pic>
        <p:nvPicPr>
          <p:cNvPr id="24" name="Picture 2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71985" y="6575893"/>
            <a:ext cx="986939" cy="200378"/>
          </a:xfrm>
          <a:prstGeom prst="rect">
            <a:avLst/>
          </a:prstGeom>
        </p:spPr>
      </p:pic>
    </p:spTree>
    <p:extLst>
      <p:ext uri="{BB962C8B-B14F-4D97-AF65-F5344CB8AC3E}">
        <p14:creationId xmlns:p14="http://schemas.microsoft.com/office/powerpoint/2010/main" val="13813748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 y="182563"/>
            <a:ext cx="8595360" cy="731520"/>
          </a:xfrm>
        </p:spPr>
        <p:txBody>
          <a:bodyPr>
            <a:noAutofit/>
          </a:bodyPr>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74320" y="1005840"/>
            <a:ext cx="8595360" cy="53949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99247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4061617" y="3640047"/>
            <a:ext cx="4588328" cy="550862"/>
          </a:xfrm>
        </p:spPr>
        <p:txBody>
          <a:bodyPr>
            <a:noAutofit/>
          </a:bodyPr>
          <a:lstStyle>
            <a:lvl1pPr>
              <a:defRPr sz="2400" b="1">
                <a:solidFill>
                  <a:srgbClr val="002060"/>
                </a:solidFill>
              </a:defRPr>
            </a:lvl1pPr>
          </a:lstStyle>
          <a:p>
            <a:endParaRPr lang="en-US" dirty="0"/>
          </a:p>
        </p:txBody>
      </p:sp>
      <p:sp>
        <p:nvSpPr>
          <p:cNvPr id="9" name="Subtitle 2"/>
          <p:cNvSpPr>
            <a:spLocks noGrp="1"/>
          </p:cNvSpPr>
          <p:nvPr>
            <p:ph type="subTitle" idx="1"/>
          </p:nvPr>
        </p:nvSpPr>
        <p:spPr>
          <a:xfrm>
            <a:off x="4061617" y="4444213"/>
            <a:ext cx="4588328" cy="415412"/>
          </a:xfrm>
        </p:spPr>
        <p:txBody>
          <a:bodyPr>
            <a:normAutofit/>
          </a:bodyPr>
          <a:lstStyle>
            <a:lvl1pPr marL="0" indent="0" algn="l">
              <a:buNone/>
              <a:defRPr sz="200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Text Placeholder 8"/>
          <p:cNvSpPr>
            <a:spLocks noGrp="1"/>
          </p:cNvSpPr>
          <p:nvPr>
            <p:ph type="body" sz="quarter" idx="10" hasCustomPrompt="1"/>
          </p:nvPr>
        </p:nvSpPr>
        <p:spPr>
          <a:xfrm>
            <a:off x="4061617" y="5112929"/>
            <a:ext cx="4588328" cy="401169"/>
          </a:xfrm>
        </p:spPr>
        <p:txBody>
          <a:bodyPr>
            <a:normAutofit/>
          </a:bodyPr>
          <a:lstStyle>
            <a:lvl1pPr algn="l">
              <a:buNone/>
              <a:defRPr sz="1400">
                <a:solidFill>
                  <a:srgbClr val="002060"/>
                </a:solidFill>
              </a:defRPr>
            </a:lvl1pPr>
          </a:lstStyle>
          <a:p>
            <a:pPr lvl="0"/>
            <a:r>
              <a:rPr lang="en-US" dirty="0"/>
              <a:t>Date (optional)</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10811" y="781942"/>
            <a:ext cx="5236918" cy="2786113"/>
          </a:xfrm>
          <a:prstGeom prst="rect">
            <a:avLst/>
          </a:prstGeom>
        </p:spPr>
      </p:pic>
      <p:sp>
        <p:nvSpPr>
          <p:cNvPr id="6" name="TextBox 5"/>
          <p:cNvSpPr txBox="1"/>
          <p:nvPr userDrawn="1"/>
        </p:nvSpPr>
        <p:spPr>
          <a:xfrm>
            <a:off x="0" y="6117201"/>
            <a:ext cx="9144000" cy="338554"/>
          </a:xfrm>
          <a:prstGeom prst="rect">
            <a:avLst/>
          </a:prstGeom>
          <a:solidFill>
            <a:srgbClr val="002060"/>
          </a:solidFill>
        </p:spPr>
        <p:txBody>
          <a:bodyPr wrap="square" rtlCol="0">
            <a:spAutoFit/>
          </a:bodyPr>
          <a:lstStyle/>
          <a:p>
            <a:pPr algn="ctr"/>
            <a:r>
              <a:rPr lang="en-US" sz="1600" b="1" dirty="0">
                <a:solidFill>
                  <a:schemeClr val="bg1"/>
                </a:solidFill>
              </a:rPr>
              <a:t>   </a:t>
            </a:r>
            <a:r>
              <a:rPr lang="en-US" sz="1400" b="1" i="1" dirty="0">
                <a:solidFill>
                  <a:schemeClr val="bg1"/>
                </a:solidFill>
              </a:rPr>
              <a:t>Draft for Discussion Purposes Only</a:t>
            </a:r>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20900" y="6497103"/>
            <a:ext cx="975944" cy="327317"/>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4060" y="6501142"/>
            <a:ext cx="392144" cy="323278"/>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58820" y="6494227"/>
            <a:ext cx="356286" cy="341971"/>
          </a:xfrm>
          <a:prstGeom prst="rect">
            <a:avLst/>
          </a:prstGeom>
        </p:spPr>
      </p:pic>
      <p:pic>
        <p:nvPicPr>
          <p:cNvPr id="22" name="Picture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98180" y="6552169"/>
            <a:ext cx="1064814" cy="248457"/>
          </a:xfrm>
          <a:prstGeom prst="rect">
            <a:avLst/>
          </a:prstGeom>
        </p:spPr>
      </p:pic>
      <p:pic>
        <p:nvPicPr>
          <p:cNvPr id="23" name="Picture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172199" y="6551539"/>
            <a:ext cx="1389643" cy="249087"/>
          </a:xfrm>
          <a:prstGeom prst="rect">
            <a:avLst/>
          </a:prstGeom>
        </p:spPr>
      </p:pic>
      <p:pic>
        <p:nvPicPr>
          <p:cNvPr id="24" name="Picture 2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71985" y="6575893"/>
            <a:ext cx="986939" cy="200378"/>
          </a:xfrm>
          <a:prstGeom prst="rect">
            <a:avLst/>
          </a:prstGeom>
        </p:spPr>
      </p:pic>
    </p:spTree>
    <p:extLst>
      <p:ext uri="{BB962C8B-B14F-4D97-AF65-F5344CB8AC3E}">
        <p14:creationId xmlns:p14="http://schemas.microsoft.com/office/powerpoint/2010/main" val="12894359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Final Slide">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3541" y="1932031"/>
            <a:ext cx="5236918" cy="2786113"/>
          </a:xfrm>
          <a:prstGeom prst="rect">
            <a:avLst/>
          </a:prstGeom>
        </p:spPr>
      </p:pic>
      <p:sp>
        <p:nvSpPr>
          <p:cNvPr id="14" name="TextBox 13"/>
          <p:cNvSpPr txBox="1"/>
          <p:nvPr userDrawn="1"/>
        </p:nvSpPr>
        <p:spPr>
          <a:xfrm>
            <a:off x="0" y="6117201"/>
            <a:ext cx="9144000" cy="338554"/>
          </a:xfrm>
          <a:prstGeom prst="rect">
            <a:avLst/>
          </a:prstGeom>
          <a:solidFill>
            <a:srgbClr val="002060"/>
          </a:solidFill>
        </p:spPr>
        <p:txBody>
          <a:bodyPr wrap="square" rtlCol="0">
            <a:spAutoFit/>
          </a:bodyPr>
          <a:lstStyle/>
          <a:p>
            <a:pPr algn="ctr"/>
            <a:r>
              <a:rPr lang="en-US" sz="1600" b="1" dirty="0">
                <a:solidFill>
                  <a:schemeClr val="bg1"/>
                </a:solidFill>
              </a:rPr>
              <a:t>   </a:t>
            </a:r>
            <a:r>
              <a:rPr lang="en-US" sz="1400" b="1" i="1" dirty="0">
                <a:solidFill>
                  <a:schemeClr val="bg1"/>
                </a:solidFill>
              </a:rPr>
              <a:t>Draft for Discussion Purposes Only</a:t>
            </a:r>
          </a:p>
        </p:txBody>
      </p:sp>
      <p:sp>
        <p:nvSpPr>
          <p:cNvPr id="16" name="TextBox 15"/>
          <p:cNvSpPr txBox="1"/>
          <p:nvPr userDrawn="1"/>
        </p:nvSpPr>
        <p:spPr>
          <a:xfrm>
            <a:off x="8486670" y="6159520"/>
            <a:ext cx="404337" cy="253916"/>
          </a:xfrm>
          <a:prstGeom prst="rect">
            <a:avLst/>
          </a:prstGeom>
          <a:noFill/>
        </p:spPr>
        <p:txBody>
          <a:bodyPr wrap="square" rtlCol="0">
            <a:spAutoFit/>
          </a:bodyPr>
          <a:lstStyle/>
          <a:p>
            <a:pPr marL="0" algn="r" defTabSz="914400" rtl="0" eaLnBrk="1" latinLnBrk="0" hangingPunct="1"/>
            <a:fld id="{78E8E05D-6330-400F-ADBB-AC9D283E6126}" type="slidenum">
              <a:rPr lang="en-US" sz="1050" b="1" kern="1200" smtClean="0">
                <a:solidFill>
                  <a:schemeClr val="bg1"/>
                </a:solidFill>
                <a:latin typeface="+mn-lt"/>
                <a:ea typeface="+mn-ea"/>
                <a:cs typeface="+mn-cs"/>
              </a:rPr>
              <a:pPr marL="0" algn="r" defTabSz="914400" rtl="0" eaLnBrk="1" latinLnBrk="0" hangingPunct="1"/>
              <a:t>‹#›</a:t>
            </a:fld>
            <a:endParaRPr lang="en-US" sz="1200" b="1" kern="1200" dirty="0">
              <a:solidFill>
                <a:schemeClr val="bg1"/>
              </a:solidFill>
              <a:latin typeface="+mn-lt"/>
              <a:ea typeface="+mn-ea"/>
              <a:cs typeface="+mn-cs"/>
            </a:endParaRPr>
          </a:p>
        </p:txBody>
      </p:sp>
      <p:pic>
        <p:nvPicPr>
          <p:cNvPr id="32" name="Picture 3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20900" y="6497103"/>
            <a:ext cx="975944" cy="327317"/>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58820" y="6494227"/>
            <a:ext cx="356286" cy="341971"/>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4060" y="6501142"/>
            <a:ext cx="392144" cy="323278"/>
          </a:xfrm>
          <a:prstGeom prst="rect">
            <a:avLst/>
          </a:prstGeom>
        </p:spPr>
      </p:pic>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98180" y="6552169"/>
            <a:ext cx="1064814" cy="248457"/>
          </a:xfrm>
          <a:prstGeom prst="rect">
            <a:avLst/>
          </a:prstGeom>
        </p:spPr>
      </p:pic>
      <p:pic>
        <p:nvPicPr>
          <p:cNvPr id="17" name="Picture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172199" y="6551539"/>
            <a:ext cx="1389643" cy="249087"/>
          </a:xfrm>
          <a:prstGeom prst="rect">
            <a:avLst/>
          </a:prstGeom>
        </p:spPr>
      </p:pic>
      <p:pic>
        <p:nvPicPr>
          <p:cNvPr id="18" name="Picture 1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71985" y="6575893"/>
            <a:ext cx="986939" cy="200378"/>
          </a:xfrm>
          <a:prstGeom prst="rect">
            <a:avLst/>
          </a:prstGeom>
        </p:spPr>
      </p:pic>
    </p:spTree>
    <p:extLst>
      <p:ext uri="{BB962C8B-B14F-4D97-AF65-F5344CB8AC3E}">
        <p14:creationId xmlns:p14="http://schemas.microsoft.com/office/powerpoint/2010/main" val="282495620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EPRI 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37760" y="1188720"/>
            <a:ext cx="4206240" cy="2587752"/>
          </a:xfrm>
          <a:prstGeom prst="rect">
            <a:avLst/>
          </a:prstGeom>
          <a:effectLst>
            <a:reflection blurRad="6350" stA="35000" endPos="35000" dir="5400000" sy="-100000" algn="bl" rotWithShape="0"/>
          </a:effectLst>
        </p:spPr>
      </p:pic>
      <p:sp>
        <p:nvSpPr>
          <p:cNvPr id="28708" name="Rectangle 36"/>
          <p:cNvSpPr>
            <a:spLocks noGrp="1" noChangeArrowheads="1"/>
          </p:cNvSpPr>
          <p:nvPr>
            <p:ph type="subTitle" sz="quarter" idx="1"/>
          </p:nvPr>
        </p:nvSpPr>
        <p:spPr>
          <a:xfrm>
            <a:off x="274320" y="3749040"/>
            <a:ext cx="4572000" cy="2651760"/>
          </a:xfrm>
          <a:ln>
            <a:noFill/>
          </a:ln>
        </p:spPr>
        <p:txBody>
          <a:bodyPr>
            <a:normAutofit/>
          </a:bodyPr>
          <a:lstStyle>
            <a:lvl1pPr marL="0" indent="0" algn="r">
              <a:spcAft>
                <a:spcPts val="1200"/>
              </a:spcAft>
              <a:buFontTx/>
              <a:buNone/>
              <a:defRPr sz="1800">
                <a:solidFill>
                  <a:schemeClr val="tx1"/>
                </a:solidFill>
              </a:defRPr>
            </a:lvl1pPr>
          </a:lstStyle>
          <a:p>
            <a:r>
              <a:rPr lang="en-US" smtClean="0"/>
              <a:t>Click to edit Master subtitle style</a:t>
            </a:r>
            <a:endParaRPr lang="en-US" dirty="0"/>
          </a:p>
        </p:txBody>
      </p:sp>
      <p:sp>
        <p:nvSpPr>
          <p:cNvPr id="28707" name="Rectangle 35"/>
          <p:cNvSpPr>
            <a:spLocks noGrp="1" noChangeArrowheads="1"/>
          </p:cNvSpPr>
          <p:nvPr>
            <p:ph type="ctrTitle" sz="quarter"/>
          </p:nvPr>
        </p:nvSpPr>
        <p:spPr>
          <a:xfrm>
            <a:off x="274320" y="1097280"/>
            <a:ext cx="4572000" cy="2468880"/>
          </a:xfrm>
          <a:ln>
            <a:noFill/>
          </a:ln>
        </p:spPr>
        <p:txBody>
          <a:bodyPr anchor="b">
            <a:normAutofit/>
          </a:bodyPr>
          <a:lstStyle>
            <a:lvl1pPr algn="r">
              <a:spcAft>
                <a:spcPts val="600"/>
              </a:spcAft>
              <a:defRPr sz="3200">
                <a:solidFill>
                  <a:schemeClr val="tx2"/>
                </a:solidFill>
              </a:defRPr>
            </a:lvl1pPr>
          </a:lstStyle>
          <a:p>
            <a:r>
              <a:rPr lang="en-US" smtClean="0"/>
              <a:t>Click to edit Master title style</a:t>
            </a:r>
            <a:endParaRPr lang="en-US" dirty="0"/>
          </a:p>
        </p:txBody>
      </p:sp>
      <p:pic>
        <p:nvPicPr>
          <p:cNvPr id="7" name="Picture 6" descr="EPRI logo 2014_RGB_PPT-Large.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83680" y="365762"/>
            <a:ext cx="2286000" cy="372289"/>
          </a:xfrm>
          <a:prstGeom prst="rect">
            <a:avLst/>
          </a:prstGeom>
        </p:spPr>
      </p:pic>
      <p:sp>
        <p:nvSpPr>
          <p:cNvPr id="8" name="Text Box 47"/>
          <p:cNvSpPr txBox="1">
            <a:spLocks noChangeArrowheads="1"/>
          </p:cNvSpPr>
          <p:nvPr/>
        </p:nvSpPr>
        <p:spPr bwMode="auto">
          <a:xfrm>
            <a:off x="6283652" y="6583681"/>
            <a:ext cx="2789546" cy="200055"/>
          </a:xfrm>
          <a:prstGeom prst="rect">
            <a:avLst/>
          </a:prstGeom>
          <a:noFill/>
          <a:ln w="9525">
            <a:noFill/>
            <a:miter lim="800000"/>
            <a:headEnd/>
            <a:tailEnd/>
          </a:ln>
          <a:effectLst/>
        </p:spPr>
        <p:txBody>
          <a:bodyPr wrap="none">
            <a:spAutoFit/>
          </a:bodyPr>
          <a:lstStyle/>
          <a:p>
            <a:pPr algn="r"/>
            <a:r>
              <a:rPr lang="en-US" sz="700" dirty="0">
                <a:solidFill>
                  <a:srgbClr val="FFFFFF">
                    <a:lumMod val="50000"/>
                  </a:srgbClr>
                </a:solidFill>
                <a:cs typeface="Arial" charset="0"/>
              </a:rPr>
              <a:t>© </a:t>
            </a:r>
            <a:r>
              <a:rPr lang="en-US" sz="700" dirty="0" smtClean="0">
                <a:solidFill>
                  <a:srgbClr val="FFFFFF">
                    <a:lumMod val="50000"/>
                  </a:srgbClr>
                </a:solidFill>
                <a:cs typeface="Arial" charset="0"/>
              </a:rPr>
              <a:t>2016 </a:t>
            </a:r>
            <a:r>
              <a:rPr lang="en-US" sz="700" dirty="0">
                <a:solidFill>
                  <a:srgbClr val="FFFFFF">
                    <a:lumMod val="50000"/>
                  </a:srgbClr>
                </a:solidFill>
                <a:cs typeface="Arial" charset="0"/>
              </a:rPr>
              <a:t>Electric Power Research Institute, Inc. All rights reserved.</a:t>
            </a:r>
            <a:endParaRPr lang="en-US" sz="700" dirty="0">
              <a:solidFill>
                <a:srgbClr val="FFFFFF">
                  <a:lumMod val="50000"/>
                </a:srgbClr>
              </a:solidFill>
            </a:endParaRPr>
          </a:p>
        </p:txBody>
      </p:sp>
    </p:spTree>
    <p:extLst>
      <p:ext uri="{BB962C8B-B14F-4D97-AF65-F5344CB8AC3E}">
        <p14:creationId xmlns:p14="http://schemas.microsoft.com/office/powerpoint/2010/main" val="287186027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ENV 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37760" y="1188720"/>
            <a:ext cx="4206240" cy="2587752"/>
          </a:xfrm>
          <a:prstGeom prst="rect">
            <a:avLst/>
          </a:prstGeom>
          <a:effectLst>
            <a:reflection blurRad="6350" stA="35000" endPos="35000" dir="5400000" sy="-100000" algn="bl" rotWithShape="0"/>
          </a:effectLst>
        </p:spPr>
      </p:pic>
      <p:sp>
        <p:nvSpPr>
          <p:cNvPr id="28708" name="Rectangle 36"/>
          <p:cNvSpPr>
            <a:spLocks noGrp="1" noChangeArrowheads="1"/>
          </p:cNvSpPr>
          <p:nvPr>
            <p:ph type="subTitle" sz="quarter" idx="1"/>
          </p:nvPr>
        </p:nvSpPr>
        <p:spPr>
          <a:xfrm>
            <a:off x="274320" y="3749040"/>
            <a:ext cx="4572000" cy="2651760"/>
          </a:xfrm>
        </p:spPr>
        <p:txBody>
          <a:bodyPr>
            <a:normAutofit/>
          </a:bodyPr>
          <a:lstStyle>
            <a:lvl1pPr marL="0" indent="0" algn="r">
              <a:spcAft>
                <a:spcPts val="1200"/>
              </a:spcAft>
              <a:buFontTx/>
              <a:buNone/>
              <a:defRPr sz="1800">
                <a:solidFill>
                  <a:schemeClr val="tx1"/>
                </a:solidFill>
              </a:defRPr>
            </a:lvl1pPr>
          </a:lstStyle>
          <a:p>
            <a:r>
              <a:rPr lang="en-US" smtClean="0"/>
              <a:t>Click to edit Master subtitle style</a:t>
            </a:r>
            <a:endParaRPr lang="en-US" dirty="0"/>
          </a:p>
        </p:txBody>
      </p:sp>
      <p:sp>
        <p:nvSpPr>
          <p:cNvPr id="28707" name="Rectangle 35"/>
          <p:cNvSpPr>
            <a:spLocks noGrp="1" noChangeArrowheads="1"/>
          </p:cNvSpPr>
          <p:nvPr>
            <p:ph type="ctrTitle" sz="quarter"/>
          </p:nvPr>
        </p:nvSpPr>
        <p:spPr>
          <a:xfrm>
            <a:off x="274320" y="1097280"/>
            <a:ext cx="4572000" cy="2468880"/>
          </a:xfrm>
        </p:spPr>
        <p:txBody>
          <a:bodyPr anchor="b">
            <a:normAutofit/>
          </a:bodyPr>
          <a:lstStyle>
            <a:lvl1pPr algn="r">
              <a:spcAft>
                <a:spcPts val="600"/>
              </a:spcAft>
              <a:defRPr sz="3200">
                <a:solidFill>
                  <a:schemeClr val="tx2"/>
                </a:solidFill>
              </a:defRPr>
            </a:lvl1pPr>
          </a:lstStyle>
          <a:p>
            <a:r>
              <a:rPr lang="en-US" smtClean="0"/>
              <a:t>Click to edit Master title style</a:t>
            </a:r>
            <a:endParaRPr lang="en-US" dirty="0"/>
          </a:p>
        </p:txBody>
      </p:sp>
      <p:pic>
        <p:nvPicPr>
          <p:cNvPr id="7" name="Picture 6" descr="EPRI logo 2014_RGB_PPT-Large.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83680" y="365762"/>
            <a:ext cx="2286000" cy="372289"/>
          </a:xfrm>
          <a:prstGeom prst="rect">
            <a:avLst/>
          </a:prstGeom>
        </p:spPr>
      </p:pic>
      <p:sp>
        <p:nvSpPr>
          <p:cNvPr id="8" name="Text Box 47"/>
          <p:cNvSpPr txBox="1">
            <a:spLocks noChangeArrowheads="1"/>
          </p:cNvSpPr>
          <p:nvPr/>
        </p:nvSpPr>
        <p:spPr bwMode="auto">
          <a:xfrm>
            <a:off x="6283652" y="6583681"/>
            <a:ext cx="2789546" cy="200055"/>
          </a:xfrm>
          <a:prstGeom prst="rect">
            <a:avLst/>
          </a:prstGeom>
          <a:noFill/>
          <a:ln w="9525">
            <a:noFill/>
            <a:miter lim="800000"/>
            <a:headEnd/>
            <a:tailEnd/>
          </a:ln>
          <a:effectLst/>
        </p:spPr>
        <p:txBody>
          <a:bodyPr wrap="none">
            <a:spAutoFit/>
          </a:bodyPr>
          <a:lstStyle/>
          <a:p>
            <a:pPr algn="r"/>
            <a:r>
              <a:rPr lang="en-US" sz="700" dirty="0">
                <a:solidFill>
                  <a:srgbClr val="FFFFFF">
                    <a:lumMod val="50000"/>
                  </a:srgbClr>
                </a:solidFill>
                <a:cs typeface="Arial" charset="0"/>
              </a:rPr>
              <a:t>© </a:t>
            </a:r>
            <a:r>
              <a:rPr lang="en-US" sz="700" dirty="0" smtClean="0">
                <a:solidFill>
                  <a:srgbClr val="FFFFFF">
                    <a:lumMod val="50000"/>
                  </a:srgbClr>
                </a:solidFill>
                <a:cs typeface="Arial" charset="0"/>
              </a:rPr>
              <a:t>2016 </a:t>
            </a:r>
            <a:r>
              <a:rPr lang="en-US" sz="700" dirty="0">
                <a:solidFill>
                  <a:srgbClr val="FFFFFF">
                    <a:lumMod val="50000"/>
                  </a:srgbClr>
                </a:solidFill>
                <a:cs typeface="Arial" charset="0"/>
              </a:rPr>
              <a:t>Electric Power Research Institute, Inc. All rights reserved.</a:t>
            </a:r>
            <a:endParaRPr lang="en-US" sz="700" dirty="0">
              <a:solidFill>
                <a:srgbClr val="FFFFFF">
                  <a:lumMod val="50000"/>
                </a:srgbClr>
              </a:solidFill>
            </a:endParaRPr>
          </a:p>
        </p:txBody>
      </p:sp>
    </p:spTree>
    <p:extLst>
      <p:ext uri="{BB962C8B-B14F-4D97-AF65-F5344CB8AC3E}">
        <p14:creationId xmlns:p14="http://schemas.microsoft.com/office/powerpoint/2010/main" val="4333222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p:cNvSpPr/>
          <p:nvPr userDrawn="1"/>
        </p:nvSpPr>
        <p:spPr>
          <a:xfrm>
            <a:off x="685800" y="1257300"/>
            <a:ext cx="7391400" cy="4801314"/>
          </a:xfrm>
          <a:prstGeom prst="rect">
            <a:avLst/>
          </a:prstGeom>
        </p:spPr>
        <p:txBody>
          <a:bodyPr wrap="square">
            <a:spAutoFit/>
          </a:bodyPr>
          <a:lstStyle/>
          <a:p>
            <a:pPr marL="285750" lvl="0" indent="-285750">
              <a:buFont typeface="Arial" panose="020B0604020202020204" pitchFamily="34" charset="0"/>
              <a:buChar char="•"/>
            </a:pPr>
            <a:r>
              <a:rPr lang="en-US" dirty="0"/>
              <a:t>Insert Bullet Text Level 1 Here</a:t>
            </a:r>
          </a:p>
          <a:p>
            <a:pPr marL="742950" lvl="1" indent="-285750">
              <a:buFont typeface="Arial" panose="020B0604020202020204" pitchFamily="34" charset="0"/>
              <a:buChar char="•"/>
            </a:pPr>
            <a:r>
              <a:rPr lang="en-US" dirty="0"/>
              <a:t>Insert Bullet Text Level 2 Here</a:t>
            </a:r>
          </a:p>
          <a:p>
            <a:pPr marL="1200150" lvl="2" indent="-285750">
              <a:buFont typeface="Arial" panose="020B0604020202020204" pitchFamily="34" charset="0"/>
              <a:buChar char="•"/>
            </a:pPr>
            <a:r>
              <a:rPr lang="en-US" dirty="0"/>
              <a:t>Insert Bullet Text Level 3 Here</a:t>
            </a:r>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914400" lvl="2" indent="0">
              <a:buFont typeface="Arial" panose="020B0604020202020204" pitchFamily="34" charset="0"/>
              <a:buNone/>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914400" lvl="2" indent="0">
              <a:buFont typeface="Arial" panose="020B0604020202020204" pitchFamily="34" charset="0"/>
              <a:buNone/>
            </a:pPr>
            <a:endParaRPr lang="en-US" dirty="0"/>
          </a:p>
          <a:p>
            <a:pPr marL="914400" lvl="2" indent="0">
              <a:buFont typeface="Arial" panose="020B0604020202020204" pitchFamily="34" charset="0"/>
              <a:buNone/>
            </a:pPr>
            <a:endParaRPr lang="en-US" dirty="0"/>
          </a:p>
          <a:p>
            <a:pPr marL="914400" lvl="2" indent="0">
              <a:buFont typeface="Arial" panose="020B0604020202020204" pitchFamily="34" charset="0"/>
              <a:buNone/>
            </a:pPr>
            <a:endParaRPr lang="en-US" dirty="0"/>
          </a:p>
          <a:p>
            <a:pPr marL="914400" lvl="2" indent="0">
              <a:buFont typeface="Arial" panose="020B0604020202020204" pitchFamily="34" charset="0"/>
              <a:buNone/>
            </a:pPr>
            <a:endParaRPr lang="en-US" dirty="0"/>
          </a:p>
        </p:txBody>
      </p:sp>
      <p:sp>
        <p:nvSpPr>
          <p:cNvPr id="14" name="TextBox 13"/>
          <p:cNvSpPr txBox="1"/>
          <p:nvPr userDrawn="1"/>
        </p:nvSpPr>
        <p:spPr>
          <a:xfrm>
            <a:off x="9298492" y="5904725"/>
            <a:ext cx="448235" cy="307777"/>
          </a:xfrm>
          <a:prstGeom prst="rect">
            <a:avLst/>
          </a:prstGeom>
          <a:noFill/>
        </p:spPr>
        <p:txBody>
          <a:bodyPr wrap="square" rtlCol="0">
            <a:spAutoFit/>
          </a:bodyPr>
          <a:lstStyle/>
          <a:p>
            <a:pPr marL="0" algn="r" defTabSz="914400" rtl="0" eaLnBrk="1" latinLnBrk="0" hangingPunct="1"/>
            <a:fld id="{78E8E05D-6330-400F-ADBB-AC9D283E6126}" type="slidenum">
              <a:rPr lang="en-US" sz="1400" b="1" kern="1200" smtClean="0">
                <a:solidFill>
                  <a:schemeClr val="bg1"/>
                </a:solidFill>
                <a:latin typeface="+mn-lt"/>
                <a:ea typeface="+mn-ea"/>
                <a:cs typeface="+mn-cs"/>
              </a:rPr>
              <a:pPr marL="0" algn="r" defTabSz="914400" rtl="0" eaLnBrk="1" latinLnBrk="0" hangingPunct="1"/>
              <a:t>‹#›</a:t>
            </a:fld>
            <a:endParaRPr lang="en-US" sz="1200" b="1" kern="1200" dirty="0">
              <a:solidFill>
                <a:schemeClr val="bg1"/>
              </a:solidFill>
              <a:latin typeface="+mn-lt"/>
              <a:ea typeface="+mn-ea"/>
              <a:cs typeface="+mn-cs"/>
            </a:endParaRP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18541146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GEN 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37760" y="1188720"/>
            <a:ext cx="4206240" cy="2587752"/>
          </a:xfrm>
          <a:prstGeom prst="rect">
            <a:avLst/>
          </a:prstGeom>
          <a:effectLst>
            <a:reflection blurRad="6350" stA="35000" endPos="35000" dir="5400000" sy="-100000" algn="bl" rotWithShape="0"/>
          </a:effectLst>
        </p:spPr>
      </p:pic>
      <p:sp>
        <p:nvSpPr>
          <p:cNvPr id="28708" name="Rectangle 36"/>
          <p:cNvSpPr>
            <a:spLocks noGrp="1" noChangeArrowheads="1"/>
          </p:cNvSpPr>
          <p:nvPr>
            <p:ph type="subTitle" sz="quarter" idx="1"/>
          </p:nvPr>
        </p:nvSpPr>
        <p:spPr>
          <a:xfrm>
            <a:off x="274320" y="3749040"/>
            <a:ext cx="4572000" cy="2651760"/>
          </a:xfrm>
        </p:spPr>
        <p:txBody>
          <a:bodyPr>
            <a:normAutofit/>
          </a:bodyPr>
          <a:lstStyle>
            <a:lvl1pPr marL="0" indent="0" algn="r">
              <a:spcAft>
                <a:spcPts val="1200"/>
              </a:spcAft>
              <a:buFontTx/>
              <a:buNone/>
              <a:defRPr sz="1800">
                <a:solidFill>
                  <a:schemeClr val="tx1"/>
                </a:solidFill>
              </a:defRPr>
            </a:lvl1pPr>
          </a:lstStyle>
          <a:p>
            <a:r>
              <a:rPr lang="en-US" smtClean="0"/>
              <a:t>Click to edit Master subtitle style</a:t>
            </a:r>
            <a:endParaRPr lang="en-US" dirty="0"/>
          </a:p>
        </p:txBody>
      </p:sp>
      <p:sp>
        <p:nvSpPr>
          <p:cNvPr id="28707" name="Rectangle 35"/>
          <p:cNvSpPr>
            <a:spLocks noGrp="1" noChangeArrowheads="1"/>
          </p:cNvSpPr>
          <p:nvPr>
            <p:ph type="ctrTitle" sz="quarter"/>
          </p:nvPr>
        </p:nvSpPr>
        <p:spPr>
          <a:xfrm>
            <a:off x="274320" y="1097280"/>
            <a:ext cx="4572000" cy="2468880"/>
          </a:xfrm>
        </p:spPr>
        <p:txBody>
          <a:bodyPr anchor="b">
            <a:normAutofit/>
          </a:bodyPr>
          <a:lstStyle>
            <a:lvl1pPr algn="r">
              <a:spcAft>
                <a:spcPts val="600"/>
              </a:spcAft>
              <a:defRPr sz="3200">
                <a:solidFill>
                  <a:schemeClr val="tx2"/>
                </a:solidFill>
              </a:defRPr>
            </a:lvl1pPr>
          </a:lstStyle>
          <a:p>
            <a:r>
              <a:rPr lang="en-US" smtClean="0"/>
              <a:t>Click to edit Master title style</a:t>
            </a:r>
            <a:endParaRPr lang="en-US" dirty="0"/>
          </a:p>
        </p:txBody>
      </p:sp>
      <p:pic>
        <p:nvPicPr>
          <p:cNvPr id="7" name="Picture 6" descr="EPRI logo 2014_RGB_PPT-Large.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83680" y="365762"/>
            <a:ext cx="2286000" cy="372289"/>
          </a:xfrm>
          <a:prstGeom prst="rect">
            <a:avLst/>
          </a:prstGeom>
        </p:spPr>
      </p:pic>
      <p:sp>
        <p:nvSpPr>
          <p:cNvPr id="8" name="Text Box 47"/>
          <p:cNvSpPr txBox="1">
            <a:spLocks noChangeArrowheads="1"/>
          </p:cNvSpPr>
          <p:nvPr/>
        </p:nvSpPr>
        <p:spPr bwMode="auto">
          <a:xfrm>
            <a:off x="6283652" y="6583681"/>
            <a:ext cx="2789546" cy="200055"/>
          </a:xfrm>
          <a:prstGeom prst="rect">
            <a:avLst/>
          </a:prstGeom>
          <a:noFill/>
          <a:ln w="9525">
            <a:noFill/>
            <a:miter lim="800000"/>
            <a:headEnd/>
            <a:tailEnd/>
          </a:ln>
          <a:effectLst/>
        </p:spPr>
        <p:txBody>
          <a:bodyPr wrap="none">
            <a:spAutoFit/>
          </a:bodyPr>
          <a:lstStyle/>
          <a:p>
            <a:pPr algn="r"/>
            <a:r>
              <a:rPr lang="en-US" sz="700" dirty="0">
                <a:solidFill>
                  <a:srgbClr val="FFFFFF">
                    <a:lumMod val="50000"/>
                  </a:srgbClr>
                </a:solidFill>
                <a:cs typeface="Arial" charset="0"/>
              </a:rPr>
              <a:t>© </a:t>
            </a:r>
            <a:r>
              <a:rPr lang="en-US" sz="700" dirty="0" smtClean="0">
                <a:solidFill>
                  <a:srgbClr val="FFFFFF">
                    <a:lumMod val="50000"/>
                  </a:srgbClr>
                </a:solidFill>
                <a:cs typeface="Arial" charset="0"/>
              </a:rPr>
              <a:t>2016 </a:t>
            </a:r>
            <a:r>
              <a:rPr lang="en-US" sz="700" dirty="0">
                <a:solidFill>
                  <a:srgbClr val="FFFFFF">
                    <a:lumMod val="50000"/>
                  </a:srgbClr>
                </a:solidFill>
                <a:cs typeface="Arial" charset="0"/>
              </a:rPr>
              <a:t>Electric Power Research Institute, Inc. All rights reserved.</a:t>
            </a:r>
            <a:endParaRPr lang="en-US" sz="700" dirty="0">
              <a:solidFill>
                <a:srgbClr val="FFFFFF">
                  <a:lumMod val="50000"/>
                </a:srgbClr>
              </a:solidFill>
            </a:endParaRPr>
          </a:p>
        </p:txBody>
      </p:sp>
    </p:spTree>
    <p:extLst>
      <p:ext uri="{BB962C8B-B14F-4D97-AF65-F5344CB8AC3E}">
        <p14:creationId xmlns:p14="http://schemas.microsoft.com/office/powerpoint/2010/main" val="336955632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NUC Title Slide">
    <p:spTree>
      <p:nvGrpSpPr>
        <p:cNvPr id="1" name=""/>
        <p:cNvGrpSpPr/>
        <p:nvPr/>
      </p:nvGrpSpPr>
      <p:grpSpPr>
        <a:xfrm>
          <a:off x="0" y="0"/>
          <a:ext cx="0" cy="0"/>
          <a:chOff x="0" y="0"/>
          <a:chExt cx="0" cy="0"/>
        </a:xfrm>
      </p:grpSpPr>
      <p:sp>
        <p:nvSpPr>
          <p:cNvPr id="28708" name="Rectangle 36"/>
          <p:cNvSpPr>
            <a:spLocks noGrp="1" noChangeArrowheads="1"/>
          </p:cNvSpPr>
          <p:nvPr>
            <p:ph type="subTitle" sz="quarter" idx="1"/>
          </p:nvPr>
        </p:nvSpPr>
        <p:spPr>
          <a:xfrm>
            <a:off x="274320" y="3749040"/>
            <a:ext cx="4572000" cy="2651760"/>
          </a:xfrm>
        </p:spPr>
        <p:txBody>
          <a:bodyPr>
            <a:normAutofit/>
          </a:bodyPr>
          <a:lstStyle>
            <a:lvl1pPr marL="0" indent="0" algn="r">
              <a:spcAft>
                <a:spcPts val="1200"/>
              </a:spcAft>
              <a:buFontTx/>
              <a:buNone/>
              <a:defRPr sz="1800">
                <a:solidFill>
                  <a:schemeClr val="tx1"/>
                </a:solidFill>
              </a:defRPr>
            </a:lvl1pPr>
          </a:lstStyle>
          <a:p>
            <a:r>
              <a:rPr lang="en-US" smtClean="0"/>
              <a:t>Click to edit Master subtitle style</a:t>
            </a:r>
            <a:endParaRPr lang="en-US" dirty="0"/>
          </a:p>
        </p:txBody>
      </p:sp>
      <p:sp>
        <p:nvSpPr>
          <p:cNvPr id="28707" name="Rectangle 35"/>
          <p:cNvSpPr>
            <a:spLocks noGrp="1" noChangeArrowheads="1"/>
          </p:cNvSpPr>
          <p:nvPr>
            <p:ph type="ctrTitle" sz="quarter"/>
          </p:nvPr>
        </p:nvSpPr>
        <p:spPr>
          <a:xfrm>
            <a:off x="274320" y="1097280"/>
            <a:ext cx="4572000" cy="2468880"/>
          </a:xfrm>
        </p:spPr>
        <p:txBody>
          <a:bodyPr anchor="b">
            <a:normAutofit/>
          </a:bodyPr>
          <a:lstStyle>
            <a:lvl1pPr algn="r">
              <a:spcAft>
                <a:spcPts val="600"/>
              </a:spcAft>
              <a:defRPr sz="3200">
                <a:solidFill>
                  <a:schemeClr val="tx2"/>
                </a:solidFill>
              </a:defRPr>
            </a:lvl1pPr>
          </a:lstStyle>
          <a:p>
            <a:r>
              <a:rPr lang="en-US" smtClean="0"/>
              <a:t>Click to edit Master title style</a:t>
            </a:r>
            <a:endParaRPr lang="en-US" dirty="0"/>
          </a:p>
        </p:txBody>
      </p:sp>
      <p:pic>
        <p:nvPicPr>
          <p:cNvPr id="7" name="Picture 6" descr="EPRI logo 2014_RGB_PPT-Large.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583680" y="365762"/>
            <a:ext cx="2286000" cy="372289"/>
          </a:xfrm>
          <a:prstGeom prst="rect">
            <a:avLst/>
          </a:prstGeom>
        </p:spPr>
      </p:pic>
      <p:sp>
        <p:nvSpPr>
          <p:cNvPr id="8" name="Text Box 47"/>
          <p:cNvSpPr txBox="1">
            <a:spLocks noChangeArrowheads="1"/>
          </p:cNvSpPr>
          <p:nvPr/>
        </p:nvSpPr>
        <p:spPr bwMode="auto">
          <a:xfrm>
            <a:off x="6283652" y="6583681"/>
            <a:ext cx="2789546" cy="200055"/>
          </a:xfrm>
          <a:prstGeom prst="rect">
            <a:avLst/>
          </a:prstGeom>
          <a:noFill/>
          <a:ln w="9525">
            <a:noFill/>
            <a:miter lim="800000"/>
            <a:headEnd/>
            <a:tailEnd/>
          </a:ln>
          <a:effectLst/>
        </p:spPr>
        <p:txBody>
          <a:bodyPr wrap="none">
            <a:spAutoFit/>
          </a:bodyPr>
          <a:lstStyle/>
          <a:p>
            <a:pPr algn="r"/>
            <a:r>
              <a:rPr lang="en-US" sz="700" dirty="0">
                <a:solidFill>
                  <a:srgbClr val="FFFFFF">
                    <a:lumMod val="50000"/>
                  </a:srgbClr>
                </a:solidFill>
                <a:cs typeface="Arial" charset="0"/>
              </a:rPr>
              <a:t>© </a:t>
            </a:r>
            <a:r>
              <a:rPr lang="en-US" sz="700" dirty="0" smtClean="0">
                <a:solidFill>
                  <a:srgbClr val="FFFFFF">
                    <a:lumMod val="50000"/>
                  </a:srgbClr>
                </a:solidFill>
                <a:cs typeface="Arial" charset="0"/>
              </a:rPr>
              <a:t>2016 </a:t>
            </a:r>
            <a:r>
              <a:rPr lang="en-US" sz="700" dirty="0">
                <a:solidFill>
                  <a:srgbClr val="FFFFFF">
                    <a:lumMod val="50000"/>
                  </a:srgbClr>
                </a:solidFill>
                <a:cs typeface="Arial" charset="0"/>
              </a:rPr>
              <a:t>Electric Power Research Institute, Inc. All rights reserved.</a:t>
            </a:r>
            <a:endParaRPr lang="en-US" sz="700" dirty="0">
              <a:solidFill>
                <a:srgbClr val="FFFFFF">
                  <a:lumMod val="50000"/>
                </a:srgb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37760" y="1188720"/>
            <a:ext cx="4206240" cy="2587752"/>
          </a:xfrm>
          <a:prstGeom prst="rect">
            <a:avLst/>
          </a:prstGeom>
          <a:effectLst>
            <a:reflection blurRad="6350" stA="35000" endPos="35000" dir="5400000" sy="-100000" algn="bl" rotWithShape="0"/>
          </a:effectLst>
        </p:spPr>
      </p:pic>
    </p:spTree>
    <p:extLst>
      <p:ext uri="{BB962C8B-B14F-4D97-AF65-F5344CB8AC3E}">
        <p14:creationId xmlns:p14="http://schemas.microsoft.com/office/powerpoint/2010/main" val="111643969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PDU 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37760" y="1188720"/>
            <a:ext cx="4206240" cy="2587752"/>
          </a:xfrm>
          <a:prstGeom prst="rect">
            <a:avLst/>
          </a:prstGeom>
          <a:effectLst>
            <a:reflection blurRad="6350" stA="35000" endPos="35000" dir="5400000" sy="-100000" algn="bl" rotWithShape="0"/>
          </a:effectLst>
        </p:spPr>
      </p:pic>
      <p:sp>
        <p:nvSpPr>
          <p:cNvPr id="28708" name="Rectangle 36"/>
          <p:cNvSpPr>
            <a:spLocks noGrp="1" noChangeArrowheads="1"/>
          </p:cNvSpPr>
          <p:nvPr>
            <p:ph type="subTitle" sz="quarter" idx="1"/>
          </p:nvPr>
        </p:nvSpPr>
        <p:spPr>
          <a:xfrm>
            <a:off x="274320" y="3749040"/>
            <a:ext cx="4572000" cy="2651760"/>
          </a:xfrm>
        </p:spPr>
        <p:txBody>
          <a:bodyPr>
            <a:normAutofit/>
          </a:bodyPr>
          <a:lstStyle>
            <a:lvl1pPr marL="0" indent="0" algn="r">
              <a:spcAft>
                <a:spcPts val="1200"/>
              </a:spcAft>
              <a:buFontTx/>
              <a:buNone/>
              <a:defRPr sz="1800">
                <a:solidFill>
                  <a:schemeClr val="tx1"/>
                </a:solidFill>
              </a:defRPr>
            </a:lvl1pPr>
          </a:lstStyle>
          <a:p>
            <a:r>
              <a:rPr lang="en-US" smtClean="0"/>
              <a:t>Click to edit Master subtitle style</a:t>
            </a:r>
            <a:endParaRPr lang="en-US" dirty="0"/>
          </a:p>
        </p:txBody>
      </p:sp>
      <p:sp>
        <p:nvSpPr>
          <p:cNvPr id="28707" name="Rectangle 35"/>
          <p:cNvSpPr>
            <a:spLocks noGrp="1" noChangeArrowheads="1"/>
          </p:cNvSpPr>
          <p:nvPr>
            <p:ph type="ctrTitle" sz="quarter"/>
          </p:nvPr>
        </p:nvSpPr>
        <p:spPr>
          <a:xfrm>
            <a:off x="274320" y="1097280"/>
            <a:ext cx="4572000" cy="2468880"/>
          </a:xfrm>
        </p:spPr>
        <p:txBody>
          <a:bodyPr anchor="b">
            <a:normAutofit/>
          </a:bodyPr>
          <a:lstStyle>
            <a:lvl1pPr algn="r">
              <a:spcAft>
                <a:spcPts val="600"/>
              </a:spcAft>
              <a:defRPr sz="3200">
                <a:solidFill>
                  <a:schemeClr val="tx2"/>
                </a:solidFill>
              </a:defRPr>
            </a:lvl1pPr>
          </a:lstStyle>
          <a:p>
            <a:r>
              <a:rPr lang="en-US" smtClean="0"/>
              <a:t>Click to edit Master title style</a:t>
            </a:r>
            <a:endParaRPr lang="en-US" dirty="0"/>
          </a:p>
        </p:txBody>
      </p:sp>
      <p:pic>
        <p:nvPicPr>
          <p:cNvPr id="7" name="Picture 6" descr="EPRI logo 2014_RGB_PPT-Large.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83680" y="365762"/>
            <a:ext cx="2286000" cy="372289"/>
          </a:xfrm>
          <a:prstGeom prst="rect">
            <a:avLst/>
          </a:prstGeom>
        </p:spPr>
      </p:pic>
      <p:sp>
        <p:nvSpPr>
          <p:cNvPr id="8" name="Text Box 47"/>
          <p:cNvSpPr txBox="1">
            <a:spLocks noChangeArrowheads="1"/>
          </p:cNvSpPr>
          <p:nvPr/>
        </p:nvSpPr>
        <p:spPr bwMode="auto">
          <a:xfrm>
            <a:off x="6283652" y="6583681"/>
            <a:ext cx="2789546" cy="200055"/>
          </a:xfrm>
          <a:prstGeom prst="rect">
            <a:avLst/>
          </a:prstGeom>
          <a:noFill/>
          <a:ln w="9525">
            <a:noFill/>
            <a:miter lim="800000"/>
            <a:headEnd/>
            <a:tailEnd/>
          </a:ln>
          <a:effectLst/>
        </p:spPr>
        <p:txBody>
          <a:bodyPr wrap="none">
            <a:spAutoFit/>
          </a:bodyPr>
          <a:lstStyle/>
          <a:p>
            <a:pPr algn="r"/>
            <a:r>
              <a:rPr lang="en-US" sz="700" dirty="0">
                <a:solidFill>
                  <a:srgbClr val="FFFFFF">
                    <a:lumMod val="50000"/>
                  </a:srgbClr>
                </a:solidFill>
                <a:cs typeface="Arial" charset="0"/>
              </a:rPr>
              <a:t>© </a:t>
            </a:r>
            <a:r>
              <a:rPr lang="en-US" sz="700" dirty="0" smtClean="0">
                <a:solidFill>
                  <a:srgbClr val="FFFFFF">
                    <a:lumMod val="50000"/>
                  </a:srgbClr>
                </a:solidFill>
                <a:cs typeface="Arial" charset="0"/>
              </a:rPr>
              <a:t>2016 </a:t>
            </a:r>
            <a:r>
              <a:rPr lang="en-US" sz="700" dirty="0">
                <a:solidFill>
                  <a:srgbClr val="FFFFFF">
                    <a:lumMod val="50000"/>
                  </a:srgbClr>
                </a:solidFill>
                <a:cs typeface="Arial" charset="0"/>
              </a:rPr>
              <a:t>Electric Power Research Institute, Inc. All rights reserved.</a:t>
            </a:r>
            <a:endParaRPr lang="en-US" sz="700" dirty="0">
              <a:solidFill>
                <a:srgbClr val="FFFFFF">
                  <a:lumMod val="50000"/>
                </a:srgbClr>
              </a:solidFill>
            </a:endParaRPr>
          </a:p>
        </p:txBody>
      </p:sp>
    </p:spTree>
    <p:extLst>
      <p:ext uri="{BB962C8B-B14F-4D97-AF65-F5344CB8AC3E}">
        <p14:creationId xmlns:p14="http://schemas.microsoft.com/office/powerpoint/2010/main" val="375922832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 y="182563"/>
            <a:ext cx="8595360" cy="731520"/>
          </a:xfrm>
        </p:spPr>
        <p:txBody>
          <a:bodyPr>
            <a:noAutofit/>
          </a:bodyPr>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74320" y="1005840"/>
            <a:ext cx="8595360" cy="53949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967333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1920240"/>
            <a:ext cx="8412480" cy="1371600"/>
          </a:xfrm>
        </p:spPr>
        <p:txBody>
          <a:bodyPr anchor="t"/>
          <a:lstStyle>
            <a:lvl1pPr algn="ctr">
              <a:defRPr sz="32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 y="3383280"/>
            <a:ext cx="8412480" cy="1554480"/>
          </a:xfrm>
        </p:spPr>
        <p:txBody>
          <a:bodyPr anchor="t">
            <a:normAutofit/>
          </a:bodyPr>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363237197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4320" y="1005840"/>
            <a:ext cx="4206240" cy="539496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005840"/>
            <a:ext cx="4206240" cy="539496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87200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4320" y="182880"/>
            <a:ext cx="8595360" cy="7315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74320" y="1005840"/>
            <a:ext cx="4206240" cy="639762"/>
          </a:xfrm>
        </p:spPr>
        <p:txBody>
          <a:bodyPr anchor="b"/>
          <a:lstStyle>
            <a:lvl1pPr marL="0" indent="0">
              <a:buNone/>
              <a:defRPr sz="20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74320" y="1737360"/>
            <a:ext cx="4206240" cy="4663440"/>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005840"/>
            <a:ext cx="4206240" cy="639762"/>
          </a:xfrm>
        </p:spPr>
        <p:txBody>
          <a:bodyPr anchor="b"/>
          <a:lstStyle>
            <a:lvl1pPr marL="0" indent="0">
              <a:buNone/>
              <a:defRPr sz="20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39" y="1737360"/>
            <a:ext cx="4206240" cy="4663440"/>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5260868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4320" y="182563"/>
            <a:ext cx="8595360" cy="731520"/>
          </a:xfrm>
        </p:spPr>
        <p:txBody>
          <a:bodyPr/>
          <a:lstStyle/>
          <a:p>
            <a:r>
              <a:rPr lang="en-US" smtClean="0"/>
              <a:t>Click to edit Master title style</a:t>
            </a:r>
            <a:endParaRPr lang="en-US"/>
          </a:p>
        </p:txBody>
      </p:sp>
    </p:spTree>
    <p:extLst>
      <p:ext uri="{BB962C8B-B14F-4D97-AF65-F5344CB8AC3E}">
        <p14:creationId xmlns:p14="http://schemas.microsoft.com/office/powerpoint/2010/main" val="147589528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39693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834640" y="822962"/>
            <a:ext cx="3474720" cy="2137709"/>
          </a:xfrm>
          <a:prstGeom prst="rect">
            <a:avLst/>
          </a:prstGeom>
        </p:spPr>
      </p:pic>
      <p:sp>
        <p:nvSpPr>
          <p:cNvPr id="6" name="TextBox 5"/>
          <p:cNvSpPr txBox="1"/>
          <p:nvPr/>
        </p:nvSpPr>
        <p:spPr>
          <a:xfrm>
            <a:off x="365760" y="3200400"/>
            <a:ext cx="8412480" cy="1371600"/>
          </a:xfrm>
          <a:prstGeom prst="rect">
            <a:avLst/>
          </a:prstGeom>
          <a:noFill/>
        </p:spPr>
        <p:txBody>
          <a:bodyPr wrap="none" rtlCol="0">
            <a:noAutofit/>
          </a:bodyPr>
          <a:lstStyle/>
          <a:p>
            <a:pPr algn="ctr"/>
            <a:r>
              <a:rPr lang="en-US" sz="3000" b="1" dirty="0" smtClean="0">
                <a:solidFill>
                  <a:srgbClr val="000099"/>
                </a:solidFill>
              </a:rPr>
              <a:t>Together…Shaping the Future of Electricity</a:t>
            </a:r>
            <a:endParaRPr lang="en-US" sz="3000" b="1" dirty="0">
              <a:solidFill>
                <a:srgbClr val="000099"/>
              </a:solidFill>
            </a:endParaRPr>
          </a:p>
        </p:txBody>
      </p:sp>
    </p:spTree>
    <p:extLst>
      <p:ext uri="{BB962C8B-B14F-4D97-AF65-F5344CB8AC3E}">
        <p14:creationId xmlns:p14="http://schemas.microsoft.com/office/powerpoint/2010/main" val="2752891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4094" y="955497"/>
            <a:ext cx="3964081"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955497"/>
            <a:ext cx="4016636"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5086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p>
            <a:pPr marL="12700"/>
            <a:r>
              <a:rPr sz="1400" b="1" i="1" dirty="0">
                <a:solidFill>
                  <a:srgbClr val="FFFFFF"/>
                </a:solidFill>
                <a:cs typeface="Calibri"/>
              </a:rPr>
              <a:t>Draft</a:t>
            </a:r>
            <a:r>
              <a:rPr sz="1400" b="1" i="1" spc="-30" dirty="0">
                <a:solidFill>
                  <a:srgbClr val="FFFFFF"/>
                </a:solidFill>
                <a:cs typeface="Calibri"/>
              </a:rPr>
              <a:t> </a:t>
            </a:r>
            <a:r>
              <a:rPr sz="1400" b="1" i="1" spc="-15" dirty="0">
                <a:solidFill>
                  <a:srgbClr val="FFFFFF"/>
                </a:solidFill>
                <a:cs typeface="Calibri"/>
              </a:rPr>
              <a:t>f</a:t>
            </a:r>
            <a:r>
              <a:rPr sz="1400" b="1" i="1" dirty="0">
                <a:solidFill>
                  <a:srgbClr val="FFFFFF"/>
                </a:solidFill>
                <a:cs typeface="Calibri"/>
              </a:rPr>
              <a:t>or</a:t>
            </a:r>
            <a:r>
              <a:rPr sz="1400" b="1" i="1" spc="-30" dirty="0">
                <a:solidFill>
                  <a:srgbClr val="FFFFFF"/>
                </a:solidFill>
                <a:cs typeface="Calibri"/>
              </a:rPr>
              <a:t> </a:t>
            </a:r>
            <a:r>
              <a:rPr sz="1400" b="1" i="1" dirty="0">
                <a:solidFill>
                  <a:srgbClr val="FFFFFF"/>
                </a:solidFill>
                <a:cs typeface="Calibri"/>
              </a:rPr>
              <a:t>Discussion</a:t>
            </a:r>
            <a:r>
              <a:rPr sz="1400" b="1" i="1" spc="-15" dirty="0">
                <a:solidFill>
                  <a:srgbClr val="FFFFFF"/>
                </a:solidFill>
                <a:cs typeface="Calibri"/>
              </a:rPr>
              <a:t> </a:t>
            </a:r>
            <a:r>
              <a:rPr sz="1400" b="1" i="1" dirty="0">
                <a:solidFill>
                  <a:srgbClr val="FFFFFF"/>
                </a:solidFill>
                <a:cs typeface="Calibri"/>
              </a:rPr>
              <a:t>Purpos</a:t>
            </a:r>
            <a:r>
              <a:rPr sz="1400" b="1" i="1" spc="-10" dirty="0">
                <a:solidFill>
                  <a:srgbClr val="FFFFFF"/>
                </a:solidFill>
                <a:cs typeface="Calibri"/>
              </a:rPr>
              <a:t>e</a:t>
            </a:r>
            <a:r>
              <a:rPr sz="1400" b="1" i="1" dirty="0">
                <a:solidFill>
                  <a:srgbClr val="FFFFFF"/>
                </a:solidFill>
                <a:cs typeface="Calibri"/>
              </a:rPr>
              <a:t>s</a:t>
            </a:r>
            <a:r>
              <a:rPr sz="1400" b="1" i="1" spc="-30" dirty="0">
                <a:solidFill>
                  <a:srgbClr val="FFFFFF"/>
                </a:solidFill>
                <a:cs typeface="Calibri"/>
              </a:rPr>
              <a:t> </a:t>
            </a:r>
            <a:r>
              <a:rPr sz="1400" b="1" i="1" dirty="0">
                <a:solidFill>
                  <a:srgbClr val="FFFFFF"/>
                </a:solidFill>
                <a:cs typeface="Calibri"/>
              </a:rPr>
              <a:t>Only</a:t>
            </a:r>
            <a:endParaRPr sz="1400">
              <a:solidFill>
                <a:prstClr val="black"/>
              </a:solidFill>
              <a:cs typeface="Calibri"/>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8/11/2016</a:t>
            </a:fld>
            <a:endParaRPr lang="en-US" smtClean="0">
              <a:solidFill>
                <a:prstClr val="black">
                  <a:tint val="75000"/>
                </a:prstClr>
              </a:solidFill>
            </a:endParaRPr>
          </a:p>
        </p:txBody>
      </p:sp>
      <p:sp>
        <p:nvSpPr>
          <p:cNvPr id="6" name="Holder 6"/>
          <p:cNvSpPr>
            <a:spLocks noGrp="1"/>
          </p:cNvSpPr>
          <p:nvPr>
            <p:ph type="sldNum" sz="quarter" idx="7"/>
          </p:nvPr>
        </p:nvSpPr>
        <p:spPr/>
        <p:txBody>
          <a:bodyPr lIns="0" tIns="0" rIns="0" bIns="0"/>
          <a:lstStyle/>
          <a:p>
            <a:pPr marL="93980"/>
            <a:fld id="{81D60167-4931-47E6-BA6A-407CBD079E47}" type="slidenum">
              <a:rPr sz="1050" b="1" dirty="0">
                <a:solidFill>
                  <a:srgbClr val="FFFFFF"/>
                </a:solidFill>
                <a:cs typeface="Calibri"/>
              </a:rPr>
              <a:pPr marL="93980"/>
              <a:t>‹#›</a:t>
            </a:fld>
            <a:endParaRPr sz="1050">
              <a:solidFill>
                <a:prstClr val="black"/>
              </a:solidFill>
              <a:cs typeface="Calibri"/>
            </a:endParaRPr>
          </a:p>
        </p:txBody>
      </p:sp>
    </p:spTree>
    <p:extLst>
      <p:ext uri="{BB962C8B-B14F-4D97-AF65-F5344CB8AC3E}">
        <p14:creationId xmlns:p14="http://schemas.microsoft.com/office/powerpoint/2010/main" val="29623064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p>
            <a:pPr marL="12700"/>
            <a:r>
              <a:rPr sz="1400" b="1" i="1" dirty="0">
                <a:solidFill>
                  <a:srgbClr val="FFFFFF"/>
                </a:solidFill>
                <a:cs typeface="Calibri"/>
              </a:rPr>
              <a:t>Draft</a:t>
            </a:r>
            <a:r>
              <a:rPr sz="1400" b="1" i="1" spc="-30" dirty="0">
                <a:solidFill>
                  <a:srgbClr val="FFFFFF"/>
                </a:solidFill>
                <a:cs typeface="Calibri"/>
              </a:rPr>
              <a:t> </a:t>
            </a:r>
            <a:r>
              <a:rPr sz="1400" b="1" i="1" spc="-15" dirty="0">
                <a:solidFill>
                  <a:srgbClr val="FFFFFF"/>
                </a:solidFill>
                <a:cs typeface="Calibri"/>
              </a:rPr>
              <a:t>f</a:t>
            </a:r>
            <a:r>
              <a:rPr sz="1400" b="1" i="1" dirty="0">
                <a:solidFill>
                  <a:srgbClr val="FFFFFF"/>
                </a:solidFill>
                <a:cs typeface="Calibri"/>
              </a:rPr>
              <a:t>or</a:t>
            </a:r>
            <a:r>
              <a:rPr sz="1400" b="1" i="1" spc="-30" dirty="0">
                <a:solidFill>
                  <a:srgbClr val="FFFFFF"/>
                </a:solidFill>
                <a:cs typeface="Calibri"/>
              </a:rPr>
              <a:t> </a:t>
            </a:r>
            <a:r>
              <a:rPr sz="1400" b="1" i="1" dirty="0">
                <a:solidFill>
                  <a:srgbClr val="FFFFFF"/>
                </a:solidFill>
                <a:cs typeface="Calibri"/>
              </a:rPr>
              <a:t>Discussion</a:t>
            </a:r>
            <a:r>
              <a:rPr sz="1400" b="1" i="1" spc="-15" dirty="0">
                <a:solidFill>
                  <a:srgbClr val="FFFFFF"/>
                </a:solidFill>
                <a:cs typeface="Calibri"/>
              </a:rPr>
              <a:t> </a:t>
            </a:r>
            <a:r>
              <a:rPr sz="1400" b="1" i="1" dirty="0">
                <a:solidFill>
                  <a:srgbClr val="FFFFFF"/>
                </a:solidFill>
                <a:cs typeface="Calibri"/>
              </a:rPr>
              <a:t>Purpos</a:t>
            </a:r>
            <a:r>
              <a:rPr sz="1400" b="1" i="1" spc="-10" dirty="0">
                <a:solidFill>
                  <a:srgbClr val="FFFFFF"/>
                </a:solidFill>
                <a:cs typeface="Calibri"/>
              </a:rPr>
              <a:t>e</a:t>
            </a:r>
            <a:r>
              <a:rPr sz="1400" b="1" i="1" dirty="0">
                <a:solidFill>
                  <a:srgbClr val="FFFFFF"/>
                </a:solidFill>
                <a:cs typeface="Calibri"/>
              </a:rPr>
              <a:t>s</a:t>
            </a:r>
            <a:r>
              <a:rPr sz="1400" b="1" i="1" spc="-30" dirty="0">
                <a:solidFill>
                  <a:srgbClr val="FFFFFF"/>
                </a:solidFill>
                <a:cs typeface="Calibri"/>
              </a:rPr>
              <a:t> </a:t>
            </a:r>
            <a:r>
              <a:rPr sz="1400" b="1" i="1" dirty="0">
                <a:solidFill>
                  <a:srgbClr val="FFFFFF"/>
                </a:solidFill>
                <a:cs typeface="Calibri"/>
              </a:rPr>
              <a:t>Only</a:t>
            </a:r>
            <a:endParaRPr sz="1400">
              <a:solidFill>
                <a:prstClr val="black"/>
              </a:solidFill>
              <a:cs typeface="Calibri"/>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8/11/2016</a:t>
            </a:fld>
            <a:endParaRPr lang="en-US" smtClean="0">
              <a:solidFill>
                <a:prstClr val="black">
                  <a:tint val="75000"/>
                </a:prstClr>
              </a:solidFill>
            </a:endParaRPr>
          </a:p>
        </p:txBody>
      </p:sp>
      <p:sp>
        <p:nvSpPr>
          <p:cNvPr id="6" name="Holder 6"/>
          <p:cNvSpPr>
            <a:spLocks noGrp="1"/>
          </p:cNvSpPr>
          <p:nvPr>
            <p:ph type="sldNum" sz="quarter" idx="7"/>
          </p:nvPr>
        </p:nvSpPr>
        <p:spPr/>
        <p:txBody>
          <a:bodyPr lIns="0" tIns="0" rIns="0" bIns="0"/>
          <a:lstStyle/>
          <a:p>
            <a:pPr marL="93980"/>
            <a:fld id="{81D60167-4931-47E6-BA6A-407CBD079E47}" type="slidenum">
              <a:rPr sz="1050" b="1" dirty="0">
                <a:solidFill>
                  <a:srgbClr val="FFFFFF"/>
                </a:solidFill>
                <a:cs typeface="Calibri"/>
              </a:rPr>
              <a:pPr marL="93980"/>
              <a:t>‹#›</a:t>
            </a:fld>
            <a:endParaRPr sz="1050">
              <a:solidFill>
                <a:prstClr val="black"/>
              </a:solidFill>
              <a:cs typeface="Calibri"/>
            </a:endParaRPr>
          </a:p>
        </p:txBody>
      </p:sp>
    </p:spTree>
    <p:extLst>
      <p:ext uri="{BB962C8B-B14F-4D97-AF65-F5344CB8AC3E}">
        <p14:creationId xmlns:p14="http://schemas.microsoft.com/office/powerpoint/2010/main" val="24748330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p>
            <a:pPr marL="12700"/>
            <a:r>
              <a:rPr sz="1400" b="1" i="1" dirty="0">
                <a:solidFill>
                  <a:srgbClr val="FFFFFF"/>
                </a:solidFill>
                <a:cs typeface="Calibri"/>
              </a:rPr>
              <a:t>Draft</a:t>
            </a:r>
            <a:r>
              <a:rPr sz="1400" b="1" i="1" spc="-30" dirty="0">
                <a:solidFill>
                  <a:srgbClr val="FFFFFF"/>
                </a:solidFill>
                <a:cs typeface="Calibri"/>
              </a:rPr>
              <a:t> </a:t>
            </a:r>
            <a:r>
              <a:rPr sz="1400" b="1" i="1" spc="-15" dirty="0">
                <a:solidFill>
                  <a:srgbClr val="FFFFFF"/>
                </a:solidFill>
                <a:cs typeface="Calibri"/>
              </a:rPr>
              <a:t>f</a:t>
            </a:r>
            <a:r>
              <a:rPr sz="1400" b="1" i="1" dirty="0">
                <a:solidFill>
                  <a:srgbClr val="FFFFFF"/>
                </a:solidFill>
                <a:cs typeface="Calibri"/>
              </a:rPr>
              <a:t>or</a:t>
            </a:r>
            <a:r>
              <a:rPr sz="1400" b="1" i="1" spc="-30" dirty="0">
                <a:solidFill>
                  <a:srgbClr val="FFFFFF"/>
                </a:solidFill>
                <a:cs typeface="Calibri"/>
              </a:rPr>
              <a:t> </a:t>
            </a:r>
            <a:r>
              <a:rPr sz="1400" b="1" i="1" dirty="0">
                <a:solidFill>
                  <a:srgbClr val="FFFFFF"/>
                </a:solidFill>
                <a:cs typeface="Calibri"/>
              </a:rPr>
              <a:t>Discussion</a:t>
            </a:r>
            <a:r>
              <a:rPr sz="1400" b="1" i="1" spc="-15" dirty="0">
                <a:solidFill>
                  <a:srgbClr val="FFFFFF"/>
                </a:solidFill>
                <a:cs typeface="Calibri"/>
              </a:rPr>
              <a:t> </a:t>
            </a:r>
            <a:r>
              <a:rPr sz="1400" b="1" i="1" dirty="0">
                <a:solidFill>
                  <a:srgbClr val="FFFFFF"/>
                </a:solidFill>
                <a:cs typeface="Calibri"/>
              </a:rPr>
              <a:t>Purpos</a:t>
            </a:r>
            <a:r>
              <a:rPr sz="1400" b="1" i="1" spc="-10" dirty="0">
                <a:solidFill>
                  <a:srgbClr val="FFFFFF"/>
                </a:solidFill>
                <a:cs typeface="Calibri"/>
              </a:rPr>
              <a:t>e</a:t>
            </a:r>
            <a:r>
              <a:rPr sz="1400" b="1" i="1" dirty="0">
                <a:solidFill>
                  <a:srgbClr val="FFFFFF"/>
                </a:solidFill>
                <a:cs typeface="Calibri"/>
              </a:rPr>
              <a:t>s</a:t>
            </a:r>
            <a:r>
              <a:rPr sz="1400" b="1" i="1" spc="-30" dirty="0">
                <a:solidFill>
                  <a:srgbClr val="FFFFFF"/>
                </a:solidFill>
                <a:cs typeface="Calibri"/>
              </a:rPr>
              <a:t> </a:t>
            </a:r>
            <a:r>
              <a:rPr sz="1400" b="1" i="1" dirty="0">
                <a:solidFill>
                  <a:srgbClr val="FFFFFF"/>
                </a:solidFill>
                <a:cs typeface="Calibri"/>
              </a:rPr>
              <a:t>Only</a:t>
            </a:r>
            <a:endParaRPr sz="1400">
              <a:solidFill>
                <a:prstClr val="black"/>
              </a:solidFill>
              <a:cs typeface="Calibri"/>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8/11/2016</a:t>
            </a:fld>
            <a:endParaRPr lang="en-US" smtClean="0">
              <a:solidFill>
                <a:prstClr val="black">
                  <a:tint val="75000"/>
                </a:prstClr>
              </a:solidFill>
            </a:endParaRPr>
          </a:p>
        </p:txBody>
      </p:sp>
      <p:sp>
        <p:nvSpPr>
          <p:cNvPr id="7" name="Holder 7"/>
          <p:cNvSpPr>
            <a:spLocks noGrp="1"/>
          </p:cNvSpPr>
          <p:nvPr>
            <p:ph type="sldNum" sz="quarter" idx="7"/>
          </p:nvPr>
        </p:nvSpPr>
        <p:spPr/>
        <p:txBody>
          <a:bodyPr lIns="0" tIns="0" rIns="0" bIns="0"/>
          <a:lstStyle/>
          <a:p>
            <a:pPr marL="93980"/>
            <a:fld id="{81D60167-4931-47E6-BA6A-407CBD079E47}" type="slidenum">
              <a:rPr sz="1050" b="1" dirty="0">
                <a:solidFill>
                  <a:srgbClr val="FFFFFF"/>
                </a:solidFill>
                <a:cs typeface="Calibri"/>
              </a:rPr>
              <a:pPr marL="93980"/>
              <a:t>‹#›</a:t>
            </a:fld>
            <a:endParaRPr sz="1050">
              <a:solidFill>
                <a:prstClr val="black"/>
              </a:solidFill>
              <a:cs typeface="Calibri"/>
            </a:endParaRPr>
          </a:p>
        </p:txBody>
      </p:sp>
    </p:spTree>
    <p:extLst>
      <p:ext uri="{BB962C8B-B14F-4D97-AF65-F5344CB8AC3E}">
        <p14:creationId xmlns:p14="http://schemas.microsoft.com/office/powerpoint/2010/main" val="37627769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p>
            <a:pPr marL="12700"/>
            <a:r>
              <a:rPr sz="1400" b="1" i="1" dirty="0">
                <a:solidFill>
                  <a:srgbClr val="FFFFFF"/>
                </a:solidFill>
                <a:cs typeface="Calibri"/>
              </a:rPr>
              <a:t>Draft</a:t>
            </a:r>
            <a:r>
              <a:rPr sz="1400" b="1" i="1" spc="-30" dirty="0">
                <a:solidFill>
                  <a:srgbClr val="FFFFFF"/>
                </a:solidFill>
                <a:cs typeface="Calibri"/>
              </a:rPr>
              <a:t> </a:t>
            </a:r>
            <a:r>
              <a:rPr sz="1400" b="1" i="1" spc="-15" dirty="0">
                <a:solidFill>
                  <a:srgbClr val="FFFFFF"/>
                </a:solidFill>
                <a:cs typeface="Calibri"/>
              </a:rPr>
              <a:t>f</a:t>
            </a:r>
            <a:r>
              <a:rPr sz="1400" b="1" i="1" dirty="0">
                <a:solidFill>
                  <a:srgbClr val="FFFFFF"/>
                </a:solidFill>
                <a:cs typeface="Calibri"/>
              </a:rPr>
              <a:t>or</a:t>
            </a:r>
            <a:r>
              <a:rPr sz="1400" b="1" i="1" spc="-30" dirty="0">
                <a:solidFill>
                  <a:srgbClr val="FFFFFF"/>
                </a:solidFill>
                <a:cs typeface="Calibri"/>
              </a:rPr>
              <a:t> </a:t>
            </a:r>
            <a:r>
              <a:rPr sz="1400" b="1" i="1" dirty="0">
                <a:solidFill>
                  <a:srgbClr val="FFFFFF"/>
                </a:solidFill>
                <a:cs typeface="Calibri"/>
              </a:rPr>
              <a:t>Discussion</a:t>
            </a:r>
            <a:r>
              <a:rPr sz="1400" b="1" i="1" spc="-15" dirty="0">
                <a:solidFill>
                  <a:srgbClr val="FFFFFF"/>
                </a:solidFill>
                <a:cs typeface="Calibri"/>
              </a:rPr>
              <a:t> </a:t>
            </a:r>
            <a:r>
              <a:rPr sz="1400" b="1" i="1" dirty="0">
                <a:solidFill>
                  <a:srgbClr val="FFFFFF"/>
                </a:solidFill>
                <a:cs typeface="Calibri"/>
              </a:rPr>
              <a:t>Purpos</a:t>
            </a:r>
            <a:r>
              <a:rPr sz="1400" b="1" i="1" spc="-10" dirty="0">
                <a:solidFill>
                  <a:srgbClr val="FFFFFF"/>
                </a:solidFill>
                <a:cs typeface="Calibri"/>
              </a:rPr>
              <a:t>e</a:t>
            </a:r>
            <a:r>
              <a:rPr sz="1400" b="1" i="1" dirty="0">
                <a:solidFill>
                  <a:srgbClr val="FFFFFF"/>
                </a:solidFill>
                <a:cs typeface="Calibri"/>
              </a:rPr>
              <a:t>s</a:t>
            </a:r>
            <a:r>
              <a:rPr sz="1400" b="1" i="1" spc="-30" dirty="0">
                <a:solidFill>
                  <a:srgbClr val="FFFFFF"/>
                </a:solidFill>
                <a:cs typeface="Calibri"/>
              </a:rPr>
              <a:t> </a:t>
            </a:r>
            <a:r>
              <a:rPr sz="1400" b="1" i="1" dirty="0">
                <a:solidFill>
                  <a:srgbClr val="FFFFFF"/>
                </a:solidFill>
                <a:cs typeface="Calibri"/>
              </a:rPr>
              <a:t>Only</a:t>
            </a:r>
            <a:endParaRPr sz="1400">
              <a:solidFill>
                <a:prstClr val="black"/>
              </a:solidFill>
              <a:cs typeface="Calibri"/>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8/11/2016</a:t>
            </a:fld>
            <a:endParaRPr lang="en-US" smtClean="0">
              <a:solidFill>
                <a:prstClr val="black">
                  <a:tint val="75000"/>
                </a:prstClr>
              </a:solidFill>
            </a:endParaRPr>
          </a:p>
        </p:txBody>
      </p:sp>
      <p:sp>
        <p:nvSpPr>
          <p:cNvPr id="5" name="Holder 5"/>
          <p:cNvSpPr>
            <a:spLocks noGrp="1"/>
          </p:cNvSpPr>
          <p:nvPr>
            <p:ph type="sldNum" sz="quarter" idx="7"/>
          </p:nvPr>
        </p:nvSpPr>
        <p:spPr/>
        <p:txBody>
          <a:bodyPr lIns="0" tIns="0" rIns="0" bIns="0"/>
          <a:lstStyle/>
          <a:p>
            <a:pPr marL="93980"/>
            <a:fld id="{81D60167-4931-47E6-BA6A-407CBD079E47}" type="slidenum">
              <a:rPr sz="1050" b="1" dirty="0">
                <a:solidFill>
                  <a:srgbClr val="FFFFFF"/>
                </a:solidFill>
                <a:cs typeface="Calibri"/>
              </a:rPr>
              <a:pPr marL="93980"/>
              <a:t>‹#›</a:t>
            </a:fld>
            <a:endParaRPr sz="1050">
              <a:solidFill>
                <a:prstClr val="black"/>
              </a:solidFill>
              <a:cs typeface="Calibri"/>
            </a:endParaRPr>
          </a:p>
        </p:txBody>
      </p:sp>
    </p:spTree>
    <p:extLst>
      <p:ext uri="{BB962C8B-B14F-4D97-AF65-F5344CB8AC3E}">
        <p14:creationId xmlns:p14="http://schemas.microsoft.com/office/powerpoint/2010/main" val="5867167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p>
            <a:pPr marL="12700"/>
            <a:r>
              <a:rPr sz="1400" b="1" i="1" dirty="0">
                <a:solidFill>
                  <a:srgbClr val="FFFFFF"/>
                </a:solidFill>
                <a:cs typeface="Calibri"/>
              </a:rPr>
              <a:t>Draft</a:t>
            </a:r>
            <a:r>
              <a:rPr sz="1400" b="1" i="1" spc="-30" dirty="0">
                <a:solidFill>
                  <a:srgbClr val="FFFFFF"/>
                </a:solidFill>
                <a:cs typeface="Calibri"/>
              </a:rPr>
              <a:t> </a:t>
            </a:r>
            <a:r>
              <a:rPr sz="1400" b="1" i="1" spc="-15" dirty="0">
                <a:solidFill>
                  <a:srgbClr val="FFFFFF"/>
                </a:solidFill>
                <a:cs typeface="Calibri"/>
              </a:rPr>
              <a:t>f</a:t>
            </a:r>
            <a:r>
              <a:rPr sz="1400" b="1" i="1" dirty="0">
                <a:solidFill>
                  <a:srgbClr val="FFFFFF"/>
                </a:solidFill>
                <a:cs typeface="Calibri"/>
              </a:rPr>
              <a:t>or</a:t>
            </a:r>
            <a:r>
              <a:rPr sz="1400" b="1" i="1" spc="-30" dirty="0">
                <a:solidFill>
                  <a:srgbClr val="FFFFFF"/>
                </a:solidFill>
                <a:cs typeface="Calibri"/>
              </a:rPr>
              <a:t> </a:t>
            </a:r>
            <a:r>
              <a:rPr sz="1400" b="1" i="1" dirty="0">
                <a:solidFill>
                  <a:srgbClr val="FFFFFF"/>
                </a:solidFill>
                <a:cs typeface="Calibri"/>
              </a:rPr>
              <a:t>Discussion</a:t>
            </a:r>
            <a:r>
              <a:rPr sz="1400" b="1" i="1" spc="-15" dirty="0">
                <a:solidFill>
                  <a:srgbClr val="FFFFFF"/>
                </a:solidFill>
                <a:cs typeface="Calibri"/>
              </a:rPr>
              <a:t> </a:t>
            </a:r>
            <a:r>
              <a:rPr sz="1400" b="1" i="1" dirty="0">
                <a:solidFill>
                  <a:srgbClr val="FFFFFF"/>
                </a:solidFill>
                <a:cs typeface="Calibri"/>
              </a:rPr>
              <a:t>Purpos</a:t>
            </a:r>
            <a:r>
              <a:rPr sz="1400" b="1" i="1" spc="-10" dirty="0">
                <a:solidFill>
                  <a:srgbClr val="FFFFFF"/>
                </a:solidFill>
                <a:cs typeface="Calibri"/>
              </a:rPr>
              <a:t>e</a:t>
            </a:r>
            <a:r>
              <a:rPr sz="1400" b="1" i="1" dirty="0">
                <a:solidFill>
                  <a:srgbClr val="FFFFFF"/>
                </a:solidFill>
                <a:cs typeface="Calibri"/>
              </a:rPr>
              <a:t>s</a:t>
            </a:r>
            <a:r>
              <a:rPr sz="1400" b="1" i="1" spc="-30" dirty="0">
                <a:solidFill>
                  <a:srgbClr val="FFFFFF"/>
                </a:solidFill>
                <a:cs typeface="Calibri"/>
              </a:rPr>
              <a:t> </a:t>
            </a:r>
            <a:r>
              <a:rPr sz="1400" b="1" i="1" dirty="0">
                <a:solidFill>
                  <a:srgbClr val="FFFFFF"/>
                </a:solidFill>
                <a:cs typeface="Calibri"/>
              </a:rPr>
              <a:t>Only</a:t>
            </a:r>
            <a:endParaRPr sz="1400">
              <a:solidFill>
                <a:prstClr val="black"/>
              </a:solidFill>
              <a:cs typeface="Calibri"/>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8/11/2016</a:t>
            </a:fld>
            <a:endParaRPr lang="en-US" smtClean="0">
              <a:solidFill>
                <a:prstClr val="black">
                  <a:tint val="75000"/>
                </a:prstClr>
              </a:solidFill>
            </a:endParaRPr>
          </a:p>
        </p:txBody>
      </p:sp>
      <p:sp>
        <p:nvSpPr>
          <p:cNvPr id="4" name="Holder 4"/>
          <p:cNvSpPr>
            <a:spLocks noGrp="1"/>
          </p:cNvSpPr>
          <p:nvPr>
            <p:ph type="sldNum" sz="quarter" idx="7"/>
          </p:nvPr>
        </p:nvSpPr>
        <p:spPr/>
        <p:txBody>
          <a:bodyPr lIns="0" tIns="0" rIns="0" bIns="0"/>
          <a:lstStyle/>
          <a:p>
            <a:pPr marL="93980"/>
            <a:fld id="{81D60167-4931-47E6-BA6A-407CBD079E47}" type="slidenum">
              <a:rPr sz="1050" b="1" dirty="0">
                <a:solidFill>
                  <a:srgbClr val="FFFFFF"/>
                </a:solidFill>
                <a:cs typeface="Calibri"/>
              </a:rPr>
              <a:pPr marL="93980"/>
              <a:t>‹#›</a:t>
            </a:fld>
            <a:endParaRPr sz="1050">
              <a:solidFill>
                <a:prstClr val="black"/>
              </a:solidFill>
              <a:cs typeface="Calibri"/>
            </a:endParaRPr>
          </a:p>
        </p:txBody>
      </p:sp>
    </p:spTree>
    <p:extLst>
      <p:ext uri="{BB962C8B-B14F-4D97-AF65-F5344CB8AC3E}">
        <p14:creationId xmlns:p14="http://schemas.microsoft.com/office/powerpoint/2010/main" val="38068074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8" name="Straight Connector 7"/>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75424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1012" y="34207"/>
            <a:ext cx="8221924" cy="198549"/>
          </a:xfrm>
        </p:spPr>
        <p:txBody>
          <a:bodyPr/>
          <a:lstStyle>
            <a:lvl1pPr>
              <a:buNone/>
              <a:defRPr sz="1400" cap="all" baseline="0">
                <a:solidFill>
                  <a:schemeClr val="tx2"/>
                </a:solidFill>
                <a:latin typeface="Calibri" pitchFamily="34" charset="0"/>
              </a:defRPr>
            </a:lvl1pPr>
          </a:lstStyle>
          <a:p>
            <a:pPr lvl="0"/>
            <a:r>
              <a:rPr lang="en-US" dirty="0"/>
              <a:t>Insert Section Title or Subtitle here</a:t>
            </a:r>
          </a:p>
        </p:txBody>
      </p:sp>
      <p:sp>
        <p:nvSpPr>
          <p:cNvPr id="9" name="Content Placeholder 2"/>
          <p:cNvSpPr>
            <a:spLocks noGrp="1"/>
          </p:cNvSpPr>
          <p:nvPr>
            <p:ph sz="half" idx="1" hasCustomPrompt="1"/>
          </p:nvPr>
        </p:nvSpPr>
        <p:spPr>
          <a:xfrm>
            <a:off x="481012" y="1196916"/>
            <a:ext cx="3957638" cy="428783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10" name="Content Placeholder 3"/>
          <p:cNvSpPr>
            <a:spLocks noGrp="1"/>
          </p:cNvSpPr>
          <p:nvPr>
            <p:ph sz="half" idx="2" hasCustomPrompt="1"/>
          </p:nvPr>
        </p:nvSpPr>
        <p:spPr>
          <a:xfrm>
            <a:off x="4714876" y="1206684"/>
            <a:ext cx="3988060" cy="4278070"/>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11" name="Text Placeholder 8"/>
          <p:cNvSpPr>
            <a:spLocks noGrp="1"/>
          </p:cNvSpPr>
          <p:nvPr>
            <p:ph type="body" sz="quarter" idx="14" hasCustomPrompt="1"/>
          </p:nvPr>
        </p:nvSpPr>
        <p:spPr>
          <a:xfrm>
            <a:off x="481012" y="5727824"/>
            <a:ext cx="8221924" cy="266451"/>
          </a:xfrm>
          <a:noFill/>
          <a:ln w="9525">
            <a:noFill/>
            <a:miter lim="800000"/>
            <a:headEnd/>
            <a:tailEnd/>
          </a:ln>
        </p:spPr>
        <p:txBody>
          <a:bodyPr anchor="b"/>
          <a:lstStyle>
            <a:lvl1pPr marL="0" indent="0" algn="l">
              <a:buNone/>
              <a:tabLst/>
              <a:defRPr lang="en-US" sz="900" baseline="0" dirty="0">
                <a:solidFill>
                  <a:srgbClr val="000000"/>
                </a:solidFill>
                <a:latin typeface="Calibri" pitchFamily="34" charset="0"/>
                <a:ea typeface="+mn-ea"/>
                <a:cs typeface="Calibri" pitchFamily="34" charset="0"/>
              </a:defRPr>
            </a:lvl1pPr>
          </a:lstStyle>
          <a:p>
            <a:pPr lvl="0"/>
            <a:r>
              <a:rPr lang="en-US" dirty="0"/>
              <a:t>Insert Source and/or Notes here</a:t>
            </a:r>
          </a:p>
        </p:txBody>
      </p:sp>
      <p:cxnSp>
        <p:nvCxnSpPr>
          <p:cNvPr id="12" name="Straight Connector 11"/>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3837023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p:cNvSpPr/>
          <p:nvPr userDrawn="1"/>
        </p:nvSpPr>
        <p:spPr>
          <a:xfrm>
            <a:off x="685800" y="1257300"/>
            <a:ext cx="7391400" cy="4801314"/>
          </a:xfrm>
          <a:prstGeom prst="rect">
            <a:avLst/>
          </a:prstGeom>
        </p:spPr>
        <p:txBody>
          <a:bodyPr wrap="square">
            <a:spAutoFit/>
          </a:bodyPr>
          <a:lstStyle/>
          <a:p>
            <a:pPr marL="285750" indent="-285750">
              <a:buFont typeface="Arial" panose="020B0604020202020204" pitchFamily="34" charset="0"/>
              <a:buChar char="•"/>
            </a:pPr>
            <a:r>
              <a:rPr lang="en-US" dirty="0">
                <a:solidFill>
                  <a:prstClr val="black"/>
                </a:solidFill>
              </a:rPr>
              <a:t>Insert Bullet Text Level 1 Here</a:t>
            </a:r>
          </a:p>
          <a:p>
            <a:pPr marL="742950" lvl="1" indent="-285750">
              <a:buFont typeface="Arial" panose="020B0604020202020204" pitchFamily="34" charset="0"/>
              <a:buChar char="•"/>
            </a:pPr>
            <a:r>
              <a:rPr lang="en-US" dirty="0">
                <a:solidFill>
                  <a:prstClr val="black"/>
                </a:solidFill>
              </a:rPr>
              <a:t>Insert Bullet Text Level 2 Here</a:t>
            </a:r>
          </a:p>
          <a:p>
            <a:pPr marL="1200150" lvl="2" indent="-285750">
              <a:buFont typeface="Arial" panose="020B0604020202020204" pitchFamily="34" charset="0"/>
              <a:buChar char="•"/>
            </a:pPr>
            <a:r>
              <a:rPr lang="en-US" dirty="0">
                <a:solidFill>
                  <a:prstClr val="black"/>
                </a:solidFill>
              </a:rPr>
              <a:t>Insert Bullet Text Level 3 Here</a:t>
            </a: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lvl="2">
              <a:buFont typeface="Arial" panose="020B0604020202020204" pitchFamily="34" charset="0"/>
              <a:buNone/>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lvl="2">
              <a:buFont typeface="Arial" panose="020B0604020202020204" pitchFamily="34" charset="0"/>
              <a:buNone/>
            </a:pPr>
            <a:endParaRPr lang="en-US" dirty="0">
              <a:solidFill>
                <a:prstClr val="black"/>
              </a:solidFill>
            </a:endParaRPr>
          </a:p>
          <a:p>
            <a:pPr lvl="2">
              <a:buFont typeface="Arial" panose="020B0604020202020204" pitchFamily="34" charset="0"/>
              <a:buNone/>
            </a:pPr>
            <a:endParaRPr lang="en-US" dirty="0">
              <a:solidFill>
                <a:prstClr val="black"/>
              </a:solidFill>
            </a:endParaRPr>
          </a:p>
          <a:p>
            <a:pPr lvl="2">
              <a:buFont typeface="Arial" panose="020B0604020202020204" pitchFamily="34" charset="0"/>
              <a:buNone/>
            </a:pPr>
            <a:endParaRPr lang="en-US" dirty="0">
              <a:solidFill>
                <a:prstClr val="black"/>
              </a:solidFill>
            </a:endParaRPr>
          </a:p>
          <a:p>
            <a:pPr lvl="2">
              <a:buFont typeface="Arial" panose="020B0604020202020204" pitchFamily="34" charset="0"/>
              <a:buNone/>
            </a:pPr>
            <a:endParaRPr lang="en-US" dirty="0">
              <a:solidFill>
                <a:prstClr val="black"/>
              </a:solidFill>
            </a:endParaRPr>
          </a:p>
        </p:txBody>
      </p:sp>
      <p:sp>
        <p:nvSpPr>
          <p:cNvPr id="14" name="TextBox 13"/>
          <p:cNvSpPr txBox="1"/>
          <p:nvPr userDrawn="1"/>
        </p:nvSpPr>
        <p:spPr>
          <a:xfrm>
            <a:off x="9298492" y="5904725"/>
            <a:ext cx="448235" cy="307777"/>
          </a:xfrm>
          <a:prstGeom prst="rect">
            <a:avLst/>
          </a:prstGeom>
          <a:noFill/>
        </p:spPr>
        <p:txBody>
          <a:bodyPr wrap="square" rtlCol="0">
            <a:spAutoFit/>
          </a:bodyPr>
          <a:lstStyle/>
          <a:p>
            <a:pPr algn="r"/>
            <a:fld id="{78E8E05D-6330-400F-ADBB-AC9D283E6126}" type="slidenum">
              <a:rPr lang="en-US" sz="1400" b="1" smtClean="0">
                <a:solidFill>
                  <a:prstClr val="white"/>
                </a:solidFill>
              </a:rPr>
              <a:pPr algn="r"/>
              <a:t>‹#›</a:t>
            </a:fld>
            <a:endParaRPr lang="en-US" sz="1200" b="1" dirty="0">
              <a:solidFill>
                <a:prstClr val="white"/>
              </a:solidFill>
            </a:endParaRP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1114954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4094" y="955497"/>
            <a:ext cx="3964081"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955497"/>
            <a:ext cx="4016636"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81824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416379"/>
            <a:ext cx="8076009" cy="1143000"/>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62027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49" y="1620271"/>
            <a:ext cx="407670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49" y="2505075"/>
            <a:ext cx="4076701"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3588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416379"/>
            <a:ext cx="8076009" cy="1143000"/>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62027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49" y="1620271"/>
            <a:ext cx="407670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49" y="2505075"/>
            <a:ext cx="4076701"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30452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7" y="996593"/>
            <a:ext cx="4845310" cy="48723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84094" y="996593"/>
            <a:ext cx="3094925" cy="487239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6" name="Straight Connector 5"/>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29977733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16593"/>
            <a:ext cx="8072437" cy="2852737"/>
          </a:xfrm>
          <a:prstGeom prst="rect">
            <a:avLst/>
          </a:prstGeo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623888" y="4402681"/>
            <a:ext cx="8072436" cy="146108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0824761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987426"/>
            <a:ext cx="4799409"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88987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2746375"/>
            <a:ext cx="9144000" cy="824706"/>
          </a:xfrm>
        </p:spPr>
        <p:txBody>
          <a:bodyPr anchor="t">
            <a:noAutofit/>
          </a:bodyPr>
          <a:lstStyle>
            <a:lvl1pPr marL="0" indent="0" algn="ctr">
              <a:defRPr sz="4000" b="1" cap="none" baseline="0">
                <a:solidFill>
                  <a:schemeClr val="tx1"/>
                </a:solidFill>
              </a:defRPr>
            </a:lvl1pPr>
          </a:lstStyle>
          <a:p>
            <a:r>
              <a:rPr lang="en-US" dirty="0"/>
              <a:t>Insert Q&amp;A or Thank You Here</a:t>
            </a:r>
          </a:p>
        </p:txBody>
      </p:sp>
    </p:spTree>
    <p:extLst>
      <p:ext uri="{BB962C8B-B14F-4D97-AF65-F5344CB8AC3E}">
        <p14:creationId xmlns:p14="http://schemas.microsoft.com/office/powerpoint/2010/main" val="2815589803"/>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4061617" y="3640047"/>
            <a:ext cx="4588328" cy="550862"/>
          </a:xfrm>
        </p:spPr>
        <p:txBody>
          <a:bodyPr>
            <a:noAutofit/>
          </a:bodyPr>
          <a:lstStyle>
            <a:lvl1pPr>
              <a:defRPr sz="2400" b="1">
                <a:solidFill>
                  <a:srgbClr val="002060"/>
                </a:solidFill>
              </a:defRPr>
            </a:lvl1pPr>
          </a:lstStyle>
          <a:p>
            <a:endParaRPr lang="en-US" dirty="0"/>
          </a:p>
        </p:txBody>
      </p:sp>
      <p:sp>
        <p:nvSpPr>
          <p:cNvPr id="9" name="Subtitle 2"/>
          <p:cNvSpPr>
            <a:spLocks noGrp="1"/>
          </p:cNvSpPr>
          <p:nvPr>
            <p:ph type="subTitle" idx="1"/>
          </p:nvPr>
        </p:nvSpPr>
        <p:spPr>
          <a:xfrm>
            <a:off x="4061617" y="4444213"/>
            <a:ext cx="4588328" cy="415412"/>
          </a:xfrm>
        </p:spPr>
        <p:txBody>
          <a:bodyPr>
            <a:normAutofit/>
          </a:bodyPr>
          <a:lstStyle>
            <a:lvl1pPr marL="0" indent="0" algn="l">
              <a:buNone/>
              <a:defRPr sz="200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Text Placeholder 8"/>
          <p:cNvSpPr>
            <a:spLocks noGrp="1"/>
          </p:cNvSpPr>
          <p:nvPr>
            <p:ph type="body" sz="quarter" idx="10" hasCustomPrompt="1"/>
          </p:nvPr>
        </p:nvSpPr>
        <p:spPr>
          <a:xfrm>
            <a:off x="4061617" y="5112929"/>
            <a:ext cx="4588328" cy="401169"/>
          </a:xfrm>
        </p:spPr>
        <p:txBody>
          <a:bodyPr>
            <a:normAutofit/>
          </a:bodyPr>
          <a:lstStyle>
            <a:lvl1pPr algn="l">
              <a:buNone/>
              <a:defRPr sz="1400">
                <a:solidFill>
                  <a:srgbClr val="002060"/>
                </a:solidFill>
              </a:defRPr>
            </a:lvl1pPr>
          </a:lstStyle>
          <a:p>
            <a:pPr lvl="0"/>
            <a:r>
              <a:rPr lang="en-US" dirty="0"/>
              <a:t>Date (optional)</a:t>
            </a: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10811" y="781942"/>
            <a:ext cx="5236918" cy="2786113"/>
          </a:xfrm>
          <a:prstGeom prst="rect">
            <a:avLst/>
          </a:prstGeom>
        </p:spPr>
      </p:pic>
      <p:sp>
        <p:nvSpPr>
          <p:cNvPr id="6" name="TextBox 5"/>
          <p:cNvSpPr txBox="1"/>
          <p:nvPr userDrawn="1"/>
        </p:nvSpPr>
        <p:spPr>
          <a:xfrm>
            <a:off x="0" y="6117201"/>
            <a:ext cx="9144000" cy="338554"/>
          </a:xfrm>
          <a:prstGeom prst="rect">
            <a:avLst/>
          </a:prstGeom>
          <a:solidFill>
            <a:srgbClr val="002060"/>
          </a:solidFill>
        </p:spPr>
        <p:txBody>
          <a:bodyPr wrap="square" rtlCol="0">
            <a:spAutoFit/>
          </a:bodyPr>
          <a:lstStyle/>
          <a:p>
            <a:pPr algn="ctr"/>
            <a:r>
              <a:rPr lang="en-US" sz="1600" b="1" dirty="0">
                <a:solidFill>
                  <a:prstClr val="white"/>
                </a:solidFill>
              </a:rPr>
              <a:t>   </a:t>
            </a:r>
            <a:r>
              <a:rPr lang="en-US" sz="1400" b="1" i="1" dirty="0">
                <a:solidFill>
                  <a:prstClr val="white"/>
                </a:solidFill>
              </a:rPr>
              <a:t>Draft for Discussion Purposes Only</a:t>
            </a:r>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20900" y="6497103"/>
            <a:ext cx="975944" cy="327317"/>
          </a:xfrm>
          <a:prstGeom prst="rect">
            <a:avLst/>
          </a:prstGeom>
        </p:spPr>
      </p:pic>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4060" y="6501142"/>
            <a:ext cx="392144" cy="323278"/>
          </a:xfrm>
          <a:prstGeom prst="rect">
            <a:avLst/>
          </a:prstGeom>
        </p:spPr>
      </p:pic>
      <p:pic>
        <p:nvPicPr>
          <p:cNvPr id="15" name="Picture 1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158820" y="6494227"/>
            <a:ext cx="356286" cy="341971"/>
          </a:xfrm>
          <a:prstGeom prst="rect">
            <a:avLst/>
          </a:prstGeom>
        </p:spPr>
      </p:pic>
      <p:pic>
        <p:nvPicPr>
          <p:cNvPr id="22" name="Picture 2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598180" y="6552169"/>
            <a:ext cx="1064814" cy="248457"/>
          </a:xfrm>
          <a:prstGeom prst="rect">
            <a:avLst/>
          </a:prstGeom>
        </p:spPr>
      </p:pic>
      <p:pic>
        <p:nvPicPr>
          <p:cNvPr id="23" name="Picture 22"/>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3172199" y="6551539"/>
            <a:ext cx="1389643" cy="249087"/>
          </a:xfrm>
          <a:prstGeom prst="rect">
            <a:avLst/>
          </a:prstGeom>
        </p:spPr>
      </p:pic>
      <p:pic>
        <p:nvPicPr>
          <p:cNvPr id="24" name="Picture 23"/>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071985" y="6575893"/>
            <a:ext cx="986939" cy="200378"/>
          </a:xfrm>
          <a:prstGeom prst="rect">
            <a:avLst/>
          </a:prstGeom>
        </p:spPr>
      </p:pic>
    </p:spTree>
    <p:extLst>
      <p:ext uri="{BB962C8B-B14F-4D97-AF65-F5344CB8AC3E}">
        <p14:creationId xmlns:p14="http://schemas.microsoft.com/office/powerpoint/2010/main" val="25595213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84095" y="458788"/>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8" name="Straight Connector 7"/>
          <p:cNvCxnSpPr/>
          <p:nvPr userDrawn="1"/>
        </p:nvCxnSpPr>
        <p:spPr>
          <a:xfrm flipV="1">
            <a:off x="484094" y="963613"/>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ext Placeholder 7"/>
          <p:cNvSpPr>
            <a:spLocks noGrp="1"/>
          </p:cNvSpPr>
          <p:nvPr>
            <p:ph type="body" sz="quarter" idx="13" hasCustomPrompt="1"/>
          </p:nvPr>
        </p:nvSpPr>
        <p:spPr>
          <a:xfrm>
            <a:off x="481012" y="260239"/>
            <a:ext cx="8221924" cy="198549"/>
          </a:xfrm>
        </p:spPr>
        <p:txBody>
          <a:bodyPr/>
          <a:lstStyle>
            <a:lvl1pPr>
              <a:buNone/>
              <a:defRPr sz="1400" cap="all" baseline="0">
                <a:solidFill>
                  <a:schemeClr val="tx2"/>
                </a:solidFill>
                <a:latin typeface="Calibri" pitchFamily="34" charset="0"/>
              </a:defRPr>
            </a:lvl1pPr>
          </a:lstStyle>
          <a:p>
            <a:pPr lvl="0"/>
            <a:r>
              <a:rPr lang="en-US" dirty="0"/>
              <a:t>Insert Section Title or Subtitle here</a:t>
            </a:r>
          </a:p>
        </p:txBody>
      </p:sp>
    </p:spTree>
    <p:extLst>
      <p:ext uri="{BB962C8B-B14F-4D97-AF65-F5344CB8AC3E}">
        <p14:creationId xmlns:p14="http://schemas.microsoft.com/office/powerpoint/2010/main" val="3314113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7" y="996593"/>
            <a:ext cx="4845310" cy="48723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84094" y="996593"/>
            <a:ext cx="3094925" cy="487239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6" name="Straight Connector 5"/>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2024145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16593"/>
            <a:ext cx="8072437" cy="2852737"/>
          </a:xfrm>
          <a:prstGeom prst="rect">
            <a:avLst/>
          </a:prstGeo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623888" y="4402681"/>
            <a:ext cx="8072436" cy="146108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557190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987426"/>
            <a:ext cx="4799409"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38082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2746375"/>
            <a:ext cx="9144000" cy="824706"/>
          </a:xfrm>
        </p:spPr>
        <p:txBody>
          <a:bodyPr anchor="t">
            <a:noAutofit/>
          </a:bodyPr>
          <a:lstStyle>
            <a:lvl1pPr marL="0" indent="0" algn="ctr">
              <a:defRPr sz="4000" b="1" cap="none" baseline="0">
                <a:solidFill>
                  <a:schemeClr val="tx1"/>
                </a:solidFill>
              </a:defRPr>
            </a:lvl1pPr>
          </a:lstStyle>
          <a:p>
            <a:r>
              <a:rPr lang="en-US" dirty="0"/>
              <a:t>Insert Q&amp;A or Thank You Here</a:t>
            </a:r>
          </a:p>
        </p:txBody>
      </p:sp>
    </p:spTree>
    <p:extLst>
      <p:ext uri="{BB962C8B-B14F-4D97-AF65-F5344CB8AC3E}">
        <p14:creationId xmlns:p14="http://schemas.microsoft.com/office/powerpoint/2010/main" val="234374841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19" Type="http://schemas.openxmlformats.org/officeDocument/2006/relationships/image" Target="../media/image6.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gif"/><Relationship Id="rId18" Type="http://schemas.openxmlformats.org/officeDocument/2006/relationships/image" Target="../media/image6.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16.xml"/><Relationship Id="rId16"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png"/><Relationship Id="rId10" Type="http://schemas.openxmlformats.org/officeDocument/2006/relationships/slideLayout" Target="../slideLayouts/slideLayout24.xml"/><Relationship Id="rId19" Type="http://schemas.openxmlformats.org/officeDocument/2006/relationships/image" Target="../media/image7.jpe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gi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9.jpe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g"/><Relationship Id="rId3" Type="http://schemas.openxmlformats.org/officeDocument/2006/relationships/slideLayout" Target="../slideLayouts/slideLayout42.xml"/><Relationship Id="rId7" Type="http://schemas.openxmlformats.org/officeDocument/2006/relationships/image" Target="../media/image17.png"/><Relationship Id="rId12" Type="http://schemas.openxmlformats.org/officeDocument/2006/relationships/image" Target="../media/image22.jp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6.xml"/><Relationship Id="rId11" Type="http://schemas.openxmlformats.org/officeDocument/2006/relationships/image" Target="../media/image21.png"/><Relationship Id="rId5" Type="http://schemas.openxmlformats.org/officeDocument/2006/relationships/slideLayout" Target="../slideLayouts/slideLayout44.xml"/><Relationship Id="rId10" Type="http://schemas.openxmlformats.org/officeDocument/2006/relationships/image" Target="../media/image20.png"/><Relationship Id="rId4" Type="http://schemas.openxmlformats.org/officeDocument/2006/relationships/slideLayout" Target="../slideLayouts/slideLayout43.xml"/><Relationship Id="rId9" Type="http://schemas.openxmlformats.org/officeDocument/2006/relationships/image" Target="../media/image19.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gif"/><Relationship Id="rId18" Type="http://schemas.openxmlformats.org/officeDocument/2006/relationships/image" Target="../media/image27.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7.xml"/><Relationship Id="rId17" Type="http://schemas.openxmlformats.org/officeDocument/2006/relationships/image" Target="../media/image26.png"/><Relationship Id="rId2" Type="http://schemas.openxmlformats.org/officeDocument/2006/relationships/slideLayout" Target="../slideLayouts/slideLayout46.xml"/><Relationship Id="rId16" Type="http://schemas.openxmlformats.org/officeDocument/2006/relationships/image" Target="../media/image25.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24.png"/><Relationship Id="rId10" Type="http://schemas.openxmlformats.org/officeDocument/2006/relationships/slideLayout" Target="../slideLayouts/slideLayout54.xml"/><Relationship Id="rId19" Type="http://schemas.openxmlformats.org/officeDocument/2006/relationships/image" Target="../media/image28.jpe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4095" y="1369622"/>
            <a:ext cx="821884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0" y="6117201"/>
            <a:ext cx="9144000" cy="338554"/>
          </a:xfrm>
          <a:prstGeom prst="rect">
            <a:avLst/>
          </a:prstGeom>
          <a:solidFill>
            <a:srgbClr val="002060"/>
          </a:solidFill>
        </p:spPr>
        <p:txBody>
          <a:bodyPr wrap="square" rtlCol="0">
            <a:spAutoFit/>
          </a:bodyPr>
          <a:lstStyle/>
          <a:p>
            <a:pPr algn="ctr"/>
            <a:r>
              <a:rPr lang="en-US" sz="1600" b="1" dirty="0">
                <a:solidFill>
                  <a:schemeClr val="bg1"/>
                </a:solidFill>
              </a:rPr>
              <a:t>   </a:t>
            </a:r>
            <a:r>
              <a:rPr lang="en-US" sz="1400" b="1" i="1" dirty="0">
                <a:solidFill>
                  <a:schemeClr val="bg1"/>
                </a:solidFill>
              </a:rPr>
              <a:t>Draft for Discussion Purposes Only</a:t>
            </a:r>
          </a:p>
        </p:txBody>
      </p:sp>
      <p:sp>
        <p:nvSpPr>
          <p:cNvPr id="9" name="TextBox 8"/>
          <p:cNvSpPr txBox="1"/>
          <p:nvPr userDrawn="1"/>
        </p:nvSpPr>
        <p:spPr>
          <a:xfrm>
            <a:off x="8515106" y="6155673"/>
            <a:ext cx="375657" cy="261610"/>
          </a:xfrm>
          <a:prstGeom prst="rect">
            <a:avLst/>
          </a:prstGeom>
          <a:noFill/>
        </p:spPr>
        <p:txBody>
          <a:bodyPr wrap="square" rtlCol="0">
            <a:spAutoFit/>
          </a:bodyPr>
          <a:lstStyle/>
          <a:p>
            <a:pPr marL="0" algn="r" defTabSz="914400" rtl="0" eaLnBrk="1" latinLnBrk="0" hangingPunct="1"/>
            <a:fld id="{78E8E05D-6330-400F-ADBB-AC9D283E6126}" type="slidenum">
              <a:rPr lang="en-US" sz="1050" b="1" kern="1200" smtClean="0">
                <a:solidFill>
                  <a:schemeClr val="bg1"/>
                </a:solidFill>
                <a:latin typeface="+mn-lt"/>
                <a:ea typeface="+mn-ea"/>
                <a:cs typeface="+mn-cs"/>
              </a:rPr>
              <a:pPr marL="0" algn="r" defTabSz="914400" rtl="0" eaLnBrk="1" latinLnBrk="0" hangingPunct="1"/>
              <a:t>‹#›</a:t>
            </a:fld>
            <a:endParaRPr lang="en-US" sz="1200" b="1" kern="1200" dirty="0">
              <a:solidFill>
                <a:schemeClr val="bg1"/>
              </a:solidFill>
              <a:latin typeface="+mn-lt"/>
              <a:ea typeface="+mn-ea"/>
              <a:cs typeface="+mn-cs"/>
            </a:endParaRPr>
          </a:p>
        </p:txBody>
      </p:sp>
      <p:sp>
        <p:nvSpPr>
          <p:cNvPr id="10" name="Title Placeholder 1"/>
          <p:cNvSpPr>
            <a:spLocks noGrp="1"/>
          </p:cNvSpPr>
          <p:nvPr>
            <p:ph type="title"/>
          </p:nvPr>
        </p:nvSpPr>
        <p:spPr>
          <a:xfrm>
            <a:off x="484095" y="458788"/>
            <a:ext cx="8218841" cy="504825"/>
          </a:xfrm>
          <a:prstGeom prst="rect">
            <a:avLst/>
          </a:prstGeom>
        </p:spPr>
        <p:txBody>
          <a:bodyPr vert="horz" lIns="91440" tIns="45720" rIns="91440" bIns="45720" rtlCol="0" anchor="ctr">
            <a:normAutofit/>
          </a:bodyPr>
          <a:lstStyle/>
          <a:p>
            <a:r>
              <a:rPr lang="en-US" dirty="0"/>
              <a:t>Insert Slide Title Here</a:t>
            </a:r>
          </a:p>
        </p:txBody>
      </p:sp>
      <p:pic>
        <p:nvPicPr>
          <p:cNvPr id="21" name="Picture 2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72199" y="6551539"/>
            <a:ext cx="1389643" cy="249087"/>
          </a:xfrm>
          <a:prstGeom prst="rect">
            <a:avLst/>
          </a:prstGeom>
        </p:spPr>
      </p:pic>
      <p:pic>
        <p:nvPicPr>
          <p:cNvPr id="23" name="Picture 2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598180" y="6552169"/>
            <a:ext cx="1064814" cy="248457"/>
          </a:xfrm>
          <a:prstGeom prst="rect">
            <a:avLst/>
          </a:prstGeom>
        </p:spPr>
      </p:pic>
      <p:pic>
        <p:nvPicPr>
          <p:cNvPr id="24" name="Picture 2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633182" y="62547"/>
            <a:ext cx="1271351" cy="676376"/>
          </a:xfrm>
          <a:prstGeom prst="rect">
            <a:avLst/>
          </a:prstGeom>
        </p:spPr>
      </p:pic>
      <p:pic>
        <p:nvPicPr>
          <p:cNvPr id="25" name="Picture 2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071985" y="6575893"/>
            <a:ext cx="986939" cy="200378"/>
          </a:xfrm>
          <a:prstGeom prst="rect">
            <a:avLst/>
          </a:prstGeom>
        </p:spPr>
      </p:pic>
      <p:pic>
        <p:nvPicPr>
          <p:cNvPr id="28" name="Picture 2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620900" y="6497103"/>
            <a:ext cx="975944" cy="327317"/>
          </a:xfrm>
          <a:prstGeom prst="rect">
            <a:avLst/>
          </a:prstGeom>
        </p:spPr>
      </p:pic>
      <p:pic>
        <p:nvPicPr>
          <p:cNvPr id="8" name="Picture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44060" y="6501142"/>
            <a:ext cx="392144" cy="323278"/>
          </a:xfrm>
          <a:prstGeom prst="rect">
            <a:avLst/>
          </a:prstGeom>
        </p:spPr>
      </p:pic>
      <p:pic>
        <p:nvPicPr>
          <p:cNvPr id="11" name="Picture 10"/>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158820" y="6494227"/>
            <a:ext cx="356286" cy="341971"/>
          </a:xfrm>
          <a:prstGeom prst="rect">
            <a:avLst/>
          </a:prstGeom>
        </p:spPr>
      </p:pic>
    </p:spTree>
    <p:extLst>
      <p:ext uri="{BB962C8B-B14F-4D97-AF65-F5344CB8AC3E}">
        <p14:creationId xmlns:p14="http://schemas.microsoft.com/office/powerpoint/2010/main" val="3293582579"/>
      </p:ext>
    </p:extLst>
  </p:cSld>
  <p:clrMap bg1="lt1" tx1="dk1" bg2="lt2" tx2="dk2" accent1="accent1" accent2="accent2" accent3="accent3" accent4="accent4" accent5="accent5" accent6="accent6" hlink="hlink" folHlink="folHlink"/>
  <p:sldLayoutIdLst>
    <p:sldLayoutId id="2147483690" r:id="rId1"/>
    <p:sldLayoutId id="2147483692" r:id="rId2"/>
    <p:sldLayoutId id="2147483688" r:id="rId3"/>
    <p:sldLayoutId id="2147483694" r:id="rId4"/>
    <p:sldLayoutId id="2147483695" r:id="rId5"/>
    <p:sldLayoutId id="2147483696" r:id="rId6"/>
    <p:sldLayoutId id="2147483693" r:id="rId7"/>
    <p:sldLayoutId id="2147483697" r:id="rId8"/>
    <p:sldLayoutId id="2147483698" r:id="rId9"/>
    <p:sldLayoutId id="2147483708" r:id="rId10"/>
    <p:sldLayoutId id="2147483709" r:id="rId11"/>
    <p:sldLayoutId id="2147483740" r:id="rId12"/>
  </p:sldLayoutIdLst>
  <p:txStyles>
    <p:title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2BB0D2-2B82-4259-AEA8-73B021C3F12A}" type="datetimeFigureOut">
              <a:rPr lang="en-US" smtClean="0"/>
              <a:t>8/11/2016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3AB25-C974-4B35-BB77-65975E8124B7}" type="slidenum">
              <a:rPr lang="en-US" smtClean="0"/>
              <a:t>‹#›</a:t>
            </a:fld>
            <a:endParaRPr lang="en-US"/>
          </a:p>
        </p:txBody>
      </p:sp>
    </p:spTree>
    <p:extLst>
      <p:ext uri="{BB962C8B-B14F-4D97-AF65-F5344CB8AC3E}">
        <p14:creationId xmlns:p14="http://schemas.microsoft.com/office/powerpoint/2010/main" val="1444347445"/>
      </p:ext>
    </p:extLst>
  </p:cSld>
  <p:clrMap bg1="lt1" tx1="dk1" bg2="lt2" tx2="dk2" accent1="accent1" accent2="accent2" accent3="accent3" accent4="accent4" accent5="accent5" accent6="accent6" hlink="hlink" folHlink="folHlink"/>
  <p:sldLayoutIdLst>
    <p:sldLayoutId id="2147483691" r:id="rId1"/>
    <p:sldLayoutId id="214748370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4095" y="1369622"/>
            <a:ext cx="821884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0" y="6117201"/>
            <a:ext cx="9144000" cy="338554"/>
          </a:xfrm>
          <a:prstGeom prst="rect">
            <a:avLst/>
          </a:prstGeom>
          <a:solidFill>
            <a:srgbClr val="002060"/>
          </a:solidFill>
        </p:spPr>
        <p:txBody>
          <a:bodyPr wrap="square" rtlCol="0">
            <a:spAutoFit/>
          </a:bodyPr>
          <a:lstStyle/>
          <a:p>
            <a:pPr algn="ctr"/>
            <a:r>
              <a:rPr lang="en-US" sz="1600" b="1" dirty="0">
                <a:solidFill>
                  <a:schemeClr val="bg1"/>
                </a:solidFill>
              </a:rPr>
              <a:t>   </a:t>
            </a:r>
            <a:r>
              <a:rPr lang="en-US" sz="1400" b="1" i="1" dirty="0">
                <a:solidFill>
                  <a:schemeClr val="bg1"/>
                </a:solidFill>
              </a:rPr>
              <a:t>Draft for Discussion Purposes Only</a:t>
            </a:r>
          </a:p>
        </p:txBody>
      </p:sp>
      <p:sp>
        <p:nvSpPr>
          <p:cNvPr id="9" name="TextBox 8"/>
          <p:cNvSpPr txBox="1"/>
          <p:nvPr userDrawn="1"/>
        </p:nvSpPr>
        <p:spPr>
          <a:xfrm>
            <a:off x="8515106" y="6155673"/>
            <a:ext cx="375657" cy="261610"/>
          </a:xfrm>
          <a:prstGeom prst="rect">
            <a:avLst/>
          </a:prstGeom>
          <a:noFill/>
        </p:spPr>
        <p:txBody>
          <a:bodyPr wrap="square" rtlCol="0">
            <a:spAutoFit/>
          </a:bodyPr>
          <a:lstStyle/>
          <a:p>
            <a:pPr marL="0" algn="r" defTabSz="914400" rtl="0" eaLnBrk="1" latinLnBrk="0" hangingPunct="1"/>
            <a:fld id="{78E8E05D-6330-400F-ADBB-AC9D283E6126}" type="slidenum">
              <a:rPr lang="en-US" sz="1050" b="1" kern="1200" smtClean="0">
                <a:solidFill>
                  <a:schemeClr val="bg1"/>
                </a:solidFill>
                <a:latin typeface="+mn-lt"/>
                <a:ea typeface="+mn-ea"/>
                <a:cs typeface="+mn-cs"/>
              </a:rPr>
              <a:pPr marL="0" algn="r" defTabSz="914400" rtl="0" eaLnBrk="1" latinLnBrk="0" hangingPunct="1"/>
              <a:t>‹#›</a:t>
            </a:fld>
            <a:endParaRPr lang="en-US" sz="1200" b="1" kern="1200" dirty="0">
              <a:solidFill>
                <a:schemeClr val="bg1"/>
              </a:solidFill>
              <a:latin typeface="+mn-lt"/>
              <a:ea typeface="+mn-ea"/>
              <a:cs typeface="+mn-cs"/>
            </a:endParaRPr>
          </a:p>
        </p:txBody>
      </p:sp>
      <p:sp>
        <p:nvSpPr>
          <p:cNvPr id="10" name="Title Placeholder 1"/>
          <p:cNvSpPr>
            <a:spLocks noGrp="1"/>
          </p:cNvSpPr>
          <p:nvPr>
            <p:ph type="title"/>
          </p:nvPr>
        </p:nvSpPr>
        <p:spPr>
          <a:xfrm>
            <a:off x="484095" y="458788"/>
            <a:ext cx="8218841" cy="504825"/>
          </a:xfrm>
          <a:prstGeom prst="rect">
            <a:avLst/>
          </a:prstGeom>
        </p:spPr>
        <p:txBody>
          <a:bodyPr vert="horz" lIns="91440" tIns="45720" rIns="91440" bIns="45720" rtlCol="0" anchor="ctr">
            <a:normAutofit/>
          </a:bodyPr>
          <a:lstStyle/>
          <a:p>
            <a:r>
              <a:rPr lang="en-US" dirty="0"/>
              <a:t>Insert Slide Title Here</a:t>
            </a:r>
          </a:p>
        </p:txBody>
      </p:sp>
      <p:pic>
        <p:nvPicPr>
          <p:cNvPr id="21" name="Picture 2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172199" y="6551539"/>
            <a:ext cx="1389643" cy="249087"/>
          </a:xfrm>
          <a:prstGeom prst="rect">
            <a:avLst/>
          </a:prstGeom>
        </p:spPr>
      </p:pic>
      <p:pic>
        <p:nvPicPr>
          <p:cNvPr id="23" name="Picture 2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98180" y="6552169"/>
            <a:ext cx="1064814" cy="248457"/>
          </a:xfrm>
          <a:prstGeom prst="rect">
            <a:avLst/>
          </a:prstGeom>
        </p:spPr>
      </p:pic>
      <p:pic>
        <p:nvPicPr>
          <p:cNvPr id="24" name="Picture 2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633182" y="62547"/>
            <a:ext cx="1271351" cy="676376"/>
          </a:xfrm>
          <a:prstGeom prst="rect">
            <a:avLst/>
          </a:prstGeom>
        </p:spPr>
      </p:pic>
      <p:pic>
        <p:nvPicPr>
          <p:cNvPr id="25" name="Picture 2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071985" y="6575893"/>
            <a:ext cx="986939" cy="200378"/>
          </a:xfrm>
          <a:prstGeom prst="rect">
            <a:avLst/>
          </a:prstGeom>
        </p:spPr>
      </p:pic>
      <p:pic>
        <p:nvPicPr>
          <p:cNvPr id="28" name="Picture 2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620900" y="6497103"/>
            <a:ext cx="975944" cy="327317"/>
          </a:xfrm>
          <a:prstGeom prst="rect">
            <a:avLst/>
          </a:prstGeom>
        </p:spPr>
      </p:pic>
      <p:pic>
        <p:nvPicPr>
          <p:cNvPr id="8" name="Picture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44060" y="6501142"/>
            <a:ext cx="392144" cy="323278"/>
          </a:xfrm>
          <a:prstGeom prst="rect">
            <a:avLst/>
          </a:prstGeom>
        </p:spPr>
      </p:pic>
      <p:pic>
        <p:nvPicPr>
          <p:cNvPr id="11" name="Picture 10"/>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158820" y="6494227"/>
            <a:ext cx="356286" cy="341971"/>
          </a:xfrm>
          <a:prstGeom prst="rect">
            <a:avLst/>
          </a:prstGeom>
        </p:spPr>
      </p:pic>
    </p:spTree>
    <p:extLst>
      <p:ext uri="{BB962C8B-B14F-4D97-AF65-F5344CB8AC3E}">
        <p14:creationId xmlns:p14="http://schemas.microsoft.com/office/powerpoint/2010/main" val="1401094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1" r:id="rId10"/>
    <p:sldLayoutId id="2147483749" r:id="rId11"/>
  </p:sldLayoutIdLst>
  <p:txStyles>
    <p:title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2BB0D2-2B82-4259-AEA8-73B021C3F12A}" type="datetimeFigureOut">
              <a:rPr lang="en-US" smtClean="0"/>
              <a:t>8/11/2016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3AB25-C974-4B35-BB77-65975E8124B7}" type="slidenum">
              <a:rPr lang="en-US" smtClean="0"/>
              <a:t>‹#›</a:t>
            </a:fld>
            <a:endParaRPr lang="en-US"/>
          </a:p>
        </p:txBody>
      </p:sp>
    </p:spTree>
    <p:extLst>
      <p:ext uri="{BB962C8B-B14F-4D97-AF65-F5344CB8AC3E}">
        <p14:creationId xmlns:p14="http://schemas.microsoft.com/office/powerpoint/2010/main" val="1277524315"/>
      </p:ext>
    </p:extLst>
  </p:cSld>
  <p:clrMap bg1="lt1" tx1="dk1" bg2="lt2" tx2="dk2" accent1="accent1" accent2="accent2" accent3="accent3" accent4="accent4" accent5="accent5" accent6="accent6" hlink="hlink" folHlink="folHlink"/>
  <p:sldLayoutIdLst>
    <p:sldLayoutId id="2147483723" r:id="rId1"/>
    <p:sldLayoutId id="214748372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60" name="Text Box 36"/>
          <p:cNvSpPr txBox="1">
            <a:spLocks noChangeArrowheads="1"/>
          </p:cNvSpPr>
          <p:nvPr/>
        </p:nvSpPr>
        <p:spPr bwMode="auto">
          <a:xfrm>
            <a:off x="182881" y="6473711"/>
            <a:ext cx="608013" cy="215444"/>
          </a:xfrm>
          <a:prstGeom prst="rect">
            <a:avLst/>
          </a:prstGeom>
          <a:noFill/>
          <a:ln w="9525">
            <a:noFill/>
            <a:miter lim="800000"/>
            <a:headEnd/>
            <a:tailEnd/>
          </a:ln>
          <a:effectLst/>
        </p:spPr>
        <p:txBody>
          <a:bodyPr>
            <a:spAutoFit/>
          </a:bodyPr>
          <a:lstStyle/>
          <a:p>
            <a:fld id="{324FBA8B-C479-4BF9-A515-8ED623D42A4A}" type="slidenum">
              <a:rPr lang="en-US" sz="800">
                <a:solidFill>
                  <a:srgbClr val="FFFFFF">
                    <a:lumMod val="50000"/>
                  </a:srgbClr>
                </a:solidFill>
              </a:rPr>
              <a:pPr/>
              <a:t>‹#›</a:t>
            </a:fld>
            <a:endParaRPr lang="en-US" sz="800" dirty="0">
              <a:solidFill>
                <a:srgbClr val="FFFFFF">
                  <a:lumMod val="50000"/>
                </a:srgbClr>
              </a:solidFill>
            </a:endParaRPr>
          </a:p>
        </p:txBody>
      </p:sp>
      <p:sp>
        <p:nvSpPr>
          <p:cNvPr id="1026" name="Rectangle 2"/>
          <p:cNvSpPr>
            <a:spLocks noGrp="1" noChangeArrowheads="1"/>
          </p:cNvSpPr>
          <p:nvPr>
            <p:ph type="title"/>
          </p:nvPr>
        </p:nvSpPr>
        <p:spPr bwMode="auto">
          <a:xfrm>
            <a:off x="274320" y="182563"/>
            <a:ext cx="8595360" cy="73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274320" y="1005840"/>
            <a:ext cx="8595360" cy="53949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8" name="Picture 7" descr="EPRI logo 2014_RGB.jpg"/>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7315200" y="6492242"/>
            <a:ext cx="1554480" cy="287681"/>
          </a:xfrm>
          <a:prstGeom prst="rect">
            <a:avLst/>
          </a:prstGeom>
        </p:spPr>
      </p:pic>
      <p:cxnSp>
        <p:nvCxnSpPr>
          <p:cNvPr id="3" name="Straight Connector 2"/>
          <p:cNvCxnSpPr/>
          <p:nvPr/>
        </p:nvCxnSpPr>
        <p:spPr bwMode="auto">
          <a:xfrm>
            <a:off x="274320" y="6446520"/>
            <a:ext cx="8595360" cy="0"/>
          </a:xfrm>
          <a:prstGeom prst="line">
            <a:avLst/>
          </a:prstGeom>
          <a:solidFill>
            <a:schemeClr val="accent1"/>
          </a:solidFill>
          <a:ln w="9525" cap="flat" cmpd="sng" algn="ctr">
            <a:solidFill>
              <a:srgbClr val="D1D1D1"/>
            </a:solidFill>
            <a:prstDash val="solid"/>
            <a:round/>
            <a:headEnd type="none" w="med" len="med"/>
            <a:tailEnd type="none" w="med" len="med"/>
          </a:ln>
          <a:effectLst/>
        </p:spPr>
      </p:cxnSp>
      <p:sp>
        <p:nvSpPr>
          <p:cNvPr id="7" name="Text Box 47"/>
          <p:cNvSpPr txBox="1">
            <a:spLocks noChangeArrowheads="1"/>
          </p:cNvSpPr>
          <p:nvPr/>
        </p:nvSpPr>
        <p:spPr bwMode="auto">
          <a:xfrm>
            <a:off x="3164374" y="6583681"/>
            <a:ext cx="2789546" cy="200055"/>
          </a:xfrm>
          <a:prstGeom prst="rect">
            <a:avLst/>
          </a:prstGeom>
          <a:noFill/>
          <a:ln w="9525">
            <a:noFill/>
            <a:miter lim="800000"/>
            <a:headEnd/>
            <a:tailEnd/>
          </a:ln>
          <a:effectLst/>
        </p:spPr>
        <p:txBody>
          <a:bodyPr wrap="none">
            <a:spAutoFit/>
          </a:bodyPr>
          <a:lstStyle/>
          <a:p>
            <a:pPr algn="r"/>
            <a:r>
              <a:rPr lang="en-US" sz="700" dirty="0">
                <a:solidFill>
                  <a:srgbClr val="FFFFFF">
                    <a:lumMod val="50000"/>
                  </a:srgbClr>
                </a:solidFill>
                <a:cs typeface="Arial" charset="0"/>
              </a:rPr>
              <a:t>© </a:t>
            </a:r>
            <a:r>
              <a:rPr lang="en-US" sz="700" dirty="0" smtClean="0">
                <a:solidFill>
                  <a:srgbClr val="FFFFFF">
                    <a:lumMod val="50000"/>
                  </a:srgbClr>
                </a:solidFill>
                <a:cs typeface="Arial" charset="0"/>
              </a:rPr>
              <a:t>2016 </a:t>
            </a:r>
            <a:r>
              <a:rPr lang="en-US" sz="700" dirty="0">
                <a:solidFill>
                  <a:srgbClr val="FFFFFF">
                    <a:lumMod val="50000"/>
                  </a:srgbClr>
                </a:solidFill>
                <a:cs typeface="Arial" charset="0"/>
              </a:rPr>
              <a:t>Electric Power Research Institute, Inc. All rights reserved.</a:t>
            </a:r>
            <a:endParaRPr lang="en-US" sz="700" dirty="0">
              <a:solidFill>
                <a:srgbClr val="FFFFFF">
                  <a:lumMod val="50000"/>
                </a:srgbClr>
              </a:solidFill>
            </a:endParaRPr>
          </a:p>
        </p:txBody>
      </p:sp>
    </p:spTree>
    <p:extLst>
      <p:ext uri="{BB962C8B-B14F-4D97-AF65-F5344CB8AC3E}">
        <p14:creationId xmlns:p14="http://schemas.microsoft.com/office/powerpoint/2010/main" val="417059833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iming>
    <p:tnLst>
      <p:par>
        <p:cTn id="1" dur="indefinite" restart="never" nodeType="tmRoot"/>
      </p:par>
    </p:tnLst>
  </p:timing>
  <p:txStyles>
    <p:titleStyle>
      <a:lvl1pPr algn="l" rtl="0" eaLnBrk="1" fontAlgn="base" hangingPunct="1">
        <a:lnSpc>
          <a:spcPct val="100000"/>
        </a:lnSpc>
        <a:spcBef>
          <a:spcPct val="0"/>
        </a:spcBef>
        <a:spcAft>
          <a:spcPct val="0"/>
        </a:spcAft>
        <a:defRPr sz="2400" b="1">
          <a:solidFill>
            <a:schemeClr val="tx2"/>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173038" indent="-173038" algn="l" rtl="0" eaLnBrk="1" fontAlgn="base" hangingPunct="1">
        <a:lnSpc>
          <a:spcPct val="100000"/>
        </a:lnSpc>
        <a:spcBef>
          <a:spcPct val="0"/>
        </a:spcBef>
        <a:spcAft>
          <a:spcPts val="600"/>
        </a:spcAft>
        <a:buClr>
          <a:schemeClr val="tx2"/>
        </a:buClr>
        <a:buFont typeface="Wingdings" panose="05000000000000000000" pitchFamily="2" charset="2"/>
        <a:buChar char="§"/>
        <a:defRPr sz="2400">
          <a:solidFill>
            <a:schemeClr val="tx1"/>
          </a:solidFill>
          <a:latin typeface="+mn-lt"/>
          <a:ea typeface="+mn-ea"/>
          <a:cs typeface="+mn-cs"/>
        </a:defRPr>
      </a:lvl1pPr>
      <a:lvl2pPr marL="515938" indent="-228600" algn="l" rtl="0" eaLnBrk="1" fontAlgn="base" hangingPunct="1">
        <a:lnSpc>
          <a:spcPct val="100000"/>
        </a:lnSpc>
        <a:spcBef>
          <a:spcPct val="0"/>
        </a:spcBef>
        <a:spcAft>
          <a:spcPts val="600"/>
        </a:spcAft>
        <a:buClr>
          <a:schemeClr val="tx2"/>
        </a:buClr>
        <a:buChar char="–"/>
        <a:defRPr sz="2000">
          <a:solidFill>
            <a:schemeClr val="tx1"/>
          </a:solidFill>
          <a:latin typeface="+mn-lt"/>
        </a:defRPr>
      </a:lvl2pPr>
      <a:lvl3pPr marL="798513" indent="-166688" algn="l" rtl="0" eaLnBrk="1" fontAlgn="base" hangingPunct="1">
        <a:lnSpc>
          <a:spcPct val="100000"/>
        </a:lnSpc>
        <a:spcBef>
          <a:spcPct val="0"/>
        </a:spcBef>
        <a:spcAft>
          <a:spcPts val="600"/>
        </a:spcAft>
        <a:buClr>
          <a:schemeClr val="tx2"/>
        </a:buClr>
        <a:buFont typeface="Wingdings" panose="05000000000000000000" pitchFamily="2" charset="2"/>
        <a:buChar char="§"/>
        <a:defRPr sz="2000">
          <a:solidFill>
            <a:schemeClr val="tx1"/>
          </a:solidFill>
          <a:latin typeface="+mn-lt"/>
        </a:defRPr>
      </a:lvl3pPr>
      <a:lvl4pPr marL="1196975" indent="-223838" algn="l" rtl="0" eaLnBrk="1" fontAlgn="base" hangingPunct="1">
        <a:lnSpc>
          <a:spcPct val="100000"/>
        </a:lnSpc>
        <a:spcBef>
          <a:spcPct val="0"/>
        </a:spcBef>
        <a:spcAft>
          <a:spcPts val="600"/>
        </a:spcAft>
        <a:buClr>
          <a:schemeClr val="tx2"/>
        </a:buClr>
        <a:buChar char="–"/>
        <a:defRPr sz="2000">
          <a:solidFill>
            <a:schemeClr val="tx1"/>
          </a:solidFill>
          <a:latin typeface="+mn-lt"/>
        </a:defRPr>
      </a:lvl4pPr>
      <a:lvl5pPr marL="1487488" indent="-174625" algn="l" rtl="0" eaLnBrk="1" fontAlgn="base" hangingPunct="1">
        <a:lnSpc>
          <a:spcPct val="100000"/>
        </a:lnSpc>
        <a:spcBef>
          <a:spcPct val="0"/>
        </a:spcBef>
        <a:spcAft>
          <a:spcPts val="600"/>
        </a:spcAft>
        <a:buClr>
          <a:schemeClr val="tx2"/>
        </a:buClr>
        <a:buFont typeface="Wingdings" panose="05000000000000000000" pitchFamily="2" charset="2"/>
        <a:buChar char="§"/>
        <a:defRPr sz="20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117335"/>
            <a:ext cx="9144000" cy="338328"/>
          </a:xfrm>
          <a:custGeom>
            <a:avLst/>
            <a:gdLst/>
            <a:ahLst/>
            <a:cxnLst/>
            <a:rect l="l" t="t" r="r" b="b"/>
            <a:pathLst>
              <a:path w="9144000" h="338327">
                <a:moveTo>
                  <a:pt x="0" y="338327"/>
                </a:moveTo>
                <a:lnTo>
                  <a:pt x="9144000" y="338327"/>
                </a:lnTo>
                <a:lnTo>
                  <a:pt x="9144000" y="0"/>
                </a:lnTo>
                <a:lnTo>
                  <a:pt x="0" y="0"/>
                </a:lnTo>
                <a:lnTo>
                  <a:pt x="0" y="338327"/>
                </a:lnTo>
                <a:close/>
              </a:path>
            </a:pathLst>
          </a:custGeom>
          <a:solidFill>
            <a:srgbClr val="001F5F"/>
          </a:solidFill>
        </p:spPr>
        <p:txBody>
          <a:bodyPr wrap="square" lIns="0" tIns="0" rIns="0" bIns="0" rtlCol="0">
            <a:noAutofit/>
          </a:bodyPr>
          <a:lstStyle/>
          <a:p>
            <a:endParaRPr smtClean="0">
              <a:solidFill>
                <a:prstClr val="black"/>
              </a:solidFill>
            </a:endParaRPr>
          </a:p>
        </p:txBody>
      </p:sp>
      <p:sp>
        <p:nvSpPr>
          <p:cNvPr id="17" name="bk object 17"/>
          <p:cNvSpPr/>
          <p:nvPr/>
        </p:nvSpPr>
        <p:spPr>
          <a:xfrm>
            <a:off x="3171444" y="6551674"/>
            <a:ext cx="1389887" cy="248412"/>
          </a:xfrm>
          <a:prstGeom prst="rect">
            <a:avLst/>
          </a:prstGeom>
          <a:blipFill>
            <a:blip r:embed="rId7" cstate="print"/>
            <a:stretch>
              <a:fillRect/>
            </a:stretch>
          </a:blipFill>
        </p:spPr>
        <p:txBody>
          <a:bodyPr wrap="square" lIns="0" tIns="0" rIns="0" bIns="0" rtlCol="0">
            <a:noAutofit/>
          </a:bodyPr>
          <a:lstStyle/>
          <a:p>
            <a:endParaRPr smtClean="0">
              <a:solidFill>
                <a:prstClr val="black"/>
              </a:solidFill>
            </a:endParaRPr>
          </a:p>
        </p:txBody>
      </p:sp>
      <p:sp>
        <p:nvSpPr>
          <p:cNvPr id="18" name="bk object 18"/>
          <p:cNvSpPr/>
          <p:nvPr/>
        </p:nvSpPr>
        <p:spPr>
          <a:xfrm>
            <a:off x="1598675" y="6551674"/>
            <a:ext cx="1063752" cy="248412"/>
          </a:xfrm>
          <a:prstGeom prst="rect">
            <a:avLst/>
          </a:prstGeom>
          <a:blipFill>
            <a:blip r:embed="rId8" cstate="print"/>
            <a:stretch>
              <a:fillRect/>
            </a:stretch>
          </a:blipFill>
        </p:spPr>
        <p:txBody>
          <a:bodyPr wrap="square" lIns="0" tIns="0" rIns="0" bIns="0" rtlCol="0">
            <a:noAutofit/>
          </a:bodyPr>
          <a:lstStyle/>
          <a:p>
            <a:endParaRPr smtClean="0">
              <a:solidFill>
                <a:prstClr val="black"/>
              </a:solidFill>
            </a:endParaRPr>
          </a:p>
        </p:txBody>
      </p:sp>
      <p:sp>
        <p:nvSpPr>
          <p:cNvPr id="19" name="bk object 19"/>
          <p:cNvSpPr/>
          <p:nvPr/>
        </p:nvSpPr>
        <p:spPr>
          <a:xfrm>
            <a:off x="7633716" y="62484"/>
            <a:ext cx="1271016" cy="676656"/>
          </a:xfrm>
          <a:prstGeom prst="rect">
            <a:avLst/>
          </a:prstGeom>
          <a:blipFill>
            <a:blip r:embed="rId9" cstate="print"/>
            <a:stretch>
              <a:fillRect/>
            </a:stretch>
          </a:blipFill>
        </p:spPr>
        <p:txBody>
          <a:bodyPr wrap="square" lIns="0" tIns="0" rIns="0" bIns="0" rtlCol="0">
            <a:noAutofit/>
          </a:bodyPr>
          <a:lstStyle/>
          <a:p>
            <a:endParaRPr smtClean="0">
              <a:solidFill>
                <a:prstClr val="black"/>
              </a:solidFill>
            </a:endParaRPr>
          </a:p>
        </p:txBody>
      </p:sp>
      <p:sp>
        <p:nvSpPr>
          <p:cNvPr id="20" name="bk object 20"/>
          <p:cNvSpPr/>
          <p:nvPr/>
        </p:nvSpPr>
        <p:spPr>
          <a:xfrm>
            <a:off x="5071871" y="6576059"/>
            <a:ext cx="987551" cy="199644"/>
          </a:xfrm>
          <a:prstGeom prst="rect">
            <a:avLst/>
          </a:prstGeom>
          <a:blipFill>
            <a:blip r:embed="rId10" cstate="print"/>
            <a:stretch>
              <a:fillRect/>
            </a:stretch>
          </a:blipFill>
        </p:spPr>
        <p:txBody>
          <a:bodyPr wrap="square" lIns="0" tIns="0" rIns="0" bIns="0" rtlCol="0">
            <a:noAutofit/>
          </a:bodyPr>
          <a:lstStyle/>
          <a:p>
            <a:endParaRPr smtClean="0">
              <a:solidFill>
                <a:prstClr val="black"/>
              </a:solidFill>
            </a:endParaRPr>
          </a:p>
        </p:txBody>
      </p:sp>
      <p:sp>
        <p:nvSpPr>
          <p:cNvPr id="21" name="bk object 21"/>
          <p:cNvSpPr/>
          <p:nvPr/>
        </p:nvSpPr>
        <p:spPr>
          <a:xfrm>
            <a:off x="6620256" y="6496810"/>
            <a:ext cx="976883" cy="327660"/>
          </a:xfrm>
          <a:prstGeom prst="rect">
            <a:avLst/>
          </a:prstGeom>
          <a:blipFill>
            <a:blip r:embed="rId11" cstate="print"/>
            <a:stretch>
              <a:fillRect/>
            </a:stretch>
          </a:blipFill>
        </p:spPr>
        <p:txBody>
          <a:bodyPr wrap="square" lIns="0" tIns="0" rIns="0" bIns="0" rtlCol="0">
            <a:noAutofit/>
          </a:bodyPr>
          <a:lstStyle/>
          <a:p>
            <a:endParaRPr smtClean="0">
              <a:solidFill>
                <a:prstClr val="black"/>
              </a:solidFill>
            </a:endParaRPr>
          </a:p>
        </p:txBody>
      </p:sp>
      <p:sp>
        <p:nvSpPr>
          <p:cNvPr id="22" name="bk object 22"/>
          <p:cNvSpPr/>
          <p:nvPr/>
        </p:nvSpPr>
        <p:spPr>
          <a:xfrm>
            <a:off x="644651" y="6501382"/>
            <a:ext cx="391667" cy="323088"/>
          </a:xfrm>
          <a:prstGeom prst="rect">
            <a:avLst/>
          </a:prstGeom>
          <a:blipFill>
            <a:blip r:embed="rId12" cstate="print"/>
            <a:stretch>
              <a:fillRect/>
            </a:stretch>
          </a:blipFill>
        </p:spPr>
        <p:txBody>
          <a:bodyPr wrap="square" lIns="0" tIns="0" rIns="0" bIns="0" rtlCol="0">
            <a:noAutofit/>
          </a:bodyPr>
          <a:lstStyle/>
          <a:p>
            <a:endParaRPr smtClean="0">
              <a:solidFill>
                <a:prstClr val="black"/>
              </a:solidFill>
            </a:endParaRPr>
          </a:p>
        </p:txBody>
      </p:sp>
      <p:sp>
        <p:nvSpPr>
          <p:cNvPr id="23" name="bk object 23"/>
          <p:cNvSpPr/>
          <p:nvPr/>
        </p:nvSpPr>
        <p:spPr>
          <a:xfrm>
            <a:off x="8159495" y="6493762"/>
            <a:ext cx="355092" cy="342900"/>
          </a:xfrm>
          <a:prstGeom prst="rect">
            <a:avLst/>
          </a:prstGeom>
          <a:blipFill>
            <a:blip r:embed="rId13" cstate="print"/>
            <a:stretch>
              <a:fillRect/>
            </a:stretch>
          </a:blipFill>
        </p:spPr>
        <p:txBody>
          <a:bodyPr wrap="square" lIns="0" tIns="0" rIns="0" bIns="0" rtlCol="0">
            <a:noAutofit/>
          </a:bodyPr>
          <a:lstStyle/>
          <a:p>
            <a:endParaRPr smtClean="0">
              <a:solidFill>
                <a:prstClr val="black"/>
              </a:solidFill>
            </a:endParaRPr>
          </a:p>
        </p:txBody>
      </p:sp>
      <p:sp>
        <p:nvSpPr>
          <p:cNvPr id="24" name="bk object 24"/>
          <p:cNvSpPr/>
          <p:nvPr/>
        </p:nvSpPr>
        <p:spPr>
          <a:xfrm>
            <a:off x="484631" y="777240"/>
            <a:ext cx="8218805" cy="9779"/>
          </a:xfrm>
          <a:custGeom>
            <a:avLst/>
            <a:gdLst/>
            <a:ahLst/>
            <a:cxnLst/>
            <a:rect l="l" t="t" r="r" b="b"/>
            <a:pathLst>
              <a:path w="8218805" h="9779">
                <a:moveTo>
                  <a:pt x="0" y="9779"/>
                </a:moveTo>
                <a:lnTo>
                  <a:pt x="8218805" y="0"/>
                </a:lnTo>
              </a:path>
            </a:pathLst>
          </a:custGeom>
          <a:ln w="57912">
            <a:solidFill>
              <a:srgbClr val="001F5F"/>
            </a:solidFill>
          </a:ln>
        </p:spPr>
        <p:txBody>
          <a:bodyPr wrap="square" lIns="0" tIns="0" rIns="0" bIns="0" rtlCol="0">
            <a:noAutofit/>
          </a:bodyPr>
          <a:lstStyle/>
          <a:p>
            <a:endParaRPr smtClean="0">
              <a:solidFill>
                <a:prstClr val="black"/>
              </a:solidFill>
            </a:endParaRPr>
          </a:p>
        </p:txBody>
      </p:sp>
      <p:sp>
        <p:nvSpPr>
          <p:cNvPr id="2" name="Holder 2"/>
          <p:cNvSpPr>
            <a:spLocks noGrp="1"/>
          </p:cNvSpPr>
          <p:nvPr>
            <p:ph type="title"/>
          </p:nvPr>
        </p:nvSpPr>
        <p:spPr>
          <a:xfrm>
            <a:off x="563067" y="-19431"/>
            <a:ext cx="8017865" cy="841121"/>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559714" y="1264158"/>
            <a:ext cx="8024571" cy="2969132"/>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365753" y="6177279"/>
            <a:ext cx="2549209" cy="235076"/>
          </a:xfrm>
          <a:prstGeom prst="rect">
            <a:avLst/>
          </a:prstGeom>
        </p:spPr>
        <p:txBody>
          <a:bodyPr wrap="square" lIns="0" tIns="0" rIns="0" bIns="0">
            <a:noAutofit/>
          </a:bodyPr>
          <a:lstStyle/>
          <a:p>
            <a:pPr marL="12700"/>
            <a:r>
              <a:rPr sz="1400" b="1" i="1" dirty="0" smtClean="0">
                <a:solidFill>
                  <a:srgbClr val="FFFFFF"/>
                </a:solidFill>
                <a:cs typeface="Calibri"/>
              </a:rPr>
              <a:t>Draft</a:t>
            </a:r>
            <a:r>
              <a:rPr sz="1400" b="1" i="1" spc="-30" dirty="0" smtClean="0">
                <a:solidFill>
                  <a:srgbClr val="FFFFFF"/>
                </a:solidFill>
                <a:cs typeface="Calibri"/>
              </a:rPr>
              <a:t> </a:t>
            </a:r>
            <a:r>
              <a:rPr sz="1400" b="1" i="1" spc="-15" dirty="0" smtClean="0">
                <a:solidFill>
                  <a:srgbClr val="FFFFFF"/>
                </a:solidFill>
                <a:cs typeface="Calibri"/>
              </a:rPr>
              <a:t>f</a:t>
            </a:r>
            <a:r>
              <a:rPr sz="1400" b="1" i="1" dirty="0" smtClean="0">
                <a:solidFill>
                  <a:srgbClr val="FFFFFF"/>
                </a:solidFill>
                <a:cs typeface="Calibri"/>
              </a:rPr>
              <a:t>or</a:t>
            </a:r>
            <a:r>
              <a:rPr sz="1400" b="1" i="1" spc="-30" dirty="0" smtClean="0">
                <a:solidFill>
                  <a:srgbClr val="FFFFFF"/>
                </a:solidFill>
                <a:cs typeface="Calibri"/>
              </a:rPr>
              <a:t> </a:t>
            </a:r>
            <a:r>
              <a:rPr sz="1400" b="1" i="1" dirty="0" smtClean="0">
                <a:solidFill>
                  <a:srgbClr val="FFFFFF"/>
                </a:solidFill>
                <a:cs typeface="Calibri"/>
              </a:rPr>
              <a:t>Discussion</a:t>
            </a:r>
            <a:r>
              <a:rPr sz="1400" b="1" i="1" spc="-15" dirty="0" smtClean="0">
                <a:solidFill>
                  <a:srgbClr val="FFFFFF"/>
                </a:solidFill>
                <a:cs typeface="Calibri"/>
              </a:rPr>
              <a:t> </a:t>
            </a:r>
            <a:r>
              <a:rPr sz="1400" b="1" i="1" dirty="0" smtClean="0">
                <a:solidFill>
                  <a:srgbClr val="FFFFFF"/>
                </a:solidFill>
                <a:cs typeface="Calibri"/>
              </a:rPr>
              <a:t>Purpos</a:t>
            </a:r>
            <a:r>
              <a:rPr sz="1400" b="1" i="1" spc="-10" dirty="0" smtClean="0">
                <a:solidFill>
                  <a:srgbClr val="FFFFFF"/>
                </a:solidFill>
                <a:cs typeface="Calibri"/>
              </a:rPr>
              <a:t>e</a:t>
            </a:r>
            <a:r>
              <a:rPr sz="1400" b="1" i="1" dirty="0" smtClean="0">
                <a:solidFill>
                  <a:srgbClr val="FFFFFF"/>
                </a:solidFill>
                <a:cs typeface="Calibri"/>
              </a:rPr>
              <a:t>s</a:t>
            </a:r>
            <a:r>
              <a:rPr sz="1400" b="1" i="1" spc="-30" dirty="0" smtClean="0">
                <a:solidFill>
                  <a:srgbClr val="FFFFFF"/>
                </a:solidFill>
                <a:cs typeface="Calibri"/>
              </a:rPr>
              <a:t> </a:t>
            </a:r>
            <a:r>
              <a:rPr sz="1400" b="1" i="1" dirty="0" smtClean="0">
                <a:solidFill>
                  <a:srgbClr val="FFFFFF"/>
                </a:solidFill>
                <a:cs typeface="Calibri"/>
              </a:rPr>
              <a:t>Only</a:t>
            </a:r>
            <a:endParaRPr sz="1400">
              <a:solidFill>
                <a:prstClr val="black"/>
              </a:solidFill>
              <a:cs typeface="Calibri"/>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8/11/2016</a:t>
            </a:fld>
            <a:endParaRPr lang="en-US" smtClean="0">
              <a:solidFill>
                <a:prstClr val="black">
                  <a:tint val="75000"/>
                </a:prstClr>
              </a:solidFill>
            </a:endParaRPr>
          </a:p>
        </p:txBody>
      </p:sp>
      <p:sp>
        <p:nvSpPr>
          <p:cNvPr id="6" name="Holder 6"/>
          <p:cNvSpPr>
            <a:spLocks noGrp="1"/>
          </p:cNvSpPr>
          <p:nvPr>
            <p:ph type="sldNum" sz="quarter" idx="7"/>
          </p:nvPr>
        </p:nvSpPr>
        <p:spPr>
          <a:xfrm>
            <a:off x="8637651" y="6194602"/>
            <a:ext cx="188595" cy="183235"/>
          </a:xfrm>
          <a:prstGeom prst="rect">
            <a:avLst/>
          </a:prstGeom>
        </p:spPr>
        <p:txBody>
          <a:bodyPr wrap="square" lIns="0" tIns="0" rIns="0" bIns="0">
            <a:noAutofit/>
          </a:bodyPr>
          <a:lstStyle/>
          <a:p>
            <a:pPr marL="93980"/>
            <a:fld id="{81D60167-4931-47E6-BA6A-407CBD079E47}" type="slidenum">
              <a:rPr sz="1050" b="1" dirty="0" smtClean="0">
                <a:solidFill>
                  <a:srgbClr val="FFFFFF"/>
                </a:solidFill>
                <a:cs typeface="Calibri"/>
              </a:rPr>
              <a:pPr marL="93980"/>
              <a:t>‹#›</a:t>
            </a:fld>
            <a:endParaRPr sz="1050">
              <a:solidFill>
                <a:prstClr val="black"/>
              </a:solidFill>
              <a:cs typeface="Calibri"/>
            </a:endParaRPr>
          </a:p>
        </p:txBody>
      </p:sp>
    </p:spTree>
    <p:extLst>
      <p:ext uri="{BB962C8B-B14F-4D97-AF65-F5344CB8AC3E}">
        <p14:creationId xmlns:p14="http://schemas.microsoft.com/office/powerpoint/2010/main" val="239057631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4095" y="1369622"/>
            <a:ext cx="821884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0" y="6117201"/>
            <a:ext cx="9144000" cy="338554"/>
          </a:xfrm>
          <a:prstGeom prst="rect">
            <a:avLst/>
          </a:prstGeom>
          <a:solidFill>
            <a:srgbClr val="002060"/>
          </a:solidFill>
        </p:spPr>
        <p:txBody>
          <a:bodyPr wrap="square" rtlCol="0">
            <a:spAutoFit/>
          </a:bodyPr>
          <a:lstStyle/>
          <a:p>
            <a:pPr algn="ctr"/>
            <a:r>
              <a:rPr lang="en-US" sz="1600" b="1" dirty="0">
                <a:solidFill>
                  <a:prstClr val="white"/>
                </a:solidFill>
              </a:rPr>
              <a:t>   </a:t>
            </a:r>
            <a:r>
              <a:rPr lang="en-US" sz="1400" b="1" i="1" dirty="0">
                <a:solidFill>
                  <a:prstClr val="white"/>
                </a:solidFill>
              </a:rPr>
              <a:t>Draft for Discussion Purposes Only</a:t>
            </a:r>
          </a:p>
        </p:txBody>
      </p:sp>
      <p:sp>
        <p:nvSpPr>
          <p:cNvPr id="9" name="TextBox 8"/>
          <p:cNvSpPr txBox="1"/>
          <p:nvPr userDrawn="1"/>
        </p:nvSpPr>
        <p:spPr>
          <a:xfrm>
            <a:off x="8515106" y="6155673"/>
            <a:ext cx="375657" cy="261610"/>
          </a:xfrm>
          <a:prstGeom prst="rect">
            <a:avLst/>
          </a:prstGeom>
          <a:noFill/>
        </p:spPr>
        <p:txBody>
          <a:bodyPr wrap="square" rtlCol="0">
            <a:spAutoFit/>
          </a:bodyPr>
          <a:lstStyle/>
          <a:p>
            <a:pPr algn="r"/>
            <a:fld id="{78E8E05D-6330-400F-ADBB-AC9D283E6126}" type="slidenum">
              <a:rPr lang="en-US" sz="1050" b="1" smtClean="0">
                <a:solidFill>
                  <a:prstClr val="white"/>
                </a:solidFill>
              </a:rPr>
              <a:pPr algn="r"/>
              <a:t>‹#›</a:t>
            </a:fld>
            <a:endParaRPr lang="en-US" sz="1200" b="1" dirty="0">
              <a:solidFill>
                <a:prstClr val="white"/>
              </a:solidFill>
            </a:endParaRPr>
          </a:p>
        </p:txBody>
      </p:sp>
      <p:sp>
        <p:nvSpPr>
          <p:cNvPr id="10" name="Title Placeholder 1"/>
          <p:cNvSpPr>
            <a:spLocks noGrp="1"/>
          </p:cNvSpPr>
          <p:nvPr>
            <p:ph type="title"/>
          </p:nvPr>
        </p:nvSpPr>
        <p:spPr>
          <a:xfrm>
            <a:off x="484095" y="458788"/>
            <a:ext cx="8218841" cy="504825"/>
          </a:xfrm>
          <a:prstGeom prst="rect">
            <a:avLst/>
          </a:prstGeom>
        </p:spPr>
        <p:txBody>
          <a:bodyPr vert="horz" lIns="91440" tIns="45720" rIns="91440" bIns="45720" rtlCol="0" anchor="ctr">
            <a:normAutofit/>
          </a:bodyPr>
          <a:lstStyle/>
          <a:p>
            <a:r>
              <a:rPr lang="en-US" dirty="0"/>
              <a:t>Insert Slide Title Here</a:t>
            </a:r>
          </a:p>
        </p:txBody>
      </p:sp>
      <p:pic>
        <p:nvPicPr>
          <p:cNvPr id="21" name="Picture 20"/>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3172199" y="6551539"/>
            <a:ext cx="1389643" cy="249087"/>
          </a:xfrm>
          <a:prstGeom prst="rect">
            <a:avLst/>
          </a:prstGeom>
        </p:spPr>
      </p:pic>
      <p:pic>
        <p:nvPicPr>
          <p:cNvPr id="23" name="Picture 22"/>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98180" y="6552169"/>
            <a:ext cx="1064814" cy="248457"/>
          </a:xfrm>
          <a:prstGeom prst="rect">
            <a:avLst/>
          </a:prstGeom>
        </p:spPr>
      </p:pic>
      <p:pic>
        <p:nvPicPr>
          <p:cNvPr id="24" name="Picture 23"/>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633182" y="62547"/>
            <a:ext cx="1271351" cy="676376"/>
          </a:xfrm>
          <a:prstGeom prst="rect">
            <a:avLst/>
          </a:prstGeom>
        </p:spPr>
      </p:pic>
      <p:pic>
        <p:nvPicPr>
          <p:cNvPr id="25" name="Picture 24"/>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071985" y="6575893"/>
            <a:ext cx="986939" cy="200378"/>
          </a:xfrm>
          <a:prstGeom prst="rect">
            <a:avLst/>
          </a:prstGeom>
        </p:spPr>
      </p:pic>
      <p:pic>
        <p:nvPicPr>
          <p:cNvPr id="28" name="Picture 27"/>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6620900" y="6497103"/>
            <a:ext cx="975944" cy="327317"/>
          </a:xfrm>
          <a:prstGeom prst="rect">
            <a:avLst/>
          </a:prstGeom>
        </p:spPr>
      </p:pic>
      <p:pic>
        <p:nvPicPr>
          <p:cNvPr id="8" name="Picture 7"/>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644060" y="6501142"/>
            <a:ext cx="392144" cy="323278"/>
          </a:xfrm>
          <a:prstGeom prst="rect">
            <a:avLst/>
          </a:prstGeom>
        </p:spPr>
      </p:pic>
      <p:pic>
        <p:nvPicPr>
          <p:cNvPr id="11" name="Picture 10"/>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8158820" y="6494227"/>
            <a:ext cx="356286" cy="341971"/>
          </a:xfrm>
          <a:prstGeom prst="rect">
            <a:avLst/>
          </a:prstGeom>
        </p:spPr>
      </p:pic>
    </p:spTree>
    <p:extLst>
      <p:ext uri="{BB962C8B-B14F-4D97-AF65-F5344CB8AC3E}">
        <p14:creationId xmlns:p14="http://schemas.microsoft.com/office/powerpoint/2010/main" val="206986890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30.emf"/></Relationships>
</file>

<file path=ppt/slides/_rels/slide1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https://attendee.gotowebinar.com/register/1228144968964453123"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hyperlink" Target="mailto:info@jointutilitiesofny.org" TargetMode="External"/><Relationship Id="rId4" Type="http://schemas.openxmlformats.org/officeDocument/2006/relationships/hyperlink" Target="http://jointutilitiesofny.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http://www.jointutilitiesofny.org/" TargetMode="External"/><Relationship Id="rId2" Type="http://schemas.openxmlformats.org/officeDocument/2006/relationships/hyperlink" Target="http://www.epri.com/abstracts/Pages/ProductAbstract.aspx?ProductId=000000003002008848" TargetMode="Externa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http://www3.dps.ny.gov/W/PSCWeb.nsf/All/6143542BD0775DEC85257FF10056479C?OpenDocument" TargetMode="External"/><Relationship Id="rId2" Type="http://schemas.openxmlformats.org/officeDocument/2006/relationships/hyperlink" Target="http://www3.dps.ny.gov/W/PSCWeb.nsf/All/DCF68EFCA391AD6085257687006F396B?OpenDocument" TargetMode="Externa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8" Type="http://schemas.openxmlformats.org/officeDocument/2006/relationships/hyperlink" Target="mailto:afiore@cityhall.nyc.gov" TargetMode="External"/><Relationship Id="rId13" Type="http://schemas.openxmlformats.org/officeDocument/2006/relationships/hyperlink" Target="mailto:lrichardson@enbala.com" TargetMode="External"/><Relationship Id="rId18" Type="http://schemas.openxmlformats.org/officeDocument/2006/relationships/hyperlink" Target="mailto:Laura.Manz@icfi.com" TargetMode="External"/><Relationship Id="rId3" Type="http://schemas.openxmlformats.org/officeDocument/2006/relationships/hyperlink" Target="mailto:mikej@advmicrogrid.com" TargetMode="External"/><Relationship Id="rId7" Type="http://schemas.openxmlformats.org/officeDocument/2006/relationships/hyperlink" Target="mailto:bmandel@cityhall.nyc.gov" TargetMode="External"/><Relationship Id="rId12" Type="http://schemas.openxmlformats.org/officeDocument/2006/relationships/hyperlink" Target="mailto:rsandoval@edf.org" TargetMode="External"/><Relationship Id="rId17" Type="http://schemas.openxmlformats.org/officeDocument/2006/relationships/hyperlink" Target="mailto:Christopher.Wentlent@constellation.com" TargetMode="External"/><Relationship Id="rId2" Type="http://schemas.openxmlformats.org/officeDocument/2006/relationships/hyperlink" Target="mailto:irodina@acadiacenter.org" TargetMode="External"/><Relationship Id="rId16" Type="http://schemas.openxmlformats.org/officeDocument/2006/relationships/hyperlink" Target="mailto:jtaylor@epri.com" TargetMode="External"/><Relationship Id="rId1" Type="http://schemas.openxmlformats.org/officeDocument/2006/relationships/slideLayout" Target="../slideLayouts/slideLayout43.xml"/><Relationship Id="rId6" Type="http://schemas.openxmlformats.org/officeDocument/2006/relationships/hyperlink" Target="mailto:mconway@borregosolar.com" TargetMode="External"/><Relationship Id="rId11" Type="http://schemas.openxmlformats.org/officeDocument/2006/relationships/hyperlink" Target="mailto:chris.kallaher@directenergy.com" TargetMode="External"/><Relationship Id="rId5" Type="http://schemas.openxmlformats.org/officeDocument/2006/relationships/hyperlink" Target="mailto:Bucher_Thomas@bah.com" TargetMode="External"/><Relationship Id="rId15" Type="http://schemas.openxmlformats.org/officeDocument/2006/relationships/hyperlink" Target="mailto:ggeller@enernoc.com" TargetMode="External"/><Relationship Id="rId10" Type="http://schemas.openxmlformats.org/officeDocument/2006/relationships/hyperlink" Target="mailto:liberman@ccrenew.com" TargetMode="External"/><Relationship Id="rId4" Type="http://schemas.openxmlformats.org/officeDocument/2006/relationships/hyperlink" Target="mailto:IsenhouerHanlin_Michelle@bah.com" TargetMode="External"/><Relationship Id="rId9" Type="http://schemas.openxmlformats.org/officeDocument/2006/relationships/hyperlink" Target="mailto:MIMNAGHT@coned.com" TargetMode="External"/><Relationship Id="rId14" Type="http://schemas.openxmlformats.org/officeDocument/2006/relationships/hyperlink" Target="mailto:kier@energyhub.net"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mailto:Charles.Hermann@nypa.gov" TargetMode="External"/><Relationship Id="rId13" Type="http://schemas.openxmlformats.org/officeDocument/2006/relationships/hyperlink" Target="mailto:jwong@opusonesolutions.com" TargetMode="External"/><Relationship Id="rId18" Type="http://schemas.openxmlformats.org/officeDocument/2006/relationships/hyperlink" Target="mailto:dellman@solarcity.com" TargetMode="External"/><Relationship Id="rId3" Type="http://schemas.openxmlformats.org/officeDocument/2006/relationships/hyperlink" Target="mailto:mfarmer@nrdc.org" TargetMode="External"/><Relationship Id="rId7" Type="http://schemas.openxmlformats.org/officeDocument/2006/relationships/hyperlink" Target="mailto:mdarcangelo@nyiso.com" TargetMode="External"/><Relationship Id="rId12" Type="http://schemas.openxmlformats.org/officeDocument/2006/relationships/hyperlink" Target="mailto:Mike.Worden@dps.ny.gov" TargetMode="External"/><Relationship Id="rId17" Type="http://schemas.openxmlformats.org/officeDocument/2006/relationships/hyperlink" Target="mailto:cgonzalez3@solarcity.com" TargetMode="External"/><Relationship Id="rId2" Type="http://schemas.openxmlformats.org/officeDocument/2006/relationships/hyperlink" Target="mailto:Gibbons@smwlaw.com" TargetMode="External"/><Relationship Id="rId16" Type="http://schemas.openxmlformats.org/officeDocument/2006/relationships/hyperlink" Target="mailto:rcurrie@smartgridsolutions.com" TargetMode="External"/><Relationship Id="rId1" Type="http://schemas.openxmlformats.org/officeDocument/2006/relationships/slideLayout" Target="../slideLayouts/slideLayout43.xml"/><Relationship Id="rId6" Type="http://schemas.openxmlformats.org/officeDocument/2006/relationships/hyperlink" Target="mailto:acker@ny-best.org" TargetMode="External"/><Relationship Id="rId11" Type="http://schemas.openxmlformats.org/officeDocument/2006/relationships/hyperlink" Target="mailto:Jason.Pause@dps.ny.gov" TargetMode="External"/><Relationship Id="rId5" Type="http://schemas.openxmlformats.org/officeDocument/2006/relationships/hyperlink" Target="mailto:Peter.Fuller@nrg.com" TargetMode="External"/><Relationship Id="rId15" Type="http://schemas.openxmlformats.org/officeDocument/2006/relationships/hyperlink" Target="mailto:scott.higgins@schneider-electric.com" TargetMode="External"/><Relationship Id="rId10" Type="http://schemas.openxmlformats.org/officeDocument/2006/relationships/hyperlink" Target="mailto:tammy.mitchell@dps.ny.gov" TargetMode="External"/><Relationship Id="rId4" Type="http://schemas.openxmlformats.org/officeDocument/2006/relationships/hyperlink" Target="mailto:Kelli.Joseph@nrg.com" TargetMode="External"/><Relationship Id="rId9" Type="http://schemas.openxmlformats.org/officeDocument/2006/relationships/hyperlink" Target="mailto:Dave.Crudele@nyserda.ny.gov" TargetMode="External"/><Relationship Id="rId14" Type="http://schemas.openxmlformats.org/officeDocument/2006/relationships/hyperlink" Target="mailto:repstein@law.pace.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3" Type="http://schemas.openxmlformats.org/officeDocument/2006/relationships/hyperlink" Target="mailto:info@jointutilitiesofny.org" TargetMode="External"/><Relationship Id="rId2" Type="http://schemas.openxmlformats.org/officeDocument/2006/relationships/notesSlide" Target="../notesSlides/notesSlide20.xml"/><Relationship Id="rId1" Type="http://schemas.openxmlformats.org/officeDocument/2006/relationships/slideLayout" Target="../slideLayouts/slideLayout27.xml"/><Relationship Id="rId4" Type="http://schemas.openxmlformats.org/officeDocument/2006/relationships/hyperlink" Target="http://www.jointutilitiesofny.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422358" y="3640047"/>
            <a:ext cx="6227587" cy="550862"/>
          </a:xfrm>
        </p:spPr>
        <p:txBody>
          <a:bodyPr/>
          <a:lstStyle/>
          <a:p>
            <a:r>
              <a:rPr lang="en-US" dirty="0"/>
              <a:t>Distribution System Planning Engagement Group</a:t>
            </a:r>
          </a:p>
        </p:txBody>
      </p:sp>
      <p:sp>
        <p:nvSpPr>
          <p:cNvPr id="3" name="Subtitle 2"/>
          <p:cNvSpPr>
            <a:spLocks noGrp="1"/>
          </p:cNvSpPr>
          <p:nvPr>
            <p:ph type="subTitle" idx="1"/>
          </p:nvPr>
        </p:nvSpPr>
        <p:spPr>
          <a:xfrm>
            <a:off x="2422358" y="4326359"/>
            <a:ext cx="4588328" cy="415412"/>
          </a:xfrm>
        </p:spPr>
        <p:txBody>
          <a:bodyPr>
            <a:normAutofit/>
          </a:bodyPr>
          <a:lstStyle/>
          <a:p>
            <a:r>
              <a:rPr lang="en-US" sz="1800" dirty="0" smtClean="0">
                <a:solidFill>
                  <a:schemeClr val="tx1"/>
                </a:solidFill>
              </a:rPr>
              <a:t>August 11, </a:t>
            </a:r>
            <a:r>
              <a:rPr lang="en-US" sz="1800" dirty="0">
                <a:solidFill>
                  <a:schemeClr val="tx1"/>
                </a:solidFill>
              </a:rPr>
              <a:t>2016</a:t>
            </a:r>
          </a:p>
        </p:txBody>
      </p:sp>
      <p:cxnSp>
        <p:nvCxnSpPr>
          <p:cNvPr id="5" name="Straight Connector 4"/>
          <p:cNvCxnSpPr/>
          <p:nvPr/>
        </p:nvCxnSpPr>
        <p:spPr>
          <a:xfrm>
            <a:off x="2422358" y="4190909"/>
            <a:ext cx="622758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706621" y="4877220"/>
            <a:ext cx="6261721" cy="923330"/>
          </a:xfrm>
          <a:prstGeom prst="rect">
            <a:avLst/>
          </a:prstGeom>
          <a:noFill/>
        </p:spPr>
        <p:txBody>
          <a:bodyPr wrap="square" rtlCol="0">
            <a:spAutoFit/>
          </a:bodyPr>
          <a:lstStyle/>
          <a:p>
            <a:pPr algn="ctr"/>
            <a:r>
              <a:rPr lang="en-US" i="1" dirty="0"/>
              <a:t>Presentation material does not represent the views of the Joint Utilities Engagement Group as the group is still in discussion on these topics. Please do not redistribute this deck. </a:t>
            </a:r>
            <a:endParaRPr lang="en-US" dirty="0"/>
          </a:p>
        </p:txBody>
      </p:sp>
    </p:spTree>
    <p:extLst>
      <p:ext uri="{BB962C8B-B14F-4D97-AF65-F5344CB8AC3E}">
        <p14:creationId xmlns:p14="http://schemas.microsoft.com/office/powerpoint/2010/main" val="36390082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978231"/>
            <a:ext cx="9144000"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a:lstStyle>
          <a:p>
            <a:pPr algn="ctr"/>
            <a:r>
              <a:rPr lang="en-US" sz="3200" dirty="0" smtClean="0"/>
              <a:t>Hosting Capacity Discussion</a:t>
            </a:r>
            <a:endParaRPr lang="en-US" sz="3200" dirty="0"/>
          </a:p>
        </p:txBody>
      </p:sp>
    </p:spTree>
    <p:extLst>
      <p:ext uri="{BB962C8B-B14F-4D97-AF65-F5344CB8AC3E}">
        <p14:creationId xmlns:p14="http://schemas.microsoft.com/office/powerpoint/2010/main" val="3853583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a:t>Hosting Capacity Themes</a:t>
            </a:r>
            <a:endParaRPr lang="en-US" sz="2600" dirty="0"/>
          </a:p>
        </p:txBody>
      </p:sp>
      <p:sp>
        <p:nvSpPr>
          <p:cNvPr id="9" name="Content Placeholder 2"/>
          <p:cNvSpPr>
            <a:spLocks noGrp="1"/>
          </p:cNvSpPr>
          <p:nvPr>
            <p:ph idx="1"/>
          </p:nvPr>
        </p:nvSpPr>
        <p:spPr>
          <a:xfrm>
            <a:off x="484094" y="1005840"/>
            <a:ext cx="8218843" cy="5394960"/>
          </a:xfrm>
        </p:spPr>
        <p:txBody>
          <a:bodyPr/>
          <a:lstStyle/>
          <a:p>
            <a:r>
              <a:rPr lang="en-US" dirty="0" smtClean="0"/>
              <a:t>Continue to develop interconnection process (out of scope for Distribution Planning)</a:t>
            </a:r>
          </a:p>
          <a:p>
            <a:r>
              <a:rPr lang="en-US" dirty="0" smtClean="0"/>
              <a:t>Continue to improve tools to communicate hosting capacity</a:t>
            </a:r>
          </a:p>
          <a:p>
            <a:r>
              <a:rPr lang="en-US" dirty="0" smtClean="0"/>
              <a:t>Expand capabilities to increase hosting capacity as experience is gained and technology evolves</a:t>
            </a:r>
          </a:p>
          <a:p>
            <a:r>
              <a:rPr lang="en-US" dirty="0" smtClean="0"/>
              <a:t>Develop timeline and roadmap</a:t>
            </a:r>
          </a:p>
        </p:txBody>
      </p:sp>
    </p:spTree>
    <p:extLst>
      <p:ext uri="{BB962C8B-B14F-4D97-AF65-F5344CB8AC3E}">
        <p14:creationId xmlns:p14="http://schemas.microsoft.com/office/powerpoint/2010/main" val="3425916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Hosting Capacity Implementation Roadmap</a:t>
            </a:r>
          </a:p>
        </p:txBody>
      </p:sp>
      <p:graphicFrame>
        <p:nvGraphicFramePr>
          <p:cNvPr id="9" name="Diagram 8"/>
          <p:cNvGraphicFramePr/>
          <p:nvPr>
            <p:extLst>
              <p:ext uri="{D42A27DB-BD31-4B8C-83A1-F6EECF244321}">
                <p14:modId xmlns:p14="http://schemas.microsoft.com/office/powerpoint/2010/main" val="2747978174"/>
              </p:ext>
            </p:extLst>
          </p:nvPr>
        </p:nvGraphicFramePr>
        <p:xfrm>
          <a:off x="753438" y="1812905"/>
          <a:ext cx="7414517" cy="2989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hord 9"/>
          <p:cNvSpPr/>
          <p:nvPr/>
        </p:nvSpPr>
        <p:spPr>
          <a:xfrm rot="5400000">
            <a:off x="1115321" y="2553786"/>
            <a:ext cx="1016000" cy="1016000"/>
          </a:xfrm>
          <a:prstGeom prst="chord">
            <a:avLst>
              <a:gd name="adj1" fmla="val 4800000"/>
              <a:gd name="adj2" fmla="val 1680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Pie 10"/>
          <p:cNvSpPr/>
          <p:nvPr/>
        </p:nvSpPr>
        <p:spPr>
          <a:xfrm rot="18858793">
            <a:off x="1216921" y="2655386"/>
            <a:ext cx="812800" cy="812800"/>
          </a:xfrm>
          <a:prstGeom prst="pie">
            <a:avLst>
              <a:gd name="adj1" fmla="val 13500000"/>
              <a:gd name="adj2" fmla="val 16200000"/>
            </a:avLst>
          </a:prstGeom>
          <a:solidFill>
            <a:srgbClr val="95A8BF"/>
          </a:solidFill>
          <a:ln>
            <a:solidFill>
              <a:srgbClr val="95A8BF"/>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Chord 11"/>
          <p:cNvSpPr/>
          <p:nvPr/>
        </p:nvSpPr>
        <p:spPr>
          <a:xfrm rot="5400000">
            <a:off x="3027453" y="2061486"/>
            <a:ext cx="1016000" cy="1016000"/>
          </a:xfrm>
          <a:prstGeom prst="chord">
            <a:avLst>
              <a:gd name="adj1" fmla="val 4800000"/>
              <a:gd name="adj2" fmla="val 1680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3" name="Chord 12"/>
          <p:cNvSpPr/>
          <p:nvPr/>
        </p:nvSpPr>
        <p:spPr>
          <a:xfrm rot="5400000">
            <a:off x="4913815" y="1612482"/>
            <a:ext cx="1016000" cy="1016000"/>
          </a:xfrm>
          <a:prstGeom prst="chord">
            <a:avLst>
              <a:gd name="adj1" fmla="val 4800000"/>
              <a:gd name="adj2" fmla="val 1680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4" name="Chord 13"/>
          <p:cNvSpPr/>
          <p:nvPr/>
        </p:nvSpPr>
        <p:spPr>
          <a:xfrm rot="5400000">
            <a:off x="6814535" y="1147339"/>
            <a:ext cx="1016000" cy="1016000"/>
          </a:xfrm>
          <a:prstGeom prst="chord">
            <a:avLst>
              <a:gd name="adj1" fmla="val 4800000"/>
              <a:gd name="adj2" fmla="val 1680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 name="Pie 14"/>
          <p:cNvSpPr/>
          <p:nvPr/>
        </p:nvSpPr>
        <p:spPr>
          <a:xfrm>
            <a:off x="3157593" y="2163086"/>
            <a:ext cx="812800" cy="812800"/>
          </a:xfrm>
          <a:prstGeom prst="pie">
            <a:avLst>
              <a:gd name="adj1" fmla="val 10800000"/>
              <a:gd name="adj2" fmla="val 16200000"/>
            </a:avLst>
          </a:prstGeom>
          <a:solidFill>
            <a:srgbClr val="95A8BF"/>
          </a:solidFill>
          <a:ln>
            <a:solidFill>
              <a:srgbClr val="95A8BF"/>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Pie 15"/>
          <p:cNvSpPr/>
          <p:nvPr/>
        </p:nvSpPr>
        <p:spPr>
          <a:xfrm rot="2693375">
            <a:off x="5015414" y="1714082"/>
            <a:ext cx="812800" cy="812800"/>
          </a:xfrm>
          <a:prstGeom prst="pie">
            <a:avLst>
              <a:gd name="adj1" fmla="val 8100000"/>
              <a:gd name="adj2" fmla="val 16200000"/>
            </a:avLst>
          </a:prstGeom>
          <a:solidFill>
            <a:srgbClr val="95A8BF"/>
          </a:solidFill>
          <a:ln>
            <a:solidFill>
              <a:srgbClr val="95A8BF"/>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Pie 16"/>
          <p:cNvSpPr/>
          <p:nvPr/>
        </p:nvSpPr>
        <p:spPr>
          <a:xfrm rot="5400000">
            <a:off x="6917121" y="1266586"/>
            <a:ext cx="812800" cy="812800"/>
          </a:xfrm>
          <a:prstGeom prst="pie">
            <a:avLst>
              <a:gd name="adj1" fmla="val 5400000"/>
              <a:gd name="adj2" fmla="val 16200000"/>
            </a:avLst>
          </a:prstGeom>
          <a:solidFill>
            <a:srgbClr val="95A8BF"/>
          </a:solidFill>
          <a:ln>
            <a:solidFill>
              <a:srgbClr val="95A8BF"/>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Down Arrow 17"/>
          <p:cNvSpPr/>
          <p:nvPr/>
        </p:nvSpPr>
        <p:spPr bwMode="auto">
          <a:xfrm rot="16200000">
            <a:off x="3764223" y="986369"/>
            <a:ext cx="1392947" cy="7414517"/>
          </a:xfrm>
          <a:prstGeom prst="downArrow">
            <a:avLst/>
          </a:prstGeom>
          <a:gradFill>
            <a:gsLst>
              <a:gs pos="0">
                <a:srgbClr val="005C8A"/>
              </a:gs>
              <a:gs pos="100000">
                <a:srgbClr val="95A8BF"/>
              </a:gs>
            </a:gsLst>
            <a:lin ang="5400000" scaled="1"/>
          </a:gradFill>
          <a:ln w="9525" cap="flat" cmpd="sng" algn="ctr">
            <a:solidFill>
              <a:schemeClr val="tx1"/>
            </a:solidFill>
            <a:prstDash val="solid"/>
            <a:round/>
            <a:headEnd type="none" w="med" len="med"/>
            <a:tailEnd type="none" w="med" len="med"/>
          </a:ln>
          <a:effectLst/>
        </p:spPr>
        <p:txBody>
          <a:bodyPr vert="vert"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rPr>
              <a:t>Increasing</a:t>
            </a:r>
            <a:r>
              <a:rPr kumimoji="0" lang="en-US" sz="1600" b="0" i="0" u="none" strike="noStrike" cap="none" normalizeH="0" dirty="0" smtClean="0">
                <a:ln>
                  <a:noFill/>
                </a:ln>
                <a:solidFill>
                  <a:schemeClr val="bg1"/>
                </a:solidFill>
                <a:effectLst/>
                <a:latin typeface="Arial" charset="0"/>
              </a:rPr>
              <a:t> effectiveness, complexity, and data requirements</a:t>
            </a:r>
            <a:endParaRPr kumimoji="0" lang="en-US" sz="1600" b="0" i="0" u="none" strike="noStrike" cap="none" normalizeH="0" baseline="0" dirty="0" smtClean="0">
              <a:ln>
                <a:noFill/>
              </a:ln>
              <a:solidFill>
                <a:schemeClr val="bg1"/>
              </a:solidFill>
              <a:effectLst/>
              <a:latin typeface="Arial" charset="0"/>
            </a:endParaRPr>
          </a:p>
        </p:txBody>
      </p:sp>
      <p:sp>
        <p:nvSpPr>
          <p:cNvPr id="19" name="Down Arrow 18"/>
          <p:cNvSpPr/>
          <p:nvPr/>
        </p:nvSpPr>
        <p:spPr bwMode="auto">
          <a:xfrm rot="16200000">
            <a:off x="4400744" y="2276625"/>
            <a:ext cx="748440" cy="6828348"/>
          </a:xfrm>
          <a:prstGeom prst="downArrow">
            <a:avLst/>
          </a:prstGeom>
          <a:gradFill>
            <a:gsLst>
              <a:gs pos="0">
                <a:srgbClr val="FF0000"/>
              </a:gs>
              <a:gs pos="74000">
                <a:srgbClr val="DB3625"/>
              </a:gs>
              <a:gs pos="83000">
                <a:srgbClr val="FF5050"/>
              </a:gs>
              <a:gs pos="100000">
                <a:srgbClr val="F1D5CF"/>
              </a:gs>
            </a:gsLst>
            <a:lin ang="5400000" scaled="1"/>
          </a:gradFill>
          <a:ln w="9525" cap="flat" cmpd="sng" algn="ctr">
            <a:solidFill>
              <a:schemeClr val="tx1"/>
            </a:solidFill>
            <a:prstDash val="solid"/>
            <a:round/>
            <a:headEnd type="none" w="med" len="med"/>
            <a:tailEnd type="none" w="med" len="med"/>
          </a:ln>
          <a:effectLst/>
        </p:spPr>
        <p:txBody>
          <a:bodyPr vert="vert"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r>
              <a:rPr lang="en-US" sz="1600" dirty="0" smtClean="0">
                <a:solidFill>
                  <a:schemeClr val="bg1"/>
                </a:solidFill>
                <a:latin typeface="Arial" charset="0"/>
              </a:rPr>
              <a:t>Increase hosting capacity</a:t>
            </a:r>
            <a:endParaRPr kumimoji="0" lang="en-US" sz="1600" b="0" i="0" u="none" strike="noStrike" cap="none" normalizeH="0" baseline="0" dirty="0" smtClean="0">
              <a:ln>
                <a:noFill/>
              </a:ln>
              <a:solidFill>
                <a:schemeClr val="bg1"/>
              </a:solidFill>
              <a:effectLst/>
              <a:latin typeface="Arial" charset="0"/>
            </a:endParaRPr>
          </a:p>
        </p:txBody>
      </p:sp>
      <p:sp>
        <p:nvSpPr>
          <p:cNvPr id="3" name="TextBox 2"/>
          <p:cNvSpPr txBox="1"/>
          <p:nvPr/>
        </p:nvSpPr>
        <p:spPr>
          <a:xfrm>
            <a:off x="647363" y="962952"/>
            <a:ext cx="5829752" cy="646331"/>
          </a:xfrm>
          <a:prstGeom prst="rect">
            <a:avLst/>
          </a:prstGeom>
          <a:noFill/>
        </p:spPr>
        <p:txBody>
          <a:bodyPr wrap="square" rtlCol="0">
            <a:spAutoFit/>
          </a:bodyPr>
          <a:lstStyle/>
          <a:p>
            <a:r>
              <a:rPr lang="en-US" dirty="0" smtClean="0">
                <a:solidFill>
                  <a:srgbClr val="2D4D7B"/>
                </a:solidFill>
              </a:rPr>
              <a:t>*Efforts to increase hosting capacity completed in parallel with Hosting Capacity Evaluations</a:t>
            </a:r>
            <a:endParaRPr lang="en-US" dirty="0">
              <a:solidFill>
                <a:srgbClr val="2D4D7B"/>
              </a:solidFill>
            </a:endParaRPr>
          </a:p>
        </p:txBody>
      </p:sp>
    </p:spTree>
    <p:extLst>
      <p:ext uri="{BB962C8B-B14F-4D97-AF65-F5344CB8AC3E}">
        <p14:creationId xmlns:p14="http://schemas.microsoft.com/office/powerpoint/2010/main" val="2302134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1011" y="1000972"/>
            <a:ext cx="7416079" cy="4247920"/>
          </a:xfrm>
        </p:spPr>
        <p:txBody>
          <a:bodyPr>
            <a:normAutofit fontScale="25000" lnSpcReduction="20000"/>
          </a:bodyPr>
          <a:lstStyle/>
          <a:p>
            <a:pPr marL="0" indent="0">
              <a:buNone/>
            </a:pPr>
            <a:r>
              <a:rPr lang="en-US" sz="8000" dirty="0" smtClean="0">
                <a:solidFill>
                  <a:srgbClr val="2D4D7B"/>
                </a:solidFill>
              </a:rPr>
              <a:t>Develop an understanding of:</a:t>
            </a:r>
          </a:p>
          <a:p>
            <a:r>
              <a:rPr lang="en-US" sz="8000" dirty="0">
                <a:solidFill>
                  <a:srgbClr val="2D4D7B"/>
                </a:solidFill>
              </a:rPr>
              <a:t>W</a:t>
            </a:r>
            <a:r>
              <a:rPr lang="en-US" sz="8000" dirty="0" smtClean="0">
                <a:solidFill>
                  <a:srgbClr val="2D4D7B"/>
                </a:solidFill>
              </a:rPr>
              <a:t>ho will utilize hosting capacity information and how the information will be applied</a:t>
            </a:r>
          </a:p>
          <a:p>
            <a:pPr lvl="1"/>
            <a:r>
              <a:rPr lang="en-US" sz="8000" dirty="0" smtClean="0">
                <a:solidFill>
                  <a:srgbClr val="2D4D7B"/>
                </a:solidFill>
              </a:rPr>
              <a:t>For planning </a:t>
            </a:r>
          </a:p>
          <a:p>
            <a:pPr lvl="1"/>
            <a:r>
              <a:rPr lang="en-US" sz="8000" dirty="0" smtClean="0">
                <a:solidFill>
                  <a:srgbClr val="2D4D7B"/>
                </a:solidFill>
              </a:rPr>
              <a:t>For facilitating construction of DERs</a:t>
            </a:r>
            <a:endParaRPr lang="en-US" sz="8000" dirty="0">
              <a:solidFill>
                <a:srgbClr val="2D4D7B"/>
              </a:solidFill>
            </a:endParaRPr>
          </a:p>
          <a:p>
            <a:r>
              <a:rPr lang="en-US" sz="8000" dirty="0" smtClean="0">
                <a:solidFill>
                  <a:srgbClr val="2D4D7B"/>
                </a:solidFill>
              </a:rPr>
              <a:t>What hosting capacity data is needed </a:t>
            </a:r>
          </a:p>
          <a:p>
            <a:pPr lvl="1"/>
            <a:r>
              <a:rPr lang="en-US" sz="8000" dirty="0" smtClean="0">
                <a:solidFill>
                  <a:srgbClr val="2D4D7B"/>
                </a:solidFill>
              </a:rPr>
              <a:t>Inputs: Utility data – metering data, asset information, etc.</a:t>
            </a:r>
          </a:p>
          <a:p>
            <a:pPr lvl="1"/>
            <a:r>
              <a:rPr lang="en-US" sz="8000" dirty="0" smtClean="0">
                <a:solidFill>
                  <a:srgbClr val="2D4D7B"/>
                </a:solidFill>
              </a:rPr>
              <a:t>Outputs: Data and format to be published for developers</a:t>
            </a:r>
          </a:p>
          <a:p>
            <a:r>
              <a:rPr lang="en-US" sz="8000" dirty="0" smtClean="0">
                <a:solidFill>
                  <a:srgbClr val="2D4D7B"/>
                </a:solidFill>
              </a:rPr>
              <a:t>Near </a:t>
            </a:r>
            <a:r>
              <a:rPr lang="en-US" sz="8000" dirty="0">
                <a:solidFill>
                  <a:srgbClr val="2D4D7B"/>
                </a:solidFill>
              </a:rPr>
              <a:t>term vs. longer term requirements (Roadmap</a:t>
            </a:r>
            <a:r>
              <a:rPr lang="en-US" sz="8000" dirty="0" smtClean="0">
                <a:solidFill>
                  <a:srgbClr val="2D4D7B"/>
                </a:solidFill>
              </a:rPr>
              <a:t>)</a:t>
            </a:r>
          </a:p>
          <a:p>
            <a:r>
              <a:rPr lang="en-US" sz="8000" dirty="0" smtClean="0">
                <a:solidFill>
                  <a:srgbClr val="2D4D7B"/>
                </a:solidFill>
              </a:rPr>
              <a:t>How often information requires updating</a:t>
            </a:r>
          </a:p>
          <a:p>
            <a:r>
              <a:rPr lang="en-US" sz="8000" dirty="0" smtClean="0">
                <a:solidFill>
                  <a:srgbClr val="2D4D7B"/>
                </a:solidFill>
              </a:rPr>
              <a:t>Considerations for increasing hosting capacity </a:t>
            </a:r>
          </a:p>
          <a:p>
            <a:pPr lvl="1"/>
            <a:r>
              <a:rPr lang="en-US" sz="8000" dirty="0" smtClean="0">
                <a:solidFill>
                  <a:srgbClr val="2D4D7B"/>
                </a:solidFill>
              </a:rPr>
              <a:t>How to consider storage systems</a:t>
            </a:r>
          </a:p>
          <a:p>
            <a:pPr lvl="1"/>
            <a:r>
              <a:rPr lang="en-US" sz="8000" dirty="0" smtClean="0">
                <a:solidFill>
                  <a:srgbClr val="2D4D7B"/>
                </a:solidFill>
              </a:rPr>
              <a:t>How do we use storage in a hosting capacity</a:t>
            </a:r>
            <a:endParaRPr lang="en-US" sz="8000" dirty="0">
              <a:solidFill>
                <a:srgbClr val="2D4D7B"/>
              </a:solidFill>
            </a:endParaRPr>
          </a:p>
          <a:p>
            <a:pPr lvl="1"/>
            <a:r>
              <a:rPr lang="en-US" sz="8000" dirty="0" smtClean="0">
                <a:solidFill>
                  <a:srgbClr val="2D4D7B"/>
                </a:solidFill>
              </a:rPr>
              <a:t>How storage is treated</a:t>
            </a:r>
          </a:p>
          <a:p>
            <a:pPr lvl="1"/>
            <a:r>
              <a:rPr lang="en-US" sz="8000" dirty="0" smtClean="0">
                <a:solidFill>
                  <a:srgbClr val="2D4D7B"/>
                </a:solidFill>
              </a:rPr>
              <a:t>Other solutions</a:t>
            </a:r>
          </a:p>
          <a:p>
            <a:endParaRPr lang="en-US" sz="2600" dirty="0"/>
          </a:p>
          <a:p>
            <a:pPr marL="0" indent="0">
              <a:buNone/>
            </a:pPr>
            <a:endParaRPr lang="en-US" sz="3200" dirty="0"/>
          </a:p>
        </p:txBody>
      </p:sp>
      <p:sp>
        <p:nvSpPr>
          <p:cNvPr id="6" name="Title 5"/>
          <p:cNvSpPr>
            <a:spLocks noGrp="1"/>
          </p:cNvSpPr>
          <p:nvPr>
            <p:ph type="title"/>
          </p:nvPr>
        </p:nvSpPr>
        <p:spPr/>
        <p:txBody>
          <a:bodyPr/>
          <a:lstStyle/>
          <a:p>
            <a:r>
              <a:rPr lang="en-US" dirty="0" smtClean="0"/>
              <a:t>Hosting Capacity Stakeholder Discussion</a:t>
            </a:r>
            <a:endParaRPr lang="en-US" dirty="0"/>
          </a:p>
        </p:txBody>
      </p:sp>
    </p:spTree>
    <p:extLst>
      <p:ext uri="{BB962C8B-B14F-4D97-AF65-F5344CB8AC3E}">
        <p14:creationId xmlns:p14="http://schemas.microsoft.com/office/powerpoint/2010/main" val="2115523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5" y="178165"/>
            <a:ext cx="8218842" cy="504825"/>
          </a:xfrm>
        </p:spPr>
        <p:txBody>
          <a:bodyPr/>
          <a:lstStyle/>
          <a:p>
            <a:r>
              <a:rPr lang="en-US" dirty="0" smtClean="0"/>
              <a:t>Hosting Capacity – What We’ve Heard</a:t>
            </a:r>
            <a:endParaRPr lang="en-US" i="1" dirty="0"/>
          </a:p>
        </p:txBody>
      </p:sp>
      <p:sp>
        <p:nvSpPr>
          <p:cNvPr id="4" name="Content Placeholder 2"/>
          <p:cNvSpPr txBox="1">
            <a:spLocks/>
          </p:cNvSpPr>
          <p:nvPr/>
        </p:nvSpPr>
        <p:spPr>
          <a:xfrm>
            <a:off x="484095" y="903384"/>
            <a:ext cx="8218842" cy="50457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2000" dirty="0" smtClean="0">
                <a:solidFill>
                  <a:srgbClr val="2D4D7B"/>
                </a:solidFill>
              </a:rPr>
              <a:t>Top </a:t>
            </a:r>
            <a:r>
              <a:rPr lang="en-US" sz="2000" dirty="0">
                <a:solidFill>
                  <a:srgbClr val="2D4D7B"/>
                </a:solidFill>
              </a:rPr>
              <a:t>priorities to focus on in the immediate </a:t>
            </a:r>
            <a:r>
              <a:rPr lang="en-US" sz="2000" dirty="0" smtClean="0">
                <a:solidFill>
                  <a:srgbClr val="2D4D7B"/>
                </a:solidFill>
              </a:rPr>
              <a:t>term</a:t>
            </a:r>
            <a:endParaRPr lang="en-US" sz="2000" dirty="0">
              <a:solidFill>
                <a:srgbClr val="2D4D7B"/>
              </a:solidFill>
            </a:endParaRPr>
          </a:p>
          <a:p>
            <a:pPr lvl="1">
              <a:spcBef>
                <a:spcPts val="600"/>
              </a:spcBef>
            </a:pPr>
            <a:r>
              <a:rPr lang="en-US" sz="1600" dirty="0" smtClean="0">
                <a:solidFill>
                  <a:srgbClr val="2D4D7B"/>
                </a:solidFill>
              </a:rPr>
              <a:t>Identify </a:t>
            </a:r>
            <a:r>
              <a:rPr lang="en-US" sz="1600" dirty="0">
                <a:solidFill>
                  <a:srgbClr val="2D4D7B"/>
                </a:solidFill>
              </a:rPr>
              <a:t>the outputs that are required and how they will be used</a:t>
            </a:r>
          </a:p>
          <a:p>
            <a:pPr lvl="1">
              <a:spcBef>
                <a:spcPts val="600"/>
              </a:spcBef>
            </a:pPr>
            <a:r>
              <a:rPr lang="en-US" sz="1600" dirty="0" smtClean="0">
                <a:solidFill>
                  <a:srgbClr val="2D4D7B"/>
                </a:solidFill>
              </a:rPr>
              <a:t>Hosting </a:t>
            </a:r>
            <a:r>
              <a:rPr lang="en-US" sz="1600" dirty="0">
                <a:solidFill>
                  <a:srgbClr val="2D4D7B"/>
                </a:solidFill>
              </a:rPr>
              <a:t>Capacity as a development tool (Maps</a:t>
            </a:r>
            <a:r>
              <a:rPr lang="en-US" sz="1600" dirty="0" smtClean="0">
                <a:solidFill>
                  <a:srgbClr val="2D4D7B"/>
                </a:solidFill>
              </a:rPr>
              <a:t>)</a:t>
            </a:r>
            <a:endParaRPr lang="en-US" sz="1600" strike="sngStrike" dirty="0" smtClean="0">
              <a:solidFill>
                <a:srgbClr val="2D4D7B"/>
              </a:solidFill>
            </a:endParaRPr>
          </a:p>
          <a:p>
            <a:pPr lvl="1">
              <a:spcBef>
                <a:spcPts val="600"/>
              </a:spcBef>
            </a:pPr>
            <a:r>
              <a:rPr lang="en-US" sz="1600" dirty="0" smtClean="0">
                <a:solidFill>
                  <a:srgbClr val="2D4D7B"/>
                </a:solidFill>
              </a:rPr>
              <a:t>Increasing hosting capacity through the System Planning process</a:t>
            </a:r>
            <a:endParaRPr lang="en-US" sz="1600" strike="sngStrike" dirty="0">
              <a:solidFill>
                <a:srgbClr val="2D4D7B"/>
              </a:solidFill>
            </a:endParaRPr>
          </a:p>
          <a:p>
            <a:pPr lvl="1">
              <a:spcBef>
                <a:spcPts val="600"/>
              </a:spcBef>
            </a:pPr>
            <a:r>
              <a:rPr lang="en-US" sz="1600" dirty="0" smtClean="0">
                <a:solidFill>
                  <a:srgbClr val="2D4D7B"/>
                </a:solidFill>
              </a:rPr>
              <a:t>Hosting </a:t>
            </a:r>
            <a:r>
              <a:rPr lang="en-US" sz="1600" dirty="0">
                <a:solidFill>
                  <a:srgbClr val="2D4D7B"/>
                </a:solidFill>
              </a:rPr>
              <a:t>Capacity’s relationship with the Interconnection </a:t>
            </a:r>
            <a:r>
              <a:rPr lang="en-US" sz="1600" dirty="0" smtClean="0">
                <a:solidFill>
                  <a:srgbClr val="2D4D7B"/>
                </a:solidFill>
              </a:rPr>
              <a:t>process and how that impacts the Hosting </a:t>
            </a:r>
            <a:r>
              <a:rPr lang="en-US" sz="1600" dirty="0">
                <a:solidFill>
                  <a:srgbClr val="2D4D7B"/>
                </a:solidFill>
              </a:rPr>
              <a:t>C</a:t>
            </a:r>
            <a:r>
              <a:rPr lang="en-US" sz="1600" dirty="0" smtClean="0">
                <a:solidFill>
                  <a:srgbClr val="2D4D7B"/>
                </a:solidFill>
              </a:rPr>
              <a:t>apacity roadmap</a:t>
            </a:r>
          </a:p>
          <a:p>
            <a:pPr lvl="1">
              <a:spcBef>
                <a:spcPts val="600"/>
              </a:spcBef>
            </a:pPr>
            <a:r>
              <a:rPr lang="en-US" sz="1600" dirty="0" smtClean="0">
                <a:solidFill>
                  <a:srgbClr val="2D4D7B"/>
                </a:solidFill>
              </a:rPr>
              <a:t>Identify a balance between time,</a:t>
            </a:r>
            <a:r>
              <a:rPr lang="en-US" sz="1600" strike="sngStrike" dirty="0" smtClean="0">
                <a:solidFill>
                  <a:srgbClr val="2D4D7B"/>
                </a:solidFill>
              </a:rPr>
              <a:t> </a:t>
            </a:r>
            <a:r>
              <a:rPr lang="en-US" sz="1600" dirty="0" smtClean="0">
                <a:solidFill>
                  <a:srgbClr val="2D4D7B"/>
                </a:solidFill>
              </a:rPr>
              <a:t>costs, and accuracy of hosting capacity assessment</a:t>
            </a:r>
          </a:p>
          <a:p>
            <a:pPr marL="0" indent="0">
              <a:spcBef>
                <a:spcPts val="600"/>
              </a:spcBef>
              <a:buNone/>
            </a:pPr>
            <a:r>
              <a:rPr lang="en-US" sz="2000" dirty="0" smtClean="0">
                <a:solidFill>
                  <a:srgbClr val="2D4D7B"/>
                </a:solidFill>
              </a:rPr>
              <a:t>Additional considerations</a:t>
            </a:r>
            <a:endParaRPr lang="en-US" sz="2000" dirty="0">
              <a:solidFill>
                <a:srgbClr val="2D4D7B"/>
              </a:solidFill>
            </a:endParaRPr>
          </a:p>
          <a:p>
            <a:pPr lvl="1">
              <a:spcBef>
                <a:spcPts val="600"/>
              </a:spcBef>
            </a:pPr>
            <a:r>
              <a:rPr lang="en-US" sz="1600" dirty="0" smtClean="0">
                <a:solidFill>
                  <a:srgbClr val="2D4D7B"/>
                </a:solidFill>
              </a:rPr>
              <a:t>Using </a:t>
            </a:r>
            <a:r>
              <a:rPr lang="en-US" sz="1600" dirty="0">
                <a:solidFill>
                  <a:srgbClr val="2D4D7B"/>
                </a:solidFill>
              </a:rPr>
              <a:t>hosting capacity as  tool to identify where upgrades are </a:t>
            </a:r>
            <a:r>
              <a:rPr lang="en-US" sz="1600" dirty="0" smtClean="0">
                <a:solidFill>
                  <a:srgbClr val="2D4D7B"/>
                </a:solidFill>
              </a:rPr>
              <a:t>needed (</a:t>
            </a:r>
            <a:r>
              <a:rPr lang="en-US" sz="1600" dirty="0">
                <a:solidFill>
                  <a:srgbClr val="2D4D7B"/>
                </a:solidFill>
              </a:rPr>
              <a:t>constrained zones)</a:t>
            </a:r>
          </a:p>
          <a:p>
            <a:pPr lvl="2">
              <a:spcBef>
                <a:spcPts val="600"/>
              </a:spcBef>
              <a:buFont typeface="Courier New" panose="02070309020205020404" pitchFamily="49" charset="0"/>
              <a:buChar char="o"/>
            </a:pPr>
            <a:r>
              <a:rPr lang="en-US" sz="1400" dirty="0">
                <a:solidFill>
                  <a:srgbClr val="2D4D7B"/>
                </a:solidFill>
              </a:rPr>
              <a:t>Consider innovative solutions to increase </a:t>
            </a:r>
            <a:r>
              <a:rPr lang="en-US" sz="1400" dirty="0" smtClean="0">
                <a:solidFill>
                  <a:srgbClr val="2D4D7B"/>
                </a:solidFill>
              </a:rPr>
              <a:t>Hosting Capacity including smart </a:t>
            </a:r>
            <a:r>
              <a:rPr lang="en-US" sz="1400" dirty="0">
                <a:solidFill>
                  <a:srgbClr val="2D4D7B"/>
                </a:solidFill>
              </a:rPr>
              <a:t>inverters, storage, analytics, </a:t>
            </a:r>
            <a:r>
              <a:rPr lang="en-US" sz="1400" dirty="0" smtClean="0">
                <a:solidFill>
                  <a:srgbClr val="2D4D7B"/>
                </a:solidFill>
              </a:rPr>
              <a:t>and bilateral arrangements vs. traditional upgrades</a:t>
            </a:r>
          </a:p>
          <a:p>
            <a:pPr lvl="1">
              <a:spcBef>
                <a:spcPts val="600"/>
              </a:spcBef>
            </a:pPr>
            <a:r>
              <a:rPr lang="en-US" sz="1600" dirty="0" smtClean="0">
                <a:solidFill>
                  <a:srgbClr val="2D4D7B"/>
                </a:solidFill>
              </a:rPr>
              <a:t>Improve granularity and accuracy of the Hosting </a:t>
            </a:r>
            <a:r>
              <a:rPr lang="en-US" sz="1600" dirty="0">
                <a:solidFill>
                  <a:srgbClr val="2D4D7B"/>
                </a:solidFill>
              </a:rPr>
              <a:t>Capacity maps </a:t>
            </a:r>
            <a:endParaRPr lang="en-US" sz="1600" dirty="0" smtClean="0">
              <a:solidFill>
                <a:srgbClr val="2D4D7B"/>
              </a:solidFill>
            </a:endParaRPr>
          </a:p>
          <a:p>
            <a:pPr lvl="1">
              <a:spcBef>
                <a:spcPts val="600"/>
              </a:spcBef>
            </a:pPr>
            <a:r>
              <a:rPr lang="en-US" sz="1600" dirty="0" smtClean="0">
                <a:solidFill>
                  <a:srgbClr val="2D4D7B"/>
                </a:solidFill>
              </a:rPr>
              <a:t>Understand what </a:t>
            </a:r>
            <a:r>
              <a:rPr lang="en-US" sz="1600" dirty="0">
                <a:solidFill>
                  <a:srgbClr val="2D4D7B"/>
                </a:solidFill>
              </a:rPr>
              <a:t>data is going to be shared regardless of </a:t>
            </a:r>
            <a:r>
              <a:rPr lang="en-US" sz="1600" dirty="0" smtClean="0">
                <a:solidFill>
                  <a:srgbClr val="2D4D7B"/>
                </a:solidFill>
              </a:rPr>
              <a:t>methodology</a:t>
            </a:r>
          </a:p>
          <a:p>
            <a:pPr lvl="2">
              <a:spcBef>
                <a:spcPts val="600"/>
              </a:spcBef>
              <a:buFont typeface="Courier New" panose="02070309020205020404" pitchFamily="49" charset="0"/>
              <a:buChar char="o"/>
            </a:pPr>
            <a:r>
              <a:rPr lang="en-US" sz="1400" dirty="0" smtClean="0">
                <a:solidFill>
                  <a:srgbClr val="2D4D7B"/>
                </a:solidFill>
              </a:rPr>
              <a:t> Utilities </a:t>
            </a:r>
            <a:r>
              <a:rPr lang="en-US" sz="1400" dirty="0">
                <a:solidFill>
                  <a:srgbClr val="2D4D7B"/>
                </a:solidFill>
              </a:rPr>
              <a:t>can point to what data points were the limiting </a:t>
            </a:r>
            <a:r>
              <a:rPr lang="en-US" sz="1400" dirty="0" smtClean="0">
                <a:solidFill>
                  <a:srgbClr val="2D4D7B"/>
                </a:solidFill>
              </a:rPr>
              <a:t>criteria (violations) that </a:t>
            </a:r>
            <a:r>
              <a:rPr lang="en-US" sz="1400" dirty="0">
                <a:solidFill>
                  <a:srgbClr val="2D4D7B"/>
                </a:solidFill>
              </a:rPr>
              <a:t>were </a:t>
            </a:r>
            <a:r>
              <a:rPr lang="en-US" sz="1400" dirty="0" smtClean="0">
                <a:solidFill>
                  <a:srgbClr val="2D4D7B"/>
                </a:solidFill>
              </a:rPr>
              <a:t>limiting Hosting Capacity</a:t>
            </a:r>
            <a:endParaRPr lang="en-US" sz="1400" dirty="0">
              <a:solidFill>
                <a:srgbClr val="2D4D7B"/>
              </a:solidFill>
            </a:endParaRPr>
          </a:p>
          <a:p>
            <a:pPr lvl="1">
              <a:spcBef>
                <a:spcPts val="600"/>
              </a:spcBef>
            </a:pPr>
            <a:r>
              <a:rPr lang="en-US" sz="1600" dirty="0" smtClean="0">
                <a:solidFill>
                  <a:srgbClr val="2D4D7B"/>
                </a:solidFill>
              </a:rPr>
              <a:t>Full </a:t>
            </a:r>
            <a:r>
              <a:rPr lang="en-US" sz="1600" dirty="0">
                <a:solidFill>
                  <a:srgbClr val="2D4D7B"/>
                </a:solidFill>
              </a:rPr>
              <a:t>integration into the interconnection </a:t>
            </a:r>
            <a:r>
              <a:rPr lang="en-US" sz="1600" dirty="0" smtClean="0">
                <a:solidFill>
                  <a:srgbClr val="2D4D7B"/>
                </a:solidFill>
              </a:rPr>
              <a:t>process</a:t>
            </a:r>
            <a:endParaRPr lang="en-US" sz="1600" dirty="0">
              <a:solidFill>
                <a:srgbClr val="2D4D7B"/>
              </a:solidFill>
            </a:endParaRPr>
          </a:p>
        </p:txBody>
      </p:sp>
    </p:spTree>
    <p:extLst>
      <p:ext uri="{BB962C8B-B14F-4D97-AF65-F5344CB8AC3E}">
        <p14:creationId xmlns:p14="http://schemas.microsoft.com/office/powerpoint/2010/main" val="2460733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5" y="178165"/>
            <a:ext cx="8218842" cy="504825"/>
          </a:xfrm>
        </p:spPr>
        <p:txBody>
          <a:bodyPr/>
          <a:lstStyle/>
          <a:p>
            <a:r>
              <a:rPr lang="en-US" dirty="0" smtClean="0"/>
              <a:t>Hosting Capacity – What We’ve Heard</a:t>
            </a:r>
            <a:endParaRPr lang="en-US" i="1" dirty="0"/>
          </a:p>
        </p:txBody>
      </p:sp>
      <p:sp>
        <p:nvSpPr>
          <p:cNvPr id="4" name="Content Placeholder 2"/>
          <p:cNvSpPr txBox="1">
            <a:spLocks/>
          </p:cNvSpPr>
          <p:nvPr/>
        </p:nvSpPr>
        <p:spPr>
          <a:xfrm>
            <a:off x="484095" y="971915"/>
            <a:ext cx="8218842" cy="4928142"/>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1600" b="1" dirty="0" smtClean="0">
                <a:solidFill>
                  <a:srgbClr val="2D4D7B"/>
                </a:solidFill>
              </a:rPr>
              <a:t>Timeline and Roadmap</a:t>
            </a:r>
            <a:endParaRPr lang="en-US" sz="1600" dirty="0">
              <a:solidFill>
                <a:srgbClr val="2D4D7B"/>
              </a:solidFill>
            </a:endParaRPr>
          </a:p>
          <a:p>
            <a:pPr>
              <a:spcBef>
                <a:spcPts val="600"/>
              </a:spcBef>
            </a:pPr>
            <a:r>
              <a:rPr lang="en-US" sz="1500" dirty="0" smtClean="0">
                <a:solidFill>
                  <a:srgbClr val="2D4D7B"/>
                </a:solidFill>
              </a:rPr>
              <a:t>Support for a evolutionary roadmap with early action </a:t>
            </a:r>
            <a:r>
              <a:rPr lang="en-US" sz="1500" dirty="0">
                <a:solidFill>
                  <a:srgbClr val="2D4D7B"/>
                </a:solidFill>
              </a:rPr>
              <a:t>to provide value; doesn’t need to be perfect</a:t>
            </a:r>
          </a:p>
          <a:p>
            <a:pPr>
              <a:spcBef>
                <a:spcPts val="600"/>
              </a:spcBef>
            </a:pPr>
            <a:r>
              <a:rPr lang="en-US" sz="1500" dirty="0">
                <a:solidFill>
                  <a:srgbClr val="2D4D7B"/>
                </a:solidFill>
              </a:rPr>
              <a:t>Clarify steps from the current state to a future state</a:t>
            </a:r>
          </a:p>
          <a:p>
            <a:pPr>
              <a:spcBef>
                <a:spcPts val="600"/>
              </a:spcBef>
            </a:pPr>
            <a:r>
              <a:rPr lang="en-US" sz="1500" dirty="0" smtClean="0">
                <a:solidFill>
                  <a:srgbClr val="2D4D7B"/>
                </a:solidFill>
              </a:rPr>
              <a:t>Steps toward moving from the current state to future state should be clear</a:t>
            </a:r>
          </a:p>
          <a:p>
            <a:pPr>
              <a:spcBef>
                <a:spcPts val="600"/>
              </a:spcBef>
            </a:pPr>
            <a:r>
              <a:rPr lang="en-US" sz="1500" dirty="0" smtClean="0">
                <a:solidFill>
                  <a:srgbClr val="2D4D7B"/>
                </a:solidFill>
              </a:rPr>
              <a:t>Don’t lose sight of the goal, </a:t>
            </a:r>
            <a:r>
              <a:rPr lang="en-US" sz="1500" dirty="0">
                <a:solidFill>
                  <a:srgbClr val="2D4D7B"/>
                </a:solidFill>
              </a:rPr>
              <a:t>in terms of both timeline and </a:t>
            </a:r>
            <a:r>
              <a:rPr lang="en-US" sz="1500" dirty="0" smtClean="0">
                <a:solidFill>
                  <a:srgbClr val="2D4D7B"/>
                </a:solidFill>
              </a:rPr>
              <a:t>resources to implement</a:t>
            </a:r>
          </a:p>
          <a:p>
            <a:pPr>
              <a:spcBef>
                <a:spcPts val="600"/>
              </a:spcBef>
            </a:pPr>
            <a:r>
              <a:rPr lang="en-US" sz="1500" dirty="0" smtClean="0">
                <a:solidFill>
                  <a:srgbClr val="2D4D7B"/>
                </a:solidFill>
              </a:rPr>
              <a:t>Ability to evolve to include additional technologies beyond solar PV</a:t>
            </a:r>
          </a:p>
          <a:p>
            <a:pPr marL="0" indent="0">
              <a:spcBef>
                <a:spcPts val="600"/>
              </a:spcBef>
              <a:buNone/>
            </a:pPr>
            <a:endParaRPr lang="en-US" sz="1600" b="1" dirty="0" smtClean="0">
              <a:solidFill>
                <a:srgbClr val="2D4D7B"/>
              </a:solidFill>
            </a:endParaRPr>
          </a:p>
          <a:p>
            <a:pPr marL="0" indent="0">
              <a:spcBef>
                <a:spcPts val="600"/>
              </a:spcBef>
              <a:buNone/>
            </a:pPr>
            <a:r>
              <a:rPr lang="en-US" sz="1600" b="1" dirty="0" smtClean="0">
                <a:solidFill>
                  <a:srgbClr val="2D4D7B"/>
                </a:solidFill>
              </a:rPr>
              <a:t>Distribution Indicators</a:t>
            </a:r>
            <a:endParaRPr lang="en-US" sz="1600" dirty="0">
              <a:solidFill>
                <a:srgbClr val="2D4D7B"/>
              </a:solidFill>
            </a:endParaRPr>
          </a:p>
          <a:p>
            <a:pPr>
              <a:spcBef>
                <a:spcPts val="600"/>
              </a:spcBef>
            </a:pPr>
            <a:r>
              <a:rPr lang="en-US" sz="1500" dirty="0" smtClean="0">
                <a:solidFill>
                  <a:srgbClr val="2D4D7B"/>
                </a:solidFill>
              </a:rPr>
              <a:t>Utilities currently provide ‘red zone maps’ to help developers interconnect</a:t>
            </a:r>
          </a:p>
          <a:p>
            <a:pPr>
              <a:spcBef>
                <a:spcPts val="600"/>
              </a:spcBef>
            </a:pPr>
            <a:r>
              <a:rPr lang="en-US" sz="1500" dirty="0" smtClean="0">
                <a:solidFill>
                  <a:srgbClr val="2D4D7B"/>
                </a:solidFill>
              </a:rPr>
              <a:t>There may be opportunity to improve the consistency of these maps across utilities prior to Hosting Capacity development</a:t>
            </a:r>
          </a:p>
          <a:p>
            <a:pPr marL="0" indent="0">
              <a:spcBef>
                <a:spcPts val="600"/>
              </a:spcBef>
              <a:buNone/>
            </a:pPr>
            <a:endParaRPr lang="en-US" sz="1500" dirty="0">
              <a:solidFill>
                <a:srgbClr val="2D4D7B"/>
              </a:solidFill>
            </a:endParaRPr>
          </a:p>
          <a:p>
            <a:pPr marL="0" indent="0">
              <a:spcBef>
                <a:spcPts val="600"/>
              </a:spcBef>
              <a:buNone/>
            </a:pPr>
            <a:r>
              <a:rPr lang="en-US" sz="1500" b="1" dirty="0" smtClean="0">
                <a:solidFill>
                  <a:srgbClr val="2D4D7B"/>
                </a:solidFill>
              </a:rPr>
              <a:t>Hosting Capacity </a:t>
            </a:r>
          </a:p>
          <a:p>
            <a:pPr>
              <a:spcBef>
                <a:spcPts val="600"/>
              </a:spcBef>
            </a:pPr>
            <a:r>
              <a:rPr lang="en-US" sz="1500" dirty="0">
                <a:solidFill>
                  <a:srgbClr val="2D4D7B"/>
                </a:solidFill>
              </a:rPr>
              <a:t>Common approach that leverages existing work</a:t>
            </a:r>
          </a:p>
          <a:p>
            <a:pPr>
              <a:spcBef>
                <a:spcPts val="600"/>
              </a:spcBef>
            </a:pPr>
            <a:r>
              <a:rPr lang="en-US" sz="1500" dirty="0">
                <a:solidFill>
                  <a:srgbClr val="2D4D7B"/>
                </a:solidFill>
              </a:rPr>
              <a:t>Understanding best practices, both national and </a:t>
            </a:r>
            <a:r>
              <a:rPr lang="en-US" sz="1500" dirty="0" smtClean="0">
                <a:solidFill>
                  <a:srgbClr val="2D4D7B"/>
                </a:solidFill>
              </a:rPr>
              <a:t>international</a:t>
            </a:r>
          </a:p>
          <a:p>
            <a:pPr>
              <a:spcBef>
                <a:spcPts val="600"/>
              </a:spcBef>
            </a:pPr>
            <a:r>
              <a:rPr lang="en-US" sz="1500" dirty="0" smtClean="0">
                <a:solidFill>
                  <a:srgbClr val="2D4D7B"/>
                </a:solidFill>
              </a:rPr>
              <a:t>Searchable maps are useful – both load based and generation based</a:t>
            </a:r>
          </a:p>
          <a:p>
            <a:pPr>
              <a:spcBef>
                <a:spcPts val="600"/>
              </a:spcBef>
            </a:pPr>
            <a:r>
              <a:rPr lang="en-US" sz="1500" dirty="0">
                <a:solidFill>
                  <a:srgbClr val="2D4D7B"/>
                </a:solidFill>
              </a:rPr>
              <a:t>A</a:t>
            </a:r>
            <a:r>
              <a:rPr lang="en-US" sz="1500" dirty="0" smtClean="0">
                <a:solidFill>
                  <a:srgbClr val="2D4D7B"/>
                </a:solidFill>
              </a:rPr>
              <a:t> </a:t>
            </a:r>
            <a:r>
              <a:rPr lang="en-US" sz="1500" dirty="0">
                <a:solidFill>
                  <a:srgbClr val="2D4D7B"/>
                </a:solidFill>
              </a:rPr>
              <a:t>Hosting Capacity map </a:t>
            </a:r>
            <a:r>
              <a:rPr lang="en-US" sz="1500" dirty="0" smtClean="0">
                <a:solidFill>
                  <a:srgbClr val="2D4D7B"/>
                </a:solidFill>
              </a:rPr>
              <a:t>is an important complement to a ‘pre-application </a:t>
            </a:r>
            <a:r>
              <a:rPr lang="en-US" sz="1500" dirty="0">
                <a:solidFill>
                  <a:srgbClr val="2D4D7B"/>
                </a:solidFill>
              </a:rPr>
              <a:t>report</a:t>
            </a:r>
            <a:r>
              <a:rPr lang="en-US" sz="1500" dirty="0" smtClean="0">
                <a:solidFill>
                  <a:srgbClr val="2D4D7B"/>
                </a:solidFill>
              </a:rPr>
              <a:t>’</a:t>
            </a:r>
          </a:p>
          <a:p>
            <a:pPr marL="0" indent="0">
              <a:spcBef>
                <a:spcPts val="600"/>
              </a:spcBef>
              <a:buNone/>
            </a:pPr>
            <a:endParaRPr lang="en-US" sz="1500" b="1" dirty="0" smtClean="0">
              <a:solidFill>
                <a:srgbClr val="2D4D7B"/>
              </a:solidFill>
            </a:endParaRPr>
          </a:p>
          <a:p>
            <a:pPr marL="0" indent="0">
              <a:spcBef>
                <a:spcPts val="600"/>
              </a:spcBef>
              <a:buNone/>
            </a:pPr>
            <a:r>
              <a:rPr lang="en-US" sz="1600" b="1" dirty="0" smtClean="0">
                <a:solidFill>
                  <a:srgbClr val="2D4D7B"/>
                </a:solidFill>
              </a:rPr>
              <a:t>Increasing Hosting Capacity</a:t>
            </a:r>
            <a:endParaRPr lang="en-US" sz="1600" dirty="0">
              <a:solidFill>
                <a:srgbClr val="2D4D7B"/>
              </a:solidFill>
            </a:endParaRPr>
          </a:p>
          <a:p>
            <a:pPr>
              <a:spcBef>
                <a:spcPts val="600"/>
              </a:spcBef>
            </a:pPr>
            <a:r>
              <a:rPr lang="en-US" sz="1500" dirty="0" smtClean="0">
                <a:solidFill>
                  <a:srgbClr val="2D4D7B"/>
                </a:solidFill>
              </a:rPr>
              <a:t>There are technologies and processes that the group has reviewed that can help increase hosting capacity</a:t>
            </a:r>
          </a:p>
          <a:p>
            <a:pPr>
              <a:spcBef>
                <a:spcPts val="600"/>
              </a:spcBef>
            </a:pPr>
            <a:r>
              <a:rPr lang="en-US" sz="1500" dirty="0" smtClean="0">
                <a:solidFill>
                  <a:srgbClr val="2D4D7B"/>
                </a:solidFill>
              </a:rPr>
              <a:t>Policy goals are supported by increasing hosting capacity</a:t>
            </a:r>
          </a:p>
        </p:txBody>
      </p:sp>
    </p:spTree>
    <p:extLst>
      <p:ext uri="{BB962C8B-B14F-4D97-AF65-F5344CB8AC3E}">
        <p14:creationId xmlns:p14="http://schemas.microsoft.com/office/powerpoint/2010/main" val="2853986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9" y="-39508"/>
            <a:ext cx="8595360" cy="731520"/>
          </a:xfrm>
        </p:spPr>
        <p:txBody>
          <a:bodyPr/>
          <a:lstStyle/>
          <a:p>
            <a:r>
              <a:rPr lang="en-US" dirty="0"/>
              <a:t>Industry Status – Distribution Modeling</a:t>
            </a:r>
            <a:br>
              <a:rPr lang="en-US" dirty="0"/>
            </a:br>
            <a:r>
              <a:rPr lang="en-US" sz="2000" b="0" i="1" dirty="0"/>
              <a:t>Still Work to be Done</a:t>
            </a:r>
          </a:p>
        </p:txBody>
      </p:sp>
      <p:sp>
        <p:nvSpPr>
          <p:cNvPr id="7" name="TextBox 6"/>
          <p:cNvSpPr txBox="1"/>
          <p:nvPr/>
        </p:nvSpPr>
        <p:spPr>
          <a:xfrm>
            <a:off x="1380646" y="858231"/>
            <a:ext cx="4167022" cy="523220"/>
          </a:xfrm>
          <a:prstGeom prst="rect">
            <a:avLst/>
          </a:prstGeom>
          <a:noFill/>
        </p:spPr>
        <p:txBody>
          <a:bodyPr wrap="square" rtlCol="0">
            <a:spAutoFit/>
          </a:bodyPr>
          <a:lstStyle/>
          <a:p>
            <a:r>
              <a:rPr lang="en-US" sz="1400" i="1" dirty="0"/>
              <a:t>Illustration of Where Utilities Reside on the “Spectrum” of Distribution System Modeling</a:t>
            </a:r>
          </a:p>
        </p:txBody>
      </p:sp>
      <p:sp>
        <p:nvSpPr>
          <p:cNvPr id="3" name="Rectangle 2"/>
          <p:cNvSpPr/>
          <p:nvPr/>
        </p:nvSpPr>
        <p:spPr>
          <a:xfrm>
            <a:off x="5666930" y="5003077"/>
            <a:ext cx="3463307" cy="830997"/>
          </a:xfrm>
          <a:prstGeom prst="rect">
            <a:avLst/>
          </a:prstGeom>
        </p:spPr>
        <p:txBody>
          <a:bodyPr wrap="square">
            <a:spAutoFit/>
          </a:bodyPr>
          <a:lstStyle/>
          <a:p>
            <a:r>
              <a:rPr lang="en-US" sz="1200" i="1" dirty="0"/>
              <a:t>Distribution Modeling Guidelines: Recommendations for System and Asset Modeling for Distributed Energy Resource Assessments, </a:t>
            </a:r>
            <a:r>
              <a:rPr lang="en-US" sz="1200" dirty="0"/>
              <a:t>EPRI, Palo Alto, CA: 2015. 3002006115.</a:t>
            </a:r>
          </a:p>
        </p:txBody>
      </p:sp>
      <p:sp>
        <p:nvSpPr>
          <p:cNvPr id="5" name="Rectangle 4"/>
          <p:cNvSpPr/>
          <p:nvPr/>
        </p:nvSpPr>
        <p:spPr>
          <a:xfrm>
            <a:off x="6636364" y="2206358"/>
            <a:ext cx="2052858" cy="1569660"/>
          </a:xfrm>
          <a:prstGeom prst="rect">
            <a:avLst/>
          </a:prstGeom>
          <a:solidFill>
            <a:schemeClr val="bg1"/>
          </a:solidFill>
        </p:spPr>
        <p:txBody>
          <a:bodyPr wrap="square">
            <a:spAutoFit/>
          </a:bodyPr>
          <a:lstStyle/>
          <a:p>
            <a:pPr algn="ctr"/>
            <a:r>
              <a:rPr lang="en-US" sz="1600" b="1" i="1" dirty="0">
                <a:solidFill>
                  <a:srgbClr val="4472C4"/>
                </a:solidFill>
              </a:rPr>
              <a:t>EPRI Experience</a:t>
            </a:r>
          </a:p>
          <a:p>
            <a:pPr algn="ctr"/>
            <a:r>
              <a:rPr lang="en-US" sz="1600" i="1" dirty="0">
                <a:solidFill>
                  <a:srgbClr val="4472C4"/>
                </a:solidFill>
              </a:rPr>
              <a:t>Significant variance regarding use of distribution models throughout US and abroad</a:t>
            </a:r>
          </a:p>
        </p:txBody>
      </p:sp>
      <p:pic>
        <p:nvPicPr>
          <p:cNvPr id="39" name="Picture 38"/>
          <p:cNvPicPr>
            <a:picLocks noChangeAspect="1"/>
          </p:cNvPicPr>
          <p:nvPr/>
        </p:nvPicPr>
        <p:blipFill>
          <a:blip r:embed="rId3"/>
          <a:stretch>
            <a:fillRect/>
          </a:stretch>
        </p:blipFill>
        <p:spPr>
          <a:xfrm>
            <a:off x="237379" y="1547670"/>
            <a:ext cx="5594904" cy="4248762"/>
          </a:xfrm>
          <a:prstGeom prst="rect">
            <a:avLst/>
          </a:prstGeom>
        </p:spPr>
      </p:pic>
      <p:pic>
        <p:nvPicPr>
          <p:cNvPr id="40" name="Picture 39"/>
          <p:cNvPicPr>
            <a:picLocks noChangeAspect="1"/>
          </p:cNvPicPr>
          <p:nvPr/>
        </p:nvPicPr>
        <p:blipFill>
          <a:blip r:embed="rId4"/>
          <a:stretch>
            <a:fillRect/>
          </a:stretch>
        </p:blipFill>
        <p:spPr>
          <a:xfrm>
            <a:off x="1870011" y="1660109"/>
            <a:ext cx="3901423" cy="2278716"/>
          </a:xfrm>
          <a:prstGeom prst="rect">
            <a:avLst/>
          </a:prstGeom>
        </p:spPr>
      </p:pic>
    </p:spTree>
    <p:extLst>
      <p:ext uri="{BB962C8B-B14F-4D97-AF65-F5344CB8AC3E}">
        <p14:creationId xmlns:p14="http://schemas.microsoft.com/office/powerpoint/2010/main" val="367430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Streamlined Implementation of Hosting Capacity Assessments</a:t>
            </a:r>
          </a:p>
        </p:txBody>
      </p:sp>
      <p:sp>
        <p:nvSpPr>
          <p:cNvPr id="3" name="Content Placeholder 2"/>
          <p:cNvSpPr>
            <a:spLocks noGrp="1"/>
          </p:cNvSpPr>
          <p:nvPr>
            <p:ph idx="1"/>
          </p:nvPr>
        </p:nvSpPr>
        <p:spPr>
          <a:xfrm>
            <a:off x="274320" y="1005840"/>
            <a:ext cx="3667896" cy="2376784"/>
          </a:xfrm>
        </p:spPr>
        <p:txBody>
          <a:bodyPr>
            <a:normAutofit lnSpcReduction="10000"/>
          </a:bodyPr>
          <a:lstStyle/>
          <a:p>
            <a:pPr marL="0" indent="0">
              <a:buNone/>
            </a:pPr>
            <a:r>
              <a:rPr lang="en-US" sz="1800" b="1" dirty="0">
                <a:solidFill>
                  <a:schemeClr val="tx2"/>
                </a:solidFill>
              </a:rPr>
              <a:t>Method Overview</a:t>
            </a:r>
          </a:p>
          <a:p>
            <a:r>
              <a:rPr lang="en-US" sz="1800" dirty="0"/>
              <a:t>Solve base load flow/short-circuit cases</a:t>
            </a:r>
          </a:p>
          <a:p>
            <a:r>
              <a:rPr lang="en-US" sz="1800" dirty="0"/>
              <a:t>Increase DER at each location on feeder</a:t>
            </a:r>
          </a:p>
          <a:p>
            <a:r>
              <a:rPr lang="en-US" sz="1800" dirty="0"/>
              <a:t>Apply advanced algorithms to calculate hosting capacity at each location</a:t>
            </a:r>
          </a:p>
        </p:txBody>
      </p:sp>
      <p:pic>
        <p:nvPicPr>
          <p:cNvPr id="6" name="Picture 5"/>
          <p:cNvPicPr/>
          <p:nvPr/>
        </p:nvPicPr>
        <p:blipFill rotWithShape="1">
          <a:blip r:embed="rId3">
            <a:extLst>
              <a:ext uri="{28A0092B-C50C-407E-A947-70E740481C1C}">
                <a14:useLocalDpi xmlns:a14="http://schemas.microsoft.com/office/drawing/2010/main" val="0"/>
              </a:ext>
            </a:extLst>
          </a:blip>
          <a:srcRect l="-1" r="58901"/>
          <a:stretch/>
        </p:blipFill>
        <p:spPr bwMode="auto">
          <a:xfrm>
            <a:off x="1512094" y="3186995"/>
            <a:ext cx="2608160" cy="2798123"/>
          </a:xfrm>
          <a:prstGeom prst="rect">
            <a:avLst/>
          </a:prstGeom>
          <a:noFill/>
          <a:ln>
            <a:noFill/>
          </a:ln>
        </p:spPr>
      </p:pic>
      <p:sp>
        <p:nvSpPr>
          <p:cNvPr id="7" name="Content Placeholder 2"/>
          <p:cNvSpPr txBox="1">
            <a:spLocks/>
          </p:cNvSpPr>
          <p:nvPr/>
        </p:nvSpPr>
        <p:spPr bwMode="auto">
          <a:xfrm>
            <a:off x="4596222" y="1005840"/>
            <a:ext cx="4390331" cy="548671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173038" indent="-173038" algn="l" rtl="0" eaLnBrk="1" fontAlgn="base" hangingPunct="1">
              <a:lnSpc>
                <a:spcPct val="100000"/>
              </a:lnSpc>
              <a:spcBef>
                <a:spcPct val="0"/>
              </a:spcBef>
              <a:spcAft>
                <a:spcPts val="600"/>
              </a:spcAft>
              <a:buClr>
                <a:schemeClr val="tx2"/>
              </a:buClr>
              <a:buFont typeface="Wingdings" panose="05000000000000000000" pitchFamily="2" charset="2"/>
              <a:buChar char="§"/>
              <a:defRPr sz="2400">
                <a:solidFill>
                  <a:schemeClr val="tx1"/>
                </a:solidFill>
                <a:latin typeface="+mn-lt"/>
                <a:ea typeface="+mn-ea"/>
                <a:cs typeface="+mn-cs"/>
              </a:defRPr>
            </a:lvl1pPr>
            <a:lvl2pPr marL="515938" indent="-228600" algn="l" rtl="0" eaLnBrk="1" fontAlgn="base" hangingPunct="1">
              <a:lnSpc>
                <a:spcPct val="100000"/>
              </a:lnSpc>
              <a:spcBef>
                <a:spcPct val="0"/>
              </a:spcBef>
              <a:spcAft>
                <a:spcPts val="600"/>
              </a:spcAft>
              <a:buClr>
                <a:schemeClr val="tx2"/>
              </a:buClr>
              <a:buChar char="–"/>
              <a:defRPr sz="2000">
                <a:solidFill>
                  <a:schemeClr val="tx1"/>
                </a:solidFill>
                <a:latin typeface="+mn-lt"/>
              </a:defRPr>
            </a:lvl2pPr>
            <a:lvl3pPr marL="798513" indent="-166688" algn="l" rtl="0" eaLnBrk="1" fontAlgn="base" hangingPunct="1">
              <a:lnSpc>
                <a:spcPct val="100000"/>
              </a:lnSpc>
              <a:spcBef>
                <a:spcPct val="0"/>
              </a:spcBef>
              <a:spcAft>
                <a:spcPts val="600"/>
              </a:spcAft>
              <a:buClr>
                <a:schemeClr val="tx2"/>
              </a:buClr>
              <a:buFont typeface="Wingdings" panose="05000000000000000000" pitchFamily="2" charset="2"/>
              <a:buChar char="§"/>
              <a:defRPr sz="2000">
                <a:solidFill>
                  <a:schemeClr val="tx1"/>
                </a:solidFill>
                <a:latin typeface="+mn-lt"/>
              </a:defRPr>
            </a:lvl3pPr>
            <a:lvl4pPr marL="1196975" indent="-223838" algn="l" rtl="0" eaLnBrk="1" fontAlgn="base" hangingPunct="1">
              <a:lnSpc>
                <a:spcPct val="100000"/>
              </a:lnSpc>
              <a:spcBef>
                <a:spcPct val="0"/>
              </a:spcBef>
              <a:spcAft>
                <a:spcPts val="600"/>
              </a:spcAft>
              <a:buClr>
                <a:schemeClr val="tx2"/>
              </a:buClr>
              <a:buChar char="–"/>
              <a:defRPr sz="2000">
                <a:solidFill>
                  <a:schemeClr val="tx1"/>
                </a:solidFill>
                <a:latin typeface="+mn-lt"/>
              </a:defRPr>
            </a:lvl4pPr>
            <a:lvl5pPr marL="1487488" indent="-174625" algn="l" rtl="0" eaLnBrk="1" fontAlgn="base" hangingPunct="1">
              <a:lnSpc>
                <a:spcPct val="100000"/>
              </a:lnSpc>
              <a:spcBef>
                <a:spcPct val="0"/>
              </a:spcBef>
              <a:spcAft>
                <a:spcPts val="600"/>
              </a:spcAft>
              <a:buClr>
                <a:schemeClr val="tx2"/>
              </a:buClr>
              <a:buFont typeface="Wingdings" panose="05000000000000000000" pitchFamily="2" charset="2"/>
              <a:buChar char="§"/>
              <a:defRPr sz="20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a:lstStyle>
          <a:p>
            <a:pPr marL="0" indent="0">
              <a:buFont typeface="Wingdings" panose="05000000000000000000" pitchFamily="2" charset="2"/>
              <a:buNone/>
            </a:pPr>
            <a:r>
              <a:rPr lang="en-US" sz="1800" b="1" kern="0" dirty="0">
                <a:solidFill>
                  <a:schemeClr val="tx2"/>
                </a:solidFill>
              </a:rPr>
              <a:t>Findings</a:t>
            </a:r>
          </a:p>
          <a:p>
            <a:r>
              <a:rPr lang="en-US" sz="1800" kern="0" dirty="0"/>
              <a:t>Close approximation of DER impact</a:t>
            </a:r>
          </a:p>
          <a:p>
            <a:pPr lvl="1"/>
            <a:r>
              <a:rPr lang="en-US" sz="1600" kern="0" dirty="0"/>
              <a:t>Less time/data intensive</a:t>
            </a:r>
          </a:p>
          <a:p>
            <a:pPr lvl="1"/>
            <a:r>
              <a:rPr lang="en-US" sz="1600" kern="0" dirty="0"/>
              <a:t>Not a replacement for detailed studies</a:t>
            </a:r>
          </a:p>
          <a:p>
            <a:r>
              <a:rPr lang="en-US" sz="1800" kern="0" dirty="0"/>
              <a:t>Full range of possible DER scenarios can be considered</a:t>
            </a:r>
          </a:p>
          <a:p>
            <a:pPr lvl="1"/>
            <a:r>
              <a:rPr lang="en-US" sz="1600" kern="0" dirty="0"/>
              <a:t>All locations (three-phase and single-phase), feeder configurations, DER technologies and types (centralized vs distributed)</a:t>
            </a:r>
          </a:p>
          <a:p>
            <a:r>
              <a:rPr lang="en-US" sz="1800" kern="0" dirty="0"/>
              <a:t>Easily replicable across entire system</a:t>
            </a:r>
          </a:p>
          <a:p>
            <a:pPr lvl="1"/>
            <a:r>
              <a:rPr lang="en-US" sz="1600" kern="0" dirty="0"/>
              <a:t>Typically 3-5 minutes per feeder when automated</a:t>
            </a:r>
          </a:p>
        </p:txBody>
      </p:sp>
      <p:sp>
        <p:nvSpPr>
          <p:cNvPr id="4" name="Rectangle 3"/>
          <p:cNvSpPr/>
          <p:nvPr/>
        </p:nvSpPr>
        <p:spPr>
          <a:xfrm>
            <a:off x="4311609" y="5443178"/>
            <a:ext cx="4787568" cy="523220"/>
          </a:xfrm>
          <a:prstGeom prst="rect">
            <a:avLst/>
          </a:prstGeom>
        </p:spPr>
        <p:txBody>
          <a:bodyPr wrap="square">
            <a:spAutoFit/>
          </a:bodyPr>
          <a:lstStyle/>
          <a:p>
            <a:r>
              <a:rPr lang="en-US" sz="1400" i="1" dirty="0">
                <a:solidFill>
                  <a:schemeClr val="accent1"/>
                </a:solidFill>
              </a:rPr>
              <a:t>Integration of Hosting Capacity Analysis into Distribution Planning Tools. EPRI, Palo Alto, CA: 2016. 3002005793</a:t>
            </a:r>
          </a:p>
        </p:txBody>
      </p:sp>
    </p:spTree>
    <p:extLst>
      <p:ext uri="{BB962C8B-B14F-4D97-AF65-F5344CB8AC3E}">
        <p14:creationId xmlns:p14="http://schemas.microsoft.com/office/powerpoint/2010/main" val="2513118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978231"/>
            <a:ext cx="9144000"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a:lstStyle>
          <a:p>
            <a:pPr algn="ctr"/>
            <a:r>
              <a:rPr lang="en-US" sz="3200" dirty="0" smtClean="0"/>
              <a:t>Next Steps</a:t>
            </a:r>
            <a:endParaRPr lang="en-US" sz="3200" dirty="0"/>
          </a:p>
        </p:txBody>
      </p:sp>
    </p:spTree>
    <p:extLst>
      <p:ext uri="{BB962C8B-B14F-4D97-AF65-F5344CB8AC3E}">
        <p14:creationId xmlns:p14="http://schemas.microsoft.com/office/powerpoint/2010/main" val="24558026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5" y="120389"/>
            <a:ext cx="8218842" cy="617192"/>
          </a:xfrm>
        </p:spPr>
        <p:txBody>
          <a:bodyPr/>
          <a:lstStyle/>
          <a:p>
            <a:r>
              <a:rPr lang="en-US" sz="2400" dirty="0" smtClean="0"/>
              <a:t>Stakeholder Engagement Conference – August 18</a:t>
            </a:r>
            <a:r>
              <a:rPr lang="en-US" sz="2400" baseline="30000" dirty="0" smtClean="0"/>
              <a:t>th</a:t>
            </a:r>
            <a:r>
              <a:rPr lang="en-US" sz="2400" dirty="0" smtClean="0"/>
              <a:t> </a:t>
            </a:r>
            <a:endParaRPr lang="en-US" sz="2400" dirty="0"/>
          </a:p>
        </p:txBody>
      </p:sp>
      <p:sp>
        <p:nvSpPr>
          <p:cNvPr id="9" name="Content Placeholder 2"/>
          <p:cNvSpPr txBox="1">
            <a:spLocks/>
          </p:cNvSpPr>
          <p:nvPr/>
        </p:nvSpPr>
        <p:spPr>
          <a:xfrm>
            <a:off x="509763" y="949228"/>
            <a:ext cx="8193174" cy="5057522"/>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u="sng" dirty="0" smtClean="0">
                <a:solidFill>
                  <a:prstClr val="black"/>
                </a:solidFill>
              </a:rPr>
              <a:t>WHEN</a:t>
            </a:r>
            <a:r>
              <a:rPr lang="en-US" sz="1600" dirty="0">
                <a:solidFill>
                  <a:prstClr val="black"/>
                </a:solidFill>
              </a:rPr>
              <a:t>: </a:t>
            </a:r>
            <a:r>
              <a:rPr lang="en-US" sz="1600" dirty="0" smtClean="0">
                <a:solidFill>
                  <a:prstClr val="black"/>
                </a:solidFill>
              </a:rPr>
              <a:t>Thursday, August 18</a:t>
            </a:r>
            <a:r>
              <a:rPr lang="en-US" sz="1600" baseline="30000" dirty="0" smtClean="0">
                <a:solidFill>
                  <a:prstClr val="black"/>
                </a:solidFill>
              </a:rPr>
              <a:t>th</a:t>
            </a:r>
            <a:r>
              <a:rPr lang="en-US" sz="1600" dirty="0" smtClean="0">
                <a:solidFill>
                  <a:prstClr val="black"/>
                </a:solidFill>
              </a:rPr>
              <a:t> 9:00a </a:t>
            </a:r>
            <a:r>
              <a:rPr lang="en-US" sz="1600" dirty="0">
                <a:solidFill>
                  <a:prstClr val="black"/>
                </a:solidFill>
              </a:rPr>
              <a:t>– </a:t>
            </a:r>
            <a:r>
              <a:rPr lang="en-US" sz="1600" dirty="0" smtClean="0">
                <a:solidFill>
                  <a:prstClr val="black"/>
                </a:solidFill>
              </a:rPr>
              <a:t>4:00p EDT</a:t>
            </a:r>
            <a:endParaRPr lang="en-US" sz="1600" dirty="0">
              <a:solidFill>
                <a:prstClr val="black"/>
              </a:solidFill>
            </a:endParaRPr>
          </a:p>
          <a:p>
            <a:r>
              <a:rPr lang="en-US" sz="1600" u="sng" dirty="0">
                <a:solidFill>
                  <a:prstClr val="black"/>
                </a:solidFill>
              </a:rPr>
              <a:t>WHAT</a:t>
            </a:r>
            <a:r>
              <a:rPr lang="en-US" sz="1600" dirty="0">
                <a:solidFill>
                  <a:prstClr val="black"/>
                </a:solidFill>
              </a:rPr>
              <a:t>: Joint Utilities of New York Stakeholder Engagement </a:t>
            </a:r>
            <a:r>
              <a:rPr lang="en-US" sz="1600" dirty="0" smtClean="0">
                <a:solidFill>
                  <a:prstClr val="black"/>
                </a:solidFill>
              </a:rPr>
              <a:t>Conference </a:t>
            </a:r>
          </a:p>
          <a:p>
            <a:r>
              <a:rPr lang="en-US" sz="1600" u="sng" dirty="0" smtClean="0">
                <a:solidFill>
                  <a:prstClr val="black"/>
                </a:solidFill>
              </a:rPr>
              <a:t>RSVP</a:t>
            </a:r>
            <a:r>
              <a:rPr lang="en-US" sz="1600" dirty="0" smtClean="0">
                <a:solidFill>
                  <a:prstClr val="black"/>
                </a:solidFill>
              </a:rPr>
              <a:t>: Please register </a:t>
            </a:r>
            <a:r>
              <a:rPr lang="en-US" sz="1600" dirty="0" smtClean="0">
                <a:solidFill>
                  <a:prstClr val="black"/>
                </a:solidFill>
                <a:hlinkClick r:id="rId3"/>
              </a:rPr>
              <a:t>here</a:t>
            </a:r>
            <a:r>
              <a:rPr lang="en-US" sz="1600" dirty="0" smtClean="0">
                <a:solidFill>
                  <a:prstClr val="black"/>
                </a:solidFill>
              </a:rPr>
              <a:t> or through </a:t>
            </a:r>
            <a:r>
              <a:rPr lang="en-US" sz="1600" dirty="0">
                <a:solidFill>
                  <a:prstClr val="black"/>
                </a:solidFill>
                <a:hlinkClick r:id="rId4"/>
              </a:rPr>
              <a:t>jointutilitiesofny.org</a:t>
            </a:r>
            <a:r>
              <a:rPr lang="en-US" sz="1600" dirty="0">
                <a:solidFill>
                  <a:prstClr val="black"/>
                </a:solidFill>
              </a:rPr>
              <a:t> </a:t>
            </a:r>
            <a:endParaRPr lang="en-US" sz="1600" dirty="0" smtClean="0">
              <a:solidFill>
                <a:prstClr val="black"/>
              </a:solidFill>
            </a:endParaRPr>
          </a:p>
          <a:p>
            <a:pPr marL="0" indent="0">
              <a:spcBef>
                <a:spcPts val="600"/>
              </a:spcBef>
              <a:buFont typeface="Arial" panose="020B0604020202020204" pitchFamily="34" charset="0"/>
              <a:buNone/>
            </a:pPr>
            <a:endParaRPr lang="en-US" sz="600" u="sng" dirty="0" smtClean="0">
              <a:solidFill>
                <a:prstClr val="black"/>
              </a:solidFill>
            </a:endParaRPr>
          </a:p>
          <a:p>
            <a:pPr marL="0" indent="0">
              <a:spcBef>
                <a:spcPts val="600"/>
              </a:spcBef>
              <a:buFont typeface="Arial" panose="020B0604020202020204" pitchFamily="34" charset="0"/>
              <a:buNone/>
            </a:pPr>
            <a:endParaRPr lang="en-US" sz="600" u="sng" dirty="0" smtClean="0">
              <a:solidFill>
                <a:prstClr val="black"/>
              </a:solidFill>
            </a:endParaRPr>
          </a:p>
          <a:p>
            <a:pPr marL="0" indent="0">
              <a:buFont typeface="Arial" panose="020B0604020202020204" pitchFamily="34" charset="0"/>
              <a:buNone/>
            </a:pPr>
            <a:r>
              <a:rPr lang="en-US" sz="1600" u="sng" dirty="0" smtClean="0">
                <a:solidFill>
                  <a:prstClr val="black"/>
                </a:solidFill>
              </a:rPr>
              <a:t>Agenda </a:t>
            </a:r>
            <a:r>
              <a:rPr lang="en-US" sz="1600" u="sng" dirty="0">
                <a:solidFill>
                  <a:prstClr val="black"/>
                </a:solidFill>
              </a:rPr>
              <a:t>for </a:t>
            </a:r>
            <a:r>
              <a:rPr lang="en-US" sz="1600" u="sng" dirty="0" smtClean="0">
                <a:solidFill>
                  <a:prstClr val="black"/>
                </a:solidFill>
              </a:rPr>
              <a:t>August 18</a:t>
            </a:r>
            <a:r>
              <a:rPr lang="en-US" sz="1600" u="sng" baseline="30000" dirty="0" smtClean="0">
                <a:solidFill>
                  <a:prstClr val="black"/>
                </a:solidFill>
              </a:rPr>
              <a:t>th</a:t>
            </a:r>
            <a:r>
              <a:rPr lang="en-US" sz="1600" u="sng" dirty="0" smtClean="0">
                <a:solidFill>
                  <a:prstClr val="black"/>
                </a:solidFill>
              </a:rPr>
              <a:t> </a:t>
            </a:r>
            <a:endParaRPr lang="en-US" sz="1600" dirty="0">
              <a:solidFill>
                <a:prstClr val="black"/>
              </a:solidFill>
            </a:endParaRPr>
          </a:p>
          <a:p>
            <a:pPr marL="0" indent="0">
              <a:lnSpc>
                <a:spcPct val="100000"/>
              </a:lnSpc>
              <a:spcBef>
                <a:spcPts val="200"/>
              </a:spcBef>
              <a:buFont typeface="Arial" panose="020B0604020202020204" pitchFamily="34" charset="0"/>
              <a:buNone/>
            </a:pPr>
            <a:r>
              <a:rPr lang="en-US" sz="1600" dirty="0">
                <a:solidFill>
                  <a:prstClr val="black"/>
                </a:solidFill>
              </a:rPr>
              <a:t>9:00 – </a:t>
            </a:r>
            <a:r>
              <a:rPr lang="en-US" sz="1600" dirty="0" smtClean="0">
                <a:solidFill>
                  <a:prstClr val="black"/>
                </a:solidFill>
              </a:rPr>
              <a:t>9:15</a:t>
            </a:r>
            <a:r>
              <a:rPr lang="en-US" sz="1600" dirty="0">
                <a:solidFill>
                  <a:prstClr val="black"/>
                </a:solidFill>
              </a:rPr>
              <a:t>       </a:t>
            </a:r>
            <a:r>
              <a:rPr lang="en-US" sz="1600" dirty="0" smtClean="0">
                <a:solidFill>
                  <a:prstClr val="black"/>
                </a:solidFill>
              </a:rPr>
              <a:t>  </a:t>
            </a:r>
            <a:r>
              <a:rPr lang="en-US" sz="1600" dirty="0">
                <a:solidFill>
                  <a:prstClr val="black"/>
                </a:solidFill>
              </a:rPr>
              <a:t>         Introductions </a:t>
            </a:r>
            <a:endParaRPr lang="en-US" sz="1600" dirty="0" smtClean="0">
              <a:solidFill>
                <a:prstClr val="black"/>
              </a:solidFill>
            </a:endParaRPr>
          </a:p>
          <a:p>
            <a:pPr marL="0" indent="0">
              <a:lnSpc>
                <a:spcPct val="100000"/>
              </a:lnSpc>
              <a:spcBef>
                <a:spcPts val="200"/>
              </a:spcBef>
              <a:buFont typeface="Arial" panose="020B0604020202020204" pitchFamily="34" charset="0"/>
              <a:buNone/>
            </a:pPr>
            <a:r>
              <a:rPr lang="en-US" sz="1600" dirty="0" smtClean="0">
                <a:solidFill>
                  <a:prstClr val="black"/>
                </a:solidFill>
              </a:rPr>
              <a:t>9:15 </a:t>
            </a:r>
            <a:r>
              <a:rPr lang="en-US" sz="1600" dirty="0">
                <a:solidFill>
                  <a:prstClr val="black"/>
                </a:solidFill>
              </a:rPr>
              <a:t>– </a:t>
            </a:r>
            <a:r>
              <a:rPr lang="en-US" sz="1600" dirty="0" smtClean="0">
                <a:solidFill>
                  <a:prstClr val="black"/>
                </a:solidFill>
              </a:rPr>
              <a:t>10:00</a:t>
            </a:r>
            <a:r>
              <a:rPr lang="en-US" sz="1600" dirty="0">
                <a:solidFill>
                  <a:prstClr val="black"/>
                </a:solidFill>
              </a:rPr>
              <a:t>            </a:t>
            </a:r>
            <a:r>
              <a:rPr lang="en-US" sz="1600" dirty="0" smtClean="0">
                <a:solidFill>
                  <a:prstClr val="black"/>
                </a:solidFill>
              </a:rPr>
              <a:t> </a:t>
            </a:r>
            <a:r>
              <a:rPr lang="en-US" sz="1600" dirty="0">
                <a:solidFill>
                  <a:prstClr val="black"/>
                </a:solidFill>
              </a:rPr>
              <a:t>   </a:t>
            </a:r>
            <a:r>
              <a:rPr lang="en-US" sz="1600" dirty="0" smtClean="0">
                <a:solidFill>
                  <a:prstClr val="black"/>
                </a:solidFill>
              </a:rPr>
              <a:t>Granular Pricing &amp; Q/A*</a:t>
            </a:r>
            <a:endParaRPr lang="en-US" sz="1600" dirty="0">
              <a:solidFill>
                <a:prstClr val="black"/>
              </a:solidFill>
            </a:endParaRPr>
          </a:p>
          <a:p>
            <a:pPr marL="0" indent="0">
              <a:lnSpc>
                <a:spcPct val="100000"/>
              </a:lnSpc>
              <a:spcBef>
                <a:spcPts val="200"/>
              </a:spcBef>
              <a:buFont typeface="Arial" panose="020B0604020202020204" pitchFamily="34" charset="0"/>
              <a:buNone/>
            </a:pPr>
            <a:r>
              <a:rPr lang="en-US" sz="1600" dirty="0" smtClean="0">
                <a:solidFill>
                  <a:prstClr val="black"/>
                </a:solidFill>
              </a:rPr>
              <a:t>10:00 </a:t>
            </a:r>
            <a:r>
              <a:rPr lang="en-US" sz="1600" dirty="0">
                <a:solidFill>
                  <a:prstClr val="black"/>
                </a:solidFill>
              </a:rPr>
              <a:t>– </a:t>
            </a:r>
            <a:r>
              <a:rPr lang="en-US" sz="1600" dirty="0" smtClean="0">
                <a:solidFill>
                  <a:prstClr val="black"/>
                </a:solidFill>
              </a:rPr>
              <a:t>11:30 </a:t>
            </a:r>
            <a:r>
              <a:rPr lang="en-US" sz="1600" dirty="0">
                <a:solidFill>
                  <a:prstClr val="black"/>
                </a:solidFill>
              </a:rPr>
              <a:t>           </a:t>
            </a:r>
            <a:r>
              <a:rPr lang="en-US" sz="1600" dirty="0" smtClean="0">
                <a:solidFill>
                  <a:prstClr val="black"/>
                </a:solidFill>
              </a:rPr>
              <a:t>  Customer Data &amp; Q/A* </a:t>
            </a:r>
          </a:p>
          <a:p>
            <a:pPr marL="0" indent="0">
              <a:lnSpc>
                <a:spcPct val="100000"/>
              </a:lnSpc>
              <a:spcBef>
                <a:spcPts val="200"/>
              </a:spcBef>
              <a:buFont typeface="Arial" panose="020B0604020202020204" pitchFamily="34" charset="0"/>
              <a:buNone/>
            </a:pPr>
            <a:r>
              <a:rPr lang="en-US" sz="1600" dirty="0" smtClean="0">
                <a:solidFill>
                  <a:prstClr val="black"/>
                </a:solidFill>
              </a:rPr>
              <a:t>11:30 – 12:30              Lunch Break</a:t>
            </a:r>
            <a:endParaRPr lang="en-US" sz="1600" dirty="0">
              <a:solidFill>
                <a:prstClr val="black"/>
              </a:solidFill>
            </a:endParaRPr>
          </a:p>
          <a:p>
            <a:pPr marL="0" indent="0">
              <a:lnSpc>
                <a:spcPct val="100000"/>
              </a:lnSpc>
              <a:spcBef>
                <a:spcPts val="200"/>
              </a:spcBef>
              <a:buFont typeface="Arial" panose="020B0604020202020204" pitchFamily="34" charset="0"/>
              <a:buNone/>
            </a:pPr>
            <a:r>
              <a:rPr lang="en-US" sz="1600" dirty="0" smtClean="0">
                <a:solidFill>
                  <a:prstClr val="black"/>
                </a:solidFill>
              </a:rPr>
              <a:t>12:30 </a:t>
            </a:r>
            <a:r>
              <a:rPr lang="en-US" sz="1600" dirty="0">
                <a:solidFill>
                  <a:prstClr val="black"/>
                </a:solidFill>
              </a:rPr>
              <a:t>– </a:t>
            </a:r>
            <a:r>
              <a:rPr lang="en-US" sz="1600" dirty="0" smtClean="0">
                <a:solidFill>
                  <a:prstClr val="black"/>
                </a:solidFill>
              </a:rPr>
              <a:t>2:00</a:t>
            </a:r>
            <a:r>
              <a:rPr lang="en-US" sz="1600" dirty="0">
                <a:solidFill>
                  <a:prstClr val="black"/>
                </a:solidFill>
              </a:rPr>
              <a:t>       </a:t>
            </a:r>
            <a:r>
              <a:rPr lang="en-US" sz="1600" dirty="0" smtClean="0">
                <a:solidFill>
                  <a:prstClr val="black"/>
                </a:solidFill>
              </a:rPr>
              <a:t>  </a:t>
            </a:r>
            <a:r>
              <a:rPr lang="en-US" sz="1600" dirty="0">
                <a:solidFill>
                  <a:prstClr val="black"/>
                </a:solidFill>
              </a:rPr>
              <a:t>       </a:t>
            </a:r>
            <a:r>
              <a:rPr lang="en-US" sz="1600" dirty="0" smtClean="0">
                <a:solidFill>
                  <a:prstClr val="black"/>
                </a:solidFill>
              </a:rPr>
              <a:t>Monitoring &amp; Control &amp; Q/A*</a:t>
            </a:r>
            <a:endParaRPr lang="en-US" sz="1600" dirty="0">
              <a:solidFill>
                <a:prstClr val="black"/>
              </a:solidFill>
            </a:endParaRPr>
          </a:p>
          <a:p>
            <a:pPr marL="0" indent="0">
              <a:lnSpc>
                <a:spcPct val="100000"/>
              </a:lnSpc>
              <a:spcBef>
                <a:spcPts val="200"/>
              </a:spcBef>
              <a:buFont typeface="Arial" panose="020B0604020202020204" pitchFamily="34" charset="0"/>
              <a:buNone/>
            </a:pPr>
            <a:r>
              <a:rPr lang="en-US" sz="1600" dirty="0" smtClean="0">
                <a:solidFill>
                  <a:prstClr val="black"/>
                </a:solidFill>
              </a:rPr>
              <a:t>2:00 – 3:30</a:t>
            </a:r>
            <a:r>
              <a:rPr lang="en-US" sz="1600" dirty="0">
                <a:solidFill>
                  <a:prstClr val="black"/>
                </a:solidFill>
              </a:rPr>
              <a:t>     </a:t>
            </a:r>
            <a:r>
              <a:rPr lang="en-US" sz="1600" dirty="0" smtClean="0">
                <a:solidFill>
                  <a:prstClr val="black"/>
                </a:solidFill>
              </a:rPr>
              <a:t>    </a:t>
            </a:r>
            <a:r>
              <a:rPr lang="en-US" sz="1600" dirty="0">
                <a:solidFill>
                  <a:prstClr val="black"/>
                </a:solidFill>
              </a:rPr>
              <a:t>         </a:t>
            </a:r>
            <a:r>
              <a:rPr lang="en-US" sz="1600" dirty="0" smtClean="0">
                <a:solidFill>
                  <a:prstClr val="black"/>
                </a:solidFill>
              </a:rPr>
              <a:t>Hosting Capacity &amp; Q/A*</a:t>
            </a:r>
            <a:endParaRPr lang="en-US" sz="1600" dirty="0">
              <a:solidFill>
                <a:prstClr val="black"/>
              </a:solidFill>
            </a:endParaRPr>
          </a:p>
          <a:p>
            <a:pPr marL="0" indent="0">
              <a:lnSpc>
                <a:spcPct val="100000"/>
              </a:lnSpc>
              <a:spcBef>
                <a:spcPts val="200"/>
              </a:spcBef>
              <a:buFont typeface="Arial" panose="020B0604020202020204" pitchFamily="34" charset="0"/>
              <a:buNone/>
            </a:pPr>
            <a:r>
              <a:rPr lang="en-US" sz="1600" dirty="0" smtClean="0">
                <a:solidFill>
                  <a:prstClr val="black"/>
                </a:solidFill>
              </a:rPr>
              <a:t>3:30 </a:t>
            </a:r>
            <a:r>
              <a:rPr lang="en-US" sz="1600" dirty="0">
                <a:solidFill>
                  <a:prstClr val="black"/>
                </a:solidFill>
              </a:rPr>
              <a:t>– </a:t>
            </a:r>
            <a:r>
              <a:rPr lang="en-US" sz="1600" dirty="0" smtClean="0">
                <a:solidFill>
                  <a:prstClr val="black"/>
                </a:solidFill>
              </a:rPr>
              <a:t>4:00</a:t>
            </a:r>
            <a:r>
              <a:rPr lang="en-US" sz="1600" dirty="0">
                <a:solidFill>
                  <a:prstClr val="black"/>
                </a:solidFill>
              </a:rPr>
              <a:t>         </a:t>
            </a:r>
            <a:r>
              <a:rPr lang="en-US" sz="1600" dirty="0" smtClean="0">
                <a:solidFill>
                  <a:prstClr val="black"/>
                </a:solidFill>
              </a:rPr>
              <a:t>    </a:t>
            </a:r>
            <a:r>
              <a:rPr lang="en-US" sz="1600" dirty="0">
                <a:solidFill>
                  <a:prstClr val="black"/>
                </a:solidFill>
              </a:rPr>
              <a:t>     </a:t>
            </a:r>
            <a:r>
              <a:rPr lang="en-US" sz="1600" dirty="0" smtClean="0">
                <a:solidFill>
                  <a:prstClr val="black"/>
                </a:solidFill>
              </a:rPr>
              <a:t>Summary &amp; Next Steps</a:t>
            </a:r>
            <a:endParaRPr lang="en-US" sz="1600" dirty="0">
              <a:solidFill>
                <a:prstClr val="black"/>
              </a:solidFill>
            </a:endParaRPr>
          </a:p>
          <a:p>
            <a:pPr lvl="1" algn="just">
              <a:spcBef>
                <a:spcPts val="600"/>
              </a:spcBef>
              <a:spcAft>
                <a:spcPts val="600"/>
              </a:spcAft>
              <a:buFont typeface="Courier New" panose="02070309020205020404" pitchFamily="49" charset="0"/>
              <a:buChar char="­"/>
            </a:pPr>
            <a:endParaRPr lang="en-US" sz="1200" b="1" dirty="0">
              <a:solidFill>
                <a:prstClr val="black"/>
              </a:solidFill>
            </a:endParaRPr>
          </a:p>
        </p:txBody>
      </p:sp>
      <p:sp>
        <p:nvSpPr>
          <p:cNvPr id="3" name="Rectangle 2"/>
          <p:cNvSpPr/>
          <p:nvPr/>
        </p:nvSpPr>
        <p:spPr>
          <a:xfrm>
            <a:off x="326316" y="5474289"/>
            <a:ext cx="8534400" cy="4779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black"/>
                </a:solidFill>
              </a:rPr>
              <a:t>*The Q/A portion of the conference will address the questions received in advance plus those received during the session. If you have questions to pose now or additional questions that are not covered during the conference, please email </a:t>
            </a:r>
            <a:r>
              <a:rPr lang="en-US" sz="1200" dirty="0">
                <a:solidFill>
                  <a:prstClr val="black"/>
                </a:solidFill>
                <a:hlinkClick r:id="rId5"/>
              </a:rPr>
              <a:t>info@jointutilitiesofny.org</a:t>
            </a:r>
            <a:r>
              <a:rPr lang="en-US" sz="1200" dirty="0">
                <a:solidFill>
                  <a:prstClr val="black"/>
                </a:solidFill>
              </a:rPr>
              <a:t>.</a:t>
            </a:r>
          </a:p>
        </p:txBody>
      </p:sp>
    </p:spTree>
    <p:extLst>
      <p:ext uri="{BB962C8B-B14F-4D97-AF65-F5344CB8AC3E}">
        <p14:creationId xmlns:p14="http://schemas.microsoft.com/office/powerpoint/2010/main" val="1414115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Engagement Group Purpose &amp; Objectives</a:t>
            </a:r>
          </a:p>
        </p:txBody>
      </p:sp>
      <p:sp>
        <p:nvSpPr>
          <p:cNvPr id="3" name="Rectangle 2"/>
          <p:cNvSpPr/>
          <p:nvPr/>
        </p:nvSpPr>
        <p:spPr>
          <a:xfrm>
            <a:off x="333133" y="925762"/>
            <a:ext cx="8523279" cy="4625882"/>
          </a:xfrm>
          <a:prstGeom prst="rect">
            <a:avLst/>
          </a:prstGeom>
        </p:spPr>
        <p:txBody>
          <a:bodyPr wrap="square" anchor="t">
            <a:spAutoFit/>
          </a:bodyPr>
          <a:lstStyle/>
          <a:p>
            <a:pPr>
              <a:spcAft>
                <a:spcPts val="600"/>
              </a:spcAft>
            </a:pPr>
            <a:r>
              <a:rPr lang="en-US" sz="2000" b="1" u="sng" dirty="0"/>
              <a:t>Purpose </a:t>
            </a:r>
          </a:p>
          <a:p>
            <a:pPr>
              <a:spcAft>
                <a:spcPts val="600"/>
              </a:spcAft>
            </a:pPr>
            <a:r>
              <a:rPr lang="en-US" dirty="0"/>
              <a:t>The Distribution System Planning Stakeholder Engagement Group (EG) is an open</a:t>
            </a:r>
            <a:r>
              <a:rPr lang="en-US" dirty="0">
                <a:solidFill>
                  <a:srgbClr val="FF0000"/>
                </a:solidFill>
              </a:rPr>
              <a:t> </a:t>
            </a:r>
            <a:r>
              <a:rPr lang="en-US" dirty="0"/>
              <a:t>forum for stakeholders who are actively</a:t>
            </a:r>
            <a:r>
              <a:rPr lang="en-US" dirty="0">
                <a:solidFill>
                  <a:srgbClr val="FF0000"/>
                </a:solidFill>
              </a:rPr>
              <a:t> </a:t>
            </a:r>
            <a:r>
              <a:rPr lang="en-US" dirty="0"/>
              <a:t>engaged in the REV process and the Distributed System Implementation Plan (DSIP) filings to provide input to, and exchange ideas with, the Joint Utilities of New York (JU) on topics related to distribution system planning as identified by the Joint Utilities Stakeholder Advisory Group (AG).</a:t>
            </a:r>
          </a:p>
          <a:p>
            <a:pPr>
              <a:spcAft>
                <a:spcPts val="600"/>
              </a:spcAft>
            </a:pPr>
            <a:r>
              <a:rPr lang="en-US" sz="2000" b="1" u="sng" dirty="0"/>
              <a:t>Objectives</a:t>
            </a:r>
          </a:p>
          <a:p>
            <a:pPr marL="285750" indent="-285750" algn="just">
              <a:lnSpc>
                <a:spcPct val="90000"/>
              </a:lnSpc>
              <a:spcBef>
                <a:spcPts val="0"/>
              </a:spcBef>
              <a:spcAft>
                <a:spcPts val="600"/>
              </a:spcAft>
              <a:buFont typeface="Arial" panose="020B0604020202020204" pitchFamily="34" charset="0"/>
              <a:buChar char="•"/>
            </a:pPr>
            <a:r>
              <a:rPr lang="en-US" dirty="0"/>
              <a:t>The AG will advise the JU on the sequence and priorities of topics that Engagement Groups should discuss.</a:t>
            </a:r>
          </a:p>
          <a:p>
            <a:pPr marL="285750" indent="-285750" algn="just">
              <a:lnSpc>
                <a:spcPct val="90000"/>
              </a:lnSpc>
              <a:spcBef>
                <a:spcPts val="0"/>
              </a:spcBef>
              <a:spcAft>
                <a:spcPts val="600"/>
              </a:spcAft>
              <a:buFont typeface="Arial" panose="020B0604020202020204" pitchFamily="34" charset="0"/>
              <a:buChar char="•"/>
            </a:pPr>
            <a:r>
              <a:rPr lang="en-US" dirty="0"/>
              <a:t>The AG will also provide input on Engagement Group members, discussion scope, and any output documents that would advance greater shared understanding.</a:t>
            </a:r>
          </a:p>
          <a:p>
            <a:pPr marL="285750" indent="-285750" algn="just">
              <a:lnSpc>
                <a:spcPct val="90000"/>
              </a:lnSpc>
              <a:spcAft>
                <a:spcPts val="600"/>
              </a:spcAft>
              <a:buFont typeface="Arial" panose="020B0604020202020204" pitchFamily="34" charset="0"/>
              <a:buChar char="•"/>
            </a:pPr>
            <a:r>
              <a:rPr lang="en-US" dirty="0"/>
              <a:t>The Engagement Groups will hold discussions on identified topics in order to achieve greater shared understanding of issues covered in the DSIP filings, and to build toward common ground through iterative discussion and feedback. </a:t>
            </a:r>
          </a:p>
          <a:p>
            <a:pPr algn="just">
              <a:lnSpc>
                <a:spcPct val="90000"/>
              </a:lnSpc>
              <a:spcBef>
                <a:spcPts val="0"/>
              </a:spcBef>
              <a:spcAft>
                <a:spcPts val="600"/>
              </a:spcAft>
            </a:pPr>
            <a:endParaRPr lang="en-US" dirty="0"/>
          </a:p>
        </p:txBody>
      </p:sp>
    </p:spTree>
    <p:extLst>
      <p:ext uri="{BB962C8B-B14F-4D97-AF65-F5344CB8AC3E}">
        <p14:creationId xmlns:p14="http://schemas.microsoft.com/office/powerpoint/2010/main" val="42713366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978231"/>
            <a:ext cx="9144000"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a:lstStyle>
          <a:p>
            <a:pPr algn="ctr"/>
            <a:r>
              <a:rPr lang="en-US" sz="3200" dirty="0" smtClean="0"/>
              <a:t>Appendix &amp; Reference Materials</a:t>
            </a:r>
            <a:endParaRPr lang="en-US" sz="3200" dirty="0"/>
          </a:p>
        </p:txBody>
      </p:sp>
    </p:spTree>
    <p:extLst>
      <p:ext uri="{BB962C8B-B14F-4D97-AF65-F5344CB8AC3E}">
        <p14:creationId xmlns:p14="http://schemas.microsoft.com/office/powerpoint/2010/main" val="38183169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Process Overview</a:t>
            </a:r>
            <a:endParaRPr lang="en-US" dirty="0"/>
          </a:p>
        </p:txBody>
      </p:sp>
      <p:sp>
        <p:nvSpPr>
          <p:cNvPr id="82" name="TextBox 81"/>
          <p:cNvSpPr txBox="1"/>
          <p:nvPr/>
        </p:nvSpPr>
        <p:spPr>
          <a:xfrm>
            <a:off x="484095" y="5473466"/>
            <a:ext cx="8250382" cy="553998"/>
          </a:xfrm>
          <a:prstGeom prst="rect">
            <a:avLst/>
          </a:prstGeom>
          <a:noFill/>
        </p:spPr>
        <p:txBody>
          <a:bodyPr wrap="square" rtlCol="0">
            <a:spAutoFit/>
          </a:bodyPr>
          <a:lstStyle/>
          <a:p>
            <a:r>
              <a:rPr lang="en-US" sz="1000" dirty="0">
                <a:solidFill>
                  <a:prstClr val="black"/>
                </a:solidFill>
              </a:rPr>
              <a:t>*Initial DSIP engagements dates based on individual JU workshop schedule during this </a:t>
            </a:r>
            <a:r>
              <a:rPr lang="en-US" sz="1000" dirty="0" smtClean="0">
                <a:solidFill>
                  <a:prstClr val="black"/>
                </a:solidFill>
              </a:rPr>
              <a:t>period. **ITWG beginning in March, EG begins in May.</a:t>
            </a:r>
            <a:endParaRPr lang="en-US" sz="1000" dirty="0">
              <a:solidFill>
                <a:prstClr val="black"/>
              </a:solidFill>
            </a:endParaRPr>
          </a:p>
          <a:p>
            <a:r>
              <a:rPr lang="en-US" sz="1000" dirty="0" smtClean="0">
                <a:solidFill>
                  <a:prstClr val="black"/>
                </a:solidFill>
              </a:rPr>
              <a:t>*** </a:t>
            </a:r>
            <a:r>
              <a:rPr lang="en-US" sz="1000" dirty="0">
                <a:solidFill>
                  <a:prstClr val="black"/>
                </a:solidFill>
              </a:rPr>
              <a:t>Stakeholder technical conferences to engage a wider set of participants to inform technical discussions and share Engagement Group results, as needed and in consultation with the Advisory </a:t>
            </a:r>
            <a:r>
              <a:rPr lang="en-US" sz="1000" dirty="0" smtClean="0">
                <a:solidFill>
                  <a:prstClr val="black"/>
                </a:solidFill>
              </a:rPr>
              <a:t>Group</a:t>
            </a:r>
            <a:endParaRPr lang="en-US" sz="1000" dirty="0">
              <a:solidFill>
                <a:prstClr val="black"/>
              </a:solidFill>
            </a:endParaRPr>
          </a:p>
        </p:txBody>
      </p:sp>
      <p:sp>
        <p:nvSpPr>
          <p:cNvPr id="83" name="TextBox 82"/>
          <p:cNvSpPr txBox="1"/>
          <p:nvPr/>
        </p:nvSpPr>
        <p:spPr>
          <a:xfrm>
            <a:off x="3628980" y="5833990"/>
            <a:ext cx="5425902" cy="276999"/>
          </a:xfrm>
          <a:prstGeom prst="rect">
            <a:avLst/>
          </a:prstGeom>
          <a:noFill/>
        </p:spPr>
        <p:txBody>
          <a:bodyPr wrap="square" rtlCol="0">
            <a:spAutoFit/>
          </a:bodyPr>
          <a:lstStyle/>
          <a:p>
            <a:r>
              <a:rPr lang="en-US" sz="1200" i="1" dirty="0">
                <a:solidFill>
                  <a:prstClr val="black"/>
                </a:solidFill>
              </a:rPr>
              <a:t>Source: Plan for stakeholder engagement process as reflected in May 5</a:t>
            </a:r>
            <a:r>
              <a:rPr lang="en-US" sz="1200" i="1" baseline="30000" dirty="0">
                <a:solidFill>
                  <a:prstClr val="black"/>
                </a:solidFill>
              </a:rPr>
              <a:t>th</a:t>
            </a:r>
            <a:r>
              <a:rPr lang="en-US" sz="1200" i="1" dirty="0">
                <a:solidFill>
                  <a:prstClr val="black"/>
                </a:solidFill>
              </a:rPr>
              <a:t> DSIP filing</a:t>
            </a:r>
          </a:p>
        </p:txBody>
      </p:sp>
      <p:sp>
        <p:nvSpPr>
          <p:cNvPr id="84" name="TextBox 83"/>
          <p:cNvSpPr txBox="1"/>
          <p:nvPr/>
        </p:nvSpPr>
        <p:spPr>
          <a:xfrm>
            <a:off x="3044537" y="858028"/>
            <a:ext cx="3813464" cy="338554"/>
          </a:xfrm>
          <a:prstGeom prst="rect">
            <a:avLst/>
          </a:prstGeom>
          <a:noFill/>
        </p:spPr>
        <p:txBody>
          <a:bodyPr wrap="square" rtlCol="0">
            <a:spAutoFit/>
          </a:bodyPr>
          <a:lstStyle/>
          <a:p>
            <a:r>
              <a:rPr lang="en-US" sz="1600" b="1" dirty="0">
                <a:solidFill>
                  <a:srgbClr val="002060"/>
                </a:solidFill>
              </a:rPr>
              <a:t>Stakeholder Engagement Schedule</a:t>
            </a:r>
          </a:p>
        </p:txBody>
      </p:sp>
      <p:sp>
        <p:nvSpPr>
          <p:cNvPr id="85" name="Rectangle 84"/>
          <p:cNvSpPr/>
          <p:nvPr/>
        </p:nvSpPr>
        <p:spPr>
          <a:xfrm>
            <a:off x="91348" y="3248750"/>
            <a:ext cx="8963852" cy="16143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91348" y="2200806"/>
            <a:ext cx="8963852" cy="4204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7" name="Straight Connector 86"/>
          <p:cNvCxnSpPr/>
          <p:nvPr/>
        </p:nvCxnSpPr>
        <p:spPr>
          <a:xfrm>
            <a:off x="6030079" y="1515524"/>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00677" y="1591106"/>
            <a:ext cx="8341372" cy="25034"/>
          </a:xfrm>
          <a:prstGeom prst="line">
            <a:avLst/>
          </a:prstGeom>
          <a:ln w="38100">
            <a:solidFill>
              <a:schemeClr val="accent1">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55658" y="1515524"/>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870346" y="1515524"/>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569169" y="1515524"/>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252515" y="1515524"/>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965283" y="1515524"/>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665377" y="1515524"/>
            <a:ext cx="0" cy="166255"/>
          </a:xfrm>
          <a:prstGeom prst="line">
            <a:avLst/>
          </a:prstGeom>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1062667" y="1270111"/>
            <a:ext cx="466040" cy="246221"/>
          </a:xfrm>
          <a:prstGeom prst="rect">
            <a:avLst/>
          </a:prstGeom>
          <a:noFill/>
        </p:spPr>
        <p:txBody>
          <a:bodyPr wrap="square" rtlCol="0">
            <a:spAutoFit/>
          </a:bodyPr>
          <a:lstStyle/>
          <a:p>
            <a:pPr algn="ctr"/>
            <a:r>
              <a:rPr lang="en-US" sz="1000" b="1" dirty="0">
                <a:solidFill>
                  <a:prstClr val="black"/>
                </a:solidFill>
              </a:rPr>
              <a:t>Feb</a:t>
            </a:r>
          </a:p>
        </p:txBody>
      </p:sp>
      <p:sp>
        <p:nvSpPr>
          <p:cNvPr id="96" name="TextBox 95"/>
          <p:cNvSpPr txBox="1"/>
          <p:nvPr/>
        </p:nvSpPr>
        <p:spPr>
          <a:xfrm>
            <a:off x="1637137" y="1270111"/>
            <a:ext cx="466040" cy="246221"/>
          </a:xfrm>
          <a:prstGeom prst="rect">
            <a:avLst/>
          </a:prstGeom>
          <a:noFill/>
        </p:spPr>
        <p:txBody>
          <a:bodyPr wrap="square" rtlCol="0">
            <a:spAutoFit/>
          </a:bodyPr>
          <a:lstStyle/>
          <a:p>
            <a:pPr algn="ctr"/>
            <a:r>
              <a:rPr lang="en-US" sz="1000" b="1" dirty="0">
                <a:solidFill>
                  <a:prstClr val="black"/>
                </a:solidFill>
              </a:rPr>
              <a:t>Mar</a:t>
            </a:r>
          </a:p>
        </p:txBody>
      </p:sp>
      <p:sp>
        <p:nvSpPr>
          <p:cNvPr id="97" name="TextBox 96"/>
          <p:cNvSpPr txBox="1"/>
          <p:nvPr/>
        </p:nvSpPr>
        <p:spPr>
          <a:xfrm>
            <a:off x="2336149" y="1270111"/>
            <a:ext cx="466040" cy="246221"/>
          </a:xfrm>
          <a:prstGeom prst="rect">
            <a:avLst/>
          </a:prstGeom>
          <a:noFill/>
        </p:spPr>
        <p:txBody>
          <a:bodyPr wrap="square" rtlCol="0">
            <a:spAutoFit/>
          </a:bodyPr>
          <a:lstStyle/>
          <a:p>
            <a:pPr algn="ctr"/>
            <a:r>
              <a:rPr lang="en-US" sz="1000" b="1" dirty="0">
                <a:solidFill>
                  <a:prstClr val="black"/>
                </a:solidFill>
              </a:rPr>
              <a:t>Apr</a:t>
            </a:r>
          </a:p>
        </p:txBody>
      </p:sp>
      <p:sp>
        <p:nvSpPr>
          <p:cNvPr id="98" name="TextBox 97"/>
          <p:cNvSpPr txBox="1"/>
          <p:nvPr/>
        </p:nvSpPr>
        <p:spPr>
          <a:xfrm>
            <a:off x="3019495" y="1270111"/>
            <a:ext cx="466040" cy="246221"/>
          </a:xfrm>
          <a:prstGeom prst="rect">
            <a:avLst/>
          </a:prstGeom>
          <a:noFill/>
        </p:spPr>
        <p:txBody>
          <a:bodyPr wrap="square" rtlCol="0">
            <a:spAutoFit/>
          </a:bodyPr>
          <a:lstStyle/>
          <a:p>
            <a:pPr algn="ctr"/>
            <a:r>
              <a:rPr lang="en-US" sz="1000" b="1" dirty="0">
                <a:solidFill>
                  <a:prstClr val="black"/>
                </a:solidFill>
              </a:rPr>
              <a:t>May</a:t>
            </a:r>
          </a:p>
        </p:txBody>
      </p:sp>
      <p:sp>
        <p:nvSpPr>
          <p:cNvPr id="99" name="TextBox 98"/>
          <p:cNvSpPr txBox="1"/>
          <p:nvPr/>
        </p:nvSpPr>
        <p:spPr>
          <a:xfrm>
            <a:off x="3732263" y="1270111"/>
            <a:ext cx="466040" cy="246221"/>
          </a:xfrm>
          <a:prstGeom prst="rect">
            <a:avLst/>
          </a:prstGeom>
          <a:noFill/>
        </p:spPr>
        <p:txBody>
          <a:bodyPr wrap="square" rtlCol="0">
            <a:spAutoFit/>
          </a:bodyPr>
          <a:lstStyle/>
          <a:p>
            <a:pPr algn="ctr"/>
            <a:r>
              <a:rPr lang="en-US" sz="1000" b="1" dirty="0">
                <a:solidFill>
                  <a:prstClr val="black"/>
                </a:solidFill>
              </a:rPr>
              <a:t>Jun</a:t>
            </a:r>
          </a:p>
        </p:txBody>
      </p:sp>
      <p:sp>
        <p:nvSpPr>
          <p:cNvPr id="100" name="TextBox 99"/>
          <p:cNvSpPr txBox="1"/>
          <p:nvPr/>
        </p:nvSpPr>
        <p:spPr>
          <a:xfrm>
            <a:off x="4432357" y="1270111"/>
            <a:ext cx="466040" cy="246221"/>
          </a:xfrm>
          <a:prstGeom prst="rect">
            <a:avLst/>
          </a:prstGeom>
          <a:noFill/>
        </p:spPr>
        <p:txBody>
          <a:bodyPr wrap="square" rtlCol="0">
            <a:spAutoFit/>
          </a:bodyPr>
          <a:lstStyle/>
          <a:p>
            <a:pPr algn="ctr"/>
            <a:r>
              <a:rPr lang="en-US" sz="1000" b="1" dirty="0">
                <a:solidFill>
                  <a:prstClr val="black"/>
                </a:solidFill>
              </a:rPr>
              <a:t>Jul</a:t>
            </a:r>
          </a:p>
        </p:txBody>
      </p:sp>
      <p:cxnSp>
        <p:nvCxnSpPr>
          <p:cNvPr id="101" name="Straight Connector 100"/>
          <p:cNvCxnSpPr/>
          <p:nvPr/>
        </p:nvCxnSpPr>
        <p:spPr>
          <a:xfrm>
            <a:off x="5347728" y="1515524"/>
            <a:ext cx="0" cy="166255"/>
          </a:xfrm>
          <a:prstGeom prst="line">
            <a:avLst/>
          </a:prstGeom>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5114708" y="1270111"/>
            <a:ext cx="466040" cy="246221"/>
          </a:xfrm>
          <a:prstGeom prst="rect">
            <a:avLst/>
          </a:prstGeom>
          <a:noFill/>
        </p:spPr>
        <p:txBody>
          <a:bodyPr wrap="square" rtlCol="0">
            <a:spAutoFit/>
          </a:bodyPr>
          <a:lstStyle/>
          <a:p>
            <a:pPr algn="ctr"/>
            <a:r>
              <a:rPr lang="en-US" sz="1000" b="1" dirty="0">
                <a:solidFill>
                  <a:prstClr val="black"/>
                </a:solidFill>
              </a:rPr>
              <a:t>Aug</a:t>
            </a:r>
          </a:p>
        </p:txBody>
      </p:sp>
      <p:cxnSp>
        <p:nvCxnSpPr>
          <p:cNvPr id="103" name="Straight Connector 102"/>
          <p:cNvCxnSpPr/>
          <p:nvPr/>
        </p:nvCxnSpPr>
        <p:spPr>
          <a:xfrm>
            <a:off x="6030079" y="1515524"/>
            <a:ext cx="0" cy="166255"/>
          </a:xfrm>
          <a:prstGeom prst="line">
            <a:avLst/>
          </a:prstGeom>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5804788" y="1270110"/>
            <a:ext cx="466040" cy="246221"/>
          </a:xfrm>
          <a:prstGeom prst="rect">
            <a:avLst/>
          </a:prstGeom>
          <a:noFill/>
        </p:spPr>
        <p:txBody>
          <a:bodyPr wrap="square" rtlCol="0">
            <a:spAutoFit/>
          </a:bodyPr>
          <a:lstStyle/>
          <a:p>
            <a:pPr algn="ctr"/>
            <a:r>
              <a:rPr lang="en-US" sz="1000" b="1" dirty="0">
                <a:solidFill>
                  <a:prstClr val="black"/>
                </a:solidFill>
              </a:rPr>
              <a:t>Sep</a:t>
            </a:r>
          </a:p>
        </p:txBody>
      </p:sp>
      <p:cxnSp>
        <p:nvCxnSpPr>
          <p:cNvPr id="105" name="Straight Connector 104"/>
          <p:cNvCxnSpPr/>
          <p:nvPr/>
        </p:nvCxnSpPr>
        <p:spPr>
          <a:xfrm>
            <a:off x="6712430" y="1515524"/>
            <a:ext cx="0" cy="166255"/>
          </a:xfrm>
          <a:prstGeom prst="line">
            <a:avLst/>
          </a:prstGeom>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6479410" y="1270111"/>
            <a:ext cx="466040" cy="246221"/>
          </a:xfrm>
          <a:prstGeom prst="rect">
            <a:avLst/>
          </a:prstGeom>
          <a:noFill/>
        </p:spPr>
        <p:txBody>
          <a:bodyPr wrap="square" rtlCol="0">
            <a:spAutoFit/>
          </a:bodyPr>
          <a:lstStyle/>
          <a:p>
            <a:pPr algn="ctr"/>
            <a:r>
              <a:rPr lang="en-US" sz="1000" b="1" dirty="0">
                <a:solidFill>
                  <a:prstClr val="black"/>
                </a:solidFill>
              </a:rPr>
              <a:t>Oct</a:t>
            </a:r>
          </a:p>
        </p:txBody>
      </p:sp>
      <p:cxnSp>
        <p:nvCxnSpPr>
          <p:cNvPr id="107" name="Straight Connector 106"/>
          <p:cNvCxnSpPr/>
          <p:nvPr/>
        </p:nvCxnSpPr>
        <p:spPr>
          <a:xfrm>
            <a:off x="7394781" y="1515524"/>
            <a:ext cx="0" cy="166255"/>
          </a:xfrm>
          <a:prstGeom prst="line">
            <a:avLst/>
          </a:prstGeom>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7161761" y="1270111"/>
            <a:ext cx="466040" cy="246221"/>
          </a:xfrm>
          <a:prstGeom prst="rect">
            <a:avLst/>
          </a:prstGeom>
          <a:noFill/>
        </p:spPr>
        <p:txBody>
          <a:bodyPr wrap="square" rtlCol="0">
            <a:spAutoFit/>
          </a:bodyPr>
          <a:lstStyle/>
          <a:p>
            <a:pPr algn="ctr"/>
            <a:r>
              <a:rPr lang="en-US" sz="1000" b="1" dirty="0">
                <a:solidFill>
                  <a:prstClr val="black"/>
                </a:solidFill>
              </a:rPr>
              <a:t>Nov</a:t>
            </a:r>
          </a:p>
        </p:txBody>
      </p:sp>
      <p:cxnSp>
        <p:nvCxnSpPr>
          <p:cNvPr id="109" name="Straight Connector 108"/>
          <p:cNvCxnSpPr/>
          <p:nvPr/>
        </p:nvCxnSpPr>
        <p:spPr>
          <a:xfrm>
            <a:off x="8077132" y="1515524"/>
            <a:ext cx="0" cy="166255"/>
          </a:xfrm>
          <a:prstGeom prst="line">
            <a:avLst/>
          </a:prstGeom>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7844112" y="1270111"/>
            <a:ext cx="466040" cy="246221"/>
          </a:xfrm>
          <a:prstGeom prst="rect">
            <a:avLst/>
          </a:prstGeom>
          <a:noFill/>
        </p:spPr>
        <p:txBody>
          <a:bodyPr wrap="square" rtlCol="0">
            <a:spAutoFit/>
          </a:bodyPr>
          <a:lstStyle/>
          <a:p>
            <a:pPr algn="ctr"/>
            <a:r>
              <a:rPr lang="en-US" sz="1000" b="1" dirty="0">
                <a:solidFill>
                  <a:prstClr val="black"/>
                </a:solidFill>
              </a:rPr>
              <a:t>Dec</a:t>
            </a:r>
          </a:p>
        </p:txBody>
      </p:sp>
      <p:cxnSp>
        <p:nvCxnSpPr>
          <p:cNvPr id="111" name="Straight Connector 110"/>
          <p:cNvCxnSpPr/>
          <p:nvPr/>
        </p:nvCxnSpPr>
        <p:spPr>
          <a:xfrm>
            <a:off x="8630695" y="1515524"/>
            <a:ext cx="0" cy="166255"/>
          </a:xfrm>
          <a:prstGeom prst="line">
            <a:avLst/>
          </a:prstGeom>
        </p:spPr>
        <p:style>
          <a:lnRef idx="1">
            <a:schemeClr val="accent1"/>
          </a:lnRef>
          <a:fillRef idx="0">
            <a:schemeClr val="accent1"/>
          </a:fillRef>
          <a:effectRef idx="0">
            <a:schemeClr val="accent1"/>
          </a:effectRef>
          <a:fontRef idx="minor">
            <a:schemeClr val="tx1"/>
          </a:fontRef>
        </p:style>
      </p:cxnSp>
      <p:sp>
        <p:nvSpPr>
          <p:cNvPr id="112" name="Flowchart: Decision 111"/>
          <p:cNvSpPr/>
          <p:nvPr/>
        </p:nvSpPr>
        <p:spPr>
          <a:xfrm>
            <a:off x="7348022" y="1825338"/>
            <a:ext cx="93518" cy="155863"/>
          </a:xfrm>
          <a:prstGeom prst="flowChartDecision">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113" name="Flowchart: Decision 112"/>
          <p:cNvSpPr/>
          <p:nvPr/>
        </p:nvSpPr>
        <p:spPr>
          <a:xfrm>
            <a:off x="3349166" y="2323339"/>
            <a:ext cx="93518" cy="155863"/>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14" name="Group 113"/>
          <p:cNvGrpSpPr/>
          <p:nvPr/>
        </p:nvGrpSpPr>
        <p:grpSpPr>
          <a:xfrm>
            <a:off x="3685504" y="3328051"/>
            <a:ext cx="2081482" cy="382720"/>
            <a:chOff x="3271321" y="3062741"/>
            <a:chExt cx="2081482" cy="382720"/>
          </a:xfrm>
        </p:grpSpPr>
        <p:sp>
          <p:nvSpPr>
            <p:cNvPr id="115" name="TextBox 114"/>
            <p:cNvSpPr txBox="1"/>
            <p:nvPr/>
          </p:nvSpPr>
          <p:spPr>
            <a:xfrm>
              <a:off x="3560608" y="3062741"/>
              <a:ext cx="1564265" cy="246221"/>
            </a:xfrm>
            <a:prstGeom prst="rect">
              <a:avLst/>
            </a:prstGeom>
            <a:noFill/>
          </p:spPr>
          <p:txBody>
            <a:bodyPr wrap="square" rtlCol="0">
              <a:spAutoFit/>
            </a:bodyPr>
            <a:lstStyle/>
            <a:p>
              <a:pPr algn="ctr"/>
              <a:r>
                <a:rPr lang="en-US" sz="1000" b="1" dirty="0">
                  <a:solidFill>
                    <a:prstClr val="black"/>
                  </a:solidFill>
                </a:rPr>
                <a:t>Distribution </a:t>
              </a:r>
              <a:r>
                <a:rPr lang="en-US" sz="1000" b="1" dirty="0" smtClean="0">
                  <a:solidFill>
                    <a:prstClr val="black"/>
                  </a:solidFill>
                </a:rPr>
                <a:t>Planning**</a:t>
              </a:r>
              <a:endParaRPr lang="en-US" sz="1000" dirty="0">
                <a:solidFill>
                  <a:prstClr val="black"/>
                </a:solidFill>
              </a:endParaRPr>
            </a:p>
          </p:txBody>
        </p:sp>
        <p:cxnSp>
          <p:nvCxnSpPr>
            <p:cNvPr id="116" name="Straight Connector 115"/>
            <p:cNvCxnSpPr/>
            <p:nvPr/>
          </p:nvCxnSpPr>
          <p:spPr>
            <a:xfrm flipV="1">
              <a:off x="3318080" y="3379536"/>
              <a:ext cx="1978045" cy="144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7" name="Flowchart: Decision 116"/>
            <p:cNvSpPr/>
            <p:nvPr/>
          </p:nvSpPr>
          <p:spPr>
            <a:xfrm>
              <a:off x="3271321" y="3289598"/>
              <a:ext cx="93518" cy="15586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8" name="Flowchart: Decision 117"/>
            <p:cNvSpPr/>
            <p:nvPr/>
          </p:nvSpPr>
          <p:spPr>
            <a:xfrm>
              <a:off x="5259285" y="3282913"/>
              <a:ext cx="93518" cy="15586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19" name="Flowchart: Decision 118"/>
          <p:cNvSpPr/>
          <p:nvPr/>
        </p:nvSpPr>
        <p:spPr>
          <a:xfrm>
            <a:off x="8733717" y="2323339"/>
            <a:ext cx="93518" cy="155863"/>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0" name="Flowchart: Decision 119"/>
          <p:cNvSpPr/>
          <p:nvPr/>
        </p:nvSpPr>
        <p:spPr>
          <a:xfrm>
            <a:off x="4784834" y="2323339"/>
            <a:ext cx="93518" cy="155863"/>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1" name="Flowchart: Decision 120"/>
          <p:cNvSpPr/>
          <p:nvPr/>
        </p:nvSpPr>
        <p:spPr>
          <a:xfrm>
            <a:off x="4079129" y="2323339"/>
            <a:ext cx="93518" cy="155863"/>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2" name="Flowchart: Decision 121"/>
          <p:cNvSpPr/>
          <p:nvPr/>
        </p:nvSpPr>
        <p:spPr>
          <a:xfrm>
            <a:off x="5445538" y="2323339"/>
            <a:ext cx="93518" cy="155863"/>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3" name="Flowchart: Decision 122"/>
          <p:cNvSpPr/>
          <p:nvPr/>
        </p:nvSpPr>
        <p:spPr>
          <a:xfrm>
            <a:off x="6886769" y="2323339"/>
            <a:ext cx="93518" cy="155863"/>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4" name="Flowchart: Decision 123"/>
          <p:cNvSpPr/>
          <p:nvPr/>
        </p:nvSpPr>
        <p:spPr>
          <a:xfrm>
            <a:off x="6197362" y="2323339"/>
            <a:ext cx="93518" cy="155863"/>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5" name="Flowchart: Decision 124"/>
          <p:cNvSpPr/>
          <p:nvPr/>
        </p:nvSpPr>
        <p:spPr>
          <a:xfrm>
            <a:off x="7756876" y="2323339"/>
            <a:ext cx="93518" cy="155863"/>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6" name="TextBox 125"/>
          <p:cNvSpPr txBox="1"/>
          <p:nvPr/>
        </p:nvSpPr>
        <p:spPr>
          <a:xfrm>
            <a:off x="8397675" y="1281056"/>
            <a:ext cx="466040" cy="246221"/>
          </a:xfrm>
          <a:prstGeom prst="rect">
            <a:avLst/>
          </a:prstGeom>
          <a:noFill/>
        </p:spPr>
        <p:txBody>
          <a:bodyPr wrap="square" rtlCol="0">
            <a:spAutoFit/>
          </a:bodyPr>
          <a:lstStyle/>
          <a:p>
            <a:pPr algn="ctr"/>
            <a:r>
              <a:rPr lang="en-US" sz="1000" b="1" dirty="0">
                <a:solidFill>
                  <a:prstClr val="black"/>
                </a:solidFill>
              </a:rPr>
              <a:t>2017</a:t>
            </a:r>
          </a:p>
        </p:txBody>
      </p:sp>
      <p:grpSp>
        <p:nvGrpSpPr>
          <p:cNvPr id="127" name="Group 126"/>
          <p:cNvGrpSpPr/>
          <p:nvPr/>
        </p:nvGrpSpPr>
        <p:grpSpPr>
          <a:xfrm>
            <a:off x="3683655" y="3866438"/>
            <a:ext cx="2083331" cy="327170"/>
            <a:chOff x="3286182" y="3601128"/>
            <a:chExt cx="2083331" cy="327170"/>
          </a:xfrm>
        </p:grpSpPr>
        <p:sp>
          <p:nvSpPr>
            <p:cNvPr id="128" name="TextBox 127"/>
            <p:cNvSpPr txBox="1"/>
            <p:nvPr/>
          </p:nvSpPr>
          <p:spPr>
            <a:xfrm>
              <a:off x="3537618" y="3601128"/>
              <a:ext cx="1564265" cy="246221"/>
            </a:xfrm>
            <a:prstGeom prst="rect">
              <a:avLst/>
            </a:prstGeom>
            <a:noFill/>
          </p:spPr>
          <p:txBody>
            <a:bodyPr wrap="square" rtlCol="0">
              <a:spAutoFit/>
            </a:bodyPr>
            <a:lstStyle/>
            <a:p>
              <a:pPr algn="ctr"/>
              <a:r>
                <a:rPr lang="en-US" sz="1000" b="1" dirty="0">
                  <a:solidFill>
                    <a:prstClr val="black"/>
                  </a:solidFill>
                </a:rPr>
                <a:t>Grid Operations</a:t>
              </a:r>
              <a:endParaRPr lang="en-US" sz="1000" dirty="0">
                <a:solidFill>
                  <a:prstClr val="black"/>
                </a:solidFill>
              </a:endParaRPr>
            </a:p>
          </p:txBody>
        </p:sp>
        <p:cxnSp>
          <p:nvCxnSpPr>
            <p:cNvPr id="129" name="Straight Connector 128"/>
            <p:cNvCxnSpPr/>
            <p:nvPr/>
          </p:nvCxnSpPr>
          <p:spPr>
            <a:xfrm flipV="1">
              <a:off x="3326668" y="3847349"/>
              <a:ext cx="1986167" cy="106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0" name="Flowchart: Decision 129"/>
            <p:cNvSpPr/>
            <p:nvPr/>
          </p:nvSpPr>
          <p:spPr>
            <a:xfrm>
              <a:off x="3286182" y="3769418"/>
              <a:ext cx="93518" cy="15586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1" name="Flowchart: Decision 130"/>
            <p:cNvSpPr/>
            <p:nvPr/>
          </p:nvSpPr>
          <p:spPr>
            <a:xfrm>
              <a:off x="5275995" y="3772435"/>
              <a:ext cx="93518" cy="15586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2" name="Group 131"/>
          <p:cNvGrpSpPr/>
          <p:nvPr/>
        </p:nvGrpSpPr>
        <p:grpSpPr>
          <a:xfrm>
            <a:off x="4079129" y="4367232"/>
            <a:ext cx="1687857" cy="317122"/>
            <a:chOff x="3308971" y="4101922"/>
            <a:chExt cx="2083331" cy="317122"/>
          </a:xfrm>
        </p:grpSpPr>
        <p:sp>
          <p:nvSpPr>
            <p:cNvPr id="133" name="TextBox 132"/>
            <p:cNvSpPr txBox="1"/>
            <p:nvPr/>
          </p:nvSpPr>
          <p:spPr>
            <a:xfrm>
              <a:off x="3666946" y="4101922"/>
              <a:ext cx="1564265" cy="246221"/>
            </a:xfrm>
            <a:prstGeom prst="rect">
              <a:avLst/>
            </a:prstGeom>
            <a:noFill/>
          </p:spPr>
          <p:txBody>
            <a:bodyPr wrap="square" rtlCol="0">
              <a:spAutoFit/>
            </a:bodyPr>
            <a:lstStyle/>
            <a:p>
              <a:pPr algn="ctr"/>
              <a:r>
                <a:rPr lang="en-US" sz="1000" b="1" dirty="0">
                  <a:solidFill>
                    <a:prstClr val="black"/>
                  </a:solidFill>
                </a:rPr>
                <a:t>Market Operations</a:t>
              </a:r>
              <a:endParaRPr lang="en-US" sz="1000" dirty="0">
                <a:solidFill>
                  <a:prstClr val="black"/>
                </a:solidFill>
              </a:endParaRPr>
            </a:p>
          </p:txBody>
        </p:sp>
        <p:cxnSp>
          <p:nvCxnSpPr>
            <p:cNvPr id="134" name="Straight Connector 133"/>
            <p:cNvCxnSpPr/>
            <p:nvPr/>
          </p:nvCxnSpPr>
          <p:spPr>
            <a:xfrm flipV="1">
              <a:off x="3349457" y="4338095"/>
              <a:ext cx="1986167" cy="106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5" name="Flowchart: Decision 134"/>
            <p:cNvSpPr/>
            <p:nvPr/>
          </p:nvSpPr>
          <p:spPr>
            <a:xfrm>
              <a:off x="3308971" y="4260164"/>
              <a:ext cx="93518" cy="15586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6" name="Flowchart: Decision 135"/>
            <p:cNvSpPr/>
            <p:nvPr/>
          </p:nvSpPr>
          <p:spPr>
            <a:xfrm>
              <a:off x="5298784" y="4263181"/>
              <a:ext cx="93518" cy="15586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37" name="Flowchart: Decision 136"/>
          <p:cNvSpPr/>
          <p:nvPr/>
        </p:nvSpPr>
        <p:spPr>
          <a:xfrm>
            <a:off x="2640532" y="2323339"/>
            <a:ext cx="93518" cy="155863"/>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8" name="TextBox 137"/>
          <p:cNvSpPr txBox="1"/>
          <p:nvPr/>
        </p:nvSpPr>
        <p:spPr>
          <a:xfrm>
            <a:off x="91030" y="2184839"/>
            <a:ext cx="1536446" cy="276999"/>
          </a:xfrm>
          <a:prstGeom prst="rect">
            <a:avLst/>
          </a:prstGeom>
          <a:noFill/>
        </p:spPr>
        <p:txBody>
          <a:bodyPr wrap="none" rtlCol="0">
            <a:spAutoFit/>
          </a:bodyPr>
          <a:lstStyle/>
          <a:p>
            <a:r>
              <a:rPr lang="en-US" sz="1200" b="1" dirty="0">
                <a:solidFill>
                  <a:prstClr val="black"/>
                </a:solidFill>
              </a:rPr>
              <a:t>Advisory Group Mtgs</a:t>
            </a:r>
          </a:p>
        </p:txBody>
      </p:sp>
      <p:sp>
        <p:nvSpPr>
          <p:cNvPr id="139" name="TextBox 138"/>
          <p:cNvSpPr txBox="1"/>
          <p:nvPr/>
        </p:nvSpPr>
        <p:spPr>
          <a:xfrm>
            <a:off x="91030" y="3350935"/>
            <a:ext cx="1471557" cy="461665"/>
          </a:xfrm>
          <a:prstGeom prst="rect">
            <a:avLst/>
          </a:prstGeom>
          <a:noFill/>
        </p:spPr>
        <p:txBody>
          <a:bodyPr wrap="none" rtlCol="0">
            <a:spAutoFit/>
          </a:bodyPr>
          <a:lstStyle/>
          <a:p>
            <a:r>
              <a:rPr lang="en-US" sz="1200" b="1" dirty="0">
                <a:solidFill>
                  <a:prstClr val="black"/>
                </a:solidFill>
              </a:rPr>
              <a:t>Supplemental DSIP</a:t>
            </a:r>
          </a:p>
          <a:p>
            <a:r>
              <a:rPr lang="en-US" sz="1200" b="1" dirty="0">
                <a:solidFill>
                  <a:prstClr val="black"/>
                </a:solidFill>
              </a:rPr>
              <a:t>Engagement Groups</a:t>
            </a:r>
          </a:p>
        </p:txBody>
      </p:sp>
      <p:sp>
        <p:nvSpPr>
          <p:cNvPr id="140" name="Flowchart: Decision 139"/>
          <p:cNvSpPr/>
          <p:nvPr/>
        </p:nvSpPr>
        <p:spPr>
          <a:xfrm>
            <a:off x="4608669" y="1825338"/>
            <a:ext cx="93518" cy="155863"/>
          </a:xfrm>
          <a:prstGeom prst="flowChartDecision">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141" name="Flowchart: Decision 140"/>
          <p:cNvSpPr/>
          <p:nvPr/>
        </p:nvSpPr>
        <p:spPr>
          <a:xfrm>
            <a:off x="2952597" y="1825338"/>
            <a:ext cx="93518" cy="155863"/>
          </a:xfrm>
          <a:prstGeom prst="flowChartDecision">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142" name="TextBox 141"/>
          <p:cNvSpPr txBox="1"/>
          <p:nvPr/>
        </p:nvSpPr>
        <p:spPr>
          <a:xfrm>
            <a:off x="1554567" y="1764770"/>
            <a:ext cx="1423788" cy="276999"/>
          </a:xfrm>
          <a:prstGeom prst="rect">
            <a:avLst/>
          </a:prstGeom>
          <a:noFill/>
        </p:spPr>
        <p:txBody>
          <a:bodyPr wrap="none" rtlCol="0">
            <a:spAutoFit/>
          </a:bodyPr>
          <a:lstStyle/>
          <a:p>
            <a:r>
              <a:rPr lang="en-US" sz="1200" dirty="0">
                <a:solidFill>
                  <a:prstClr val="black"/>
                </a:solidFill>
              </a:rPr>
              <a:t>DSIP Final Guidance</a:t>
            </a:r>
          </a:p>
        </p:txBody>
      </p:sp>
      <p:sp>
        <p:nvSpPr>
          <p:cNvPr id="143" name="TextBox 142"/>
          <p:cNvSpPr txBox="1"/>
          <p:nvPr/>
        </p:nvSpPr>
        <p:spPr>
          <a:xfrm>
            <a:off x="3364963" y="1764770"/>
            <a:ext cx="1277914" cy="276999"/>
          </a:xfrm>
          <a:prstGeom prst="rect">
            <a:avLst/>
          </a:prstGeom>
          <a:noFill/>
        </p:spPr>
        <p:txBody>
          <a:bodyPr wrap="none" rtlCol="0">
            <a:spAutoFit/>
          </a:bodyPr>
          <a:lstStyle/>
          <a:p>
            <a:r>
              <a:rPr lang="en-US" sz="1200" dirty="0">
                <a:solidFill>
                  <a:prstClr val="black"/>
                </a:solidFill>
              </a:rPr>
              <a:t>Initial DSIP Filings</a:t>
            </a:r>
          </a:p>
        </p:txBody>
      </p:sp>
      <p:sp>
        <p:nvSpPr>
          <p:cNvPr id="144" name="TextBox 143"/>
          <p:cNvSpPr txBox="1"/>
          <p:nvPr/>
        </p:nvSpPr>
        <p:spPr>
          <a:xfrm>
            <a:off x="5639367" y="1764770"/>
            <a:ext cx="1789208" cy="276999"/>
          </a:xfrm>
          <a:prstGeom prst="rect">
            <a:avLst/>
          </a:prstGeom>
          <a:noFill/>
        </p:spPr>
        <p:txBody>
          <a:bodyPr wrap="none" rtlCol="0">
            <a:spAutoFit/>
          </a:bodyPr>
          <a:lstStyle/>
          <a:p>
            <a:r>
              <a:rPr lang="en-US" sz="1200" dirty="0">
                <a:solidFill>
                  <a:prstClr val="black"/>
                </a:solidFill>
              </a:rPr>
              <a:t>Supplemental DSIP Filing</a:t>
            </a:r>
          </a:p>
        </p:txBody>
      </p:sp>
      <p:sp>
        <p:nvSpPr>
          <p:cNvPr id="145" name="Rectangle 144"/>
          <p:cNvSpPr/>
          <p:nvPr/>
        </p:nvSpPr>
        <p:spPr>
          <a:xfrm>
            <a:off x="91030" y="4965253"/>
            <a:ext cx="8963852" cy="4902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6" name="TextBox 145"/>
          <p:cNvSpPr txBox="1"/>
          <p:nvPr/>
        </p:nvSpPr>
        <p:spPr>
          <a:xfrm>
            <a:off x="91030" y="4979539"/>
            <a:ext cx="1640385" cy="461665"/>
          </a:xfrm>
          <a:prstGeom prst="rect">
            <a:avLst/>
          </a:prstGeom>
          <a:noFill/>
        </p:spPr>
        <p:txBody>
          <a:bodyPr wrap="none" rtlCol="0">
            <a:spAutoFit/>
          </a:bodyPr>
          <a:lstStyle/>
          <a:p>
            <a:r>
              <a:rPr lang="en-US" sz="1200" b="1" dirty="0">
                <a:solidFill>
                  <a:prstClr val="black"/>
                </a:solidFill>
              </a:rPr>
              <a:t>Stakeholder</a:t>
            </a:r>
          </a:p>
          <a:p>
            <a:r>
              <a:rPr lang="en-US" sz="1200" b="1" dirty="0" smtClean="0">
                <a:solidFill>
                  <a:prstClr val="black"/>
                </a:solidFill>
              </a:rPr>
              <a:t>Webinars/Conferences</a:t>
            </a:r>
            <a:endParaRPr lang="en-US" sz="1200" b="1" dirty="0">
              <a:solidFill>
                <a:prstClr val="black"/>
              </a:solidFill>
            </a:endParaRPr>
          </a:p>
        </p:txBody>
      </p:sp>
      <p:sp>
        <p:nvSpPr>
          <p:cNvPr id="147" name="Flowchart: Decision 146"/>
          <p:cNvSpPr/>
          <p:nvPr/>
        </p:nvSpPr>
        <p:spPr>
          <a:xfrm>
            <a:off x="1696260" y="5132438"/>
            <a:ext cx="93518" cy="155863"/>
          </a:xfrm>
          <a:prstGeom prst="flowChartDecisio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8" name="Flowchart: Decision 147"/>
          <p:cNvSpPr/>
          <p:nvPr/>
        </p:nvSpPr>
        <p:spPr>
          <a:xfrm>
            <a:off x="4400634" y="5132438"/>
            <a:ext cx="93518" cy="155863"/>
          </a:xfrm>
          <a:prstGeom prst="flowChartDecisio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9" name="Flowchart: Decision 148"/>
          <p:cNvSpPr/>
          <p:nvPr/>
        </p:nvSpPr>
        <p:spPr>
          <a:xfrm>
            <a:off x="5766986" y="5128435"/>
            <a:ext cx="93518" cy="155863"/>
          </a:xfrm>
          <a:prstGeom prst="flowChartDecisio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0" name="Straight Connector 149"/>
          <p:cNvCxnSpPr/>
          <p:nvPr/>
        </p:nvCxnSpPr>
        <p:spPr>
          <a:xfrm>
            <a:off x="3319919" y="2902230"/>
            <a:ext cx="893420" cy="403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1" name="Flowchart: Decision 150"/>
          <p:cNvSpPr/>
          <p:nvPr/>
        </p:nvSpPr>
        <p:spPr>
          <a:xfrm>
            <a:off x="3279433" y="2823237"/>
            <a:ext cx="93518" cy="15586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2" name="Flowchart: Decision 151"/>
          <p:cNvSpPr/>
          <p:nvPr/>
        </p:nvSpPr>
        <p:spPr>
          <a:xfrm>
            <a:off x="4188172" y="2823237"/>
            <a:ext cx="93518" cy="15586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3" name="Straight Connector 152"/>
          <p:cNvCxnSpPr/>
          <p:nvPr/>
        </p:nvCxnSpPr>
        <p:spPr>
          <a:xfrm>
            <a:off x="700677" y="1515524"/>
            <a:ext cx="0" cy="166255"/>
          </a:xfrm>
          <a:prstGeom prst="line">
            <a:avLst/>
          </a:prstGeom>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469059" y="1113845"/>
            <a:ext cx="466040" cy="400110"/>
          </a:xfrm>
          <a:prstGeom prst="rect">
            <a:avLst/>
          </a:prstGeom>
          <a:noFill/>
        </p:spPr>
        <p:txBody>
          <a:bodyPr wrap="square" rtlCol="0">
            <a:spAutoFit/>
          </a:bodyPr>
          <a:lstStyle/>
          <a:p>
            <a:pPr algn="ctr"/>
            <a:r>
              <a:rPr lang="en-US" sz="1000" b="1" dirty="0">
                <a:solidFill>
                  <a:prstClr val="black"/>
                </a:solidFill>
              </a:rPr>
              <a:t>Jan 2016</a:t>
            </a:r>
          </a:p>
        </p:txBody>
      </p:sp>
      <p:sp>
        <p:nvSpPr>
          <p:cNvPr id="155" name="Rectangle 154"/>
          <p:cNvSpPr/>
          <p:nvPr/>
        </p:nvSpPr>
        <p:spPr>
          <a:xfrm>
            <a:off x="91030" y="2692270"/>
            <a:ext cx="8963852" cy="4902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6" name="TextBox 155"/>
          <p:cNvSpPr txBox="1"/>
          <p:nvPr/>
        </p:nvSpPr>
        <p:spPr>
          <a:xfrm>
            <a:off x="91030" y="2684809"/>
            <a:ext cx="1853200" cy="461665"/>
          </a:xfrm>
          <a:prstGeom prst="rect">
            <a:avLst/>
          </a:prstGeom>
          <a:noFill/>
        </p:spPr>
        <p:txBody>
          <a:bodyPr wrap="none" rtlCol="0">
            <a:spAutoFit/>
          </a:bodyPr>
          <a:lstStyle/>
          <a:p>
            <a:r>
              <a:rPr lang="en-US" sz="1200" b="1" dirty="0">
                <a:solidFill>
                  <a:prstClr val="black"/>
                </a:solidFill>
              </a:rPr>
              <a:t>Initial DSIP </a:t>
            </a:r>
          </a:p>
          <a:p>
            <a:r>
              <a:rPr lang="en-US" sz="1200" b="1" dirty="0">
                <a:solidFill>
                  <a:prstClr val="black"/>
                </a:solidFill>
              </a:rPr>
              <a:t>Stakeholder Engagement*</a:t>
            </a:r>
          </a:p>
        </p:txBody>
      </p:sp>
      <p:cxnSp>
        <p:nvCxnSpPr>
          <p:cNvPr id="157" name="Straight Connector 156"/>
          <p:cNvCxnSpPr/>
          <p:nvPr/>
        </p:nvCxnSpPr>
        <p:spPr>
          <a:xfrm>
            <a:off x="3385572" y="2862311"/>
            <a:ext cx="893420" cy="403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8" name="Flowchart: Decision 157"/>
          <p:cNvSpPr/>
          <p:nvPr/>
        </p:nvSpPr>
        <p:spPr>
          <a:xfrm>
            <a:off x="3345086" y="2783318"/>
            <a:ext cx="93518" cy="15586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9" name="Flowchart: Decision 158"/>
          <p:cNvSpPr/>
          <p:nvPr/>
        </p:nvSpPr>
        <p:spPr>
          <a:xfrm>
            <a:off x="4253825" y="2783318"/>
            <a:ext cx="93518" cy="15586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Flowchart: Decision 80"/>
          <p:cNvSpPr/>
          <p:nvPr/>
        </p:nvSpPr>
        <p:spPr>
          <a:xfrm>
            <a:off x="6344233" y="5128353"/>
            <a:ext cx="93518" cy="155863"/>
          </a:xfrm>
          <a:prstGeom prst="flowChartDecisio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0" name="Flowchart: Decision 159"/>
          <p:cNvSpPr/>
          <p:nvPr/>
        </p:nvSpPr>
        <p:spPr>
          <a:xfrm>
            <a:off x="5067949" y="5131370"/>
            <a:ext cx="93518" cy="155863"/>
          </a:xfrm>
          <a:prstGeom prst="flowChartDecisio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7728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9555">
              <a:lnSpc>
                <a:spcPct val="100000"/>
              </a:lnSpc>
            </a:pPr>
            <a:r>
              <a:rPr lang="en-US" b="1" spc="-19" dirty="0" smtClean="0">
                <a:cs typeface="Arial Black"/>
              </a:rPr>
              <a:t>Supplemental DSIP Topics</a:t>
            </a:r>
            <a:endParaRPr dirty="0">
              <a:cs typeface="Arial Black"/>
            </a:endParaRPr>
          </a:p>
        </p:txBody>
      </p:sp>
      <p:sp>
        <p:nvSpPr>
          <p:cNvPr id="103" name="object 3"/>
          <p:cNvSpPr/>
          <p:nvPr/>
        </p:nvSpPr>
        <p:spPr>
          <a:xfrm>
            <a:off x="1933742" y="1345659"/>
            <a:ext cx="2217682" cy="517205"/>
          </a:xfrm>
          <a:custGeom>
            <a:avLst/>
            <a:gdLst/>
            <a:ahLst/>
            <a:cxnLst/>
            <a:rect l="l" t="t" r="r" b="b"/>
            <a:pathLst>
              <a:path w="2926080" h="687451">
                <a:moveTo>
                  <a:pt x="0" y="687451"/>
                </a:moveTo>
                <a:lnTo>
                  <a:pt x="2926080" y="687451"/>
                </a:lnTo>
                <a:lnTo>
                  <a:pt x="2926080" y="0"/>
                </a:lnTo>
                <a:lnTo>
                  <a:pt x="0" y="0"/>
                </a:lnTo>
                <a:lnTo>
                  <a:pt x="0" y="687451"/>
                </a:lnTo>
                <a:close/>
              </a:path>
            </a:pathLst>
          </a:custGeom>
          <a:solidFill>
            <a:schemeClr val="accent5"/>
          </a:solidFill>
        </p:spPr>
        <p:txBody>
          <a:bodyPr wrap="square" lIns="0" tIns="0" rIns="0" bIns="0" rtlCol="0" anchor="ctr">
            <a:noAutofit/>
          </a:bodyPr>
          <a:lstStyle/>
          <a:p>
            <a:pPr algn="ctr"/>
            <a:r>
              <a:rPr lang="en-US" sz="1600" b="1" dirty="0" smtClean="0">
                <a:solidFill>
                  <a:srgbClr val="FFFFFF"/>
                </a:solidFill>
                <a:latin typeface="Calibri Light" panose="020F0302020204030204"/>
                <a:cs typeface="Arial"/>
              </a:rPr>
              <a:t>Distri</a:t>
            </a:r>
            <a:r>
              <a:rPr lang="en-US" sz="1600" b="1" spc="-8" dirty="0" smtClean="0">
                <a:solidFill>
                  <a:srgbClr val="FFFFFF"/>
                </a:solidFill>
                <a:latin typeface="Calibri Light" panose="020F0302020204030204"/>
                <a:cs typeface="Arial"/>
              </a:rPr>
              <a:t>b</a:t>
            </a:r>
            <a:r>
              <a:rPr lang="en-US" sz="1600" b="1" dirty="0" smtClean="0">
                <a:solidFill>
                  <a:srgbClr val="FFFFFF"/>
                </a:solidFill>
                <a:latin typeface="Calibri Light" panose="020F0302020204030204"/>
                <a:cs typeface="Arial"/>
              </a:rPr>
              <a:t>ution</a:t>
            </a:r>
            <a:r>
              <a:rPr lang="en-US" sz="1600" b="1" spc="-38" dirty="0" smtClean="0">
                <a:solidFill>
                  <a:srgbClr val="FFFFFF"/>
                </a:solidFill>
                <a:latin typeface="Calibri Light" panose="020F0302020204030204"/>
                <a:cs typeface="Arial"/>
              </a:rPr>
              <a:t> </a:t>
            </a:r>
            <a:r>
              <a:rPr lang="en-US" sz="1600" b="1" spc="-8" dirty="0" smtClean="0">
                <a:solidFill>
                  <a:srgbClr val="FFFFFF"/>
                </a:solidFill>
                <a:latin typeface="Calibri Light" panose="020F0302020204030204"/>
                <a:cs typeface="Arial"/>
              </a:rPr>
              <a:t>S</a:t>
            </a:r>
            <a:r>
              <a:rPr lang="en-US" sz="1600" b="1" spc="-30" dirty="0" smtClean="0">
                <a:solidFill>
                  <a:srgbClr val="FFFFFF"/>
                </a:solidFill>
                <a:latin typeface="Calibri Light" panose="020F0302020204030204"/>
                <a:cs typeface="Arial"/>
              </a:rPr>
              <a:t>y</a:t>
            </a:r>
            <a:r>
              <a:rPr lang="en-US" sz="1600" b="1" dirty="0" smtClean="0">
                <a:solidFill>
                  <a:srgbClr val="FFFFFF"/>
                </a:solidFill>
                <a:latin typeface="Calibri Light" panose="020F0302020204030204"/>
                <a:cs typeface="Arial"/>
              </a:rPr>
              <a:t>stem</a:t>
            </a:r>
            <a:endParaRPr lang="en-US" sz="1600" dirty="0" smtClean="0">
              <a:solidFill>
                <a:prstClr val="black"/>
              </a:solidFill>
              <a:latin typeface="Calibri Light" panose="020F0302020204030204"/>
              <a:cs typeface="Arial"/>
            </a:endParaRPr>
          </a:p>
          <a:p>
            <a:pPr marL="956" algn="ctr"/>
            <a:r>
              <a:rPr lang="en-US" sz="1600" b="1" dirty="0" smtClean="0">
                <a:solidFill>
                  <a:srgbClr val="FFFFFF"/>
                </a:solidFill>
                <a:latin typeface="Calibri Light" panose="020F0302020204030204"/>
                <a:cs typeface="Arial"/>
              </a:rPr>
              <a:t>P</a:t>
            </a:r>
            <a:r>
              <a:rPr lang="en-US" sz="1600" b="1" spc="-8" dirty="0" smtClean="0">
                <a:solidFill>
                  <a:srgbClr val="FFFFFF"/>
                </a:solidFill>
                <a:latin typeface="Calibri Light" panose="020F0302020204030204"/>
                <a:cs typeface="Arial"/>
              </a:rPr>
              <a:t>l</a:t>
            </a:r>
            <a:r>
              <a:rPr lang="en-US" sz="1600" b="1" dirty="0" smtClean="0">
                <a:solidFill>
                  <a:srgbClr val="FFFFFF"/>
                </a:solidFill>
                <a:latin typeface="Calibri Light" panose="020F0302020204030204"/>
                <a:cs typeface="Arial"/>
              </a:rPr>
              <a:t>anning</a:t>
            </a:r>
            <a:endParaRPr lang="en-US" sz="1600" dirty="0">
              <a:solidFill>
                <a:prstClr val="black"/>
              </a:solidFill>
              <a:latin typeface="Calibri Light" panose="020F0302020204030204"/>
              <a:cs typeface="Arial"/>
            </a:endParaRPr>
          </a:p>
        </p:txBody>
      </p:sp>
      <p:sp>
        <p:nvSpPr>
          <p:cNvPr id="107" name="object 113"/>
          <p:cNvSpPr txBox="1"/>
          <p:nvPr/>
        </p:nvSpPr>
        <p:spPr>
          <a:xfrm>
            <a:off x="810589" y="3132430"/>
            <a:ext cx="562303" cy="214507"/>
          </a:xfrm>
          <a:prstGeom prst="rect">
            <a:avLst/>
          </a:prstGeom>
        </p:spPr>
        <p:txBody>
          <a:bodyPr vert="horz" wrap="square" lIns="0" tIns="0" rIns="0" bIns="0" rtlCol="0">
            <a:noAutofit/>
          </a:bodyPr>
          <a:lstStyle/>
          <a:p>
            <a:pPr marL="9555"/>
            <a:r>
              <a:rPr sz="1400" b="1" spc="-98" dirty="0">
                <a:solidFill>
                  <a:srgbClr val="404040"/>
                </a:solidFill>
                <a:latin typeface="Arial"/>
                <a:cs typeface="Arial"/>
              </a:rPr>
              <a:t>T</a:t>
            </a:r>
            <a:r>
              <a:rPr sz="1400" b="1" dirty="0">
                <a:solidFill>
                  <a:srgbClr val="404040"/>
                </a:solidFill>
                <a:latin typeface="Arial"/>
                <a:cs typeface="Arial"/>
              </a:rPr>
              <a:t>o</a:t>
            </a:r>
            <a:r>
              <a:rPr sz="1400" b="1" spc="4" dirty="0">
                <a:solidFill>
                  <a:srgbClr val="404040"/>
                </a:solidFill>
                <a:latin typeface="Arial"/>
                <a:cs typeface="Arial"/>
              </a:rPr>
              <a:t>p</a:t>
            </a:r>
            <a:r>
              <a:rPr sz="1400" b="1" dirty="0">
                <a:solidFill>
                  <a:srgbClr val="404040"/>
                </a:solidFill>
                <a:latin typeface="Arial"/>
                <a:cs typeface="Arial"/>
              </a:rPr>
              <a:t>ics</a:t>
            </a:r>
            <a:endParaRPr sz="1400" dirty="0">
              <a:solidFill>
                <a:prstClr val="black"/>
              </a:solidFill>
              <a:latin typeface="Arial"/>
              <a:cs typeface="Arial"/>
            </a:endParaRPr>
          </a:p>
        </p:txBody>
      </p:sp>
      <p:sp>
        <p:nvSpPr>
          <p:cNvPr id="109" name="object 114"/>
          <p:cNvSpPr/>
          <p:nvPr/>
        </p:nvSpPr>
        <p:spPr>
          <a:xfrm>
            <a:off x="1528072" y="1910626"/>
            <a:ext cx="152656" cy="2004516"/>
          </a:xfrm>
          <a:custGeom>
            <a:avLst/>
            <a:gdLst/>
            <a:ahLst/>
            <a:cxnLst/>
            <a:rect l="l" t="t" r="r" b="b"/>
            <a:pathLst>
              <a:path w="202905" h="3566088">
                <a:moveTo>
                  <a:pt x="202905" y="3566088"/>
                </a:moveTo>
                <a:lnTo>
                  <a:pt x="163682" y="3564854"/>
                </a:lnTo>
                <a:lnTo>
                  <a:pt x="117963" y="3559111"/>
                </a:lnTo>
                <a:lnTo>
                  <a:pt x="95844" y="1800890"/>
                </a:lnTo>
                <a:lnTo>
                  <a:pt x="93937" y="1797501"/>
                </a:lnTo>
                <a:lnTo>
                  <a:pt x="54011" y="1786681"/>
                </a:lnTo>
                <a:lnTo>
                  <a:pt x="0" y="1783079"/>
                </a:lnTo>
                <a:lnTo>
                  <a:pt x="18633" y="1782653"/>
                </a:lnTo>
                <a:lnTo>
                  <a:pt x="68144" y="1777357"/>
                </a:lnTo>
                <a:lnTo>
                  <a:pt x="95844" y="17810"/>
                </a:lnTo>
                <a:lnTo>
                  <a:pt x="97752" y="14421"/>
                </a:lnTo>
                <a:lnTo>
                  <a:pt x="137677" y="3601"/>
                </a:lnTo>
                <a:lnTo>
                  <a:pt x="172096" y="653"/>
                </a:lnTo>
                <a:lnTo>
                  <a:pt x="191689" y="0"/>
                </a:lnTo>
              </a:path>
            </a:pathLst>
          </a:custGeom>
          <a:noFill/>
          <a:ln w="19050">
            <a:solidFill>
              <a:schemeClr val="tx1"/>
            </a:solidFill>
          </a:ln>
        </p:spPr>
        <p:txBody>
          <a:bodyPr wrap="square" lIns="0" tIns="0" rIns="0" bIns="0" rtlCol="0">
            <a:noAutofit/>
          </a:bodyPr>
          <a:lstStyle/>
          <a:p>
            <a:endParaRPr sz="1400" dirty="0">
              <a:solidFill>
                <a:prstClr val="black"/>
              </a:solidFill>
            </a:endParaRPr>
          </a:p>
        </p:txBody>
      </p:sp>
      <p:sp>
        <p:nvSpPr>
          <p:cNvPr id="117" name="object 115"/>
          <p:cNvSpPr txBox="1"/>
          <p:nvPr/>
        </p:nvSpPr>
        <p:spPr>
          <a:xfrm>
            <a:off x="313414" y="1377393"/>
            <a:ext cx="1129819" cy="420892"/>
          </a:xfrm>
          <a:prstGeom prst="rect">
            <a:avLst/>
          </a:prstGeom>
        </p:spPr>
        <p:txBody>
          <a:bodyPr vert="horz" wrap="square" lIns="0" tIns="0" rIns="0" bIns="0" rtlCol="0">
            <a:noAutofit/>
          </a:bodyPr>
          <a:lstStyle/>
          <a:p>
            <a:pPr marL="45866" marR="9555" indent="-36789" algn="ctr"/>
            <a:r>
              <a:rPr lang="en-US" sz="1400" b="1" spc="-26" dirty="0">
                <a:solidFill>
                  <a:srgbClr val="404040"/>
                </a:solidFill>
                <a:latin typeface="Arial"/>
                <a:cs typeface="Arial"/>
              </a:rPr>
              <a:t>Engagement</a:t>
            </a:r>
            <a:r>
              <a:rPr lang="en-US" sz="1200" b="1" spc="-26" dirty="0">
                <a:solidFill>
                  <a:srgbClr val="404040"/>
                </a:solidFill>
                <a:latin typeface="Arial"/>
                <a:cs typeface="Arial"/>
              </a:rPr>
              <a:t> </a:t>
            </a:r>
            <a:r>
              <a:rPr lang="en-US" sz="1400" b="1" spc="-26" dirty="0">
                <a:solidFill>
                  <a:srgbClr val="404040"/>
                </a:solidFill>
                <a:latin typeface="Arial"/>
                <a:cs typeface="Arial"/>
              </a:rPr>
              <a:t>Groups</a:t>
            </a:r>
            <a:endParaRPr sz="1400" dirty="0">
              <a:solidFill>
                <a:prstClr val="black"/>
              </a:solidFill>
              <a:latin typeface="Arial"/>
              <a:cs typeface="Arial"/>
            </a:endParaRPr>
          </a:p>
        </p:txBody>
      </p:sp>
      <p:sp>
        <p:nvSpPr>
          <p:cNvPr id="119" name="object 116"/>
          <p:cNvSpPr/>
          <p:nvPr/>
        </p:nvSpPr>
        <p:spPr>
          <a:xfrm>
            <a:off x="1528072" y="1293480"/>
            <a:ext cx="152656" cy="532133"/>
          </a:xfrm>
          <a:custGeom>
            <a:avLst/>
            <a:gdLst/>
            <a:ahLst/>
            <a:cxnLst/>
            <a:rect l="l" t="t" r="r" b="b"/>
            <a:pathLst>
              <a:path w="202905" h="707293">
                <a:moveTo>
                  <a:pt x="202905" y="707293"/>
                </a:moveTo>
                <a:lnTo>
                  <a:pt x="163678" y="706058"/>
                </a:lnTo>
                <a:lnTo>
                  <a:pt x="117957" y="700322"/>
                </a:lnTo>
                <a:lnTo>
                  <a:pt x="95844" y="371505"/>
                </a:lnTo>
                <a:lnTo>
                  <a:pt x="93937" y="368116"/>
                </a:lnTo>
                <a:lnTo>
                  <a:pt x="54011" y="357297"/>
                </a:lnTo>
                <a:lnTo>
                  <a:pt x="0" y="353695"/>
                </a:lnTo>
                <a:lnTo>
                  <a:pt x="18633" y="353268"/>
                </a:lnTo>
                <a:lnTo>
                  <a:pt x="68144" y="347973"/>
                </a:lnTo>
                <a:lnTo>
                  <a:pt x="95844" y="17683"/>
                </a:lnTo>
                <a:lnTo>
                  <a:pt x="97753" y="14333"/>
                </a:lnTo>
                <a:lnTo>
                  <a:pt x="137692" y="3591"/>
                </a:lnTo>
                <a:lnTo>
                  <a:pt x="172121" y="652"/>
                </a:lnTo>
                <a:lnTo>
                  <a:pt x="191720" y="0"/>
                </a:lnTo>
              </a:path>
            </a:pathLst>
          </a:custGeom>
          <a:ln w="19049">
            <a:solidFill>
              <a:srgbClr val="404040"/>
            </a:solidFill>
          </a:ln>
        </p:spPr>
        <p:txBody>
          <a:bodyPr wrap="square" lIns="0" tIns="0" rIns="0" bIns="0" rtlCol="0">
            <a:noAutofit/>
          </a:bodyPr>
          <a:lstStyle/>
          <a:p>
            <a:endParaRPr sz="1400" dirty="0">
              <a:solidFill>
                <a:prstClr val="black"/>
              </a:solidFill>
            </a:endParaRPr>
          </a:p>
        </p:txBody>
      </p:sp>
      <p:sp>
        <p:nvSpPr>
          <p:cNvPr id="120" name="object 23"/>
          <p:cNvSpPr/>
          <p:nvPr/>
        </p:nvSpPr>
        <p:spPr>
          <a:xfrm>
            <a:off x="1933742" y="3295987"/>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6350">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a:solidFill>
                  <a:prstClr val="black"/>
                </a:solidFill>
                <a:cs typeface="Arial"/>
              </a:rPr>
              <a:t>Probabilistic</a:t>
            </a:r>
          </a:p>
          <a:p>
            <a:pPr marL="9555" marR="9555" indent="-5256" algn="ctr">
              <a:lnSpc>
                <a:spcPct val="100099"/>
              </a:lnSpc>
            </a:pPr>
            <a:r>
              <a:rPr lang="en-US" sz="1200" dirty="0">
                <a:solidFill>
                  <a:prstClr val="black"/>
                </a:solidFill>
                <a:cs typeface="Arial"/>
              </a:rPr>
              <a:t>Planning</a:t>
            </a:r>
          </a:p>
        </p:txBody>
      </p:sp>
      <p:sp>
        <p:nvSpPr>
          <p:cNvPr id="121" name="object 23"/>
          <p:cNvSpPr/>
          <p:nvPr/>
        </p:nvSpPr>
        <p:spPr>
          <a:xfrm>
            <a:off x="3120752" y="3286070"/>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6350">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a:solidFill>
                  <a:prstClr val="black"/>
                </a:solidFill>
                <a:cs typeface="Arial"/>
              </a:rPr>
              <a:t>Load Flow </a:t>
            </a:r>
          </a:p>
          <a:p>
            <a:pPr marL="9555" marR="9555" indent="-5256" algn="ctr">
              <a:lnSpc>
                <a:spcPct val="100099"/>
              </a:lnSpc>
            </a:pPr>
            <a:r>
              <a:rPr lang="en-US" sz="1200" dirty="0">
                <a:solidFill>
                  <a:prstClr val="black"/>
                </a:solidFill>
                <a:cs typeface="Arial"/>
              </a:rPr>
              <a:t>Analysis</a:t>
            </a:r>
          </a:p>
        </p:txBody>
      </p:sp>
      <p:sp>
        <p:nvSpPr>
          <p:cNvPr id="123" name="TextBox 122"/>
          <p:cNvSpPr txBox="1"/>
          <p:nvPr/>
        </p:nvSpPr>
        <p:spPr>
          <a:xfrm>
            <a:off x="5155876" y="4001389"/>
            <a:ext cx="3611314" cy="382092"/>
          </a:xfrm>
          <a:prstGeom prst="rect">
            <a:avLst/>
          </a:prstGeom>
          <a:noFill/>
        </p:spPr>
        <p:txBody>
          <a:bodyPr wrap="square" rtlCol="0">
            <a:spAutoFit/>
          </a:bodyPr>
          <a:lstStyle/>
          <a:p>
            <a:pPr>
              <a:lnSpc>
                <a:spcPct val="150000"/>
              </a:lnSpc>
            </a:pPr>
            <a:r>
              <a:rPr lang="en-US" sz="1400" dirty="0">
                <a:solidFill>
                  <a:prstClr val="black"/>
                </a:solidFill>
              </a:rPr>
              <a:t>Interconnection Technical Working </a:t>
            </a:r>
            <a:r>
              <a:rPr lang="en-US" sz="1400" dirty="0" smtClean="0">
                <a:solidFill>
                  <a:prstClr val="black"/>
                </a:solidFill>
              </a:rPr>
              <a:t>Group</a:t>
            </a:r>
            <a:endParaRPr lang="en-US" sz="1400" dirty="0">
              <a:solidFill>
                <a:prstClr val="black"/>
              </a:solidFill>
            </a:endParaRPr>
          </a:p>
        </p:txBody>
      </p:sp>
      <p:sp>
        <p:nvSpPr>
          <p:cNvPr id="124" name="Rectangle 123"/>
          <p:cNvSpPr/>
          <p:nvPr/>
        </p:nvSpPr>
        <p:spPr>
          <a:xfrm>
            <a:off x="4855884" y="4165501"/>
            <a:ext cx="214118" cy="152047"/>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prstClr val="white"/>
              </a:solidFill>
            </a:endParaRPr>
          </a:p>
        </p:txBody>
      </p:sp>
      <p:sp>
        <p:nvSpPr>
          <p:cNvPr id="126" name="object 3"/>
          <p:cNvSpPr/>
          <p:nvPr/>
        </p:nvSpPr>
        <p:spPr>
          <a:xfrm>
            <a:off x="4278150" y="1345659"/>
            <a:ext cx="2217682" cy="517205"/>
          </a:xfrm>
          <a:custGeom>
            <a:avLst/>
            <a:gdLst/>
            <a:ahLst/>
            <a:cxnLst/>
            <a:rect l="l" t="t" r="r" b="b"/>
            <a:pathLst>
              <a:path w="2926080" h="687451">
                <a:moveTo>
                  <a:pt x="0" y="687451"/>
                </a:moveTo>
                <a:lnTo>
                  <a:pt x="2926080" y="687451"/>
                </a:lnTo>
                <a:lnTo>
                  <a:pt x="2926080" y="0"/>
                </a:lnTo>
                <a:lnTo>
                  <a:pt x="0" y="0"/>
                </a:lnTo>
                <a:lnTo>
                  <a:pt x="0" y="687451"/>
                </a:lnTo>
                <a:close/>
              </a:path>
            </a:pathLst>
          </a:custGeom>
          <a:solidFill>
            <a:schemeClr val="accent5"/>
          </a:solidFill>
        </p:spPr>
        <p:txBody>
          <a:bodyPr wrap="square" lIns="0" tIns="0" rIns="0" bIns="0" rtlCol="0" anchor="ctr">
            <a:noAutofit/>
          </a:bodyPr>
          <a:lstStyle/>
          <a:p>
            <a:pPr algn="ctr"/>
            <a:r>
              <a:rPr lang="en-US" sz="1600" b="1" dirty="0" smtClean="0">
                <a:solidFill>
                  <a:srgbClr val="FFFFFF"/>
                </a:solidFill>
                <a:latin typeface="Calibri Light" panose="020F0302020204030204"/>
                <a:cs typeface="Arial"/>
              </a:rPr>
              <a:t>Grid Operations</a:t>
            </a:r>
            <a:endParaRPr lang="en-US" sz="1600" dirty="0">
              <a:solidFill>
                <a:prstClr val="black"/>
              </a:solidFill>
              <a:latin typeface="Calibri Light" panose="020F0302020204030204"/>
              <a:cs typeface="Arial"/>
            </a:endParaRPr>
          </a:p>
        </p:txBody>
      </p:sp>
      <p:sp>
        <p:nvSpPr>
          <p:cNvPr id="127" name="object 3"/>
          <p:cNvSpPr/>
          <p:nvPr/>
        </p:nvSpPr>
        <p:spPr>
          <a:xfrm>
            <a:off x="6617534" y="1345659"/>
            <a:ext cx="2217682" cy="517205"/>
          </a:xfrm>
          <a:custGeom>
            <a:avLst/>
            <a:gdLst/>
            <a:ahLst/>
            <a:cxnLst/>
            <a:rect l="l" t="t" r="r" b="b"/>
            <a:pathLst>
              <a:path w="2926080" h="687451">
                <a:moveTo>
                  <a:pt x="0" y="687451"/>
                </a:moveTo>
                <a:lnTo>
                  <a:pt x="2926080" y="687451"/>
                </a:lnTo>
                <a:lnTo>
                  <a:pt x="2926080" y="0"/>
                </a:lnTo>
                <a:lnTo>
                  <a:pt x="0" y="0"/>
                </a:lnTo>
                <a:lnTo>
                  <a:pt x="0" y="687451"/>
                </a:lnTo>
                <a:close/>
              </a:path>
            </a:pathLst>
          </a:custGeom>
          <a:solidFill>
            <a:schemeClr val="accent5"/>
          </a:solidFill>
        </p:spPr>
        <p:txBody>
          <a:bodyPr wrap="square" lIns="0" tIns="0" rIns="0" bIns="0" rtlCol="0" anchor="ctr">
            <a:noAutofit/>
          </a:bodyPr>
          <a:lstStyle/>
          <a:p>
            <a:pPr algn="ctr"/>
            <a:r>
              <a:rPr lang="en-US" sz="1600" b="1" dirty="0" smtClean="0">
                <a:solidFill>
                  <a:srgbClr val="FFFFFF"/>
                </a:solidFill>
                <a:latin typeface="Calibri Light" panose="020F0302020204030204"/>
                <a:cs typeface="Arial"/>
              </a:rPr>
              <a:t>Market Operations</a:t>
            </a:r>
            <a:endParaRPr lang="en-US" sz="1600" dirty="0">
              <a:solidFill>
                <a:prstClr val="black"/>
              </a:solidFill>
              <a:latin typeface="Calibri Light" panose="020F0302020204030204"/>
              <a:cs typeface="Arial"/>
            </a:endParaRPr>
          </a:p>
        </p:txBody>
      </p:sp>
      <p:sp>
        <p:nvSpPr>
          <p:cNvPr id="129" name="object 23"/>
          <p:cNvSpPr/>
          <p:nvPr/>
        </p:nvSpPr>
        <p:spPr>
          <a:xfrm>
            <a:off x="1933742" y="2599481"/>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6350">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smtClean="0">
                <a:solidFill>
                  <a:prstClr val="black"/>
                </a:solidFill>
                <a:cs typeface="Arial"/>
              </a:rPr>
              <a:t>Load and DER</a:t>
            </a:r>
            <a:endParaRPr lang="en-US" sz="1200" dirty="0">
              <a:solidFill>
                <a:prstClr val="black"/>
              </a:solidFill>
              <a:cs typeface="Arial"/>
            </a:endParaRPr>
          </a:p>
          <a:p>
            <a:pPr marL="9555" marR="9555" indent="-5256" algn="ctr">
              <a:lnSpc>
                <a:spcPct val="100099"/>
              </a:lnSpc>
            </a:pPr>
            <a:r>
              <a:rPr lang="en-US" sz="1200" dirty="0">
                <a:solidFill>
                  <a:prstClr val="black"/>
                </a:solidFill>
                <a:cs typeface="Arial"/>
              </a:rPr>
              <a:t>Forecasting</a:t>
            </a:r>
          </a:p>
        </p:txBody>
      </p:sp>
      <p:sp>
        <p:nvSpPr>
          <p:cNvPr id="130" name="object 23"/>
          <p:cNvSpPr/>
          <p:nvPr/>
        </p:nvSpPr>
        <p:spPr>
          <a:xfrm>
            <a:off x="3120752" y="1908453"/>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28575">
            <a:solidFill>
              <a:schemeClr val="accent2"/>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a:solidFill>
                  <a:prstClr val="black"/>
                </a:solidFill>
                <a:cs typeface="Arial"/>
              </a:rPr>
              <a:t>Hosting</a:t>
            </a:r>
          </a:p>
          <a:p>
            <a:pPr marL="9555" marR="9555" indent="-5256" algn="ctr">
              <a:lnSpc>
                <a:spcPct val="100099"/>
              </a:lnSpc>
            </a:pPr>
            <a:r>
              <a:rPr lang="en-US" sz="1200" dirty="0">
                <a:solidFill>
                  <a:prstClr val="black"/>
                </a:solidFill>
                <a:cs typeface="Arial"/>
              </a:rPr>
              <a:t>Capacity</a:t>
            </a:r>
          </a:p>
        </p:txBody>
      </p:sp>
      <p:sp>
        <p:nvSpPr>
          <p:cNvPr id="131" name="object 23"/>
          <p:cNvSpPr/>
          <p:nvPr/>
        </p:nvSpPr>
        <p:spPr>
          <a:xfrm>
            <a:off x="1933742" y="1908452"/>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28575">
            <a:solidFill>
              <a:schemeClr val="accent4"/>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smtClean="0">
                <a:solidFill>
                  <a:prstClr val="black"/>
                </a:solidFill>
                <a:cs typeface="Arial"/>
              </a:rPr>
              <a:t>Interconnection</a:t>
            </a:r>
            <a:endParaRPr lang="en-US" sz="1200" dirty="0">
              <a:solidFill>
                <a:prstClr val="black"/>
              </a:solidFill>
              <a:cs typeface="Arial"/>
            </a:endParaRPr>
          </a:p>
        </p:txBody>
      </p:sp>
      <p:sp>
        <p:nvSpPr>
          <p:cNvPr id="132" name="object 23"/>
          <p:cNvSpPr/>
          <p:nvPr/>
        </p:nvSpPr>
        <p:spPr>
          <a:xfrm>
            <a:off x="5463907" y="2599482"/>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28575">
            <a:solidFill>
              <a:schemeClr val="accent2"/>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a:solidFill>
                  <a:prstClr val="black"/>
                </a:solidFill>
                <a:cs typeface="Arial"/>
              </a:rPr>
              <a:t>ISO/DSP Roles, Responsibilities, Interaction</a:t>
            </a:r>
          </a:p>
        </p:txBody>
      </p:sp>
      <p:sp>
        <p:nvSpPr>
          <p:cNvPr id="133" name="object 23"/>
          <p:cNvSpPr/>
          <p:nvPr/>
        </p:nvSpPr>
        <p:spPr>
          <a:xfrm>
            <a:off x="4276897" y="2599481"/>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6350">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a:solidFill>
                  <a:prstClr val="black"/>
                </a:solidFill>
                <a:cs typeface="Arial"/>
              </a:rPr>
              <a:t>Cyber</a:t>
            </a:r>
          </a:p>
          <a:p>
            <a:pPr marL="9555" marR="9555" indent="-5256" algn="ctr">
              <a:lnSpc>
                <a:spcPct val="100099"/>
              </a:lnSpc>
            </a:pPr>
            <a:r>
              <a:rPr lang="en-US" sz="1200" dirty="0">
                <a:solidFill>
                  <a:prstClr val="black"/>
                </a:solidFill>
                <a:cs typeface="Arial"/>
              </a:rPr>
              <a:t>Security</a:t>
            </a:r>
          </a:p>
        </p:txBody>
      </p:sp>
      <p:sp>
        <p:nvSpPr>
          <p:cNvPr id="134" name="object 23"/>
          <p:cNvSpPr/>
          <p:nvPr/>
        </p:nvSpPr>
        <p:spPr>
          <a:xfrm>
            <a:off x="5463907" y="1908453"/>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28575">
            <a:solidFill>
              <a:schemeClr val="accent2"/>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a:solidFill>
                  <a:prstClr val="black"/>
                </a:solidFill>
                <a:cs typeface="Arial"/>
              </a:rPr>
              <a:t>Monitoring &amp;</a:t>
            </a:r>
          </a:p>
          <a:p>
            <a:pPr marL="9555" marR="9555" indent="-5256" algn="ctr">
              <a:lnSpc>
                <a:spcPct val="100099"/>
              </a:lnSpc>
            </a:pPr>
            <a:r>
              <a:rPr lang="en-US" sz="1200" dirty="0">
                <a:solidFill>
                  <a:prstClr val="black"/>
                </a:solidFill>
                <a:cs typeface="Arial"/>
              </a:rPr>
              <a:t>Control</a:t>
            </a:r>
          </a:p>
        </p:txBody>
      </p:sp>
      <p:sp>
        <p:nvSpPr>
          <p:cNvPr id="136" name="object 23"/>
          <p:cNvSpPr/>
          <p:nvPr/>
        </p:nvSpPr>
        <p:spPr>
          <a:xfrm>
            <a:off x="7804544" y="2599482"/>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6350">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a:solidFill>
                  <a:prstClr val="black"/>
                </a:solidFill>
                <a:cs typeface="Arial"/>
              </a:rPr>
              <a:t>Electric Vehicle Supply Equipment</a:t>
            </a:r>
          </a:p>
        </p:txBody>
      </p:sp>
      <p:sp>
        <p:nvSpPr>
          <p:cNvPr id="137" name="object 23"/>
          <p:cNvSpPr/>
          <p:nvPr/>
        </p:nvSpPr>
        <p:spPr>
          <a:xfrm>
            <a:off x="6617534" y="2599481"/>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28575">
            <a:solidFill>
              <a:srgbClr val="ED7D31"/>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smtClean="0">
                <a:solidFill>
                  <a:prstClr val="black"/>
                </a:solidFill>
                <a:cs typeface="Arial"/>
              </a:rPr>
              <a:t>DER Sourcing - Procurement</a:t>
            </a:r>
            <a:endParaRPr lang="en-US" sz="1200" dirty="0">
              <a:solidFill>
                <a:prstClr val="black"/>
              </a:solidFill>
              <a:cs typeface="Arial"/>
            </a:endParaRPr>
          </a:p>
        </p:txBody>
      </p:sp>
      <p:sp>
        <p:nvSpPr>
          <p:cNvPr id="138" name="object 23"/>
          <p:cNvSpPr/>
          <p:nvPr/>
        </p:nvSpPr>
        <p:spPr>
          <a:xfrm>
            <a:off x="7804544" y="1908453"/>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28575">
            <a:solidFill>
              <a:schemeClr val="accent2"/>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a:solidFill>
                  <a:prstClr val="black"/>
                </a:solidFill>
                <a:cs typeface="Arial"/>
              </a:rPr>
              <a:t>Customer Data</a:t>
            </a:r>
          </a:p>
        </p:txBody>
      </p:sp>
      <p:sp>
        <p:nvSpPr>
          <p:cNvPr id="139" name="object 23"/>
          <p:cNvSpPr/>
          <p:nvPr/>
        </p:nvSpPr>
        <p:spPr>
          <a:xfrm>
            <a:off x="6617534" y="1908452"/>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28575">
            <a:solidFill>
              <a:srgbClr val="00B050"/>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a:solidFill>
                  <a:prstClr val="black"/>
                </a:solidFill>
                <a:cs typeface="Arial"/>
              </a:rPr>
              <a:t>Granular</a:t>
            </a:r>
          </a:p>
          <a:p>
            <a:pPr marL="9555" marR="9555" indent="-5256" algn="ctr">
              <a:lnSpc>
                <a:spcPct val="100099"/>
              </a:lnSpc>
            </a:pPr>
            <a:r>
              <a:rPr lang="en-US" sz="1200" dirty="0">
                <a:solidFill>
                  <a:prstClr val="black"/>
                </a:solidFill>
                <a:cs typeface="Arial"/>
              </a:rPr>
              <a:t>Pricing</a:t>
            </a:r>
          </a:p>
        </p:txBody>
      </p:sp>
      <p:sp>
        <p:nvSpPr>
          <p:cNvPr id="6" name="Rectangle 5"/>
          <p:cNvSpPr/>
          <p:nvPr/>
        </p:nvSpPr>
        <p:spPr>
          <a:xfrm>
            <a:off x="5155876" y="4415380"/>
            <a:ext cx="3547061" cy="415498"/>
          </a:xfrm>
          <a:prstGeom prst="rect">
            <a:avLst/>
          </a:prstGeom>
        </p:spPr>
        <p:txBody>
          <a:bodyPr wrap="none">
            <a:spAutoFit/>
          </a:bodyPr>
          <a:lstStyle/>
          <a:p>
            <a:pPr>
              <a:lnSpc>
                <a:spcPct val="150000"/>
              </a:lnSpc>
            </a:pPr>
            <a:r>
              <a:rPr lang="en-US" sz="1400" dirty="0">
                <a:solidFill>
                  <a:prstClr val="black"/>
                </a:solidFill>
              </a:rPr>
              <a:t>Currently scheduled </a:t>
            </a:r>
            <a:r>
              <a:rPr lang="en-US" sz="1400" dirty="0" smtClean="0">
                <a:solidFill>
                  <a:prstClr val="black"/>
                </a:solidFill>
              </a:rPr>
              <a:t>Engagement </a:t>
            </a:r>
            <a:r>
              <a:rPr lang="en-US" sz="1400" dirty="0">
                <a:solidFill>
                  <a:prstClr val="black"/>
                </a:solidFill>
              </a:rPr>
              <a:t>G</a:t>
            </a:r>
            <a:r>
              <a:rPr lang="en-US" sz="1400" dirty="0" smtClean="0">
                <a:solidFill>
                  <a:prstClr val="black"/>
                </a:solidFill>
              </a:rPr>
              <a:t>roup </a:t>
            </a:r>
            <a:r>
              <a:rPr lang="en-US" sz="1400" dirty="0">
                <a:solidFill>
                  <a:prstClr val="black"/>
                </a:solidFill>
              </a:rPr>
              <a:t>topics</a:t>
            </a:r>
          </a:p>
        </p:txBody>
      </p:sp>
      <p:sp>
        <p:nvSpPr>
          <p:cNvPr id="140" name="Rectangle 139"/>
          <p:cNvSpPr/>
          <p:nvPr/>
        </p:nvSpPr>
        <p:spPr>
          <a:xfrm>
            <a:off x="4855884" y="4547105"/>
            <a:ext cx="214118" cy="15204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prstClr val="white"/>
              </a:solidFill>
            </a:endParaRPr>
          </a:p>
        </p:txBody>
      </p:sp>
      <p:sp>
        <p:nvSpPr>
          <p:cNvPr id="29" name="Rectangle 28"/>
          <p:cNvSpPr/>
          <p:nvPr/>
        </p:nvSpPr>
        <p:spPr>
          <a:xfrm>
            <a:off x="4855884" y="4972401"/>
            <a:ext cx="214118" cy="152047"/>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prstClr val="white"/>
              </a:solidFill>
            </a:endParaRPr>
          </a:p>
        </p:txBody>
      </p:sp>
      <p:sp>
        <p:nvSpPr>
          <p:cNvPr id="30" name="Rectangle 29"/>
          <p:cNvSpPr/>
          <p:nvPr/>
        </p:nvSpPr>
        <p:spPr>
          <a:xfrm>
            <a:off x="5155875" y="4819220"/>
            <a:ext cx="3296352" cy="415498"/>
          </a:xfrm>
          <a:prstGeom prst="rect">
            <a:avLst/>
          </a:prstGeom>
        </p:spPr>
        <p:txBody>
          <a:bodyPr wrap="none">
            <a:spAutoFit/>
          </a:bodyPr>
          <a:lstStyle/>
          <a:p>
            <a:pPr>
              <a:lnSpc>
                <a:spcPct val="150000"/>
              </a:lnSpc>
            </a:pPr>
            <a:r>
              <a:rPr lang="en-US" sz="1400" dirty="0">
                <a:solidFill>
                  <a:prstClr val="black"/>
                </a:solidFill>
              </a:rPr>
              <a:t>Currently scheduled </a:t>
            </a:r>
            <a:r>
              <a:rPr lang="en-US" sz="1400" dirty="0" smtClean="0">
                <a:solidFill>
                  <a:prstClr val="black"/>
                </a:solidFill>
              </a:rPr>
              <a:t>Advisory Group topics</a:t>
            </a:r>
            <a:endParaRPr lang="en-US" sz="1400" dirty="0">
              <a:solidFill>
                <a:prstClr val="black"/>
              </a:solidFill>
            </a:endParaRPr>
          </a:p>
        </p:txBody>
      </p:sp>
      <p:sp>
        <p:nvSpPr>
          <p:cNvPr id="31" name="object 23"/>
          <p:cNvSpPr/>
          <p:nvPr/>
        </p:nvSpPr>
        <p:spPr>
          <a:xfrm>
            <a:off x="3120752" y="2599481"/>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smtClean="0">
                <a:solidFill>
                  <a:prstClr val="black"/>
                </a:solidFill>
                <a:cs typeface="Arial"/>
              </a:rPr>
              <a:t>NWA</a:t>
            </a:r>
          </a:p>
          <a:p>
            <a:pPr marL="9555" marR="9555" indent="-5256" algn="ctr">
              <a:lnSpc>
                <a:spcPct val="100099"/>
              </a:lnSpc>
            </a:pPr>
            <a:r>
              <a:rPr lang="en-US" sz="1200" dirty="0" smtClean="0">
                <a:solidFill>
                  <a:prstClr val="black"/>
                </a:solidFill>
                <a:cs typeface="Arial"/>
              </a:rPr>
              <a:t>Suitability</a:t>
            </a:r>
            <a:endParaRPr lang="en-US" sz="1200" dirty="0">
              <a:solidFill>
                <a:prstClr val="black"/>
              </a:solidFill>
              <a:cs typeface="Arial"/>
            </a:endParaRPr>
          </a:p>
        </p:txBody>
      </p:sp>
      <p:sp>
        <p:nvSpPr>
          <p:cNvPr id="32" name="object 23"/>
          <p:cNvSpPr/>
          <p:nvPr/>
        </p:nvSpPr>
        <p:spPr>
          <a:xfrm>
            <a:off x="4291070" y="1901784"/>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smtClean="0">
                <a:solidFill>
                  <a:prstClr val="black"/>
                </a:solidFill>
                <a:cs typeface="Arial"/>
              </a:rPr>
              <a:t>System Data</a:t>
            </a:r>
            <a:endParaRPr lang="en-US" sz="1200" dirty="0">
              <a:solidFill>
                <a:prstClr val="black"/>
              </a:solidFill>
              <a:cs typeface="Arial"/>
            </a:endParaRPr>
          </a:p>
        </p:txBody>
      </p:sp>
    </p:spTree>
    <p:extLst>
      <p:ext uri="{BB962C8B-B14F-4D97-AF65-F5344CB8AC3E}">
        <p14:creationId xmlns:p14="http://schemas.microsoft.com/office/powerpoint/2010/main" val="31566904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Hosting Capacity </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2728851246"/>
              </p:ext>
            </p:extLst>
          </p:nvPr>
        </p:nvGraphicFramePr>
        <p:xfrm>
          <a:off x="484095" y="743056"/>
          <a:ext cx="8218842" cy="3341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94759" y="3956706"/>
            <a:ext cx="2563738" cy="2031325"/>
          </a:xfrm>
          <a:prstGeom prst="rect">
            <a:avLst/>
          </a:prstGeom>
          <a:noFill/>
        </p:spPr>
        <p:txBody>
          <a:bodyPr wrap="square" rtlCol="0">
            <a:spAutoFit/>
          </a:bodyPr>
          <a:lstStyle/>
          <a:p>
            <a:pPr marL="285750" lvl="0" indent="-285750">
              <a:buFont typeface="Arial" panose="020B0604020202020204" pitchFamily="34" charset="0"/>
              <a:buChar char="•"/>
            </a:pPr>
            <a:r>
              <a:rPr lang="en-US" sz="1200" dirty="0" smtClean="0">
                <a:solidFill>
                  <a:schemeClr val="bg1">
                    <a:lumMod val="50000"/>
                  </a:schemeClr>
                </a:solidFill>
              </a:rPr>
              <a:t>Queue management</a:t>
            </a:r>
          </a:p>
          <a:p>
            <a:pPr marL="285750" lvl="0" indent="-285750">
              <a:buFont typeface="Arial" panose="020B0604020202020204" pitchFamily="34" charset="0"/>
              <a:buChar char="•"/>
            </a:pPr>
            <a:endParaRPr lang="en-US" sz="1200" dirty="0">
              <a:solidFill>
                <a:schemeClr val="bg1">
                  <a:lumMod val="50000"/>
                </a:schemeClr>
              </a:solidFill>
            </a:endParaRPr>
          </a:p>
          <a:p>
            <a:pPr marL="285750" lvl="0" indent="-285750">
              <a:buFont typeface="Arial" panose="020B0604020202020204" pitchFamily="34" charset="0"/>
              <a:buChar char="•"/>
            </a:pPr>
            <a:r>
              <a:rPr lang="en-US" sz="1200" dirty="0" smtClean="0">
                <a:solidFill>
                  <a:schemeClr val="bg1">
                    <a:lumMod val="50000"/>
                  </a:schemeClr>
                </a:solidFill>
              </a:rPr>
              <a:t>Dispute resolution</a:t>
            </a:r>
          </a:p>
          <a:p>
            <a:pPr marL="285750" lvl="0" indent="-285750">
              <a:buFont typeface="Arial" panose="020B0604020202020204" pitchFamily="34" charset="0"/>
              <a:buChar char="•"/>
            </a:pPr>
            <a:endParaRPr lang="en-US" sz="1200" dirty="0">
              <a:solidFill>
                <a:schemeClr val="bg1">
                  <a:lumMod val="50000"/>
                </a:schemeClr>
              </a:solidFill>
            </a:endParaRPr>
          </a:p>
          <a:p>
            <a:pPr marL="285750" lvl="0" indent="-285750">
              <a:buFont typeface="Arial" panose="020B0604020202020204" pitchFamily="34" charset="0"/>
              <a:buChar char="•"/>
            </a:pPr>
            <a:r>
              <a:rPr lang="en-US" sz="1200" dirty="0" smtClean="0">
                <a:solidFill>
                  <a:schemeClr val="bg1">
                    <a:lumMod val="50000"/>
                  </a:schemeClr>
                </a:solidFill>
              </a:rPr>
              <a:t>Cost/cost allocations</a:t>
            </a:r>
          </a:p>
          <a:p>
            <a:pPr marL="285750" lvl="0" indent="-285750">
              <a:buFont typeface="Arial" panose="020B0604020202020204" pitchFamily="34" charset="0"/>
              <a:buChar char="•"/>
            </a:pPr>
            <a:endParaRPr lang="en-US" sz="1200" dirty="0" smtClean="0">
              <a:solidFill>
                <a:schemeClr val="bg1">
                  <a:lumMod val="50000"/>
                </a:schemeClr>
              </a:solidFill>
            </a:endParaRPr>
          </a:p>
          <a:p>
            <a:pPr marL="285750" lvl="0" indent="-285750">
              <a:buFont typeface="Arial" panose="020B0604020202020204" pitchFamily="34" charset="0"/>
              <a:buChar char="•"/>
            </a:pPr>
            <a:r>
              <a:rPr lang="en-US" sz="1200" dirty="0" smtClean="0">
                <a:solidFill>
                  <a:schemeClr val="bg1">
                    <a:lumMod val="50000"/>
                  </a:schemeClr>
                </a:solidFill>
              </a:rPr>
              <a:t>Process issues </a:t>
            </a:r>
            <a:r>
              <a:rPr lang="en-US" sz="1200" dirty="0">
                <a:solidFill>
                  <a:schemeClr val="bg1">
                    <a:lumMod val="50000"/>
                  </a:schemeClr>
                </a:solidFill>
              </a:rPr>
              <a:t>within the Standardized Interconnection Requirements (SIR)</a:t>
            </a:r>
          </a:p>
          <a:p>
            <a:endParaRPr lang="en-US" dirty="0"/>
          </a:p>
        </p:txBody>
      </p:sp>
      <p:sp>
        <p:nvSpPr>
          <p:cNvPr id="6" name="TextBox 5"/>
          <p:cNvSpPr txBox="1"/>
          <p:nvPr/>
        </p:nvSpPr>
        <p:spPr>
          <a:xfrm>
            <a:off x="3461047" y="3955281"/>
            <a:ext cx="2427006" cy="1661993"/>
          </a:xfrm>
          <a:prstGeom prst="rect">
            <a:avLst/>
          </a:prstGeom>
          <a:noFill/>
        </p:spPr>
        <p:txBody>
          <a:bodyPr wrap="square" rtlCol="0">
            <a:spAutoFit/>
          </a:bodyPr>
          <a:lstStyle/>
          <a:p>
            <a:pPr marL="171450" lvl="0" indent="-171450">
              <a:buFont typeface="Arial" panose="020B0604020202020204" pitchFamily="34" charset="0"/>
              <a:buChar char="•"/>
            </a:pPr>
            <a:r>
              <a:rPr lang="en-US" sz="1200" dirty="0" smtClean="0">
                <a:solidFill>
                  <a:srgbClr val="FF0000"/>
                </a:solidFill>
              </a:rPr>
              <a:t>Common definition </a:t>
            </a:r>
            <a:r>
              <a:rPr lang="en-US" sz="1200" dirty="0">
                <a:solidFill>
                  <a:srgbClr val="FF0000"/>
                </a:solidFill>
              </a:rPr>
              <a:t>and </a:t>
            </a:r>
            <a:r>
              <a:rPr lang="en-US" sz="1200" dirty="0" smtClean="0">
                <a:solidFill>
                  <a:srgbClr val="FF0000"/>
                </a:solidFill>
              </a:rPr>
              <a:t>roadmap</a:t>
            </a:r>
          </a:p>
          <a:p>
            <a:pPr marL="171450" lvl="0" indent="-171450">
              <a:buFont typeface="Arial" panose="020B0604020202020204" pitchFamily="34" charset="0"/>
              <a:buChar char="•"/>
            </a:pPr>
            <a:endParaRPr lang="en-US" sz="1200" dirty="0">
              <a:solidFill>
                <a:srgbClr val="FF0000"/>
              </a:solidFill>
            </a:endParaRPr>
          </a:p>
          <a:p>
            <a:pPr marL="171450" lvl="0" indent="-171450">
              <a:buFont typeface="Arial" panose="020B0604020202020204" pitchFamily="34" charset="0"/>
              <a:buChar char="•"/>
            </a:pPr>
            <a:r>
              <a:rPr lang="en-US" sz="1200" dirty="0" smtClean="0">
                <a:solidFill>
                  <a:srgbClr val="FF0000"/>
                </a:solidFill>
              </a:rPr>
              <a:t>Methodologies to </a:t>
            </a:r>
            <a:r>
              <a:rPr lang="en-US" sz="1200" dirty="0">
                <a:solidFill>
                  <a:srgbClr val="FF0000"/>
                </a:solidFill>
              </a:rPr>
              <a:t>increase hosting </a:t>
            </a:r>
            <a:r>
              <a:rPr lang="en-US" sz="1200" dirty="0" smtClean="0">
                <a:solidFill>
                  <a:srgbClr val="FF0000"/>
                </a:solidFill>
              </a:rPr>
              <a:t>capacity</a:t>
            </a:r>
          </a:p>
          <a:p>
            <a:pPr marL="171450" lvl="0" indent="-171450">
              <a:buFont typeface="Arial" panose="020B0604020202020204" pitchFamily="34" charset="0"/>
              <a:buChar char="•"/>
            </a:pPr>
            <a:endParaRPr lang="en-US" sz="1200" dirty="0">
              <a:solidFill>
                <a:srgbClr val="FF0000"/>
              </a:solidFill>
            </a:endParaRPr>
          </a:p>
          <a:p>
            <a:pPr marL="171450" lvl="0" indent="-171450">
              <a:buFont typeface="Arial" panose="020B0604020202020204" pitchFamily="34" charset="0"/>
              <a:buChar char="•"/>
            </a:pPr>
            <a:r>
              <a:rPr lang="en-US" sz="1200" dirty="0" smtClean="0">
                <a:solidFill>
                  <a:srgbClr val="FF0000"/>
                </a:solidFill>
              </a:rPr>
              <a:t>Developer and </a:t>
            </a:r>
            <a:r>
              <a:rPr lang="en-US" sz="1200" dirty="0">
                <a:solidFill>
                  <a:srgbClr val="FF0000"/>
                </a:solidFill>
              </a:rPr>
              <a:t>utility use </a:t>
            </a:r>
            <a:r>
              <a:rPr lang="en-US" sz="1200" dirty="0" smtClean="0">
                <a:solidFill>
                  <a:srgbClr val="FF0000"/>
                </a:solidFill>
              </a:rPr>
              <a:t>cases</a:t>
            </a:r>
          </a:p>
          <a:p>
            <a:pPr marL="171450" lvl="0" indent="-171450">
              <a:buFont typeface="Arial" panose="020B0604020202020204" pitchFamily="34" charset="0"/>
              <a:buChar char="•"/>
            </a:pPr>
            <a:endParaRPr lang="en-US" sz="1200" dirty="0">
              <a:solidFill>
                <a:srgbClr val="FF0000"/>
              </a:solidFill>
            </a:endParaRPr>
          </a:p>
          <a:p>
            <a:endParaRPr lang="en-US" dirty="0"/>
          </a:p>
        </p:txBody>
      </p:sp>
      <p:sp>
        <p:nvSpPr>
          <p:cNvPr id="7" name="TextBox 6"/>
          <p:cNvSpPr txBox="1"/>
          <p:nvPr/>
        </p:nvSpPr>
        <p:spPr>
          <a:xfrm>
            <a:off x="5990603" y="3955281"/>
            <a:ext cx="2417035" cy="2400657"/>
          </a:xfrm>
          <a:prstGeom prst="rect">
            <a:avLst/>
          </a:prstGeom>
          <a:noFill/>
        </p:spPr>
        <p:txBody>
          <a:bodyPr wrap="square" rtlCol="0">
            <a:spAutoFit/>
          </a:bodyPr>
          <a:lstStyle/>
          <a:p>
            <a:pPr marL="171450" lvl="0" indent="-171450">
              <a:buFont typeface="Arial" panose="020B0604020202020204" pitchFamily="34" charset="0"/>
              <a:buChar char="•"/>
            </a:pPr>
            <a:r>
              <a:rPr lang="en-US" sz="1200" dirty="0" smtClean="0">
                <a:solidFill>
                  <a:schemeClr val="bg1">
                    <a:lumMod val="50000"/>
                  </a:schemeClr>
                </a:solidFill>
              </a:rPr>
              <a:t>Transparency and </a:t>
            </a:r>
            <a:r>
              <a:rPr lang="en-US" sz="1200" dirty="0">
                <a:solidFill>
                  <a:schemeClr val="bg1">
                    <a:lumMod val="50000"/>
                  </a:schemeClr>
                </a:solidFill>
              </a:rPr>
              <a:t>consistency related to utility system </a:t>
            </a:r>
            <a:r>
              <a:rPr lang="en-US" sz="1200" dirty="0" smtClean="0">
                <a:solidFill>
                  <a:schemeClr val="bg1">
                    <a:lumMod val="50000"/>
                  </a:schemeClr>
                </a:solidFill>
              </a:rPr>
              <a:t>upgrades</a:t>
            </a:r>
          </a:p>
          <a:p>
            <a:pPr marL="171450" lvl="0" indent="-171450">
              <a:buFont typeface="Arial" panose="020B0604020202020204" pitchFamily="34" charset="0"/>
              <a:buChar char="•"/>
            </a:pPr>
            <a:endParaRPr lang="en-US" sz="1200" dirty="0">
              <a:solidFill>
                <a:schemeClr val="bg1">
                  <a:lumMod val="50000"/>
                </a:schemeClr>
              </a:solidFill>
            </a:endParaRPr>
          </a:p>
          <a:p>
            <a:pPr marL="171450" lvl="0" indent="-171450">
              <a:buFont typeface="Arial" panose="020B0604020202020204" pitchFamily="34" charset="0"/>
              <a:buChar char="•"/>
            </a:pPr>
            <a:r>
              <a:rPr lang="en-US" sz="1200" dirty="0" smtClean="0">
                <a:solidFill>
                  <a:schemeClr val="bg1">
                    <a:lumMod val="50000"/>
                  </a:schemeClr>
                </a:solidFill>
              </a:rPr>
              <a:t>Technical whitepapers </a:t>
            </a:r>
            <a:r>
              <a:rPr lang="en-US" sz="1200" dirty="0">
                <a:solidFill>
                  <a:schemeClr val="bg1">
                    <a:lumMod val="50000"/>
                  </a:schemeClr>
                </a:solidFill>
              </a:rPr>
              <a:t>and </a:t>
            </a:r>
            <a:r>
              <a:rPr lang="en-US" sz="1200" dirty="0" smtClean="0">
                <a:solidFill>
                  <a:schemeClr val="bg1">
                    <a:lumMod val="50000"/>
                  </a:schemeClr>
                </a:solidFill>
              </a:rPr>
              <a:t>matrix</a:t>
            </a:r>
          </a:p>
          <a:p>
            <a:pPr marL="171450" lvl="0" indent="-171450">
              <a:buFont typeface="Arial" panose="020B0604020202020204" pitchFamily="34" charset="0"/>
              <a:buChar char="•"/>
            </a:pPr>
            <a:endParaRPr lang="en-US" sz="1200" dirty="0">
              <a:solidFill>
                <a:schemeClr val="bg1">
                  <a:lumMod val="50000"/>
                </a:schemeClr>
              </a:solidFill>
            </a:endParaRPr>
          </a:p>
          <a:p>
            <a:pPr marL="171450" lvl="0" indent="-171450">
              <a:buFont typeface="Arial" panose="020B0604020202020204" pitchFamily="34" charset="0"/>
              <a:buChar char="•"/>
            </a:pPr>
            <a:r>
              <a:rPr lang="en-US" sz="1200" dirty="0" smtClean="0">
                <a:solidFill>
                  <a:schemeClr val="bg1">
                    <a:lumMod val="50000"/>
                  </a:schemeClr>
                </a:solidFill>
              </a:rPr>
              <a:t>Technical issues </a:t>
            </a:r>
            <a:r>
              <a:rPr lang="en-US" sz="1200" dirty="0">
                <a:solidFill>
                  <a:schemeClr val="bg1">
                    <a:lumMod val="50000"/>
                  </a:schemeClr>
                </a:solidFill>
              </a:rPr>
              <a:t>within the Standardized Interconnection Requirements (SIR</a:t>
            </a:r>
            <a:r>
              <a:rPr lang="en-US" sz="1200" dirty="0" smtClean="0">
                <a:solidFill>
                  <a:schemeClr val="bg1">
                    <a:lumMod val="50000"/>
                  </a:schemeClr>
                </a:solidFill>
              </a:rPr>
              <a:t>)</a:t>
            </a:r>
          </a:p>
          <a:p>
            <a:pPr marL="171450" lvl="0" indent="-171450">
              <a:buFont typeface="Arial" panose="020B0604020202020204" pitchFamily="34" charset="0"/>
              <a:buChar char="•"/>
            </a:pPr>
            <a:endParaRPr lang="en-US" sz="1200" dirty="0" smtClean="0">
              <a:solidFill>
                <a:schemeClr val="bg1">
                  <a:lumMod val="50000"/>
                </a:schemeClr>
              </a:solidFill>
            </a:endParaRPr>
          </a:p>
          <a:p>
            <a:pPr marL="171450" lvl="0" indent="-171450">
              <a:buFont typeface="Arial" panose="020B0604020202020204" pitchFamily="34" charset="0"/>
              <a:buChar char="•"/>
            </a:pPr>
            <a:r>
              <a:rPr lang="en-US" sz="1200" dirty="0" smtClean="0">
                <a:solidFill>
                  <a:schemeClr val="bg1">
                    <a:lumMod val="50000"/>
                  </a:schemeClr>
                </a:solidFill>
              </a:rPr>
              <a:t>In-depth Engineering studies</a:t>
            </a:r>
            <a:endParaRPr lang="en-US" sz="1200" dirty="0">
              <a:solidFill>
                <a:schemeClr val="bg1">
                  <a:lumMod val="50000"/>
                </a:schemeClr>
              </a:solidFill>
            </a:endParaRPr>
          </a:p>
          <a:p>
            <a:endParaRPr lang="en-US" dirty="0"/>
          </a:p>
        </p:txBody>
      </p:sp>
      <p:cxnSp>
        <p:nvCxnSpPr>
          <p:cNvPr id="8" name="Straight Connector 7"/>
          <p:cNvCxnSpPr/>
          <p:nvPr/>
        </p:nvCxnSpPr>
        <p:spPr>
          <a:xfrm>
            <a:off x="3332859" y="3349951"/>
            <a:ext cx="0" cy="2760292"/>
          </a:xfrm>
          <a:prstGeom prst="line">
            <a:avLst/>
          </a:prstGeom>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5852445" y="3349951"/>
            <a:ext cx="0" cy="2760292"/>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61448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Distribution System Planning Topic Descriptions</a:t>
            </a:r>
          </a:p>
        </p:txBody>
      </p:sp>
      <p:sp>
        <p:nvSpPr>
          <p:cNvPr id="3" name="TextBox 2"/>
          <p:cNvSpPr txBox="1"/>
          <p:nvPr/>
        </p:nvSpPr>
        <p:spPr>
          <a:xfrm>
            <a:off x="484095" y="849780"/>
            <a:ext cx="8218842" cy="5324535"/>
          </a:xfrm>
          <a:prstGeom prst="rect">
            <a:avLst/>
          </a:prstGeom>
          <a:noFill/>
        </p:spPr>
        <p:txBody>
          <a:bodyPr wrap="square" rtlCol="0">
            <a:spAutoFit/>
          </a:bodyPr>
          <a:lstStyle/>
          <a:p>
            <a:pPr>
              <a:spcBef>
                <a:spcPts val="600"/>
              </a:spcBef>
            </a:pPr>
            <a:r>
              <a:rPr lang="en-US" sz="1500" b="1" dirty="0"/>
              <a:t>Interconnection</a:t>
            </a:r>
            <a:endParaRPr lang="en-US" sz="1500" dirty="0"/>
          </a:p>
          <a:p>
            <a:pPr>
              <a:spcBef>
                <a:spcPts val="600"/>
              </a:spcBef>
            </a:pPr>
            <a:r>
              <a:rPr lang="en-US" sz="1500" dirty="0"/>
              <a:t>Supplemental DSIPs should include a proposed interconnection plan, developed through stakeholder engagement, as well as a timeline to implement the proposed improvements. Allow for the efficient expansion of DERs while maintaining safe operations. Requires a process for interconnecting DERs through an online portal in the Initial DSIPs. The process should include the status of current efforts, future plans, and how this function will be integrated into planning process improvements, and monitored to measure the effectiveness of the interconnection process, as well as plans for optimization of planning by modeling system impacts of DERs, risk assessments, and resiliency. </a:t>
            </a:r>
            <a:endParaRPr lang="en-US" sz="1500" i="1" dirty="0"/>
          </a:p>
          <a:p>
            <a:pPr>
              <a:spcBef>
                <a:spcPts val="600"/>
              </a:spcBef>
            </a:pPr>
            <a:r>
              <a:rPr lang="en-US" sz="1500" b="1" dirty="0"/>
              <a:t>Hosting Capacity</a:t>
            </a:r>
            <a:endParaRPr lang="en-US" sz="1500" dirty="0"/>
          </a:p>
          <a:p>
            <a:pPr>
              <a:spcBef>
                <a:spcPts val="600"/>
              </a:spcBef>
            </a:pPr>
            <a:r>
              <a:rPr lang="en-US" sz="1500" dirty="0" smtClean="0">
                <a:solidFill>
                  <a:schemeClr val="tx1">
                    <a:lumMod val="95000"/>
                    <a:lumOff val="5000"/>
                  </a:schemeClr>
                </a:solidFill>
              </a:rPr>
              <a:t>Hosting capacity is the amount of DER that can be accommodated without adversely impacting power quality or reliability under existing control configurations and without requiring infrastructure upgrades. Discussions on hosting capacity within the stakeholder engagement group will </a:t>
            </a:r>
            <a:r>
              <a:rPr lang="en-US" sz="1500" dirty="0">
                <a:solidFill>
                  <a:schemeClr val="tx1">
                    <a:lumMod val="95000"/>
                    <a:lumOff val="5000"/>
                  </a:schemeClr>
                </a:solidFill>
              </a:rPr>
              <a:t>i</a:t>
            </a:r>
            <a:r>
              <a:rPr lang="en-US" sz="1500" dirty="0" smtClean="0">
                <a:solidFill>
                  <a:schemeClr val="tx1">
                    <a:lumMod val="95000"/>
                    <a:lumOff val="5000"/>
                  </a:schemeClr>
                </a:solidFill>
              </a:rPr>
              <a:t>nclude </a:t>
            </a:r>
            <a:r>
              <a:rPr lang="en-US" sz="1500" dirty="0">
                <a:solidFill>
                  <a:schemeClr val="tx1">
                    <a:lumMod val="95000"/>
                    <a:lumOff val="5000"/>
                  </a:schemeClr>
                </a:solidFill>
              </a:rPr>
              <a:t>a timeline and standard methodology for calculating and improving circuit-level hosting capacity </a:t>
            </a:r>
            <a:r>
              <a:rPr lang="en-US" sz="1500" dirty="0" smtClean="0">
                <a:solidFill>
                  <a:schemeClr val="tx1">
                    <a:lumMod val="95000"/>
                    <a:lumOff val="5000"/>
                  </a:schemeClr>
                </a:solidFill>
              </a:rPr>
              <a:t>data. The group will also examine </a:t>
            </a:r>
            <a:r>
              <a:rPr lang="en-US" sz="1500" dirty="0">
                <a:solidFill>
                  <a:schemeClr val="tx1">
                    <a:lumMod val="95000"/>
                    <a:lumOff val="5000"/>
                  </a:schemeClr>
                </a:solidFill>
              </a:rPr>
              <a:t>the information tools available  or can be made available to increase hosting </a:t>
            </a:r>
            <a:r>
              <a:rPr lang="en-US" sz="1500" dirty="0" smtClean="0">
                <a:solidFill>
                  <a:schemeClr val="tx1">
                    <a:lumMod val="95000"/>
                    <a:lumOff val="5000"/>
                  </a:schemeClr>
                </a:solidFill>
              </a:rPr>
              <a:t>capacity (e.g. storage).</a:t>
            </a:r>
            <a:endParaRPr lang="en-US" sz="1500" dirty="0">
              <a:solidFill>
                <a:schemeClr val="tx1">
                  <a:lumMod val="95000"/>
                  <a:lumOff val="5000"/>
                </a:schemeClr>
              </a:solidFill>
            </a:endParaRPr>
          </a:p>
          <a:p>
            <a:pPr>
              <a:spcBef>
                <a:spcPts val="600"/>
              </a:spcBef>
            </a:pPr>
            <a:r>
              <a:rPr lang="en-US" sz="1500" b="1" dirty="0"/>
              <a:t>NWA </a:t>
            </a:r>
            <a:r>
              <a:rPr lang="en-US" sz="1500" b="1" dirty="0" smtClean="0"/>
              <a:t>Suitability </a:t>
            </a:r>
            <a:r>
              <a:rPr lang="en-US" sz="1500" b="1" dirty="0"/>
              <a:t>for BCA</a:t>
            </a:r>
            <a:endParaRPr lang="en-US" sz="1500" dirty="0"/>
          </a:p>
          <a:p>
            <a:pPr>
              <a:spcBef>
                <a:spcPts val="600"/>
              </a:spcBef>
            </a:pPr>
            <a:r>
              <a:rPr lang="en-US" sz="1500" dirty="0" smtClean="0">
                <a:solidFill>
                  <a:schemeClr val="tx1">
                    <a:lumMod val="95000"/>
                    <a:lumOff val="5000"/>
                  </a:schemeClr>
                </a:solidFill>
              </a:rPr>
              <a:t>NWA suitability criteria address screening processes to identify projects where DER solutions should be considered as potential alternatives to traditional grid infrastructure.  The goals of these criteria are to ensure developers get the best projects with the greatest chance for success; provide developers with greater clarity, certainty and long term visibility to the market; and avoid misallocation of time and resources for market participants</a:t>
            </a:r>
            <a:endParaRPr lang="en-US" sz="1500" dirty="0">
              <a:solidFill>
                <a:schemeClr val="tx1">
                  <a:lumMod val="95000"/>
                  <a:lumOff val="5000"/>
                </a:schemeClr>
              </a:solidFill>
            </a:endParaRPr>
          </a:p>
        </p:txBody>
      </p:sp>
    </p:spTree>
    <p:extLst>
      <p:ext uri="{BB962C8B-B14F-4D97-AF65-F5344CB8AC3E}">
        <p14:creationId xmlns:p14="http://schemas.microsoft.com/office/powerpoint/2010/main" val="9918237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5" y="178165"/>
            <a:ext cx="8218842" cy="504825"/>
          </a:xfrm>
        </p:spPr>
        <p:txBody>
          <a:bodyPr/>
          <a:lstStyle/>
          <a:p>
            <a:r>
              <a:rPr lang="en-US" dirty="0"/>
              <a:t>Distribution System Planning Topic Descriptions </a:t>
            </a:r>
            <a:r>
              <a:rPr lang="en-US" i="1" dirty="0"/>
              <a:t>continued</a:t>
            </a:r>
          </a:p>
        </p:txBody>
      </p:sp>
      <p:sp>
        <p:nvSpPr>
          <p:cNvPr id="4" name="Content Placeholder 2"/>
          <p:cNvSpPr txBox="1">
            <a:spLocks/>
          </p:cNvSpPr>
          <p:nvPr/>
        </p:nvSpPr>
        <p:spPr>
          <a:xfrm>
            <a:off x="484095" y="971915"/>
            <a:ext cx="8119578" cy="47371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1500" b="1" dirty="0"/>
              <a:t>Demand and Energy Forecasting</a:t>
            </a:r>
            <a:endParaRPr lang="en-US" sz="1500" dirty="0"/>
          </a:p>
          <a:p>
            <a:pPr marL="0" indent="0">
              <a:spcBef>
                <a:spcPts val="600"/>
              </a:spcBef>
              <a:buNone/>
            </a:pPr>
            <a:r>
              <a:rPr lang="en-US" sz="1500" dirty="0"/>
              <a:t>In future DSIPs the utilities should assess the accuracy of prior substation and system-wide forecasts as an element of determining if there are inherent biases that may need to be addressed in their forecasting techniques. Forecasts should follow a stochastic, or probabilistic, methodology rather than a deterministic methodology. Ultimately, quality forecasts, with data as granular as possible, which take into account demand-drivers as explanatory variables, will lead to more optimal investment decisions by the utilities and DER providers. </a:t>
            </a:r>
          </a:p>
          <a:p>
            <a:pPr marL="0" indent="0">
              <a:spcBef>
                <a:spcPts val="600"/>
              </a:spcBef>
              <a:buNone/>
            </a:pPr>
            <a:r>
              <a:rPr lang="en-US" sz="1500" b="1" dirty="0"/>
              <a:t>DER Forecasting</a:t>
            </a:r>
            <a:endParaRPr lang="en-US" sz="1500" dirty="0"/>
          </a:p>
          <a:p>
            <a:pPr marL="0" indent="0">
              <a:spcBef>
                <a:spcPts val="600"/>
              </a:spcBef>
              <a:buNone/>
            </a:pPr>
            <a:r>
              <a:rPr lang="en-US" sz="1500" dirty="0"/>
              <a:t>Gather information to enhance forecasts, expected performance and penetration, specific expected contribution. Develop a standard process to coordinate information between utility and DER providers. </a:t>
            </a:r>
          </a:p>
          <a:p>
            <a:pPr marL="0" indent="0">
              <a:spcBef>
                <a:spcPts val="600"/>
              </a:spcBef>
              <a:buNone/>
            </a:pPr>
            <a:r>
              <a:rPr lang="en-US" sz="1500" b="1" dirty="0"/>
              <a:t>Load Flow Analysis</a:t>
            </a:r>
            <a:endParaRPr lang="en-US" sz="1500" dirty="0"/>
          </a:p>
          <a:p>
            <a:pPr marL="0" indent="0">
              <a:spcBef>
                <a:spcPts val="600"/>
              </a:spcBef>
              <a:buNone/>
            </a:pPr>
            <a:r>
              <a:rPr lang="en-US" sz="1500" dirty="0"/>
              <a:t>As various DER continue to be deployed, the use of new modeling approaches will be necessary to operate in a proficient manner. Develop a process for performing load flow analyses. </a:t>
            </a:r>
          </a:p>
          <a:p>
            <a:pPr marL="0" indent="0">
              <a:spcBef>
                <a:spcPts val="600"/>
              </a:spcBef>
              <a:buNone/>
            </a:pPr>
            <a:r>
              <a:rPr lang="en-US" sz="1500" b="1" dirty="0"/>
              <a:t>Probabilistic Planning Methodology</a:t>
            </a:r>
            <a:endParaRPr lang="en-US" sz="1500" dirty="0"/>
          </a:p>
          <a:p>
            <a:pPr marL="0" indent="0">
              <a:spcBef>
                <a:spcPts val="600"/>
              </a:spcBef>
              <a:buNone/>
            </a:pPr>
            <a:r>
              <a:rPr lang="en-US" sz="1500" dirty="0"/>
              <a:t>Forecasts should follow a stochastic, or probabilistic, methodology rather than a deterministic methodology. Move from deterministic to a probabilistic modeling approach. </a:t>
            </a:r>
          </a:p>
        </p:txBody>
      </p:sp>
    </p:spTree>
    <p:extLst>
      <p:ext uri="{BB962C8B-B14F-4D97-AF65-F5344CB8AC3E}">
        <p14:creationId xmlns:p14="http://schemas.microsoft.com/office/powerpoint/2010/main" val="3852945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7910" y="1717426"/>
            <a:ext cx="8409709"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a:lstStyle>
          <a:p>
            <a:r>
              <a:rPr lang="en-US" sz="1800" i="1" dirty="0">
                <a:latin typeface="+mn-lt"/>
              </a:rPr>
              <a:t>Defining a Roadmap for Successful Implementation of a Hosting Capacity Method for New York State</a:t>
            </a:r>
            <a:r>
              <a:rPr lang="en-US" sz="1800" dirty="0">
                <a:latin typeface="+mn-lt"/>
              </a:rPr>
              <a:t>. EPRI, Palo Alto, CA: 2016. 3002008848</a:t>
            </a:r>
            <a:endParaRPr lang="en-US" sz="1800" dirty="0" smtClean="0">
              <a:latin typeface="+mn-lt"/>
            </a:endParaRPr>
          </a:p>
          <a:p>
            <a:r>
              <a:rPr lang="en-US" sz="1800" dirty="0" smtClean="0">
                <a:latin typeface="+mn-lt"/>
                <a:hlinkClick r:id="rId2"/>
              </a:rPr>
              <a:t>http</a:t>
            </a:r>
            <a:r>
              <a:rPr lang="en-US" sz="1800" dirty="0">
                <a:latin typeface="+mn-lt"/>
                <a:hlinkClick r:id="rId2"/>
              </a:rPr>
              <a:t>://www.epri.com/abstracts/Pages/ProductAbstract.aspx?ProductId=000000003002008848</a:t>
            </a:r>
            <a:r>
              <a:rPr lang="en-US" sz="1800" dirty="0" smtClean="0">
                <a:latin typeface="+mn-lt"/>
              </a:rPr>
              <a:t>  </a:t>
            </a:r>
          </a:p>
          <a:p>
            <a:endParaRPr lang="en-US" sz="1800" dirty="0" smtClean="0">
              <a:latin typeface="+mn-lt"/>
            </a:endParaRPr>
          </a:p>
        </p:txBody>
      </p:sp>
      <p:sp>
        <p:nvSpPr>
          <p:cNvPr id="4" name="Title 1"/>
          <p:cNvSpPr txBox="1">
            <a:spLocks/>
          </p:cNvSpPr>
          <p:nvPr/>
        </p:nvSpPr>
        <p:spPr>
          <a:xfrm>
            <a:off x="387910" y="2659556"/>
            <a:ext cx="8409709" cy="50482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a:lstStyle>
          <a:p>
            <a:r>
              <a:rPr lang="en-US" sz="2000" dirty="0" smtClean="0">
                <a:latin typeface="+mn-lt"/>
              </a:rPr>
              <a:t>Whitepapers and stakeholder presentations located on the website </a:t>
            </a:r>
            <a:r>
              <a:rPr lang="en-US" sz="2000" dirty="0" smtClean="0">
                <a:latin typeface="+mn-lt"/>
                <a:hlinkClick r:id="rId3"/>
              </a:rPr>
              <a:t>www.jointutilitiesofny.org</a:t>
            </a:r>
            <a:r>
              <a:rPr lang="en-US" sz="2000" dirty="0" smtClean="0">
                <a:latin typeface="+mn-lt"/>
              </a:rPr>
              <a:t> and includes information from:</a:t>
            </a:r>
            <a:endParaRPr lang="en-US" sz="2000" dirty="0">
              <a:latin typeface="+mn-lt"/>
            </a:endParaRPr>
          </a:p>
          <a:p>
            <a:pPr lvl="1"/>
            <a:r>
              <a:rPr lang="en-US" dirty="0" smtClean="0"/>
              <a:t>IREC</a:t>
            </a:r>
          </a:p>
          <a:p>
            <a:pPr lvl="1"/>
            <a:r>
              <a:rPr lang="en-US" sz="1800" dirty="0" smtClean="0">
                <a:latin typeface="+mn-lt"/>
              </a:rPr>
              <a:t>Borrego Solar</a:t>
            </a:r>
          </a:p>
          <a:p>
            <a:pPr lvl="1"/>
            <a:r>
              <a:rPr lang="en-US" dirty="0" smtClean="0"/>
              <a:t>CUNY</a:t>
            </a:r>
          </a:p>
          <a:p>
            <a:pPr lvl="1"/>
            <a:r>
              <a:rPr lang="en-US" sz="1800" dirty="0" smtClean="0">
                <a:latin typeface="+mn-lt"/>
              </a:rPr>
              <a:t>NY-BEST</a:t>
            </a:r>
          </a:p>
          <a:p>
            <a:pPr lvl="1"/>
            <a:r>
              <a:rPr lang="en-US" dirty="0" smtClean="0"/>
              <a:t>Advanced Microgrid Solutions</a:t>
            </a:r>
            <a:endParaRPr lang="en-US" sz="1800" dirty="0" smtClean="0">
              <a:latin typeface="+mn-lt"/>
            </a:endParaRPr>
          </a:p>
          <a:p>
            <a:pPr lvl="1"/>
            <a:r>
              <a:rPr lang="en-US" dirty="0" smtClean="0"/>
              <a:t>Smarter Grid Solutions</a:t>
            </a:r>
          </a:p>
          <a:p>
            <a:pPr lvl="1"/>
            <a:r>
              <a:rPr lang="en-US" sz="1800" dirty="0" err="1" smtClean="0">
                <a:latin typeface="+mn-lt"/>
              </a:rPr>
              <a:t>Enbala</a:t>
            </a:r>
            <a:endParaRPr lang="en-US" sz="1800" dirty="0" smtClean="0">
              <a:latin typeface="+mn-lt"/>
            </a:endParaRPr>
          </a:p>
          <a:p>
            <a:pPr lvl="1"/>
            <a:endParaRPr lang="en-US" sz="1800" dirty="0" smtClean="0">
              <a:latin typeface="+mn-lt"/>
            </a:endParaRPr>
          </a:p>
        </p:txBody>
      </p:sp>
      <p:sp>
        <p:nvSpPr>
          <p:cNvPr id="6" name="Title 1"/>
          <p:cNvSpPr>
            <a:spLocks noGrp="1"/>
          </p:cNvSpPr>
          <p:nvPr>
            <p:ph type="title"/>
          </p:nvPr>
        </p:nvSpPr>
        <p:spPr>
          <a:xfrm>
            <a:off x="484095" y="232756"/>
            <a:ext cx="8218842" cy="504825"/>
          </a:xfrm>
        </p:spPr>
        <p:txBody>
          <a:bodyPr/>
          <a:lstStyle/>
          <a:p>
            <a:r>
              <a:rPr lang="en-US" dirty="0" smtClean="0"/>
              <a:t>Reference Guide</a:t>
            </a:r>
            <a:endParaRPr lang="en-US" dirty="0"/>
          </a:p>
        </p:txBody>
      </p:sp>
    </p:spTree>
    <p:extLst>
      <p:ext uri="{BB962C8B-B14F-4D97-AF65-F5344CB8AC3E}">
        <p14:creationId xmlns:p14="http://schemas.microsoft.com/office/powerpoint/2010/main" val="4327016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84096" y="1163859"/>
            <a:ext cx="8218842" cy="345168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a:lstStyle>
          <a:p>
            <a:r>
              <a:rPr lang="en-US" sz="2000" dirty="0" smtClean="0"/>
              <a:t>For </a:t>
            </a:r>
            <a:r>
              <a:rPr lang="en-US" sz="2000" dirty="0"/>
              <a:t>more Information please access the Department of Public Service (DPS) website of the New York State -</a:t>
            </a:r>
          </a:p>
          <a:p>
            <a:r>
              <a:rPr lang="en-US" sz="1800" u="sng" dirty="0">
                <a:hlinkClick r:id="rId2"/>
              </a:rPr>
              <a:t>http://</a:t>
            </a:r>
            <a:r>
              <a:rPr lang="en-US" sz="1800" u="sng" dirty="0" smtClean="0">
                <a:hlinkClick r:id="rId2"/>
              </a:rPr>
              <a:t>www3.dps.ny.gov/W/PSCWeb.nsf/All/DCF68EFCA391AD6085257687006F396B?OpenDocument</a:t>
            </a:r>
            <a:endParaRPr lang="en-US" sz="1800" u="sng" dirty="0" smtClean="0"/>
          </a:p>
          <a:p>
            <a:pPr lvl="0"/>
            <a:endParaRPr lang="en-US" sz="2000" dirty="0" smtClean="0"/>
          </a:p>
          <a:p>
            <a:pPr lvl="0"/>
            <a:r>
              <a:rPr lang="en-US" sz="2000" dirty="0" smtClean="0"/>
              <a:t>For </a:t>
            </a:r>
            <a:r>
              <a:rPr lang="en-US" sz="2000" dirty="0"/>
              <a:t>more Information on the Red Zone Maps of Joint Utilities of New York, please access the link below from the Department of Public Service (DPS) website of the New York State –</a:t>
            </a:r>
          </a:p>
          <a:p>
            <a:pPr lvl="0"/>
            <a:r>
              <a:rPr lang="en-US" sz="1800" u="sng" dirty="0">
                <a:hlinkClick r:id="rId3"/>
              </a:rPr>
              <a:t>http://www3.dps.ny.gov/W/PSCWeb.nsf/All/6143542BD0775DEC85257FF10056479C?OpenDocument</a:t>
            </a:r>
            <a:r>
              <a:rPr lang="en-US" sz="1800" u="sng" dirty="0"/>
              <a:t> </a:t>
            </a:r>
          </a:p>
          <a:p>
            <a:endParaRPr lang="en-US" sz="1800" dirty="0"/>
          </a:p>
          <a:p>
            <a:endParaRPr lang="en-US" sz="2000" dirty="0">
              <a:latin typeface="+mn-lt"/>
            </a:endParaRPr>
          </a:p>
        </p:txBody>
      </p:sp>
      <p:sp>
        <p:nvSpPr>
          <p:cNvPr id="6" name="Title 1"/>
          <p:cNvSpPr>
            <a:spLocks noGrp="1"/>
          </p:cNvSpPr>
          <p:nvPr>
            <p:ph type="title"/>
          </p:nvPr>
        </p:nvSpPr>
        <p:spPr>
          <a:xfrm>
            <a:off x="484095" y="232756"/>
            <a:ext cx="8218842" cy="504825"/>
          </a:xfrm>
        </p:spPr>
        <p:txBody>
          <a:bodyPr/>
          <a:lstStyle/>
          <a:p>
            <a:r>
              <a:rPr lang="en-US" dirty="0" smtClean="0"/>
              <a:t>Information Guide</a:t>
            </a:r>
            <a:endParaRPr lang="en-US" dirty="0"/>
          </a:p>
        </p:txBody>
      </p:sp>
    </p:spTree>
    <p:extLst>
      <p:ext uri="{BB962C8B-B14F-4D97-AF65-F5344CB8AC3E}">
        <p14:creationId xmlns:p14="http://schemas.microsoft.com/office/powerpoint/2010/main" val="33390276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46634" rIns="0" bIns="0" rtlCol="0">
            <a:noAutofit/>
          </a:bodyPr>
          <a:lstStyle/>
          <a:p>
            <a:pPr marL="12700">
              <a:lnSpc>
                <a:spcPct val="100000"/>
              </a:lnSpc>
            </a:pPr>
            <a:r>
              <a:rPr sz="2800" spc="-40" dirty="0" smtClean="0">
                <a:solidFill>
                  <a:srgbClr val="001F5F"/>
                </a:solidFill>
                <a:latin typeface="Calibri Light"/>
                <a:cs typeface="Calibri Light"/>
              </a:rPr>
              <a:t>D</a:t>
            </a:r>
            <a:r>
              <a:rPr sz="2800" spc="-10" dirty="0" smtClean="0">
                <a:solidFill>
                  <a:srgbClr val="001F5F"/>
                </a:solidFill>
                <a:latin typeface="Calibri Light"/>
                <a:cs typeface="Calibri Light"/>
              </a:rPr>
              <a:t>i</a:t>
            </a:r>
            <a:r>
              <a:rPr sz="2800" spc="-60" dirty="0" smtClean="0">
                <a:solidFill>
                  <a:srgbClr val="001F5F"/>
                </a:solidFill>
                <a:latin typeface="Calibri Light"/>
                <a:cs typeface="Calibri Light"/>
              </a:rPr>
              <a:t>s</a:t>
            </a:r>
            <a:r>
              <a:rPr sz="2800" spc="-30" dirty="0" smtClean="0">
                <a:solidFill>
                  <a:srgbClr val="001F5F"/>
                </a:solidFill>
                <a:latin typeface="Calibri Light"/>
                <a:cs typeface="Calibri Light"/>
              </a:rPr>
              <a:t>tr</a:t>
            </a:r>
            <a:r>
              <a:rPr sz="2800" spc="-10" dirty="0" smtClean="0">
                <a:solidFill>
                  <a:srgbClr val="001F5F"/>
                </a:solidFill>
                <a:latin typeface="Calibri Light"/>
                <a:cs typeface="Calibri Light"/>
              </a:rPr>
              <a:t>i</a:t>
            </a:r>
            <a:r>
              <a:rPr sz="2800" spc="-45" dirty="0" smtClean="0">
                <a:solidFill>
                  <a:srgbClr val="001F5F"/>
                </a:solidFill>
                <a:latin typeface="Calibri Light"/>
                <a:cs typeface="Calibri Light"/>
              </a:rPr>
              <a:t>b</a:t>
            </a:r>
            <a:r>
              <a:rPr sz="2800" spc="-40" dirty="0" smtClean="0">
                <a:solidFill>
                  <a:srgbClr val="001F5F"/>
                </a:solidFill>
                <a:latin typeface="Calibri Light"/>
                <a:cs typeface="Calibri Light"/>
              </a:rPr>
              <a:t>u</a:t>
            </a:r>
            <a:r>
              <a:rPr sz="2800" spc="-30" dirty="0" smtClean="0">
                <a:solidFill>
                  <a:srgbClr val="001F5F"/>
                </a:solidFill>
                <a:latin typeface="Calibri Light"/>
                <a:cs typeface="Calibri Light"/>
              </a:rPr>
              <a:t>t</a:t>
            </a:r>
            <a:r>
              <a:rPr sz="2800" spc="-10" dirty="0" smtClean="0">
                <a:solidFill>
                  <a:srgbClr val="001F5F"/>
                </a:solidFill>
                <a:latin typeface="Calibri Light"/>
                <a:cs typeface="Calibri Light"/>
              </a:rPr>
              <a:t>i</a:t>
            </a:r>
            <a:r>
              <a:rPr sz="2800" spc="-40" dirty="0" smtClean="0">
                <a:solidFill>
                  <a:srgbClr val="001F5F"/>
                </a:solidFill>
                <a:latin typeface="Calibri Light"/>
                <a:cs typeface="Calibri Light"/>
              </a:rPr>
              <a:t>o</a:t>
            </a:r>
            <a:r>
              <a:rPr sz="2800" spc="-15" dirty="0" smtClean="0">
                <a:solidFill>
                  <a:srgbClr val="001F5F"/>
                </a:solidFill>
                <a:latin typeface="Calibri Light"/>
                <a:cs typeface="Calibri Light"/>
              </a:rPr>
              <a:t>n</a:t>
            </a:r>
            <a:r>
              <a:rPr sz="2800" spc="-70" dirty="0" smtClean="0">
                <a:solidFill>
                  <a:srgbClr val="001F5F"/>
                </a:solidFill>
                <a:latin typeface="Calibri Light"/>
                <a:cs typeface="Calibri Light"/>
              </a:rPr>
              <a:t> </a:t>
            </a:r>
            <a:r>
              <a:rPr sz="2800" spc="-60" dirty="0" smtClean="0">
                <a:solidFill>
                  <a:srgbClr val="001F5F"/>
                </a:solidFill>
                <a:latin typeface="Calibri Light"/>
                <a:cs typeface="Calibri Light"/>
              </a:rPr>
              <a:t>Sy</a:t>
            </a:r>
            <a:r>
              <a:rPr sz="2800" spc="-55" dirty="0" smtClean="0">
                <a:solidFill>
                  <a:srgbClr val="001F5F"/>
                </a:solidFill>
                <a:latin typeface="Calibri Light"/>
                <a:cs typeface="Calibri Light"/>
              </a:rPr>
              <a:t>st</a:t>
            </a:r>
            <a:r>
              <a:rPr sz="2800" spc="-45" dirty="0" smtClean="0">
                <a:solidFill>
                  <a:srgbClr val="001F5F"/>
                </a:solidFill>
                <a:latin typeface="Calibri Light"/>
                <a:cs typeface="Calibri Light"/>
              </a:rPr>
              <a:t>e</a:t>
            </a:r>
            <a:r>
              <a:rPr sz="2800" spc="-25" dirty="0" smtClean="0">
                <a:solidFill>
                  <a:srgbClr val="001F5F"/>
                </a:solidFill>
                <a:latin typeface="Calibri Light"/>
                <a:cs typeface="Calibri Light"/>
              </a:rPr>
              <a:t>m</a:t>
            </a:r>
            <a:r>
              <a:rPr sz="2800" spc="-75" dirty="0" smtClean="0">
                <a:solidFill>
                  <a:srgbClr val="001F5F"/>
                </a:solidFill>
                <a:latin typeface="Calibri Light"/>
                <a:cs typeface="Calibri Light"/>
              </a:rPr>
              <a:t> </a:t>
            </a:r>
            <a:r>
              <a:rPr sz="2800" spc="-35" dirty="0" smtClean="0">
                <a:solidFill>
                  <a:srgbClr val="001F5F"/>
                </a:solidFill>
                <a:latin typeface="Calibri Light"/>
                <a:cs typeface="Calibri Light"/>
              </a:rPr>
              <a:t>P</a:t>
            </a:r>
            <a:r>
              <a:rPr sz="2800" spc="-10" dirty="0" smtClean="0">
                <a:solidFill>
                  <a:srgbClr val="001F5F"/>
                </a:solidFill>
                <a:latin typeface="Calibri Light"/>
                <a:cs typeface="Calibri Light"/>
              </a:rPr>
              <a:t>l</a:t>
            </a:r>
            <a:r>
              <a:rPr sz="2800" spc="-30" dirty="0" smtClean="0">
                <a:solidFill>
                  <a:srgbClr val="001F5F"/>
                </a:solidFill>
                <a:latin typeface="Calibri Light"/>
                <a:cs typeface="Calibri Light"/>
              </a:rPr>
              <a:t>a</a:t>
            </a:r>
            <a:r>
              <a:rPr sz="2800" spc="-40" dirty="0" smtClean="0">
                <a:solidFill>
                  <a:srgbClr val="001F5F"/>
                </a:solidFill>
                <a:latin typeface="Calibri Light"/>
                <a:cs typeface="Calibri Light"/>
              </a:rPr>
              <a:t>nn</a:t>
            </a:r>
            <a:r>
              <a:rPr sz="2800" spc="-10" dirty="0" smtClean="0">
                <a:solidFill>
                  <a:srgbClr val="001F5F"/>
                </a:solidFill>
                <a:latin typeface="Calibri Light"/>
                <a:cs typeface="Calibri Light"/>
              </a:rPr>
              <a:t>i</a:t>
            </a:r>
            <a:r>
              <a:rPr sz="2800" spc="-45" dirty="0" smtClean="0">
                <a:solidFill>
                  <a:srgbClr val="001F5F"/>
                </a:solidFill>
                <a:latin typeface="Calibri Light"/>
                <a:cs typeface="Calibri Light"/>
              </a:rPr>
              <a:t>n</a:t>
            </a:r>
            <a:r>
              <a:rPr sz="2800" spc="-15" dirty="0" smtClean="0">
                <a:solidFill>
                  <a:srgbClr val="001F5F"/>
                </a:solidFill>
                <a:latin typeface="Calibri Light"/>
                <a:cs typeface="Calibri Light"/>
              </a:rPr>
              <a:t>g</a:t>
            </a:r>
            <a:r>
              <a:rPr sz="2800" spc="-75" dirty="0" smtClean="0">
                <a:solidFill>
                  <a:srgbClr val="001F5F"/>
                </a:solidFill>
                <a:latin typeface="Calibri Light"/>
                <a:cs typeface="Calibri Light"/>
              </a:rPr>
              <a:t> </a:t>
            </a:r>
            <a:r>
              <a:rPr sz="2800" spc="-15" dirty="0" smtClean="0">
                <a:solidFill>
                  <a:srgbClr val="001F5F"/>
                </a:solidFill>
                <a:latin typeface="Calibri Light"/>
                <a:cs typeface="Calibri Light"/>
              </a:rPr>
              <a:t>–</a:t>
            </a:r>
            <a:r>
              <a:rPr sz="2800" spc="-35" dirty="0" smtClean="0">
                <a:solidFill>
                  <a:srgbClr val="001F5F"/>
                </a:solidFill>
                <a:latin typeface="Calibri Light"/>
                <a:cs typeface="Calibri Light"/>
              </a:rPr>
              <a:t> </a:t>
            </a:r>
            <a:r>
              <a:rPr sz="2800" spc="-90" dirty="0" smtClean="0">
                <a:solidFill>
                  <a:srgbClr val="001F5F"/>
                </a:solidFill>
                <a:latin typeface="Calibri Light"/>
                <a:cs typeface="Calibri Light"/>
              </a:rPr>
              <a:t>P</a:t>
            </a:r>
            <a:r>
              <a:rPr sz="2800" spc="-25" dirty="0" smtClean="0">
                <a:solidFill>
                  <a:srgbClr val="001F5F"/>
                </a:solidFill>
                <a:latin typeface="Calibri Light"/>
                <a:cs typeface="Calibri Light"/>
              </a:rPr>
              <a:t>a</a:t>
            </a:r>
            <a:r>
              <a:rPr sz="2800" spc="-10" dirty="0" smtClean="0">
                <a:solidFill>
                  <a:srgbClr val="001F5F"/>
                </a:solidFill>
                <a:latin typeface="Calibri Light"/>
                <a:cs typeface="Calibri Light"/>
              </a:rPr>
              <a:t>r</a:t>
            </a:r>
            <a:r>
              <a:rPr sz="2800" spc="-35" dirty="0" smtClean="0">
                <a:solidFill>
                  <a:srgbClr val="001F5F"/>
                </a:solidFill>
                <a:latin typeface="Calibri Light"/>
                <a:cs typeface="Calibri Light"/>
              </a:rPr>
              <a:t>t</a:t>
            </a:r>
            <a:r>
              <a:rPr sz="2800" spc="-10" dirty="0" smtClean="0">
                <a:solidFill>
                  <a:srgbClr val="001F5F"/>
                </a:solidFill>
                <a:latin typeface="Calibri Light"/>
                <a:cs typeface="Calibri Light"/>
              </a:rPr>
              <a:t>i</a:t>
            </a:r>
            <a:r>
              <a:rPr sz="2800" spc="-35" dirty="0" smtClean="0">
                <a:solidFill>
                  <a:srgbClr val="001F5F"/>
                </a:solidFill>
                <a:latin typeface="Calibri Light"/>
                <a:cs typeface="Calibri Light"/>
              </a:rPr>
              <a:t>c</a:t>
            </a:r>
            <a:r>
              <a:rPr sz="2800" spc="-10" dirty="0" smtClean="0">
                <a:solidFill>
                  <a:srgbClr val="001F5F"/>
                </a:solidFill>
                <a:latin typeface="Calibri Light"/>
                <a:cs typeface="Calibri Light"/>
              </a:rPr>
              <a:t>i</a:t>
            </a:r>
            <a:r>
              <a:rPr sz="2800" spc="-45" dirty="0" smtClean="0">
                <a:solidFill>
                  <a:srgbClr val="001F5F"/>
                </a:solidFill>
                <a:latin typeface="Calibri Light"/>
                <a:cs typeface="Calibri Light"/>
              </a:rPr>
              <a:t>p</a:t>
            </a:r>
            <a:r>
              <a:rPr sz="2800" spc="-50" dirty="0" smtClean="0">
                <a:solidFill>
                  <a:srgbClr val="001F5F"/>
                </a:solidFill>
                <a:latin typeface="Calibri Light"/>
                <a:cs typeface="Calibri Light"/>
              </a:rPr>
              <a:t>a</a:t>
            </a:r>
            <a:r>
              <a:rPr sz="2800" spc="-80" dirty="0" smtClean="0">
                <a:solidFill>
                  <a:srgbClr val="001F5F"/>
                </a:solidFill>
                <a:latin typeface="Calibri Light"/>
                <a:cs typeface="Calibri Light"/>
              </a:rPr>
              <a:t>n</a:t>
            </a:r>
            <a:r>
              <a:rPr sz="2800" spc="-30" dirty="0" smtClean="0">
                <a:solidFill>
                  <a:srgbClr val="001F5F"/>
                </a:solidFill>
                <a:latin typeface="Calibri Light"/>
                <a:cs typeface="Calibri Light"/>
              </a:rPr>
              <a:t>t</a:t>
            </a:r>
            <a:r>
              <a:rPr sz="2800" spc="-15" dirty="0" smtClean="0">
                <a:solidFill>
                  <a:srgbClr val="001F5F"/>
                </a:solidFill>
                <a:latin typeface="Calibri Light"/>
                <a:cs typeface="Calibri Light"/>
              </a:rPr>
              <a:t>s</a:t>
            </a:r>
            <a:r>
              <a:rPr sz="2800" spc="-60" dirty="0" smtClean="0">
                <a:solidFill>
                  <a:srgbClr val="001F5F"/>
                </a:solidFill>
                <a:latin typeface="Calibri Light"/>
                <a:cs typeface="Calibri Light"/>
              </a:rPr>
              <a:t> </a:t>
            </a:r>
            <a:r>
              <a:rPr sz="2800" spc="-10" dirty="0" smtClean="0">
                <a:solidFill>
                  <a:srgbClr val="001F5F"/>
                </a:solidFill>
                <a:latin typeface="Calibri Light"/>
                <a:cs typeface="Calibri Light"/>
              </a:rPr>
              <a:t>(</a:t>
            </a:r>
            <a:r>
              <a:rPr sz="2800" spc="-40" dirty="0" smtClean="0">
                <a:solidFill>
                  <a:srgbClr val="001F5F"/>
                </a:solidFill>
                <a:latin typeface="Calibri Light"/>
                <a:cs typeface="Calibri Light"/>
              </a:rPr>
              <a:t>1</a:t>
            </a:r>
            <a:r>
              <a:rPr sz="2800" spc="-10" dirty="0" smtClean="0">
                <a:solidFill>
                  <a:srgbClr val="001F5F"/>
                </a:solidFill>
                <a:latin typeface="Calibri Light"/>
                <a:cs typeface="Calibri Light"/>
              </a:rPr>
              <a:t>)</a:t>
            </a:r>
            <a:endParaRPr sz="2800" dirty="0">
              <a:latin typeface="Calibri Light"/>
              <a:cs typeface="Calibri Light"/>
            </a:endParaRPr>
          </a:p>
        </p:txBody>
      </p:sp>
      <p:sp>
        <p:nvSpPr>
          <p:cNvPr id="4" name="object 4"/>
          <p:cNvSpPr txBox="1">
            <a:spLocks noGrp="1"/>
          </p:cNvSpPr>
          <p:nvPr>
            <p:ph type="ftr" sz="quarter" idx="5"/>
          </p:nvPr>
        </p:nvSpPr>
        <p:spPr>
          <a:prstGeom prst="rect">
            <a:avLst/>
          </a:prstGeom>
        </p:spPr>
        <p:txBody>
          <a:bodyPr vert="horz" wrap="square" lIns="0" tIns="0" rIns="0" bIns="0" rtlCol="0">
            <a:noAutofit/>
          </a:bodyPr>
          <a:lstStyle/>
          <a:p>
            <a:pPr marL="12700"/>
            <a:r>
              <a:rPr sz="1400" b="1" i="1" dirty="0">
                <a:solidFill>
                  <a:srgbClr val="FFFFFF"/>
                </a:solidFill>
                <a:cs typeface="Calibri"/>
              </a:rPr>
              <a:t>Draft</a:t>
            </a:r>
            <a:r>
              <a:rPr sz="1400" b="1" i="1" spc="-30" dirty="0">
                <a:solidFill>
                  <a:srgbClr val="FFFFFF"/>
                </a:solidFill>
                <a:cs typeface="Calibri"/>
              </a:rPr>
              <a:t> </a:t>
            </a:r>
            <a:r>
              <a:rPr sz="1400" b="1" i="1" spc="-15" dirty="0">
                <a:solidFill>
                  <a:srgbClr val="FFFFFF"/>
                </a:solidFill>
                <a:cs typeface="Calibri"/>
              </a:rPr>
              <a:t>f</a:t>
            </a:r>
            <a:r>
              <a:rPr sz="1400" b="1" i="1" dirty="0">
                <a:solidFill>
                  <a:srgbClr val="FFFFFF"/>
                </a:solidFill>
                <a:cs typeface="Calibri"/>
              </a:rPr>
              <a:t>or</a:t>
            </a:r>
            <a:r>
              <a:rPr sz="1400" b="1" i="1" spc="-30" dirty="0">
                <a:solidFill>
                  <a:srgbClr val="FFFFFF"/>
                </a:solidFill>
                <a:cs typeface="Calibri"/>
              </a:rPr>
              <a:t> </a:t>
            </a:r>
            <a:r>
              <a:rPr sz="1400" b="1" i="1" dirty="0">
                <a:solidFill>
                  <a:srgbClr val="FFFFFF"/>
                </a:solidFill>
                <a:cs typeface="Calibri"/>
              </a:rPr>
              <a:t>Discussion</a:t>
            </a:r>
            <a:r>
              <a:rPr sz="1400" b="1" i="1" spc="-15" dirty="0">
                <a:solidFill>
                  <a:srgbClr val="FFFFFF"/>
                </a:solidFill>
                <a:cs typeface="Calibri"/>
              </a:rPr>
              <a:t> </a:t>
            </a:r>
            <a:r>
              <a:rPr sz="1400" b="1" i="1" dirty="0">
                <a:solidFill>
                  <a:srgbClr val="FFFFFF"/>
                </a:solidFill>
                <a:cs typeface="Calibri"/>
              </a:rPr>
              <a:t>Purpos</a:t>
            </a:r>
            <a:r>
              <a:rPr sz="1400" b="1" i="1" spc="-10" dirty="0">
                <a:solidFill>
                  <a:srgbClr val="FFFFFF"/>
                </a:solidFill>
                <a:cs typeface="Calibri"/>
              </a:rPr>
              <a:t>e</a:t>
            </a:r>
            <a:r>
              <a:rPr sz="1400" b="1" i="1" dirty="0">
                <a:solidFill>
                  <a:srgbClr val="FFFFFF"/>
                </a:solidFill>
                <a:cs typeface="Calibri"/>
              </a:rPr>
              <a:t>s</a:t>
            </a:r>
            <a:r>
              <a:rPr sz="1400" b="1" i="1" spc="-30" dirty="0">
                <a:solidFill>
                  <a:srgbClr val="FFFFFF"/>
                </a:solidFill>
                <a:cs typeface="Calibri"/>
              </a:rPr>
              <a:t> </a:t>
            </a:r>
            <a:r>
              <a:rPr sz="1400" b="1" i="1" dirty="0">
                <a:solidFill>
                  <a:srgbClr val="FFFFFF"/>
                </a:solidFill>
                <a:cs typeface="Calibri"/>
              </a:rPr>
              <a:t>Only</a:t>
            </a:r>
            <a:endParaRPr sz="1400">
              <a:solidFill>
                <a:prstClr val="black"/>
              </a:solidFill>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25400"/>
            <a:fld id="{81D60167-4931-47E6-BA6A-407CBD079E47}" type="slidenum">
              <a:rPr sz="1050" b="1" dirty="0">
                <a:solidFill>
                  <a:srgbClr val="FFFFFF"/>
                </a:solidFill>
                <a:cs typeface="Calibri"/>
              </a:rPr>
              <a:pPr marL="25400"/>
              <a:t>28</a:t>
            </a:fld>
            <a:endParaRPr sz="1050">
              <a:solidFill>
                <a:prstClr val="black"/>
              </a:solidFill>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3655439010"/>
              </p:ext>
            </p:extLst>
          </p:nvPr>
        </p:nvGraphicFramePr>
        <p:xfrm>
          <a:off x="719785" y="1210691"/>
          <a:ext cx="7734730" cy="3972305"/>
        </p:xfrm>
        <a:graphic>
          <a:graphicData uri="http://schemas.openxmlformats.org/drawingml/2006/table">
            <a:tbl>
              <a:tblPr firstRow="1" bandRow="1">
                <a:tableStyleId>{2D5ABB26-0587-4C30-8999-92F81FD0307C}</a:tableStyleId>
              </a:tblPr>
              <a:tblGrid>
                <a:gridCol w="1725726"/>
                <a:gridCol w="841939"/>
                <a:gridCol w="2011750"/>
                <a:gridCol w="3155315"/>
              </a:tblGrid>
              <a:tr h="340613">
                <a:tc>
                  <a:txBody>
                    <a:bodyPr/>
                    <a:lstStyle/>
                    <a:p>
                      <a:pPr marL="544195">
                        <a:lnSpc>
                          <a:spcPct val="100000"/>
                        </a:lnSpc>
                      </a:pPr>
                      <a:r>
                        <a:rPr sz="1800" dirty="0" smtClean="0">
                          <a:solidFill>
                            <a:srgbClr val="FFFFFF"/>
                          </a:solidFill>
                          <a:latin typeface="Calibri"/>
                          <a:cs typeface="Calibri"/>
                        </a:rPr>
                        <a:t>Co</a:t>
                      </a:r>
                      <a:r>
                        <a:rPr sz="1800" spc="-15" dirty="0" smtClean="0">
                          <a:solidFill>
                            <a:srgbClr val="FFFFFF"/>
                          </a:solidFill>
                          <a:latin typeface="Calibri"/>
                          <a:cs typeface="Calibri"/>
                        </a:rPr>
                        <a:t>n</a:t>
                      </a:r>
                      <a:r>
                        <a:rPr sz="1800" spc="-30" dirty="0" smtClean="0">
                          <a:solidFill>
                            <a:srgbClr val="FFFFFF"/>
                          </a:solidFill>
                          <a:latin typeface="Calibri"/>
                          <a:cs typeface="Calibri"/>
                        </a:rPr>
                        <a:t>t</a:t>
                      </a:r>
                      <a:r>
                        <a:rPr sz="1800" spc="0" dirty="0" smtClean="0">
                          <a:solidFill>
                            <a:srgbClr val="FFFFFF"/>
                          </a:solidFill>
                          <a:latin typeface="Calibri"/>
                          <a:cs typeface="Calibri"/>
                        </a:rPr>
                        <a:t>act</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endParaRPr sz="1800">
                        <a:latin typeface="Calibri"/>
                        <a:cs typeface="Calibri"/>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solidFill>
                      <a:srgbClr val="001F5F"/>
                    </a:solidFill>
                  </a:tcPr>
                </a:tc>
                <a:tc>
                  <a:txBody>
                    <a:bodyPr/>
                    <a:lstStyle/>
                    <a:p>
                      <a:pPr marL="42545">
                        <a:lnSpc>
                          <a:spcPct val="100000"/>
                        </a:lnSpc>
                      </a:pPr>
                      <a:r>
                        <a:rPr sz="1800" dirty="0" smtClean="0">
                          <a:solidFill>
                            <a:srgbClr val="FFFFFF"/>
                          </a:solidFill>
                          <a:latin typeface="Calibri"/>
                          <a:cs typeface="Calibri"/>
                        </a:rPr>
                        <a:t>O</a:t>
                      </a:r>
                      <a:r>
                        <a:rPr sz="1800" spc="-35" dirty="0" smtClean="0">
                          <a:solidFill>
                            <a:srgbClr val="FFFFFF"/>
                          </a:solidFill>
                          <a:latin typeface="Calibri"/>
                          <a:cs typeface="Calibri"/>
                        </a:rPr>
                        <a:t>rg</a:t>
                      </a:r>
                      <a:r>
                        <a:rPr sz="1800" spc="0" dirty="0" smtClean="0">
                          <a:solidFill>
                            <a:srgbClr val="FFFFFF"/>
                          </a:solidFill>
                          <a:latin typeface="Calibri"/>
                          <a:cs typeface="Calibri"/>
                        </a:rPr>
                        <a:t>ani</a:t>
                      </a:r>
                      <a:r>
                        <a:rPr sz="1800" spc="-30" dirty="0" smtClean="0">
                          <a:solidFill>
                            <a:srgbClr val="FFFFFF"/>
                          </a:solidFill>
                          <a:latin typeface="Calibri"/>
                          <a:cs typeface="Calibri"/>
                        </a:rPr>
                        <a:t>z</a:t>
                      </a:r>
                      <a:r>
                        <a:rPr sz="1800" spc="-15" dirty="0" smtClean="0">
                          <a:solidFill>
                            <a:srgbClr val="FFFFFF"/>
                          </a:solidFill>
                          <a:latin typeface="Calibri"/>
                          <a:cs typeface="Calibri"/>
                        </a:rPr>
                        <a:t>a</a:t>
                      </a:r>
                      <a:r>
                        <a:rPr sz="1800" spc="0" dirty="0" smtClean="0">
                          <a:solidFill>
                            <a:srgbClr val="FFFFFF"/>
                          </a:solidFill>
                          <a:latin typeface="Calibri"/>
                          <a:cs typeface="Calibri"/>
                        </a:rPr>
                        <a:t>t</a:t>
                      </a:r>
                      <a:r>
                        <a:rPr sz="1800" spc="-10" dirty="0" smtClean="0">
                          <a:solidFill>
                            <a:srgbClr val="FFFFFF"/>
                          </a:solidFill>
                          <a:latin typeface="Calibri"/>
                          <a:cs typeface="Calibri"/>
                        </a:rPr>
                        <a:t>i</a:t>
                      </a:r>
                      <a:r>
                        <a:rPr sz="1800" spc="0" dirty="0" smtClean="0">
                          <a:solidFill>
                            <a:srgbClr val="FFFFFF"/>
                          </a:solidFill>
                          <a:latin typeface="Calibri"/>
                          <a:cs typeface="Calibri"/>
                        </a:rPr>
                        <a:t>on</a:t>
                      </a:r>
                      <a:endParaRPr sz="1800">
                        <a:latin typeface="Calibri"/>
                        <a:cs typeface="Calibri"/>
                      </a:endParaRPr>
                    </a:p>
                  </a:txBody>
                  <a:tcPr marL="0" marR="0" marT="0" marB="0">
                    <a:lnR w="1270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93345" algn="ctr">
                        <a:lnSpc>
                          <a:spcPct val="100000"/>
                        </a:lnSpc>
                      </a:pPr>
                      <a:r>
                        <a:rPr sz="1800" dirty="0" smtClean="0">
                          <a:solidFill>
                            <a:srgbClr val="FFFFFF"/>
                          </a:solidFill>
                          <a:latin typeface="Calibri"/>
                          <a:cs typeface="Calibri"/>
                        </a:rPr>
                        <a:t>Email</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1F5F"/>
                    </a:solidFill>
                  </a:tcPr>
                </a:tc>
              </a:tr>
              <a:tr h="213360">
                <a:tc>
                  <a:txBody>
                    <a:bodyPr/>
                    <a:lstStyle/>
                    <a:p>
                      <a:pPr marL="85090">
                        <a:lnSpc>
                          <a:spcPct val="100000"/>
                        </a:lnSpc>
                      </a:pPr>
                      <a:r>
                        <a:rPr sz="1400" spc="-10" dirty="0" smtClean="0">
                          <a:latin typeface="Calibri"/>
                          <a:cs typeface="Calibri"/>
                        </a:rPr>
                        <a:t>I</a:t>
                      </a:r>
                      <a:r>
                        <a:rPr sz="1400" spc="0" dirty="0" smtClean="0">
                          <a:latin typeface="Calibri"/>
                          <a:cs typeface="Calibri"/>
                        </a:rPr>
                        <a:t>rina </a:t>
                      </a:r>
                      <a:r>
                        <a:rPr sz="1400" spc="-15" dirty="0" smtClean="0">
                          <a:latin typeface="Calibri"/>
                          <a:cs typeface="Calibri"/>
                        </a:rPr>
                        <a:t>R</a:t>
                      </a:r>
                      <a:r>
                        <a:rPr sz="1400" spc="0" dirty="0" smtClean="0">
                          <a:latin typeface="Calibri"/>
                          <a:cs typeface="Calibri"/>
                        </a:rPr>
                        <a:t>odi</a:t>
                      </a:r>
                      <a:r>
                        <a:rPr sz="1400" spc="-10" dirty="0" smtClean="0">
                          <a:latin typeface="Calibri"/>
                          <a:cs typeface="Calibri"/>
                        </a:rPr>
                        <a:t>n</a:t>
                      </a:r>
                      <a:r>
                        <a:rPr sz="1400" spc="0" dirty="0" smtClean="0">
                          <a:latin typeface="Calibri"/>
                          <a:cs typeface="Calibri"/>
                        </a:rPr>
                        <a:t>a</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gridSpan="2">
                  <a:txBody>
                    <a:bodyPr/>
                    <a:lstStyle/>
                    <a:p>
                      <a:pPr marL="85090">
                        <a:lnSpc>
                          <a:spcPct val="100000"/>
                        </a:lnSpc>
                      </a:pPr>
                      <a:r>
                        <a:rPr sz="1400" dirty="0" smtClean="0">
                          <a:latin typeface="Calibri"/>
                          <a:cs typeface="Calibri"/>
                        </a:rPr>
                        <a:t>A</a:t>
                      </a:r>
                      <a:r>
                        <a:rPr sz="1400" spc="-15" dirty="0" smtClean="0">
                          <a:latin typeface="Calibri"/>
                          <a:cs typeface="Calibri"/>
                        </a:rPr>
                        <a:t>c</a:t>
                      </a:r>
                      <a:r>
                        <a:rPr sz="1400" spc="0" dirty="0" smtClean="0">
                          <a:latin typeface="Calibri"/>
                          <a:cs typeface="Calibri"/>
                        </a:rPr>
                        <a:t>a</a:t>
                      </a:r>
                      <a:r>
                        <a:rPr sz="1400" spc="-10" dirty="0" smtClean="0">
                          <a:latin typeface="Calibri"/>
                          <a:cs typeface="Calibri"/>
                        </a:rPr>
                        <a:t>d</a:t>
                      </a:r>
                      <a:r>
                        <a:rPr sz="1400" spc="0" dirty="0" smtClean="0">
                          <a:latin typeface="Calibri"/>
                          <a:cs typeface="Calibri"/>
                        </a:rPr>
                        <a:t>ia</a:t>
                      </a:r>
                      <a:r>
                        <a:rPr sz="1400" spc="5" dirty="0" smtClean="0">
                          <a:latin typeface="Calibri"/>
                          <a:cs typeface="Calibri"/>
                        </a:rPr>
                        <a:t> </a:t>
                      </a:r>
                      <a:r>
                        <a:rPr sz="1400" spc="-5" dirty="0" smtClean="0">
                          <a:latin typeface="Calibri"/>
                          <a:cs typeface="Calibri"/>
                        </a:rPr>
                        <a:t>C</a:t>
                      </a:r>
                      <a:r>
                        <a:rPr sz="1400" spc="0" dirty="0" smtClean="0">
                          <a:latin typeface="Calibri"/>
                          <a:cs typeface="Calibri"/>
                        </a:rPr>
                        <a:t>e</a:t>
                      </a:r>
                      <a:r>
                        <a:rPr sz="1400" spc="-20" dirty="0" smtClean="0">
                          <a:latin typeface="Calibri"/>
                          <a:cs typeface="Calibri"/>
                        </a:rPr>
                        <a:t>n</a:t>
                      </a:r>
                      <a:r>
                        <a:rPr sz="1400" spc="-15" dirty="0" smtClean="0">
                          <a:latin typeface="Calibri"/>
                          <a:cs typeface="Calibri"/>
                        </a:rPr>
                        <a:t>t</a:t>
                      </a:r>
                      <a:r>
                        <a:rPr sz="1400" spc="0" dirty="0" smtClean="0">
                          <a:latin typeface="Calibri"/>
                          <a:cs typeface="Calibri"/>
                        </a:rPr>
                        <a:t>er</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hMerge="1">
                  <a:txBody>
                    <a:bodyPr/>
                    <a:lstStyle/>
                    <a:p>
                      <a:endParaRPr/>
                    </a:p>
                  </a:txBody>
                  <a:tcPr marL="0" marR="0" marT="0" marB="0"/>
                </a:tc>
                <a:tc>
                  <a:txBody>
                    <a:bodyPr/>
                    <a:lstStyle/>
                    <a:p>
                      <a:pPr marL="85725">
                        <a:lnSpc>
                          <a:spcPct val="100000"/>
                        </a:lnSpc>
                      </a:pPr>
                      <a:r>
                        <a:rPr sz="1400" dirty="0" smtClean="0">
                          <a:latin typeface="Calibri"/>
                          <a:cs typeface="Calibri"/>
                          <a:hlinkClick r:id="rId2"/>
                        </a:rPr>
                        <a:t>i</a:t>
                      </a:r>
                      <a:r>
                        <a:rPr sz="1400" spc="-20" dirty="0" smtClean="0">
                          <a:latin typeface="Calibri"/>
                          <a:cs typeface="Calibri"/>
                          <a:hlinkClick r:id="rId2"/>
                        </a:rPr>
                        <a:t>r</a:t>
                      </a:r>
                      <a:r>
                        <a:rPr sz="1400" spc="0" dirty="0" smtClean="0">
                          <a:latin typeface="Calibri"/>
                          <a:cs typeface="Calibri"/>
                          <a:hlinkClick r:id="rId2"/>
                        </a:rPr>
                        <a:t>odi</a:t>
                      </a:r>
                      <a:r>
                        <a:rPr sz="1400" spc="-10" dirty="0" smtClean="0">
                          <a:latin typeface="Calibri"/>
                          <a:cs typeface="Calibri"/>
                          <a:hlinkClick r:id="rId2"/>
                        </a:rPr>
                        <a:t>n</a:t>
                      </a:r>
                      <a:r>
                        <a:rPr sz="1400" spc="0" dirty="0" smtClean="0">
                          <a:latin typeface="Calibri"/>
                          <a:cs typeface="Calibri"/>
                          <a:hlinkClick r:id="rId2"/>
                        </a:rPr>
                        <a:t>a@a</a:t>
                      </a:r>
                      <a:r>
                        <a:rPr sz="1400" spc="-20" dirty="0" smtClean="0">
                          <a:latin typeface="Calibri"/>
                          <a:cs typeface="Calibri"/>
                          <a:hlinkClick r:id="rId2"/>
                        </a:rPr>
                        <a:t>c</a:t>
                      </a:r>
                      <a:r>
                        <a:rPr sz="1400" spc="0" dirty="0" smtClean="0">
                          <a:latin typeface="Calibri"/>
                          <a:cs typeface="Calibri"/>
                          <a:hlinkClick r:id="rId2"/>
                        </a:rPr>
                        <a:t>a</a:t>
                      </a:r>
                      <a:r>
                        <a:rPr sz="1400" spc="-10" dirty="0" smtClean="0">
                          <a:latin typeface="Calibri"/>
                          <a:cs typeface="Calibri"/>
                          <a:hlinkClick r:id="rId2"/>
                        </a:rPr>
                        <a:t>d</a:t>
                      </a:r>
                      <a:r>
                        <a:rPr sz="1400" spc="0" dirty="0" smtClean="0">
                          <a:latin typeface="Calibri"/>
                          <a:cs typeface="Calibri"/>
                          <a:hlinkClick r:id="rId2"/>
                        </a:rPr>
                        <a:t>ia</a:t>
                      </a:r>
                      <a:r>
                        <a:rPr sz="1400" spc="-5" dirty="0" smtClean="0">
                          <a:latin typeface="Calibri"/>
                          <a:cs typeface="Calibri"/>
                          <a:hlinkClick r:id="rId2"/>
                        </a:rPr>
                        <a:t>c</a:t>
                      </a:r>
                      <a:r>
                        <a:rPr sz="1400" spc="0" dirty="0" smtClean="0">
                          <a:latin typeface="Calibri"/>
                          <a:cs typeface="Calibri"/>
                          <a:hlinkClick r:id="rId2"/>
                        </a:rPr>
                        <a:t>e</a:t>
                      </a:r>
                      <a:r>
                        <a:rPr sz="1400" spc="-20" dirty="0" smtClean="0">
                          <a:latin typeface="Calibri"/>
                          <a:cs typeface="Calibri"/>
                          <a:hlinkClick r:id="rId2"/>
                        </a:rPr>
                        <a:t>n</a:t>
                      </a:r>
                      <a:r>
                        <a:rPr sz="1400" spc="-15" dirty="0" smtClean="0">
                          <a:latin typeface="Calibri"/>
                          <a:cs typeface="Calibri"/>
                          <a:hlinkClick r:id="rId2"/>
                        </a:rPr>
                        <a:t>t</a:t>
                      </a:r>
                      <a:r>
                        <a:rPr sz="1400" spc="0" dirty="0" smtClean="0">
                          <a:latin typeface="Calibri"/>
                          <a:cs typeface="Calibri"/>
                          <a:hlinkClick r:id="rId2"/>
                        </a:rPr>
                        <a:t>e</a:t>
                      </a:r>
                      <a:r>
                        <a:rPr sz="1400" spc="-145" dirty="0" smtClean="0">
                          <a:latin typeface="Calibri"/>
                          <a:cs typeface="Calibri"/>
                          <a:hlinkClick r:id="rId2"/>
                        </a:rPr>
                        <a:t>r</a:t>
                      </a:r>
                      <a:r>
                        <a:rPr sz="1400" spc="0" dirty="0" smtClean="0">
                          <a:latin typeface="Calibri"/>
                          <a:cs typeface="Calibri"/>
                          <a:hlinkClick r:id="rId2"/>
                        </a:rPr>
                        <a:t>.o</a:t>
                      </a:r>
                      <a:r>
                        <a:rPr sz="1400" spc="-20" dirty="0" smtClean="0">
                          <a:latin typeface="Calibri"/>
                          <a:cs typeface="Calibri"/>
                          <a:hlinkClick r:id="rId2"/>
                        </a:rPr>
                        <a:t>r</a:t>
                      </a:r>
                      <a:r>
                        <a:rPr sz="1400" spc="0" dirty="0" smtClean="0">
                          <a:latin typeface="Calibri"/>
                          <a:cs typeface="Calibri"/>
                          <a:hlinkClick r:id="rId2"/>
                        </a:rPr>
                        <a:t>g</a:t>
                      </a:r>
                      <a:r>
                        <a:rPr lang="en-US" sz="1400" spc="0" baseline="0" dirty="0" smtClean="0">
                          <a:latin typeface="Calibri"/>
                          <a:cs typeface="Calibri"/>
                        </a:rPr>
                        <a:t> </a:t>
                      </a:r>
                      <a:endParaRPr sz="140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213360">
                <a:tc>
                  <a:txBody>
                    <a:bodyPr/>
                    <a:lstStyle/>
                    <a:p>
                      <a:pPr marL="85090">
                        <a:lnSpc>
                          <a:spcPct val="100000"/>
                        </a:lnSpc>
                      </a:pPr>
                      <a:r>
                        <a:rPr sz="1400" dirty="0" smtClean="0">
                          <a:latin typeface="Calibri"/>
                          <a:cs typeface="Calibri"/>
                        </a:rPr>
                        <a:t>Mi</a:t>
                      </a:r>
                      <a:r>
                        <a:rPr sz="1400" spc="-55" dirty="0" smtClean="0">
                          <a:latin typeface="Calibri"/>
                          <a:cs typeface="Calibri"/>
                        </a:rPr>
                        <a:t>k</a:t>
                      </a:r>
                      <a:r>
                        <a:rPr sz="1400" spc="0" dirty="0" smtClean="0">
                          <a:latin typeface="Calibri"/>
                          <a:cs typeface="Calibri"/>
                        </a:rPr>
                        <a:t>e </a:t>
                      </a:r>
                      <a:r>
                        <a:rPr sz="1400" spc="-5" dirty="0" smtClean="0">
                          <a:latin typeface="Calibri"/>
                          <a:cs typeface="Calibri"/>
                        </a:rPr>
                        <a:t>J</a:t>
                      </a:r>
                      <a:r>
                        <a:rPr sz="1400" spc="0" dirty="0" smtClean="0">
                          <a:latin typeface="Calibri"/>
                          <a:cs typeface="Calibri"/>
                        </a:rPr>
                        <a:t>a</a:t>
                      </a:r>
                      <a:r>
                        <a:rPr sz="1400" spc="-10" dirty="0" smtClean="0">
                          <a:latin typeface="Calibri"/>
                          <a:cs typeface="Calibri"/>
                        </a:rPr>
                        <a:t>c</a:t>
                      </a:r>
                      <a:r>
                        <a:rPr sz="1400" spc="-15" dirty="0" smtClean="0">
                          <a:latin typeface="Calibri"/>
                          <a:cs typeface="Calibri"/>
                        </a:rPr>
                        <a:t>k</a:t>
                      </a:r>
                      <a:r>
                        <a:rPr sz="1400" spc="0" dirty="0" smtClean="0">
                          <a:latin typeface="Calibri"/>
                          <a:cs typeface="Calibri"/>
                        </a:rPr>
                        <a:t>son</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gridSpan="2">
                  <a:txBody>
                    <a:bodyPr/>
                    <a:lstStyle/>
                    <a:p>
                      <a:pPr marL="85090">
                        <a:lnSpc>
                          <a:spcPct val="100000"/>
                        </a:lnSpc>
                      </a:pPr>
                      <a:r>
                        <a:rPr sz="1400" dirty="0" smtClean="0">
                          <a:latin typeface="Calibri"/>
                          <a:cs typeface="Calibri"/>
                        </a:rPr>
                        <a:t>A</a:t>
                      </a:r>
                      <a:r>
                        <a:rPr sz="1400" spc="-5" dirty="0" smtClean="0">
                          <a:latin typeface="Calibri"/>
                          <a:cs typeface="Calibri"/>
                        </a:rPr>
                        <a:t>d</a:t>
                      </a:r>
                      <a:r>
                        <a:rPr sz="1400" spc="-25" dirty="0" smtClean="0">
                          <a:latin typeface="Calibri"/>
                          <a:cs typeface="Calibri"/>
                        </a:rPr>
                        <a:t>v</a:t>
                      </a:r>
                      <a:r>
                        <a:rPr sz="1400" spc="0" dirty="0" smtClean="0">
                          <a:latin typeface="Calibri"/>
                          <a:cs typeface="Calibri"/>
                        </a:rPr>
                        <a:t>a</a:t>
                      </a:r>
                      <a:r>
                        <a:rPr sz="1400" spc="-10" dirty="0" smtClean="0">
                          <a:latin typeface="Calibri"/>
                          <a:cs typeface="Calibri"/>
                        </a:rPr>
                        <a:t>nc</a:t>
                      </a:r>
                      <a:r>
                        <a:rPr sz="1400" spc="-5" dirty="0" smtClean="0">
                          <a:latin typeface="Calibri"/>
                          <a:cs typeface="Calibri"/>
                        </a:rPr>
                        <a:t>e</a:t>
                      </a:r>
                      <a:r>
                        <a:rPr sz="1400" spc="0" dirty="0" smtClean="0">
                          <a:latin typeface="Calibri"/>
                          <a:cs typeface="Calibri"/>
                        </a:rPr>
                        <a:t>d</a:t>
                      </a:r>
                      <a:r>
                        <a:rPr sz="1400" spc="10" dirty="0" smtClean="0">
                          <a:latin typeface="Calibri"/>
                          <a:cs typeface="Calibri"/>
                        </a:rPr>
                        <a:t> </a:t>
                      </a:r>
                      <a:r>
                        <a:rPr sz="1400" spc="0" dirty="0" smtClean="0">
                          <a:latin typeface="Calibri"/>
                          <a:cs typeface="Calibri"/>
                        </a:rPr>
                        <a:t>Mi</a:t>
                      </a:r>
                      <a:r>
                        <a:rPr sz="1400" spc="-10" dirty="0" smtClean="0">
                          <a:latin typeface="Calibri"/>
                          <a:cs typeface="Calibri"/>
                        </a:rPr>
                        <a:t>c</a:t>
                      </a:r>
                      <a:r>
                        <a:rPr sz="1400" spc="-25" dirty="0" smtClean="0">
                          <a:latin typeface="Calibri"/>
                          <a:cs typeface="Calibri"/>
                        </a:rPr>
                        <a:t>r</a:t>
                      </a:r>
                      <a:r>
                        <a:rPr sz="1400" spc="0" dirty="0" smtClean="0">
                          <a:latin typeface="Calibri"/>
                          <a:cs typeface="Calibri"/>
                        </a:rPr>
                        <a:t>ogrid</a:t>
                      </a:r>
                      <a:r>
                        <a:rPr sz="1400" spc="-10" dirty="0" smtClean="0">
                          <a:latin typeface="Calibri"/>
                          <a:cs typeface="Calibri"/>
                        </a:rPr>
                        <a:t> </a:t>
                      </a:r>
                      <a:r>
                        <a:rPr sz="1400" spc="0" dirty="0" smtClean="0">
                          <a:latin typeface="Calibri"/>
                          <a:cs typeface="Calibri"/>
                        </a:rPr>
                        <a:t>Sol</a:t>
                      </a:r>
                      <a:r>
                        <a:rPr sz="1400" spc="-10" dirty="0" smtClean="0">
                          <a:latin typeface="Calibri"/>
                          <a:cs typeface="Calibri"/>
                        </a:rPr>
                        <a:t>u</a:t>
                      </a:r>
                      <a:r>
                        <a:rPr sz="1400" spc="0" dirty="0" smtClean="0">
                          <a:latin typeface="Calibri"/>
                          <a:cs typeface="Calibri"/>
                        </a:rPr>
                        <a:t>tio</a:t>
                      </a:r>
                      <a:r>
                        <a:rPr sz="1400" spc="-10" dirty="0" smtClean="0">
                          <a:latin typeface="Calibri"/>
                          <a:cs typeface="Calibri"/>
                        </a:rPr>
                        <a:t>n</a:t>
                      </a:r>
                      <a:r>
                        <a:rPr sz="1400" spc="0" dirty="0" smtClean="0">
                          <a:latin typeface="Calibri"/>
                          <a:cs typeface="Calibri"/>
                        </a:rPr>
                        <a:t>s</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hMerge="1">
                  <a:txBody>
                    <a:bodyPr/>
                    <a:lstStyle/>
                    <a:p>
                      <a:endParaRPr/>
                    </a:p>
                  </a:txBody>
                  <a:tcPr marL="0" marR="0" marT="0" marB="0"/>
                </a:tc>
                <a:tc>
                  <a:txBody>
                    <a:bodyPr/>
                    <a:lstStyle/>
                    <a:p>
                      <a:pPr marL="85725">
                        <a:lnSpc>
                          <a:spcPct val="100000"/>
                        </a:lnSpc>
                      </a:pPr>
                      <a:r>
                        <a:rPr sz="1400" spc="-10" dirty="0" smtClean="0">
                          <a:latin typeface="Calibri"/>
                          <a:cs typeface="Calibri"/>
                          <a:hlinkClick r:id="rId3"/>
                        </a:rPr>
                        <a:t>m</a:t>
                      </a:r>
                      <a:r>
                        <a:rPr sz="1400" spc="0" dirty="0" smtClean="0">
                          <a:latin typeface="Calibri"/>
                          <a:cs typeface="Calibri"/>
                          <a:hlinkClick r:id="rId3"/>
                        </a:rPr>
                        <a:t>i</a:t>
                      </a:r>
                      <a:r>
                        <a:rPr sz="1400" spc="-55" dirty="0" smtClean="0">
                          <a:latin typeface="Calibri"/>
                          <a:cs typeface="Calibri"/>
                          <a:hlinkClick r:id="rId3"/>
                        </a:rPr>
                        <a:t>k</a:t>
                      </a:r>
                      <a:r>
                        <a:rPr sz="1400" spc="-5" dirty="0" smtClean="0">
                          <a:latin typeface="Calibri"/>
                          <a:cs typeface="Calibri"/>
                          <a:hlinkClick r:id="rId3"/>
                        </a:rPr>
                        <a:t>e</a:t>
                      </a:r>
                      <a:r>
                        <a:rPr sz="1400" spc="0" dirty="0" smtClean="0">
                          <a:latin typeface="Calibri"/>
                          <a:cs typeface="Calibri"/>
                          <a:hlinkClick r:id="rId3"/>
                        </a:rPr>
                        <a:t>j@a</a:t>
                      </a:r>
                      <a:r>
                        <a:rPr sz="1400" spc="-10" dirty="0" smtClean="0">
                          <a:latin typeface="Calibri"/>
                          <a:cs typeface="Calibri"/>
                          <a:hlinkClick r:id="rId3"/>
                        </a:rPr>
                        <a:t>d</a:t>
                      </a:r>
                      <a:r>
                        <a:rPr sz="1400" spc="0" dirty="0" smtClean="0">
                          <a:latin typeface="Calibri"/>
                          <a:cs typeface="Calibri"/>
                          <a:hlinkClick r:id="rId3"/>
                        </a:rPr>
                        <a:t>v</a:t>
                      </a:r>
                      <a:r>
                        <a:rPr sz="1400" spc="-10" dirty="0" smtClean="0">
                          <a:latin typeface="Calibri"/>
                          <a:cs typeface="Calibri"/>
                          <a:hlinkClick r:id="rId3"/>
                        </a:rPr>
                        <a:t>m</a:t>
                      </a:r>
                      <a:r>
                        <a:rPr sz="1400" spc="0" dirty="0" smtClean="0">
                          <a:latin typeface="Calibri"/>
                          <a:cs typeface="Calibri"/>
                          <a:hlinkClick r:id="rId3"/>
                        </a:rPr>
                        <a:t>i</a:t>
                      </a:r>
                      <a:r>
                        <a:rPr sz="1400" spc="-10" dirty="0" smtClean="0">
                          <a:latin typeface="Calibri"/>
                          <a:cs typeface="Calibri"/>
                          <a:hlinkClick r:id="rId3"/>
                        </a:rPr>
                        <a:t>c</a:t>
                      </a:r>
                      <a:r>
                        <a:rPr sz="1400" spc="-25" dirty="0" smtClean="0">
                          <a:latin typeface="Calibri"/>
                          <a:cs typeface="Calibri"/>
                          <a:hlinkClick r:id="rId3"/>
                        </a:rPr>
                        <a:t>r</a:t>
                      </a:r>
                      <a:r>
                        <a:rPr sz="1400" spc="0" dirty="0" smtClean="0">
                          <a:latin typeface="Calibri"/>
                          <a:cs typeface="Calibri"/>
                          <a:hlinkClick r:id="rId3"/>
                        </a:rPr>
                        <a:t>ogri</a:t>
                      </a:r>
                      <a:r>
                        <a:rPr sz="1400" spc="-5" dirty="0" smtClean="0">
                          <a:latin typeface="Calibri"/>
                          <a:cs typeface="Calibri"/>
                          <a:hlinkClick r:id="rId3"/>
                        </a:rPr>
                        <a:t>d</a:t>
                      </a:r>
                      <a:r>
                        <a:rPr sz="1400" spc="0" dirty="0" smtClean="0">
                          <a:latin typeface="Calibri"/>
                          <a:cs typeface="Calibri"/>
                          <a:hlinkClick r:id="rId3"/>
                        </a:rPr>
                        <a:t>.</a:t>
                      </a:r>
                      <a:r>
                        <a:rPr sz="1400" spc="-20" dirty="0" smtClean="0">
                          <a:latin typeface="Calibri"/>
                          <a:cs typeface="Calibri"/>
                          <a:hlinkClick r:id="rId3"/>
                        </a:rPr>
                        <a:t>c</a:t>
                      </a:r>
                      <a:r>
                        <a:rPr sz="1400" spc="0" dirty="0" smtClean="0">
                          <a:latin typeface="Calibri"/>
                          <a:cs typeface="Calibri"/>
                          <a:hlinkClick r:id="rId3"/>
                        </a:rPr>
                        <a:t>om</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213360">
                <a:tc>
                  <a:txBody>
                    <a:bodyPr/>
                    <a:lstStyle/>
                    <a:p>
                      <a:pPr marL="85090">
                        <a:lnSpc>
                          <a:spcPct val="100000"/>
                        </a:lnSpc>
                      </a:pPr>
                      <a:r>
                        <a:rPr sz="1400" dirty="0" smtClean="0">
                          <a:latin typeface="Calibri"/>
                          <a:cs typeface="Calibri"/>
                        </a:rPr>
                        <a:t>Mi</a:t>
                      </a:r>
                      <a:r>
                        <a:rPr sz="1400" spc="-5" dirty="0" smtClean="0">
                          <a:latin typeface="Calibri"/>
                          <a:cs typeface="Calibri"/>
                        </a:rPr>
                        <a:t>c</a:t>
                      </a:r>
                      <a:r>
                        <a:rPr sz="1400" spc="-10" dirty="0" smtClean="0">
                          <a:latin typeface="Calibri"/>
                          <a:cs typeface="Calibri"/>
                        </a:rPr>
                        <a:t>h</a:t>
                      </a:r>
                      <a:r>
                        <a:rPr sz="1400" spc="0" dirty="0" smtClean="0">
                          <a:latin typeface="Calibri"/>
                          <a:cs typeface="Calibri"/>
                        </a:rPr>
                        <a:t>elle</a:t>
                      </a:r>
                      <a:r>
                        <a:rPr sz="1400" spc="5" dirty="0" smtClean="0">
                          <a:latin typeface="Calibri"/>
                          <a:cs typeface="Calibri"/>
                        </a:rPr>
                        <a:t> </a:t>
                      </a:r>
                      <a:r>
                        <a:rPr sz="1400" spc="-10" dirty="0" smtClean="0">
                          <a:latin typeface="Calibri"/>
                          <a:cs typeface="Calibri"/>
                        </a:rPr>
                        <a:t>I</a:t>
                      </a:r>
                      <a:r>
                        <a:rPr sz="1400" spc="0" dirty="0" smtClean="0">
                          <a:latin typeface="Calibri"/>
                          <a:cs typeface="Calibri"/>
                        </a:rPr>
                        <a:t>se</a:t>
                      </a:r>
                      <a:r>
                        <a:rPr sz="1400" spc="-10" dirty="0" smtClean="0">
                          <a:latin typeface="Calibri"/>
                          <a:cs typeface="Calibri"/>
                        </a:rPr>
                        <a:t>nh</a:t>
                      </a:r>
                      <a:r>
                        <a:rPr sz="1400" spc="0" dirty="0" smtClean="0">
                          <a:latin typeface="Calibri"/>
                          <a:cs typeface="Calibri"/>
                        </a:rPr>
                        <a:t>ouer</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gridSpan="2">
                  <a:txBody>
                    <a:bodyPr/>
                    <a:lstStyle/>
                    <a:p>
                      <a:pPr marL="85090">
                        <a:lnSpc>
                          <a:spcPct val="100000"/>
                        </a:lnSpc>
                      </a:pPr>
                      <a:r>
                        <a:rPr sz="1400" dirty="0" smtClean="0">
                          <a:latin typeface="Calibri"/>
                          <a:cs typeface="Calibri"/>
                        </a:rPr>
                        <a:t>Bo</a:t>
                      </a:r>
                      <a:r>
                        <a:rPr sz="1400" spc="-20" dirty="0" smtClean="0">
                          <a:latin typeface="Calibri"/>
                          <a:cs typeface="Calibri"/>
                        </a:rPr>
                        <a:t>o</a:t>
                      </a:r>
                      <a:r>
                        <a:rPr sz="1400" spc="0" dirty="0" smtClean="0">
                          <a:latin typeface="Calibri"/>
                          <a:cs typeface="Calibri"/>
                        </a:rPr>
                        <a:t>z</a:t>
                      </a:r>
                      <a:r>
                        <a:rPr sz="1400" spc="-20" dirty="0" smtClean="0">
                          <a:latin typeface="Calibri"/>
                          <a:cs typeface="Calibri"/>
                        </a:rPr>
                        <a:t> </a:t>
                      </a:r>
                      <a:r>
                        <a:rPr sz="1400" spc="0" dirty="0" smtClean="0">
                          <a:latin typeface="Calibri"/>
                          <a:cs typeface="Calibri"/>
                        </a:rPr>
                        <a:t>Al</a:t>
                      </a:r>
                      <a:r>
                        <a:rPr sz="1400" spc="5" dirty="0" smtClean="0">
                          <a:latin typeface="Calibri"/>
                          <a:cs typeface="Calibri"/>
                        </a:rPr>
                        <a:t>l</a:t>
                      </a:r>
                      <a:r>
                        <a:rPr sz="1400" spc="0" dirty="0" smtClean="0">
                          <a:latin typeface="Calibri"/>
                          <a:cs typeface="Calibri"/>
                        </a:rPr>
                        <a:t>en</a:t>
                      </a:r>
                      <a:r>
                        <a:rPr sz="1400" spc="-15" dirty="0" smtClean="0">
                          <a:latin typeface="Calibri"/>
                          <a:cs typeface="Calibri"/>
                        </a:rPr>
                        <a:t> </a:t>
                      </a:r>
                      <a:r>
                        <a:rPr sz="1400" spc="0" dirty="0" smtClean="0">
                          <a:latin typeface="Calibri"/>
                          <a:cs typeface="Calibri"/>
                        </a:rPr>
                        <a:t>Ha</a:t>
                      </a:r>
                      <a:r>
                        <a:rPr sz="1400" spc="-10" dirty="0" smtClean="0">
                          <a:latin typeface="Calibri"/>
                          <a:cs typeface="Calibri"/>
                        </a:rPr>
                        <a:t>m</a:t>
                      </a:r>
                      <a:r>
                        <a:rPr sz="1400" spc="0" dirty="0" smtClean="0">
                          <a:latin typeface="Calibri"/>
                          <a:cs typeface="Calibri"/>
                        </a:rPr>
                        <a:t>il</a:t>
                      </a:r>
                      <a:r>
                        <a:rPr sz="1400" spc="-15" dirty="0" smtClean="0">
                          <a:latin typeface="Calibri"/>
                          <a:cs typeface="Calibri"/>
                        </a:rPr>
                        <a:t>t</a:t>
                      </a:r>
                      <a:r>
                        <a:rPr sz="1400" spc="0" dirty="0" smtClean="0">
                          <a:latin typeface="Calibri"/>
                          <a:cs typeface="Calibri"/>
                        </a:rPr>
                        <a:t>on</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hMerge="1">
                  <a:txBody>
                    <a:bodyPr/>
                    <a:lstStyle/>
                    <a:p>
                      <a:endParaRPr/>
                    </a:p>
                  </a:txBody>
                  <a:tcPr marL="0" marR="0" marT="0" marB="0"/>
                </a:tc>
                <a:tc>
                  <a:txBody>
                    <a:bodyPr/>
                    <a:lstStyle/>
                    <a:p>
                      <a:pPr marL="85725">
                        <a:lnSpc>
                          <a:spcPct val="100000"/>
                        </a:lnSpc>
                      </a:pPr>
                      <a:r>
                        <a:rPr sz="1400" spc="-10" dirty="0" smtClean="0">
                          <a:latin typeface="Calibri"/>
                          <a:cs typeface="Calibri"/>
                          <a:hlinkClick r:id="rId4"/>
                        </a:rPr>
                        <a:t>I</a:t>
                      </a:r>
                      <a:r>
                        <a:rPr sz="1400" spc="0" dirty="0" smtClean="0">
                          <a:latin typeface="Calibri"/>
                          <a:cs typeface="Calibri"/>
                          <a:hlinkClick r:id="rId4"/>
                        </a:rPr>
                        <a:t>se</a:t>
                      </a:r>
                      <a:r>
                        <a:rPr sz="1400" spc="-10" dirty="0" smtClean="0">
                          <a:latin typeface="Calibri"/>
                          <a:cs typeface="Calibri"/>
                          <a:hlinkClick r:id="rId4"/>
                        </a:rPr>
                        <a:t>nh</a:t>
                      </a:r>
                      <a:r>
                        <a:rPr sz="1400" spc="0" dirty="0" smtClean="0">
                          <a:latin typeface="Calibri"/>
                          <a:cs typeface="Calibri"/>
                          <a:hlinkClick r:id="rId4"/>
                        </a:rPr>
                        <a:t>ouerHa</a:t>
                      </a:r>
                      <a:r>
                        <a:rPr sz="1400" spc="-10" dirty="0" smtClean="0">
                          <a:latin typeface="Calibri"/>
                          <a:cs typeface="Calibri"/>
                          <a:hlinkClick r:id="rId4"/>
                        </a:rPr>
                        <a:t>n</a:t>
                      </a:r>
                      <a:r>
                        <a:rPr sz="1400" spc="0" dirty="0" smtClean="0">
                          <a:latin typeface="Calibri"/>
                          <a:cs typeface="Calibri"/>
                          <a:hlinkClick r:id="rId4"/>
                        </a:rPr>
                        <a:t>lin</a:t>
                      </a:r>
                      <a:r>
                        <a:rPr sz="1400" spc="-5" dirty="0" smtClean="0">
                          <a:latin typeface="Calibri"/>
                          <a:cs typeface="Calibri"/>
                          <a:hlinkClick r:id="rId4"/>
                        </a:rPr>
                        <a:t>_</a:t>
                      </a:r>
                      <a:r>
                        <a:rPr sz="1400" spc="0" dirty="0" smtClean="0">
                          <a:latin typeface="Calibri"/>
                          <a:cs typeface="Calibri"/>
                          <a:hlinkClick r:id="rId4"/>
                        </a:rPr>
                        <a:t>Mi</a:t>
                      </a:r>
                      <a:r>
                        <a:rPr sz="1400" spc="-5" dirty="0" smtClean="0">
                          <a:latin typeface="Calibri"/>
                          <a:cs typeface="Calibri"/>
                          <a:hlinkClick r:id="rId4"/>
                        </a:rPr>
                        <a:t>c</a:t>
                      </a:r>
                      <a:r>
                        <a:rPr sz="1400" spc="-10" dirty="0" smtClean="0">
                          <a:latin typeface="Calibri"/>
                          <a:cs typeface="Calibri"/>
                          <a:hlinkClick r:id="rId4"/>
                        </a:rPr>
                        <a:t>h</a:t>
                      </a:r>
                      <a:r>
                        <a:rPr sz="1400" spc="0" dirty="0" smtClean="0">
                          <a:latin typeface="Calibri"/>
                          <a:cs typeface="Calibri"/>
                          <a:hlinkClick r:id="rId4"/>
                        </a:rPr>
                        <a:t>ell</a:t>
                      </a:r>
                      <a:r>
                        <a:rPr sz="1400" spc="-5" dirty="0" smtClean="0">
                          <a:latin typeface="Calibri"/>
                          <a:cs typeface="Calibri"/>
                          <a:hlinkClick r:id="rId4"/>
                        </a:rPr>
                        <a:t>e</a:t>
                      </a:r>
                      <a:r>
                        <a:rPr sz="1400" spc="0" dirty="0" smtClean="0">
                          <a:latin typeface="Calibri"/>
                          <a:cs typeface="Calibri"/>
                          <a:hlinkClick r:id="rId4"/>
                        </a:rPr>
                        <a:t>@</a:t>
                      </a:r>
                      <a:r>
                        <a:rPr sz="1400" spc="-10" dirty="0" smtClean="0">
                          <a:latin typeface="Calibri"/>
                          <a:cs typeface="Calibri"/>
                          <a:hlinkClick r:id="rId4"/>
                        </a:rPr>
                        <a:t>b</a:t>
                      </a:r>
                      <a:r>
                        <a:rPr sz="1400" spc="0" dirty="0" smtClean="0">
                          <a:latin typeface="Calibri"/>
                          <a:cs typeface="Calibri"/>
                          <a:hlinkClick r:id="rId4"/>
                        </a:rPr>
                        <a:t>a</a:t>
                      </a:r>
                      <a:r>
                        <a:rPr sz="1400" spc="-10" dirty="0" smtClean="0">
                          <a:latin typeface="Calibri"/>
                          <a:cs typeface="Calibri"/>
                          <a:hlinkClick r:id="rId4"/>
                        </a:rPr>
                        <a:t>h</a:t>
                      </a:r>
                      <a:r>
                        <a:rPr sz="1400" spc="0" dirty="0" smtClean="0">
                          <a:latin typeface="Calibri"/>
                          <a:cs typeface="Calibri"/>
                          <a:hlinkClick r:id="rId4"/>
                        </a:rPr>
                        <a:t>.</a:t>
                      </a:r>
                      <a:r>
                        <a:rPr sz="1400" spc="-20" dirty="0" smtClean="0">
                          <a:latin typeface="Calibri"/>
                          <a:cs typeface="Calibri"/>
                          <a:hlinkClick r:id="rId4"/>
                        </a:rPr>
                        <a:t>c</a:t>
                      </a:r>
                      <a:r>
                        <a:rPr sz="1400" spc="0" dirty="0" smtClean="0">
                          <a:latin typeface="Calibri"/>
                          <a:cs typeface="Calibri"/>
                          <a:hlinkClick r:id="rId4"/>
                        </a:rPr>
                        <a:t>om</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213360">
                <a:tc>
                  <a:txBody>
                    <a:bodyPr/>
                    <a:lstStyle/>
                    <a:p>
                      <a:pPr marL="85090">
                        <a:lnSpc>
                          <a:spcPct val="100000"/>
                        </a:lnSpc>
                      </a:pPr>
                      <a:r>
                        <a:rPr sz="1400" spc="-120" dirty="0" smtClean="0">
                          <a:latin typeface="Calibri"/>
                          <a:cs typeface="Calibri"/>
                        </a:rPr>
                        <a:t>T</a:t>
                      </a:r>
                      <a:r>
                        <a:rPr sz="1400" spc="0" dirty="0" smtClean="0">
                          <a:latin typeface="Calibri"/>
                          <a:cs typeface="Calibri"/>
                        </a:rPr>
                        <a:t>om</a:t>
                      </a:r>
                      <a:r>
                        <a:rPr sz="1400" spc="-20" dirty="0" smtClean="0">
                          <a:latin typeface="Calibri"/>
                          <a:cs typeface="Calibri"/>
                        </a:rPr>
                        <a:t> </a:t>
                      </a:r>
                      <a:r>
                        <a:rPr sz="1400" spc="0" dirty="0" smtClean="0">
                          <a:latin typeface="Calibri"/>
                          <a:cs typeface="Calibri"/>
                        </a:rPr>
                        <a:t>B</a:t>
                      </a:r>
                      <a:r>
                        <a:rPr sz="1400" spc="-10" dirty="0" smtClean="0">
                          <a:latin typeface="Calibri"/>
                          <a:cs typeface="Calibri"/>
                        </a:rPr>
                        <a:t>uch</a:t>
                      </a:r>
                      <a:r>
                        <a:rPr sz="1400" spc="0" dirty="0" smtClean="0">
                          <a:latin typeface="Calibri"/>
                          <a:cs typeface="Calibri"/>
                        </a:rPr>
                        <a:t>er</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gridSpan="2">
                  <a:txBody>
                    <a:bodyPr/>
                    <a:lstStyle/>
                    <a:p>
                      <a:pPr marL="85090">
                        <a:lnSpc>
                          <a:spcPct val="100000"/>
                        </a:lnSpc>
                      </a:pPr>
                      <a:r>
                        <a:rPr sz="1400" dirty="0" smtClean="0">
                          <a:latin typeface="Calibri"/>
                          <a:cs typeface="Calibri"/>
                        </a:rPr>
                        <a:t>Bo</a:t>
                      </a:r>
                      <a:r>
                        <a:rPr sz="1400" spc="-20" dirty="0" smtClean="0">
                          <a:latin typeface="Calibri"/>
                          <a:cs typeface="Calibri"/>
                        </a:rPr>
                        <a:t>o</a:t>
                      </a:r>
                      <a:r>
                        <a:rPr sz="1400" spc="0" dirty="0" smtClean="0">
                          <a:latin typeface="Calibri"/>
                          <a:cs typeface="Calibri"/>
                        </a:rPr>
                        <a:t>z</a:t>
                      </a:r>
                      <a:r>
                        <a:rPr sz="1400" spc="-20" dirty="0" smtClean="0">
                          <a:latin typeface="Calibri"/>
                          <a:cs typeface="Calibri"/>
                        </a:rPr>
                        <a:t> </a:t>
                      </a:r>
                      <a:r>
                        <a:rPr sz="1400" spc="0" dirty="0" smtClean="0">
                          <a:latin typeface="Calibri"/>
                          <a:cs typeface="Calibri"/>
                        </a:rPr>
                        <a:t>Al</a:t>
                      </a:r>
                      <a:r>
                        <a:rPr sz="1400" spc="5" dirty="0" smtClean="0">
                          <a:latin typeface="Calibri"/>
                          <a:cs typeface="Calibri"/>
                        </a:rPr>
                        <a:t>l</a:t>
                      </a:r>
                      <a:r>
                        <a:rPr sz="1400" spc="0" dirty="0" smtClean="0">
                          <a:latin typeface="Calibri"/>
                          <a:cs typeface="Calibri"/>
                        </a:rPr>
                        <a:t>en</a:t>
                      </a:r>
                      <a:r>
                        <a:rPr sz="1400" spc="-15" dirty="0" smtClean="0">
                          <a:latin typeface="Calibri"/>
                          <a:cs typeface="Calibri"/>
                        </a:rPr>
                        <a:t> </a:t>
                      </a:r>
                      <a:r>
                        <a:rPr sz="1400" spc="0" dirty="0" smtClean="0">
                          <a:latin typeface="Calibri"/>
                          <a:cs typeface="Calibri"/>
                        </a:rPr>
                        <a:t>Ha</a:t>
                      </a:r>
                      <a:r>
                        <a:rPr sz="1400" spc="-10" dirty="0" smtClean="0">
                          <a:latin typeface="Calibri"/>
                          <a:cs typeface="Calibri"/>
                        </a:rPr>
                        <a:t>m</a:t>
                      </a:r>
                      <a:r>
                        <a:rPr sz="1400" spc="0" dirty="0" smtClean="0">
                          <a:latin typeface="Calibri"/>
                          <a:cs typeface="Calibri"/>
                        </a:rPr>
                        <a:t>il</a:t>
                      </a:r>
                      <a:r>
                        <a:rPr sz="1400" spc="-15" dirty="0" smtClean="0">
                          <a:latin typeface="Calibri"/>
                          <a:cs typeface="Calibri"/>
                        </a:rPr>
                        <a:t>t</a:t>
                      </a:r>
                      <a:r>
                        <a:rPr sz="1400" spc="0" dirty="0" smtClean="0">
                          <a:latin typeface="Calibri"/>
                          <a:cs typeface="Calibri"/>
                        </a:rPr>
                        <a:t>on</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hMerge="1">
                  <a:txBody>
                    <a:bodyPr/>
                    <a:lstStyle/>
                    <a:p>
                      <a:endParaRPr/>
                    </a:p>
                  </a:txBody>
                  <a:tcPr marL="0" marR="0" marT="0" marB="0"/>
                </a:tc>
                <a:tc>
                  <a:txBody>
                    <a:bodyPr/>
                    <a:lstStyle/>
                    <a:p>
                      <a:pPr marL="85725">
                        <a:lnSpc>
                          <a:spcPct val="100000"/>
                        </a:lnSpc>
                      </a:pPr>
                      <a:r>
                        <a:rPr sz="1400" dirty="0" smtClean="0">
                          <a:latin typeface="Calibri"/>
                          <a:cs typeface="Calibri"/>
                          <a:hlinkClick r:id="rId5"/>
                        </a:rPr>
                        <a:t>B</a:t>
                      </a:r>
                      <a:r>
                        <a:rPr sz="1400" spc="-10" dirty="0" smtClean="0">
                          <a:latin typeface="Calibri"/>
                          <a:cs typeface="Calibri"/>
                          <a:hlinkClick r:id="rId5"/>
                        </a:rPr>
                        <a:t>uch</a:t>
                      </a:r>
                      <a:r>
                        <a:rPr sz="1400" spc="0" dirty="0" smtClean="0">
                          <a:latin typeface="Calibri"/>
                          <a:cs typeface="Calibri"/>
                          <a:hlinkClick r:id="rId5"/>
                        </a:rPr>
                        <a:t>er</a:t>
                      </a:r>
                      <a:r>
                        <a:rPr sz="1400" spc="-5" dirty="0" smtClean="0">
                          <a:latin typeface="Calibri"/>
                          <a:cs typeface="Calibri"/>
                          <a:hlinkClick r:id="rId5"/>
                        </a:rPr>
                        <a:t>_</a:t>
                      </a:r>
                      <a:r>
                        <a:rPr sz="1400" spc="0" dirty="0" smtClean="0">
                          <a:latin typeface="Calibri"/>
                          <a:cs typeface="Calibri"/>
                          <a:hlinkClick r:id="rId5"/>
                        </a:rPr>
                        <a:t>T</a:t>
                      </a:r>
                      <a:r>
                        <a:rPr sz="1400" spc="-10" dirty="0" smtClean="0">
                          <a:latin typeface="Calibri"/>
                          <a:cs typeface="Calibri"/>
                          <a:hlinkClick r:id="rId5"/>
                        </a:rPr>
                        <a:t>h</a:t>
                      </a:r>
                      <a:r>
                        <a:rPr sz="1400" spc="0" dirty="0" smtClean="0">
                          <a:latin typeface="Calibri"/>
                          <a:cs typeface="Calibri"/>
                          <a:hlinkClick r:id="rId5"/>
                        </a:rPr>
                        <a:t>omas@</a:t>
                      </a:r>
                      <a:r>
                        <a:rPr sz="1400" spc="-10" dirty="0" smtClean="0">
                          <a:latin typeface="Calibri"/>
                          <a:cs typeface="Calibri"/>
                          <a:hlinkClick r:id="rId5"/>
                        </a:rPr>
                        <a:t>b</a:t>
                      </a:r>
                      <a:r>
                        <a:rPr sz="1400" spc="0" dirty="0" smtClean="0">
                          <a:latin typeface="Calibri"/>
                          <a:cs typeface="Calibri"/>
                          <a:hlinkClick r:id="rId5"/>
                        </a:rPr>
                        <a:t>a</a:t>
                      </a:r>
                      <a:r>
                        <a:rPr sz="1400" spc="-10" dirty="0" smtClean="0">
                          <a:latin typeface="Calibri"/>
                          <a:cs typeface="Calibri"/>
                          <a:hlinkClick r:id="rId5"/>
                        </a:rPr>
                        <a:t>h</a:t>
                      </a:r>
                      <a:r>
                        <a:rPr sz="1400" spc="0" dirty="0" smtClean="0">
                          <a:latin typeface="Calibri"/>
                          <a:cs typeface="Calibri"/>
                          <a:hlinkClick r:id="rId5"/>
                        </a:rPr>
                        <a:t>.</a:t>
                      </a:r>
                      <a:r>
                        <a:rPr sz="1400" spc="-20" dirty="0" smtClean="0">
                          <a:latin typeface="Calibri"/>
                          <a:cs typeface="Calibri"/>
                          <a:hlinkClick r:id="rId5"/>
                        </a:rPr>
                        <a:t>c</a:t>
                      </a:r>
                      <a:r>
                        <a:rPr sz="1400" spc="0" dirty="0" smtClean="0">
                          <a:latin typeface="Calibri"/>
                          <a:cs typeface="Calibri"/>
                          <a:hlinkClick r:id="rId5"/>
                        </a:rPr>
                        <a:t>om</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213359">
                <a:tc>
                  <a:txBody>
                    <a:bodyPr/>
                    <a:lstStyle/>
                    <a:p>
                      <a:pPr marL="85090">
                        <a:lnSpc>
                          <a:spcPct val="100000"/>
                        </a:lnSpc>
                      </a:pPr>
                      <a:r>
                        <a:rPr sz="1400" dirty="0" smtClean="0">
                          <a:latin typeface="Calibri"/>
                          <a:cs typeface="Calibri"/>
                        </a:rPr>
                        <a:t>Mi</a:t>
                      </a:r>
                      <a:r>
                        <a:rPr sz="1400" spc="-5" dirty="0" smtClean="0">
                          <a:latin typeface="Calibri"/>
                          <a:cs typeface="Calibri"/>
                        </a:rPr>
                        <a:t>c</a:t>
                      </a:r>
                      <a:r>
                        <a:rPr sz="1400" spc="-10" dirty="0" smtClean="0">
                          <a:latin typeface="Calibri"/>
                          <a:cs typeface="Calibri"/>
                        </a:rPr>
                        <a:t>h</a:t>
                      </a:r>
                      <a:r>
                        <a:rPr sz="1400" spc="0" dirty="0" smtClean="0">
                          <a:latin typeface="Calibri"/>
                          <a:cs typeface="Calibri"/>
                        </a:rPr>
                        <a:t>ael Co</a:t>
                      </a:r>
                      <a:r>
                        <a:rPr sz="1400" spc="-15" dirty="0" smtClean="0">
                          <a:latin typeface="Calibri"/>
                          <a:cs typeface="Calibri"/>
                        </a:rPr>
                        <a:t>n</a:t>
                      </a:r>
                      <a:r>
                        <a:rPr sz="1400" spc="-10" dirty="0" smtClean="0">
                          <a:latin typeface="Calibri"/>
                          <a:cs typeface="Calibri"/>
                        </a:rPr>
                        <a:t>w</a:t>
                      </a:r>
                      <a:r>
                        <a:rPr sz="1400" spc="-25" dirty="0" smtClean="0">
                          <a:latin typeface="Calibri"/>
                          <a:cs typeface="Calibri"/>
                        </a:rPr>
                        <a:t>a</a:t>
                      </a:r>
                      <a:r>
                        <a:rPr sz="1400" spc="0" dirty="0" smtClean="0">
                          <a:latin typeface="Calibri"/>
                          <a:cs typeface="Calibri"/>
                        </a:rPr>
                        <a:t>y</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gridSpan="2">
                  <a:txBody>
                    <a:bodyPr/>
                    <a:lstStyle/>
                    <a:p>
                      <a:pPr marL="85090">
                        <a:lnSpc>
                          <a:spcPct val="100000"/>
                        </a:lnSpc>
                      </a:pPr>
                      <a:r>
                        <a:rPr sz="1400" dirty="0" smtClean="0">
                          <a:latin typeface="Calibri"/>
                          <a:cs typeface="Calibri"/>
                        </a:rPr>
                        <a:t>Bor</a:t>
                      </a:r>
                      <a:r>
                        <a:rPr sz="1400" spc="-25" dirty="0" smtClean="0">
                          <a:latin typeface="Calibri"/>
                          <a:cs typeface="Calibri"/>
                        </a:rPr>
                        <a:t>r</a:t>
                      </a:r>
                      <a:r>
                        <a:rPr sz="1400" spc="0" dirty="0" smtClean="0">
                          <a:latin typeface="Calibri"/>
                          <a:cs typeface="Calibri"/>
                        </a:rPr>
                        <a:t>e</a:t>
                      </a:r>
                      <a:r>
                        <a:rPr sz="1400" spc="-20" dirty="0" smtClean="0">
                          <a:latin typeface="Calibri"/>
                          <a:cs typeface="Calibri"/>
                        </a:rPr>
                        <a:t>g</a:t>
                      </a:r>
                      <a:r>
                        <a:rPr sz="1400" spc="0" dirty="0" smtClean="0">
                          <a:latin typeface="Calibri"/>
                          <a:cs typeface="Calibri"/>
                        </a:rPr>
                        <a:t>o</a:t>
                      </a:r>
                      <a:r>
                        <a:rPr sz="1400" spc="-15" dirty="0" smtClean="0">
                          <a:latin typeface="Calibri"/>
                          <a:cs typeface="Calibri"/>
                        </a:rPr>
                        <a:t> </a:t>
                      </a:r>
                      <a:r>
                        <a:rPr sz="1400" spc="0" dirty="0" smtClean="0">
                          <a:latin typeface="Calibri"/>
                          <a:cs typeface="Calibri"/>
                        </a:rPr>
                        <a:t>Solar</a:t>
                      </a:r>
                      <a:r>
                        <a:rPr sz="1400" spc="-15" dirty="0" smtClean="0">
                          <a:latin typeface="Calibri"/>
                          <a:cs typeface="Calibri"/>
                        </a:rPr>
                        <a:t> </a:t>
                      </a:r>
                      <a:r>
                        <a:rPr sz="1400" spc="-10" dirty="0" smtClean="0">
                          <a:latin typeface="Calibri"/>
                          <a:cs typeface="Calibri"/>
                        </a:rPr>
                        <a:t>S</a:t>
                      </a:r>
                      <a:r>
                        <a:rPr sz="1400" spc="-15" dirty="0" smtClean="0">
                          <a:latin typeface="Calibri"/>
                          <a:cs typeface="Calibri"/>
                        </a:rPr>
                        <a:t>y</a:t>
                      </a:r>
                      <a:r>
                        <a:rPr sz="1400" spc="-10" dirty="0" smtClean="0">
                          <a:latin typeface="Calibri"/>
                          <a:cs typeface="Calibri"/>
                        </a:rPr>
                        <a:t>s</a:t>
                      </a:r>
                      <a:r>
                        <a:rPr sz="1400" spc="-15" dirty="0" smtClean="0">
                          <a:latin typeface="Calibri"/>
                          <a:cs typeface="Calibri"/>
                        </a:rPr>
                        <a:t>t</a:t>
                      </a:r>
                      <a:r>
                        <a:rPr sz="1400" spc="0" dirty="0" smtClean="0">
                          <a:latin typeface="Calibri"/>
                          <a:cs typeface="Calibri"/>
                        </a:rPr>
                        <a:t>e</a:t>
                      </a:r>
                      <a:r>
                        <a:rPr sz="1400" spc="-10" dirty="0" smtClean="0">
                          <a:latin typeface="Calibri"/>
                          <a:cs typeface="Calibri"/>
                        </a:rPr>
                        <a:t>m</a:t>
                      </a:r>
                      <a:r>
                        <a:rPr sz="1400" spc="0" dirty="0" smtClean="0">
                          <a:latin typeface="Calibri"/>
                          <a:cs typeface="Calibri"/>
                        </a:rPr>
                        <a:t>s,</a:t>
                      </a:r>
                      <a:r>
                        <a:rPr sz="1400" spc="-30" dirty="0" smtClean="0">
                          <a:latin typeface="Calibri"/>
                          <a:cs typeface="Calibri"/>
                        </a:rPr>
                        <a:t> </a:t>
                      </a:r>
                      <a:r>
                        <a:rPr sz="1400" spc="-10" dirty="0" smtClean="0">
                          <a:latin typeface="Calibri"/>
                          <a:cs typeface="Calibri"/>
                        </a:rPr>
                        <a:t>Inc</a:t>
                      </a:r>
                      <a:r>
                        <a:rPr sz="1400" spc="0" dirty="0" smtClean="0">
                          <a:latin typeface="Calibri"/>
                          <a:cs typeface="Calibri"/>
                        </a:rPr>
                        <a:t>.</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hMerge="1">
                  <a:txBody>
                    <a:bodyPr/>
                    <a:lstStyle/>
                    <a:p>
                      <a:endParaRPr/>
                    </a:p>
                  </a:txBody>
                  <a:tcPr marL="0" marR="0" marT="0" marB="0"/>
                </a:tc>
                <a:tc>
                  <a:txBody>
                    <a:bodyPr/>
                    <a:lstStyle/>
                    <a:p>
                      <a:pPr marL="85725">
                        <a:lnSpc>
                          <a:spcPct val="100000"/>
                        </a:lnSpc>
                      </a:pPr>
                      <a:r>
                        <a:rPr sz="1400" spc="-10" dirty="0" smtClean="0">
                          <a:latin typeface="Calibri"/>
                          <a:cs typeface="Calibri"/>
                          <a:hlinkClick r:id="rId6"/>
                        </a:rPr>
                        <a:t>m</a:t>
                      </a:r>
                      <a:r>
                        <a:rPr sz="1400" spc="-20" dirty="0" smtClean="0">
                          <a:latin typeface="Calibri"/>
                          <a:cs typeface="Calibri"/>
                          <a:hlinkClick r:id="rId6"/>
                        </a:rPr>
                        <a:t>c</a:t>
                      </a:r>
                      <a:r>
                        <a:rPr sz="1400" spc="0" dirty="0" smtClean="0">
                          <a:latin typeface="Calibri"/>
                          <a:cs typeface="Calibri"/>
                          <a:hlinkClick r:id="rId6"/>
                        </a:rPr>
                        <a:t>o</a:t>
                      </a:r>
                      <a:r>
                        <a:rPr sz="1400" spc="-15" dirty="0" smtClean="0">
                          <a:latin typeface="Calibri"/>
                          <a:cs typeface="Calibri"/>
                          <a:hlinkClick r:id="rId6"/>
                        </a:rPr>
                        <a:t>n</a:t>
                      </a:r>
                      <a:r>
                        <a:rPr sz="1400" spc="-10" dirty="0" smtClean="0">
                          <a:latin typeface="Calibri"/>
                          <a:cs typeface="Calibri"/>
                          <a:hlinkClick r:id="rId6"/>
                        </a:rPr>
                        <a:t>w</a:t>
                      </a:r>
                      <a:r>
                        <a:rPr sz="1400" spc="-25" dirty="0" smtClean="0">
                          <a:latin typeface="Calibri"/>
                          <a:cs typeface="Calibri"/>
                          <a:hlinkClick r:id="rId6"/>
                        </a:rPr>
                        <a:t>a</a:t>
                      </a:r>
                      <a:r>
                        <a:rPr sz="1400" spc="0" dirty="0" smtClean="0">
                          <a:latin typeface="Calibri"/>
                          <a:cs typeface="Calibri"/>
                          <a:hlinkClick r:id="rId6"/>
                        </a:rPr>
                        <a:t>y@</a:t>
                      </a:r>
                      <a:r>
                        <a:rPr sz="1400" spc="-10" dirty="0" smtClean="0">
                          <a:latin typeface="Calibri"/>
                          <a:cs typeface="Calibri"/>
                          <a:hlinkClick r:id="rId6"/>
                        </a:rPr>
                        <a:t>b</a:t>
                      </a:r>
                      <a:r>
                        <a:rPr sz="1400" spc="0" dirty="0" smtClean="0">
                          <a:latin typeface="Calibri"/>
                          <a:cs typeface="Calibri"/>
                          <a:hlinkClick r:id="rId6"/>
                        </a:rPr>
                        <a:t>or</a:t>
                      </a:r>
                      <a:r>
                        <a:rPr sz="1400" spc="-25" dirty="0" smtClean="0">
                          <a:latin typeface="Calibri"/>
                          <a:cs typeface="Calibri"/>
                          <a:hlinkClick r:id="rId6"/>
                        </a:rPr>
                        <a:t>r</a:t>
                      </a:r>
                      <a:r>
                        <a:rPr sz="1400" spc="0" dirty="0" smtClean="0">
                          <a:latin typeface="Calibri"/>
                          <a:cs typeface="Calibri"/>
                          <a:hlinkClick r:id="rId6"/>
                        </a:rPr>
                        <a:t>e</a:t>
                      </a:r>
                      <a:r>
                        <a:rPr sz="1400" spc="-20" dirty="0" smtClean="0">
                          <a:latin typeface="Calibri"/>
                          <a:cs typeface="Calibri"/>
                          <a:hlinkClick r:id="rId6"/>
                        </a:rPr>
                        <a:t>g</a:t>
                      </a:r>
                      <a:r>
                        <a:rPr sz="1400" spc="0" dirty="0" smtClean="0">
                          <a:latin typeface="Calibri"/>
                          <a:cs typeface="Calibri"/>
                          <a:hlinkClick r:id="rId6"/>
                        </a:rPr>
                        <a:t>o</a:t>
                      </a:r>
                      <a:r>
                        <a:rPr sz="1400" spc="5" dirty="0" smtClean="0">
                          <a:latin typeface="Calibri"/>
                          <a:cs typeface="Calibri"/>
                          <a:hlinkClick r:id="rId6"/>
                        </a:rPr>
                        <a:t>s</a:t>
                      </a:r>
                      <a:r>
                        <a:rPr sz="1400" spc="0" dirty="0" smtClean="0">
                          <a:latin typeface="Calibri"/>
                          <a:cs typeface="Calibri"/>
                          <a:hlinkClick r:id="rId6"/>
                        </a:rPr>
                        <a:t>ola</a:t>
                      </a:r>
                      <a:r>
                        <a:rPr sz="1400" spc="-145" dirty="0" smtClean="0">
                          <a:latin typeface="Calibri"/>
                          <a:cs typeface="Calibri"/>
                          <a:hlinkClick r:id="rId6"/>
                        </a:rPr>
                        <a:t>r</a:t>
                      </a:r>
                      <a:r>
                        <a:rPr sz="1400" spc="0" dirty="0" smtClean="0">
                          <a:latin typeface="Calibri"/>
                          <a:cs typeface="Calibri"/>
                          <a:hlinkClick r:id="rId6"/>
                        </a:rPr>
                        <a:t>.</a:t>
                      </a:r>
                      <a:r>
                        <a:rPr sz="1400" spc="-20" dirty="0" smtClean="0">
                          <a:latin typeface="Calibri"/>
                          <a:cs typeface="Calibri"/>
                          <a:hlinkClick r:id="rId6"/>
                        </a:rPr>
                        <a:t>c</a:t>
                      </a:r>
                      <a:r>
                        <a:rPr sz="1400" spc="-10" dirty="0" smtClean="0">
                          <a:latin typeface="Calibri"/>
                          <a:cs typeface="Calibri"/>
                          <a:hlinkClick r:id="rId6"/>
                        </a:rPr>
                        <a:t>o</a:t>
                      </a:r>
                      <a:r>
                        <a:rPr sz="1400" spc="0" dirty="0" smtClean="0">
                          <a:latin typeface="Calibri"/>
                          <a:cs typeface="Calibri"/>
                          <a:hlinkClick r:id="rId6"/>
                        </a:rPr>
                        <a:t>m</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213360">
                <a:tc>
                  <a:txBody>
                    <a:bodyPr/>
                    <a:lstStyle/>
                    <a:p>
                      <a:pPr marL="85090">
                        <a:lnSpc>
                          <a:spcPct val="100000"/>
                        </a:lnSpc>
                      </a:pPr>
                      <a:r>
                        <a:rPr sz="1400" dirty="0" smtClean="0">
                          <a:latin typeface="Calibri"/>
                          <a:cs typeface="Calibri"/>
                        </a:rPr>
                        <a:t>Ben</a:t>
                      </a:r>
                      <a:r>
                        <a:rPr sz="1400" spc="-15" dirty="0" smtClean="0">
                          <a:latin typeface="Calibri"/>
                          <a:cs typeface="Calibri"/>
                        </a:rPr>
                        <a:t> </a:t>
                      </a:r>
                      <a:r>
                        <a:rPr sz="1400" spc="0" dirty="0" smtClean="0">
                          <a:latin typeface="Calibri"/>
                          <a:cs typeface="Calibri"/>
                        </a:rPr>
                        <a:t>Ma</a:t>
                      </a:r>
                      <a:r>
                        <a:rPr sz="1400" spc="-10" dirty="0" smtClean="0">
                          <a:latin typeface="Calibri"/>
                          <a:cs typeface="Calibri"/>
                        </a:rPr>
                        <a:t>nd</a:t>
                      </a:r>
                      <a:r>
                        <a:rPr sz="1400" spc="0" dirty="0" smtClean="0">
                          <a:latin typeface="Calibri"/>
                          <a:cs typeface="Calibri"/>
                        </a:rPr>
                        <a:t>el</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85090">
                        <a:lnSpc>
                          <a:spcPct val="100000"/>
                        </a:lnSpc>
                      </a:pPr>
                      <a:r>
                        <a:rPr sz="1400" spc="-5" dirty="0" smtClean="0">
                          <a:latin typeface="Calibri"/>
                          <a:cs typeface="Calibri"/>
                        </a:rPr>
                        <a:t>C</a:t>
                      </a:r>
                      <a:r>
                        <a:rPr sz="1400" spc="0" dirty="0" smtClean="0">
                          <a:latin typeface="Calibri"/>
                          <a:cs typeface="Calibri"/>
                        </a:rPr>
                        <a:t>ity</a:t>
                      </a:r>
                      <a:r>
                        <a:rPr sz="1400" spc="5" dirty="0" smtClean="0">
                          <a:latin typeface="Calibri"/>
                          <a:cs typeface="Calibri"/>
                        </a:rPr>
                        <a:t> </a:t>
                      </a:r>
                      <a:r>
                        <a:rPr sz="1400" spc="0" dirty="0" smtClean="0">
                          <a:latin typeface="Calibri"/>
                          <a:cs typeface="Calibri"/>
                        </a:rPr>
                        <a:t>of</a:t>
                      </a:r>
                      <a:r>
                        <a:rPr sz="1400" spc="-10" dirty="0" smtClean="0">
                          <a:latin typeface="Calibri"/>
                          <a:cs typeface="Calibri"/>
                        </a:rPr>
                        <a:t> </a:t>
                      </a:r>
                      <a:r>
                        <a:rPr sz="1400" spc="5" dirty="0" smtClean="0">
                          <a:latin typeface="Calibri"/>
                          <a:cs typeface="Calibri"/>
                        </a:rPr>
                        <a:t>N</a:t>
                      </a:r>
                      <a:r>
                        <a:rPr sz="1400" spc="0" dirty="0" smtClean="0">
                          <a:latin typeface="Calibri"/>
                          <a:cs typeface="Calibri"/>
                        </a:rPr>
                        <a:t>Y</a:t>
                      </a:r>
                      <a:endParaRPr sz="1400">
                        <a:latin typeface="Calibri"/>
                        <a:cs typeface="Calibri"/>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solidFill>
                      <a:srgbClr val="F1F1F1"/>
                    </a:solidFill>
                  </a:tcPr>
                </a:tc>
                <a:tc>
                  <a:txBody>
                    <a:bodyPr/>
                    <a:lstStyle/>
                    <a:p>
                      <a:endParaRPr sz="1400">
                        <a:latin typeface="Calibri"/>
                        <a:cs typeface="Calibri"/>
                      </a:endParaRPr>
                    </a:p>
                  </a:txBody>
                  <a:tcPr marL="0" marR="0" marT="0" marB="0">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85725">
                        <a:lnSpc>
                          <a:spcPct val="100000"/>
                        </a:lnSpc>
                      </a:pPr>
                      <a:r>
                        <a:rPr sz="1400" spc="-10" dirty="0" smtClean="0">
                          <a:latin typeface="Calibri"/>
                          <a:cs typeface="Calibri"/>
                          <a:hlinkClick r:id="rId7"/>
                        </a:rPr>
                        <a:t>bm</a:t>
                      </a:r>
                      <a:r>
                        <a:rPr sz="1400" spc="0" dirty="0" smtClean="0">
                          <a:latin typeface="Calibri"/>
                          <a:cs typeface="Calibri"/>
                          <a:hlinkClick r:id="rId7"/>
                        </a:rPr>
                        <a:t>a</a:t>
                      </a:r>
                      <a:r>
                        <a:rPr sz="1400" spc="-10" dirty="0" smtClean="0">
                          <a:latin typeface="Calibri"/>
                          <a:cs typeface="Calibri"/>
                          <a:hlinkClick r:id="rId7"/>
                        </a:rPr>
                        <a:t>nd</a:t>
                      </a:r>
                      <a:r>
                        <a:rPr sz="1400" spc="0" dirty="0" smtClean="0">
                          <a:latin typeface="Calibri"/>
                          <a:cs typeface="Calibri"/>
                          <a:hlinkClick r:id="rId7"/>
                        </a:rPr>
                        <a:t>el@ci</a:t>
                      </a:r>
                      <a:r>
                        <a:rPr sz="1400" spc="-5" dirty="0" smtClean="0">
                          <a:latin typeface="Calibri"/>
                          <a:cs typeface="Calibri"/>
                          <a:hlinkClick r:id="rId7"/>
                        </a:rPr>
                        <a:t>t</a:t>
                      </a:r>
                      <a:r>
                        <a:rPr sz="1400" spc="0" dirty="0" smtClean="0">
                          <a:latin typeface="Calibri"/>
                          <a:cs typeface="Calibri"/>
                          <a:hlinkClick r:id="rId7"/>
                        </a:rPr>
                        <a:t>y</a:t>
                      </a:r>
                      <a:r>
                        <a:rPr sz="1400" spc="-10" dirty="0" smtClean="0">
                          <a:latin typeface="Calibri"/>
                          <a:cs typeface="Calibri"/>
                          <a:hlinkClick r:id="rId7"/>
                        </a:rPr>
                        <a:t>h</a:t>
                      </a:r>
                      <a:r>
                        <a:rPr sz="1400" spc="0" dirty="0" smtClean="0">
                          <a:latin typeface="Calibri"/>
                          <a:cs typeface="Calibri"/>
                          <a:hlinkClick r:id="rId7"/>
                        </a:rPr>
                        <a:t>all</a:t>
                      </a:r>
                      <a:r>
                        <a:rPr sz="1400" spc="5" dirty="0" smtClean="0">
                          <a:latin typeface="Calibri"/>
                          <a:cs typeface="Calibri"/>
                          <a:hlinkClick r:id="rId7"/>
                        </a:rPr>
                        <a:t>.</a:t>
                      </a:r>
                      <a:r>
                        <a:rPr sz="1400" spc="-30" dirty="0" smtClean="0">
                          <a:latin typeface="Calibri"/>
                          <a:cs typeface="Calibri"/>
                          <a:hlinkClick r:id="rId7"/>
                        </a:rPr>
                        <a:t>n</a:t>
                      </a:r>
                      <a:r>
                        <a:rPr sz="1400" spc="-15" dirty="0" smtClean="0">
                          <a:latin typeface="Calibri"/>
                          <a:cs typeface="Calibri"/>
                          <a:hlinkClick r:id="rId7"/>
                        </a:rPr>
                        <a:t>y</a:t>
                      </a:r>
                      <a:r>
                        <a:rPr sz="1400" spc="-10" dirty="0" smtClean="0">
                          <a:latin typeface="Calibri"/>
                          <a:cs typeface="Calibri"/>
                          <a:hlinkClick r:id="rId7"/>
                        </a:rPr>
                        <a:t>c</a:t>
                      </a:r>
                      <a:r>
                        <a:rPr sz="1400" spc="15" dirty="0" smtClean="0">
                          <a:latin typeface="Calibri"/>
                          <a:cs typeface="Calibri"/>
                          <a:hlinkClick r:id="rId7"/>
                        </a:rPr>
                        <a:t>.</a:t>
                      </a:r>
                      <a:r>
                        <a:rPr sz="1400" spc="-15" dirty="0" smtClean="0">
                          <a:latin typeface="Calibri"/>
                          <a:cs typeface="Calibri"/>
                          <a:hlinkClick r:id="rId7"/>
                        </a:rPr>
                        <a:t>g</a:t>
                      </a:r>
                      <a:r>
                        <a:rPr sz="1400" spc="0" dirty="0" smtClean="0">
                          <a:latin typeface="Calibri"/>
                          <a:cs typeface="Calibri"/>
                          <a:hlinkClick r:id="rId7"/>
                        </a:rPr>
                        <a:t>ov</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213360">
                <a:tc>
                  <a:txBody>
                    <a:bodyPr/>
                    <a:lstStyle/>
                    <a:p>
                      <a:pPr marL="85090">
                        <a:lnSpc>
                          <a:spcPct val="100000"/>
                        </a:lnSpc>
                      </a:pPr>
                      <a:r>
                        <a:rPr sz="1400" dirty="0" smtClean="0">
                          <a:latin typeface="Calibri"/>
                          <a:cs typeface="Calibri"/>
                        </a:rPr>
                        <a:t>A</a:t>
                      </a:r>
                      <a:r>
                        <a:rPr sz="1400" spc="-15" dirty="0" smtClean="0">
                          <a:latin typeface="Calibri"/>
                          <a:cs typeface="Calibri"/>
                        </a:rPr>
                        <a:t>n</a:t>
                      </a:r>
                      <a:r>
                        <a:rPr sz="1400" spc="0" dirty="0" smtClean="0">
                          <a:latin typeface="Calibri"/>
                          <a:cs typeface="Calibri"/>
                        </a:rPr>
                        <a:t>t</a:t>
                      </a:r>
                      <a:r>
                        <a:rPr sz="1400" spc="-10" dirty="0" smtClean="0">
                          <a:latin typeface="Calibri"/>
                          <a:cs typeface="Calibri"/>
                        </a:rPr>
                        <a:t>h</a:t>
                      </a:r>
                      <a:r>
                        <a:rPr sz="1400" spc="0" dirty="0" smtClean="0">
                          <a:latin typeface="Calibri"/>
                          <a:cs typeface="Calibri"/>
                        </a:rPr>
                        <a:t>o</a:t>
                      </a:r>
                      <a:r>
                        <a:rPr sz="1400" spc="-30" dirty="0" smtClean="0">
                          <a:latin typeface="Calibri"/>
                          <a:cs typeface="Calibri"/>
                        </a:rPr>
                        <a:t>n</a:t>
                      </a:r>
                      <a:r>
                        <a:rPr sz="1400" spc="0" dirty="0" smtClean="0">
                          <a:latin typeface="Calibri"/>
                          <a:cs typeface="Calibri"/>
                        </a:rPr>
                        <a:t>y</a:t>
                      </a:r>
                      <a:r>
                        <a:rPr sz="1400" spc="5" dirty="0" smtClean="0">
                          <a:latin typeface="Calibri"/>
                          <a:cs typeface="Calibri"/>
                        </a:rPr>
                        <a:t> </a:t>
                      </a:r>
                      <a:r>
                        <a:rPr sz="1400" spc="0" dirty="0" smtClean="0">
                          <a:latin typeface="Calibri"/>
                          <a:cs typeface="Calibri"/>
                        </a:rPr>
                        <a:t>Fio</a:t>
                      </a:r>
                      <a:r>
                        <a:rPr sz="1400" spc="-20" dirty="0" smtClean="0">
                          <a:latin typeface="Calibri"/>
                          <a:cs typeface="Calibri"/>
                        </a:rPr>
                        <a:t>r</a:t>
                      </a:r>
                      <a:r>
                        <a:rPr sz="1400" spc="0" dirty="0" smtClean="0">
                          <a:latin typeface="Calibri"/>
                          <a:cs typeface="Calibri"/>
                        </a:rPr>
                        <a:t>e</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85090">
                        <a:lnSpc>
                          <a:spcPct val="100000"/>
                        </a:lnSpc>
                      </a:pPr>
                      <a:r>
                        <a:rPr sz="1400" spc="-5" dirty="0" smtClean="0">
                          <a:latin typeface="Calibri"/>
                          <a:cs typeface="Calibri"/>
                        </a:rPr>
                        <a:t>C</a:t>
                      </a:r>
                      <a:r>
                        <a:rPr sz="1400" spc="0" dirty="0" smtClean="0">
                          <a:latin typeface="Calibri"/>
                          <a:cs typeface="Calibri"/>
                        </a:rPr>
                        <a:t>ity</a:t>
                      </a:r>
                      <a:r>
                        <a:rPr sz="1400" spc="5" dirty="0" smtClean="0">
                          <a:latin typeface="Calibri"/>
                          <a:cs typeface="Calibri"/>
                        </a:rPr>
                        <a:t> </a:t>
                      </a:r>
                      <a:r>
                        <a:rPr sz="1400" spc="0" dirty="0" smtClean="0">
                          <a:latin typeface="Calibri"/>
                          <a:cs typeface="Calibri"/>
                        </a:rPr>
                        <a:t>of</a:t>
                      </a:r>
                      <a:r>
                        <a:rPr sz="1400" spc="-10" dirty="0" smtClean="0">
                          <a:latin typeface="Calibri"/>
                          <a:cs typeface="Calibri"/>
                        </a:rPr>
                        <a:t> </a:t>
                      </a:r>
                      <a:r>
                        <a:rPr sz="1400" spc="5" dirty="0" smtClean="0">
                          <a:latin typeface="Calibri"/>
                          <a:cs typeface="Calibri"/>
                        </a:rPr>
                        <a:t>N</a:t>
                      </a:r>
                      <a:r>
                        <a:rPr sz="1400" spc="0" dirty="0" smtClean="0">
                          <a:latin typeface="Calibri"/>
                          <a:cs typeface="Calibri"/>
                        </a:rPr>
                        <a:t>Y</a:t>
                      </a:r>
                      <a:endParaRPr sz="1400">
                        <a:latin typeface="Calibri"/>
                        <a:cs typeface="Calibri"/>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solidFill>
                      <a:srgbClr val="F1F1F1"/>
                    </a:solidFill>
                  </a:tcPr>
                </a:tc>
                <a:tc>
                  <a:txBody>
                    <a:bodyPr/>
                    <a:lstStyle/>
                    <a:p>
                      <a:endParaRPr sz="1400">
                        <a:latin typeface="Calibri"/>
                        <a:cs typeface="Calibri"/>
                      </a:endParaRPr>
                    </a:p>
                  </a:txBody>
                  <a:tcPr marL="0" marR="0" marT="0" marB="0">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85725">
                        <a:lnSpc>
                          <a:spcPct val="100000"/>
                        </a:lnSpc>
                      </a:pPr>
                      <a:r>
                        <a:rPr sz="1400" spc="-15" dirty="0" smtClean="0">
                          <a:latin typeface="Calibri"/>
                          <a:cs typeface="Calibri"/>
                          <a:hlinkClick r:id="rId8"/>
                        </a:rPr>
                        <a:t>a</a:t>
                      </a:r>
                      <a:r>
                        <a:rPr sz="1400" spc="0" dirty="0" smtClean="0">
                          <a:latin typeface="Calibri"/>
                          <a:cs typeface="Calibri"/>
                          <a:hlinkClick r:id="rId8"/>
                        </a:rPr>
                        <a:t>fio</a:t>
                      </a:r>
                      <a:r>
                        <a:rPr sz="1400" spc="-20" dirty="0" smtClean="0">
                          <a:latin typeface="Calibri"/>
                          <a:cs typeface="Calibri"/>
                          <a:hlinkClick r:id="rId8"/>
                        </a:rPr>
                        <a:t>r</a:t>
                      </a:r>
                      <a:r>
                        <a:rPr sz="1400" spc="0" dirty="0" smtClean="0">
                          <a:latin typeface="Calibri"/>
                          <a:cs typeface="Calibri"/>
                          <a:hlinkClick r:id="rId8"/>
                        </a:rPr>
                        <a:t>e@</a:t>
                      </a:r>
                      <a:r>
                        <a:rPr sz="1400" spc="-5" dirty="0" smtClean="0">
                          <a:latin typeface="Calibri"/>
                          <a:cs typeface="Calibri"/>
                          <a:hlinkClick r:id="rId8"/>
                        </a:rPr>
                        <a:t>c</a:t>
                      </a:r>
                      <a:r>
                        <a:rPr sz="1400" spc="0" dirty="0" smtClean="0">
                          <a:latin typeface="Calibri"/>
                          <a:cs typeface="Calibri"/>
                          <a:hlinkClick r:id="rId8"/>
                        </a:rPr>
                        <a:t>ity</a:t>
                      </a:r>
                      <a:r>
                        <a:rPr sz="1400" spc="-10" dirty="0" smtClean="0">
                          <a:latin typeface="Calibri"/>
                          <a:cs typeface="Calibri"/>
                          <a:hlinkClick r:id="rId8"/>
                        </a:rPr>
                        <a:t>h</a:t>
                      </a:r>
                      <a:r>
                        <a:rPr sz="1400" spc="0" dirty="0" smtClean="0">
                          <a:latin typeface="Calibri"/>
                          <a:cs typeface="Calibri"/>
                          <a:hlinkClick r:id="rId8"/>
                        </a:rPr>
                        <a:t>all</a:t>
                      </a:r>
                      <a:r>
                        <a:rPr sz="1400" spc="5" dirty="0" smtClean="0">
                          <a:latin typeface="Calibri"/>
                          <a:cs typeface="Calibri"/>
                          <a:hlinkClick r:id="rId8"/>
                        </a:rPr>
                        <a:t>.</a:t>
                      </a:r>
                      <a:r>
                        <a:rPr sz="1400" spc="-30" dirty="0" smtClean="0">
                          <a:latin typeface="Calibri"/>
                          <a:cs typeface="Calibri"/>
                          <a:hlinkClick r:id="rId8"/>
                        </a:rPr>
                        <a:t>n</a:t>
                      </a:r>
                      <a:r>
                        <a:rPr sz="1400" spc="-15" dirty="0" smtClean="0">
                          <a:latin typeface="Calibri"/>
                          <a:cs typeface="Calibri"/>
                          <a:hlinkClick r:id="rId8"/>
                        </a:rPr>
                        <a:t>y</a:t>
                      </a:r>
                      <a:r>
                        <a:rPr sz="1400" spc="-10" dirty="0" smtClean="0">
                          <a:latin typeface="Calibri"/>
                          <a:cs typeface="Calibri"/>
                          <a:hlinkClick r:id="rId8"/>
                        </a:rPr>
                        <a:t>c</a:t>
                      </a:r>
                      <a:r>
                        <a:rPr sz="1400" spc="15" dirty="0" smtClean="0">
                          <a:latin typeface="Calibri"/>
                          <a:cs typeface="Calibri"/>
                          <a:hlinkClick r:id="rId8"/>
                        </a:rPr>
                        <a:t>.</a:t>
                      </a:r>
                      <a:r>
                        <a:rPr sz="1400" spc="-15" dirty="0" smtClean="0">
                          <a:latin typeface="Calibri"/>
                          <a:cs typeface="Calibri"/>
                          <a:hlinkClick r:id="rId8"/>
                        </a:rPr>
                        <a:t>g</a:t>
                      </a:r>
                      <a:r>
                        <a:rPr sz="1400" spc="0" dirty="0" smtClean="0">
                          <a:latin typeface="Calibri"/>
                          <a:cs typeface="Calibri"/>
                          <a:hlinkClick r:id="rId8"/>
                        </a:rPr>
                        <a:t>ov</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213360">
                <a:tc>
                  <a:txBody>
                    <a:bodyPr/>
                    <a:lstStyle/>
                    <a:p>
                      <a:pPr marL="85090">
                        <a:lnSpc>
                          <a:spcPct val="100000"/>
                        </a:lnSpc>
                      </a:pPr>
                      <a:r>
                        <a:rPr sz="1400" spc="-125" dirty="0" smtClean="0">
                          <a:latin typeface="Calibri"/>
                          <a:cs typeface="Calibri"/>
                        </a:rPr>
                        <a:t>T</a:t>
                      </a:r>
                      <a:r>
                        <a:rPr sz="1400" spc="0" dirty="0" smtClean="0">
                          <a:latin typeface="Calibri"/>
                          <a:cs typeface="Calibri"/>
                        </a:rPr>
                        <a:t>om</a:t>
                      </a:r>
                      <a:r>
                        <a:rPr sz="1400" spc="-25" dirty="0" smtClean="0">
                          <a:latin typeface="Calibri"/>
                          <a:cs typeface="Calibri"/>
                        </a:rPr>
                        <a:t> </a:t>
                      </a:r>
                      <a:r>
                        <a:rPr sz="1400" spc="0" dirty="0" smtClean="0">
                          <a:latin typeface="Calibri"/>
                          <a:cs typeface="Calibri"/>
                        </a:rPr>
                        <a:t>Mi</a:t>
                      </a:r>
                      <a:r>
                        <a:rPr sz="1400" spc="-10" dirty="0" smtClean="0">
                          <a:latin typeface="Calibri"/>
                          <a:cs typeface="Calibri"/>
                        </a:rPr>
                        <a:t>mn</a:t>
                      </a:r>
                      <a:r>
                        <a:rPr sz="1400" spc="0" dirty="0" smtClean="0">
                          <a:latin typeface="Calibri"/>
                          <a:cs typeface="Calibri"/>
                        </a:rPr>
                        <a:t>agh</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gridSpan="2">
                  <a:txBody>
                    <a:bodyPr/>
                    <a:lstStyle/>
                    <a:p>
                      <a:pPr marL="85090">
                        <a:lnSpc>
                          <a:spcPct val="100000"/>
                        </a:lnSpc>
                      </a:pPr>
                      <a:r>
                        <a:rPr sz="1400" spc="-10" dirty="0" smtClean="0">
                          <a:latin typeface="Calibri"/>
                          <a:cs typeface="Calibri"/>
                        </a:rPr>
                        <a:t>C</a:t>
                      </a:r>
                      <a:r>
                        <a:rPr sz="1400" spc="0" dirty="0" smtClean="0">
                          <a:latin typeface="Calibri"/>
                          <a:cs typeface="Calibri"/>
                        </a:rPr>
                        <a:t>on</a:t>
                      </a:r>
                      <a:r>
                        <a:rPr sz="1400" spc="-10" dirty="0" smtClean="0">
                          <a:latin typeface="Calibri"/>
                          <a:cs typeface="Calibri"/>
                        </a:rPr>
                        <a:t> </a:t>
                      </a:r>
                      <a:r>
                        <a:rPr sz="1400" spc="-30" dirty="0" smtClean="0">
                          <a:latin typeface="Calibri"/>
                          <a:cs typeface="Calibri"/>
                        </a:rPr>
                        <a:t>E</a:t>
                      </a:r>
                      <a:r>
                        <a:rPr sz="1400" spc="-10" dirty="0" smtClean="0">
                          <a:latin typeface="Calibri"/>
                          <a:cs typeface="Calibri"/>
                        </a:rPr>
                        <a:t>d</a:t>
                      </a:r>
                      <a:r>
                        <a:rPr sz="1400" spc="0" dirty="0" smtClean="0">
                          <a:latin typeface="Calibri"/>
                          <a:cs typeface="Calibri"/>
                        </a:rPr>
                        <a:t>iso</a:t>
                      </a:r>
                      <a:r>
                        <a:rPr sz="1400" spc="-10" dirty="0" smtClean="0">
                          <a:latin typeface="Calibri"/>
                          <a:cs typeface="Calibri"/>
                        </a:rPr>
                        <a:t>n</a:t>
                      </a:r>
                      <a:r>
                        <a:rPr sz="1400" spc="0" dirty="0" smtClean="0">
                          <a:latin typeface="Calibri"/>
                          <a:cs typeface="Calibri"/>
                        </a:rPr>
                        <a:t>/</a:t>
                      </a:r>
                      <a:r>
                        <a:rPr sz="1400" spc="-15" dirty="0" smtClean="0">
                          <a:latin typeface="Calibri"/>
                          <a:cs typeface="Calibri"/>
                        </a:rPr>
                        <a:t>O</a:t>
                      </a:r>
                      <a:r>
                        <a:rPr sz="1400" spc="0" dirty="0" smtClean="0">
                          <a:latin typeface="Calibri"/>
                          <a:cs typeface="Calibri"/>
                        </a:rPr>
                        <a:t>&amp;R</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hMerge="1">
                  <a:txBody>
                    <a:bodyPr/>
                    <a:lstStyle/>
                    <a:p>
                      <a:endParaRPr/>
                    </a:p>
                  </a:txBody>
                  <a:tcPr marL="0" marR="0" marT="0" marB="0"/>
                </a:tc>
                <a:tc>
                  <a:txBody>
                    <a:bodyPr/>
                    <a:lstStyle/>
                    <a:p>
                      <a:pPr marL="85725">
                        <a:lnSpc>
                          <a:spcPct val="100000"/>
                        </a:lnSpc>
                      </a:pPr>
                      <a:r>
                        <a:rPr sz="1400" dirty="0" smtClean="0">
                          <a:latin typeface="Calibri"/>
                          <a:cs typeface="Calibri"/>
                          <a:hlinkClick r:id="rId9"/>
                        </a:rPr>
                        <a:t>M</a:t>
                      </a:r>
                      <a:r>
                        <a:rPr sz="1400" spc="-10" dirty="0" smtClean="0">
                          <a:latin typeface="Calibri"/>
                          <a:cs typeface="Calibri"/>
                          <a:hlinkClick r:id="rId9"/>
                        </a:rPr>
                        <a:t>I</a:t>
                      </a:r>
                      <a:r>
                        <a:rPr sz="1400" spc="0" dirty="0" smtClean="0">
                          <a:latin typeface="Calibri"/>
                          <a:cs typeface="Calibri"/>
                          <a:hlinkClick r:id="rId9"/>
                        </a:rPr>
                        <a:t>MN</a:t>
                      </a:r>
                      <a:r>
                        <a:rPr sz="1400" spc="-10" dirty="0" smtClean="0">
                          <a:latin typeface="Calibri"/>
                          <a:cs typeface="Calibri"/>
                          <a:hlinkClick r:id="rId9"/>
                        </a:rPr>
                        <a:t>A</a:t>
                      </a:r>
                      <a:r>
                        <a:rPr sz="1400" spc="0" dirty="0" smtClean="0">
                          <a:latin typeface="Calibri"/>
                          <a:cs typeface="Calibri"/>
                          <a:hlinkClick r:id="rId9"/>
                        </a:rPr>
                        <a:t>GHT@</a:t>
                      </a:r>
                      <a:r>
                        <a:rPr sz="1400" spc="-20" dirty="0" smtClean="0">
                          <a:latin typeface="Calibri"/>
                          <a:cs typeface="Calibri"/>
                          <a:hlinkClick r:id="rId9"/>
                        </a:rPr>
                        <a:t>c</a:t>
                      </a:r>
                      <a:r>
                        <a:rPr sz="1400" spc="0" dirty="0" smtClean="0">
                          <a:latin typeface="Calibri"/>
                          <a:cs typeface="Calibri"/>
                          <a:hlinkClick r:id="rId9"/>
                        </a:rPr>
                        <a:t>on</a:t>
                      </a:r>
                      <a:r>
                        <a:rPr sz="1400" spc="-10" dirty="0" smtClean="0">
                          <a:latin typeface="Calibri"/>
                          <a:cs typeface="Calibri"/>
                          <a:hlinkClick r:id="rId9"/>
                        </a:rPr>
                        <a:t>ed</a:t>
                      </a:r>
                      <a:r>
                        <a:rPr sz="1400" spc="0" dirty="0" smtClean="0">
                          <a:latin typeface="Calibri"/>
                          <a:cs typeface="Calibri"/>
                          <a:hlinkClick r:id="rId9"/>
                        </a:rPr>
                        <a:t>.</a:t>
                      </a:r>
                      <a:r>
                        <a:rPr sz="1400" spc="-20" dirty="0" smtClean="0">
                          <a:latin typeface="Calibri"/>
                          <a:cs typeface="Calibri"/>
                          <a:hlinkClick r:id="rId9"/>
                        </a:rPr>
                        <a:t>c</a:t>
                      </a:r>
                      <a:r>
                        <a:rPr sz="1400" spc="0" dirty="0" smtClean="0">
                          <a:latin typeface="Calibri"/>
                          <a:cs typeface="Calibri"/>
                          <a:hlinkClick r:id="rId9"/>
                        </a:rPr>
                        <a:t>om</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213360">
                <a:tc>
                  <a:txBody>
                    <a:bodyPr/>
                    <a:lstStyle/>
                    <a:p>
                      <a:pPr marL="85090">
                        <a:lnSpc>
                          <a:spcPct val="100000"/>
                        </a:lnSpc>
                      </a:pPr>
                      <a:r>
                        <a:rPr sz="1400" spc="-10" dirty="0" smtClean="0">
                          <a:latin typeface="Calibri"/>
                          <a:cs typeface="Calibri"/>
                        </a:rPr>
                        <a:t>I</a:t>
                      </a:r>
                      <a:r>
                        <a:rPr sz="1400" spc="0" dirty="0" smtClean="0">
                          <a:latin typeface="Calibri"/>
                          <a:cs typeface="Calibri"/>
                        </a:rPr>
                        <a:t>saac</a:t>
                      </a:r>
                      <a:r>
                        <a:rPr sz="1400" spc="-10" dirty="0" smtClean="0">
                          <a:latin typeface="Calibri"/>
                          <a:cs typeface="Calibri"/>
                        </a:rPr>
                        <a:t> </a:t>
                      </a:r>
                      <a:r>
                        <a:rPr sz="1400" spc="0" dirty="0" smtClean="0">
                          <a:latin typeface="Calibri"/>
                          <a:cs typeface="Calibri"/>
                        </a:rPr>
                        <a:t>Li</a:t>
                      </a:r>
                      <a:r>
                        <a:rPr sz="1400" spc="-10" dirty="0" smtClean="0">
                          <a:latin typeface="Calibri"/>
                          <a:cs typeface="Calibri"/>
                        </a:rPr>
                        <a:t>b</a:t>
                      </a:r>
                      <a:r>
                        <a:rPr sz="1400" spc="0" dirty="0" smtClean="0">
                          <a:latin typeface="Calibri"/>
                          <a:cs typeface="Calibri"/>
                        </a:rPr>
                        <a:t>er</a:t>
                      </a:r>
                      <a:r>
                        <a:rPr sz="1400" spc="-10" dirty="0" smtClean="0">
                          <a:latin typeface="Calibri"/>
                          <a:cs typeface="Calibri"/>
                        </a:rPr>
                        <a:t>m</a:t>
                      </a:r>
                      <a:r>
                        <a:rPr sz="1400" spc="0" dirty="0" smtClean="0">
                          <a:latin typeface="Calibri"/>
                          <a:cs typeface="Calibri"/>
                        </a:rPr>
                        <a:t>an</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gridSpan="2">
                  <a:txBody>
                    <a:bodyPr/>
                    <a:lstStyle/>
                    <a:p>
                      <a:pPr marL="85090">
                        <a:lnSpc>
                          <a:spcPct val="100000"/>
                        </a:lnSpc>
                      </a:pPr>
                      <a:r>
                        <a:rPr sz="1400" spc="-5" dirty="0" smtClean="0">
                          <a:latin typeface="Calibri"/>
                          <a:cs typeface="Calibri"/>
                        </a:rPr>
                        <a:t>C</a:t>
                      </a:r>
                      <a:r>
                        <a:rPr sz="1400" spc="0" dirty="0" smtClean="0">
                          <a:latin typeface="Calibri"/>
                          <a:cs typeface="Calibri"/>
                        </a:rPr>
                        <a:t>y</a:t>
                      </a:r>
                      <a:r>
                        <a:rPr sz="1400" spc="-10" dirty="0" smtClean="0">
                          <a:latin typeface="Calibri"/>
                          <a:cs typeface="Calibri"/>
                        </a:rPr>
                        <a:t>p</a:t>
                      </a:r>
                      <a:r>
                        <a:rPr sz="1400" spc="-25" dirty="0" smtClean="0">
                          <a:latin typeface="Calibri"/>
                          <a:cs typeface="Calibri"/>
                        </a:rPr>
                        <a:t>r</a:t>
                      </a:r>
                      <a:r>
                        <a:rPr sz="1400" spc="0" dirty="0" smtClean="0">
                          <a:latin typeface="Calibri"/>
                          <a:cs typeface="Calibri"/>
                        </a:rPr>
                        <a:t>ess</a:t>
                      </a:r>
                      <a:r>
                        <a:rPr sz="1400" spc="5" dirty="0" smtClean="0">
                          <a:latin typeface="Calibri"/>
                          <a:cs typeface="Calibri"/>
                        </a:rPr>
                        <a:t> </a:t>
                      </a:r>
                      <a:r>
                        <a:rPr sz="1400" spc="-5" dirty="0" smtClean="0">
                          <a:latin typeface="Calibri"/>
                          <a:cs typeface="Calibri"/>
                        </a:rPr>
                        <a:t>C</a:t>
                      </a:r>
                      <a:r>
                        <a:rPr sz="1400" spc="-25" dirty="0" smtClean="0">
                          <a:latin typeface="Calibri"/>
                          <a:cs typeface="Calibri"/>
                        </a:rPr>
                        <a:t>r</a:t>
                      </a:r>
                      <a:r>
                        <a:rPr sz="1400" spc="0" dirty="0" smtClean="0">
                          <a:latin typeface="Calibri"/>
                          <a:cs typeface="Calibri"/>
                        </a:rPr>
                        <a:t>e</a:t>
                      </a:r>
                      <a:r>
                        <a:rPr sz="1400" spc="-10" dirty="0" smtClean="0">
                          <a:latin typeface="Calibri"/>
                          <a:cs typeface="Calibri"/>
                        </a:rPr>
                        <a:t>e</a:t>
                      </a:r>
                      <a:r>
                        <a:rPr sz="1400" spc="0" dirty="0" smtClean="0">
                          <a:latin typeface="Calibri"/>
                          <a:cs typeface="Calibri"/>
                        </a:rPr>
                        <a:t>k</a:t>
                      </a:r>
                      <a:r>
                        <a:rPr sz="1400" spc="15" dirty="0" smtClean="0">
                          <a:latin typeface="Calibri"/>
                          <a:cs typeface="Calibri"/>
                        </a:rPr>
                        <a:t> </a:t>
                      </a:r>
                      <a:r>
                        <a:rPr sz="1400" spc="-20" dirty="0" smtClean="0">
                          <a:latin typeface="Calibri"/>
                          <a:cs typeface="Calibri"/>
                        </a:rPr>
                        <a:t>R</a:t>
                      </a:r>
                      <a:r>
                        <a:rPr sz="1400" spc="0" dirty="0" smtClean="0">
                          <a:latin typeface="Calibri"/>
                          <a:cs typeface="Calibri"/>
                        </a:rPr>
                        <a:t>e</a:t>
                      </a:r>
                      <a:r>
                        <a:rPr sz="1400" spc="-10" dirty="0" smtClean="0">
                          <a:latin typeface="Calibri"/>
                          <a:cs typeface="Calibri"/>
                        </a:rPr>
                        <a:t>n</a:t>
                      </a:r>
                      <a:r>
                        <a:rPr sz="1400" spc="-15" dirty="0" smtClean="0">
                          <a:latin typeface="Calibri"/>
                          <a:cs typeface="Calibri"/>
                        </a:rPr>
                        <a:t>e</a:t>
                      </a:r>
                      <a:r>
                        <a:rPr sz="1400" spc="-10" dirty="0" smtClean="0">
                          <a:latin typeface="Calibri"/>
                          <a:cs typeface="Calibri"/>
                        </a:rPr>
                        <a:t>w</a:t>
                      </a:r>
                      <a:r>
                        <a:rPr sz="1400" spc="0" dirty="0" smtClean="0">
                          <a:latin typeface="Calibri"/>
                          <a:cs typeface="Calibri"/>
                        </a:rPr>
                        <a:t>a</a:t>
                      </a:r>
                      <a:r>
                        <a:rPr sz="1400" spc="-10" dirty="0" smtClean="0">
                          <a:latin typeface="Calibri"/>
                          <a:cs typeface="Calibri"/>
                        </a:rPr>
                        <a:t>b</a:t>
                      </a:r>
                      <a:r>
                        <a:rPr sz="1400" spc="0" dirty="0" smtClean="0">
                          <a:latin typeface="Calibri"/>
                          <a:cs typeface="Calibri"/>
                        </a:rPr>
                        <a:t>les</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hMerge="1">
                  <a:txBody>
                    <a:bodyPr/>
                    <a:lstStyle/>
                    <a:p>
                      <a:endParaRPr/>
                    </a:p>
                  </a:txBody>
                  <a:tcPr marL="0" marR="0" marT="0" marB="0"/>
                </a:tc>
                <a:tc>
                  <a:txBody>
                    <a:bodyPr/>
                    <a:lstStyle/>
                    <a:p>
                      <a:pPr marL="85725">
                        <a:lnSpc>
                          <a:spcPct val="100000"/>
                        </a:lnSpc>
                      </a:pPr>
                      <a:r>
                        <a:rPr sz="1400" dirty="0" smtClean="0">
                          <a:latin typeface="Calibri"/>
                          <a:cs typeface="Calibri"/>
                          <a:hlinkClick r:id="rId10"/>
                        </a:rPr>
                        <a:t>lib</a:t>
                      </a:r>
                      <a:r>
                        <a:rPr sz="1400" spc="-5" dirty="0" smtClean="0">
                          <a:latin typeface="Calibri"/>
                          <a:cs typeface="Calibri"/>
                          <a:hlinkClick r:id="rId10"/>
                        </a:rPr>
                        <a:t>e</a:t>
                      </a:r>
                      <a:r>
                        <a:rPr sz="1400" spc="0" dirty="0" smtClean="0">
                          <a:latin typeface="Calibri"/>
                          <a:cs typeface="Calibri"/>
                          <a:hlinkClick r:id="rId10"/>
                        </a:rPr>
                        <a:t>rm</a:t>
                      </a:r>
                      <a:r>
                        <a:rPr sz="1400" spc="-5" dirty="0" smtClean="0">
                          <a:latin typeface="Calibri"/>
                          <a:cs typeface="Calibri"/>
                          <a:hlinkClick r:id="rId10"/>
                        </a:rPr>
                        <a:t>a</a:t>
                      </a:r>
                      <a:r>
                        <a:rPr sz="1400" spc="-10" dirty="0" smtClean="0">
                          <a:latin typeface="Calibri"/>
                          <a:cs typeface="Calibri"/>
                          <a:hlinkClick r:id="rId10"/>
                        </a:rPr>
                        <a:t>n</a:t>
                      </a:r>
                      <a:r>
                        <a:rPr sz="1400" spc="0" dirty="0" smtClean="0">
                          <a:latin typeface="Calibri"/>
                          <a:cs typeface="Calibri"/>
                          <a:hlinkClick r:id="rId10"/>
                        </a:rPr>
                        <a:t>@</a:t>
                      </a:r>
                      <a:r>
                        <a:rPr sz="1400" spc="-10" dirty="0" smtClean="0">
                          <a:latin typeface="Calibri"/>
                          <a:cs typeface="Calibri"/>
                          <a:hlinkClick r:id="rId10"/>
                        </a:rPr>
                        <a:t>cc</a:t>
                      </a:r>
                      <a:r>
                        <a:rPr sz="1400" spc="-25" dirty="0" smtClean="0">
                          <a:latin typeface="Calibri"/>
                          <a:cs typeface="Calibri"/>
                          <a:hlinkClick r:id="rId10"/>
                        </a:rPr>
                        <a:t>r</a:t>
                      </a:r>
                      <a:r>
                        <a:rPr sz="1400" spc="0" dirty="0" smtClean="0">
                          <a:latin typeface="Calibri"/>
                          <a:cs typeface="Calibri"/>
                          <a:hlinkClick r:id="rId10"/>
                        </a:rPr>
                        <a:t>e</a:t>
                      </a:r>
                      <a:r>
                        <a:rPr sz="1400" spc="-10" dirty="0" smtClean="0">
                          <a:latin typeface="Calibri"/>
                          <a:cs typeface="Calibri"/>
                          <a:hlinkClick r:id="rId10"/>
                        </a:rPr>
                        <a:t>n</a:t>
                      </a:r>
                      <a:r>
                        <a:rPr sz="1400" spc="-15" dirty="0" smtClean="0">
                          <a:latin typeface="Calibri"/>
                          <a:cs typeface="Calibri"/>
                          <a:hlinkClick r:id="rId10"/>
                        </a:rPr>
                        <a:t>e</a:t>
                      </a:r>
                      <a:r>
                        <a:rPr sz="1400" spc="-80" dirty="0" smtClean="0">
                          <a:latin typeface="Calibri"/>
                          <a:cs typeface="Calibri"/>
                          <a:hlinkClick r:id="rId10"/>
                        </a:rPr>
                        <a:t>w</a:t>
                      </a:r>
                      <a:r>
                        <a:rPr sz="1400" spc="0" dirty="0" smtClean="0">
                          <a:latin typeface="Calibri"/>
                          <a:cs typeface="Calibri"/>
                          <a:hlinkClick r:id="rId10"/>
                        </a:rPr>
                        <a:t>.</a:t>
                      </a:r>
                      <a:r>
                        <a:rPr sz="1400" spc="-20" dirty="0" smtClean="0">
                          <a:latin typeface="Calibri"/>
                          <a:cs typeface="Calibri"/>
                          <a:hlinkClick r:id="rId10"/>
                        </a:rPr>
                        <a:t>c</a:t>
                      </a:r>
                      <a:r>
                        <a:rPr sz="1400" spc="0" dirty="0" smtClean="0">
                          <a:latin typeface="Calibri"/>
                          <a:cs typeface="Calibri"/>
                          <a:hlinkClick r:id="rId10"/>
                        </a:rPr>
                        <a:t>om</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213359">
                <a:tc>
                  <a:txBody>
                    <a:bodyPr/>
                    <a:lstStyle/>
                    <a:p>
                      <a:pPr marL="85090">
                        <a:lnSpc>
                          <a:spcPct val="100000"/>
                        </a:lnSpc>
                      </a:pPr>
                      <a:r>
                        <a:rPr sz="1400" spc="-5" dirty="0" smtClean="0">
                          <a:latin typeface="Calibri"/>
                          <a:cs typeface="Calibri"/>
                        </a:rPr>
                        <a:t>C</a:t>
                      </a:r>
                      <a:r>
                        <a:rPr sz="1400" spc="-10" dirty="0" smtClean="0">
                          <a:latin typeface="Calibri"/>
                          <a:cs typeface="Calibri"/>
                        </a:rPr>
                        <a:t>h</a:t>
                      </a:r>
                      <a:r>
                        <a:rPr sz="1400" spc="0" dirty="0" smtClean="0">
                          <a:latin typeface="Calibri"/>
                          <a:cs typeface="Calibri"/>
                        </a:rPr>
                        <a:t>ris</a:t>
                      </a:r>
                      <a:r>
                        <a:rPr sz="1400" spc="15" dirty="0" smtClean="0">
                          <a:latin typeface="Calibri"/>
                          <a:cs typeface="Calibri"/>
                        </a:rPr>
                        <a:t> </a:t>
                      </a:r>
                      <a:r>
                        <a:rPr sz="1400" spc="-25" dirty="0" smtClean="0">
                          <a:latin typeface="Calibri"/>
                          <a:cs typeface="Calibri"/>
                        </a:rPr>
                        <a:t>K</a:t>
                      </a:r>
                      <a:r>
                        <a:rPr sz="1400" spc="0" dirty="0" smtClean="0">
                          <a:latin typeface="Calibri"/>
                          <a:cs typeface="Calibri"/>
                        </a:rPr>
                        <a:t>allah</a:t>
                      </a:r>
                      <a:r>
                        <a:rPr sz="1400" spc="-10" dirty="0" smtClean="0">
                          <a:latin typeface="Calibri"/>
                          <a:cs typeface="Calibri"/>
                        </a:rPr>
                        <a:t>e</a:t>
                      </a:r>
                      <a:r>
                        <a:rPr sz="1400" spc="0" dirty="0" smtClean="0">
                          <a:latin typeface="Calibri"/>
                          <a:cs typeface="Calibri"/>
                        </a:rPr>
                        <a:t>r</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gridSpan="2">
                  <a:txBody>
                    <a:bodyPr/>
                    <a:lstStyle/>
                    <a:p>
                      <a:pPr marL="85090">
                        <a:lnSpc>
                          <a:spcPct val="100000"/>
                        </a:lnSpc>
                      </a:pPr>
                      <a:r>
                        <a:rPr sz="1400" dirty="0" smtClean="0">
                          <a:latin typeface="Calibri"/>
                          <a:cs typeface="Calibri"/>
                        </a:rPr>
                        <a:t>Di</a:t>
                      </a:r>
                      <a:r>
                        <a:rPr sz="1400" spc="-25" dirty="0" smtClean="0">
                          <a:latin typeface="Calibri"/>
                          <a:cs typeface="Calibri"/>
                        </a:rPr>
                        <a:t>r</a:t>
                      </a:r>
                      <a:r>
                        <a:rPr sz="1400" spc="0" dirty="0" smtClean="0">
                          <a:latin typeface="Calibri"/>
                          <a:cs typeface="Calibri"/>
                        </a:rPr>
                        <a:t>e</a:t>
                      </a:r>
                      <a:r>
                        <a:rPr sz="1400" spc="-10" dirty="0" smtClean="0">
                          <a:latin typeface="Calibri"/>
                          <a:cs typeface="Calibri"/>
                        </a:rPr>
                        <a:t>c</a:t>
                      </a:r>
                      <a:r>
                        <a:rPr sz="1400" spc="0" dirty="0" smtClean="0">
                          <a:latin typeface="Calibri"/>
                          <a:cs typeface="Calibri"/>
                        </a:rPr>
                        <a:t>t E</a:t>
                      </a:r>
                      <a:r>
                        <a:rPr sz="1400" spc="-10" dirty="0" smtClean="0">
                          <a:latin typeface="Calibri"/>
                          <a:cs typeface="Calibri"/>
                        </a:rPr>
                        <a:t>n</a:t>
                      </a:r>
                      <a:r>
                        <a:rPr sz="1400" spc="0" dirty="0" smtClean="0">
                          <a:latin typeface="Calibri"/>
                          <a:cs typeface="Calibri"/>
                        </a:rPr>
                        <a:t>e</a:t>
                      </a:r>
                      <a:r>
                        <a:rPr sz="1400" spc="-25" dirty="0" smtClean="0">
                          <a:latin typeface="Calibri"/>
                          <a:cs typeface="Calibri"/>
                        </a:rPr>
                        <a:t>r</a:t>
                      </a:r>
                      <a:r>
                        <a:rPr sz="1400" spc="0" dirty="0" smtClean="0">
                          <a:latin typeface="Calibri"/>
                          <a:cs typeface="Calibri"/>
                        </a:rPr>
                        <a:t>gy</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hMerge="1">
                  <a:txBody>
                    <a:bodyPr/>
                    <a:lstStyle/>
                    <a:p>
                      <a:endParaRPr/>
                    </a:p>
                  </a:txBody>
                  <a:tcPr marL="0" marR="0" marT="0" marB="0"/>
                </a:tc>
                <a:tc>
                  <a:txBody>
                    <a:bodyPr/>
                    <a:lstStyle/>
                    <a:p>
                      <a:pPr marL="85725">
                        <a:lnSpc>
                          <a:spcPct val="100000"/>
                        </a:lnSpc>
                      </a:pPr>
                      <a:r>
                        <a:rPr sz="1400" spc="-10" dirty="0" smtClean="0">
                          <a:latin typeface="Calibri"/>
                          <a:cs typeface="Calibri"/>
                          <a:hlinkClick r:id="rId11"/>
                        </a:rPr>
                        <a:t>ch</a:t>
                      </a:r>
                      <a:r>
                        <a:rPr sz="1400" spc="0" dirty="0" smtClean="0">
                          <a:latin typeface="Calibri"/>
                          <a:cs typeface="Calibri"/>
                          <a:hlinkClick r:id="rId11"/>
                        </a:rPr>
                        <a:t>ri</a:t>
                      </a:r>
                      <a:r>
                        <a:rPr sz="1400" spc="5" dirty="0" smtClean="0">
                          <a:latin typeface="Calibri"/>
                          <a:cs typeface="Calibri"/>
                          <a:hlinkClick r:id="rId11"/>
                        </a:rPr>
                        <a:t>s</a:t>
                      </a:r>
                      <a:r>
                        <a:rPr sz="1400" spc="0" dirty="0" smtClean="0">
                          <a:latin typeface="Calibri"/>
                          <a:cs typeface="Calibri"/>
                          <a:hlinkClick r:id="rId11"/>
                        </a:rPr>
                        <a:t>.</a:t>
                      </a:r>
                      <a:r>
                        <a:rPr sz="1400" spc="-30" dirty="0" smtClean="0">
                          <a:latin typeface="Calibri"/>
                          <a:cs typeface="Calibri"/>
                          <a:hlinkClick r:id="rId11"/>
                        </a:rPr>
                        <a:t>k</a:t>
                      </a:r>
                      <a:r>
                        <a:rPr sz="1400" spc="0" dirty="0" smtClean="0">
                          <a:latin typeface="Calibri"/>
                          <a:cs typeface="Calibri"/>
                          <a:hlinkClick r:id="rId11"/>
                        </a:rPr>
                        <a:t>allah</a:t>
                      </a:r>
                      <a:r>
                        <a:rPr sz="1400" spc="-10" dirty="0" smtClean="0">
                          <a:latin typeface="Calibri"/>
                          <a:cs typeface="Calibri"/>
                          <a:hlinkClick r:id="rId11"/>
                        </a:rPr>
                        <a:t>e</a:t>
                      </a:r>
                      <a:r>
                        <a:rPr sz="1400" spc="0" dirty="0" smtClean="0">
                          <a:latin typeface="Calibri"/>
                          <a:cs typeface="Calibri"/>
                          <a:hlinkClick r:id="rId11"/>
                        </a:rPr>
                        <a:t>r</a:t>
                      </a:r>
                      <a:r>
                        <a:rPr sz="1400" spc="5" dirty="0" smtClean="0">
                          <a:latin typeface="Calibri"/>
                          <a:cs typeface="Calibri"/>
                          <a:hlinkClick r:id="rId11"/>
                        </a:rPr>
                        <a:t>@</a:t>
                      </a:r>
                      <a:r>
                        <a:rPr sz="1400" spc="-10" dirty="0" smtClean="0">
                          <a:latin typeface="Calibri"/>
                          <a:cs typeface="Calibri"/>
                          <a:hlinkClick r:id="rId11"/>
                        </a:rPr>
                        <a:t>d</a:t>
                      </a:r>
                      <a:r>
                        <a:rPr sz="1400" spc="0" dirty="0" smtClean="0">
                          <a:latin typeface="Calibri"/>
                          <a:cs typeface="Calibri"/>
                          <a:hlinkClick r:id="rId11"/>
                        </a:rPr>
                        <a:t>i</a:t>
                      </a:r>
                      <a:r>
                        <a:rPr sz="1400" spc="-20" dirty="0" smtClean="0">
                          <a:latin typeface="Calibri"/>
                          <a:cs typeface="Calibri"/>
                          <a:hlinkClick r:id="rId11"/>
                        </a:rPr>
                        <a:t>r</a:t>
                      </a:r>
                      <a:r>
                        <a:rPr sz="1400" spc="0" dirty="0" smtClean="0">
                          <a:latin typeface="Calibri"/>
                          <a:cs typeface="Calibri"/>
                          <a:hlinkClick r:id="rId11"/>
                        </a:rPr>
                        <a:t>e</a:t>
                      </a:r>
                      <a:r>
                        <a:rPr sz="1400" spc="-10" dirty="0" smtClean="0">
                          <a:latin typeface="Calibri"/>
                          <a:cs typeface="Calibri"/>
                          <a:hlinkClick r:id="rId11"/>
                        </a:rPr>
                        <a:t>c</a:t>
                      </a:r>
                      <a:r>
                        <a:rPr sz="1400" spc="-15" dirty="0" smtClean="0">
                          <a:latin typeface="Calibri"/>
                          <a:cs typeface="Calibri"/>
                          <a:hlinkClick r:id="rId11"/>
                        </a:rPr>
                        <a:t>t</a:t>
                      </a:r>
                      <a:r>
                        <a:rPr sz="1400" spc="0" dirty="0" smtClean="0">
                          <a:latin typeface="Calibri"/>
                          <a:cs typeface="Calibri"/>
                          <a:hlinkClick r:id="rId11"/>
                        </a:rPr>
                        <a:t>e</a:t>
                      </a:r>
                      <a:r>
                        <a:rPr sz="1400" spc="-10" dirty="0" smtClean="0">
                          <a:latin typeface="Calibri"/>
                          <a:cs typeface="Calibri"/>
                          <a:hlinkClick r:id="rId11"/>
                        </a:rPr>
                        <a:t>n</a:t>
                      </a:r>
                      <a:r>
                        <a:rPr sz="1400" spc="0" dirty="0" smtClean="0">
                          <a:latin typeface="Calibri"/>
                          <a:cs typeface="Calibri"/>
                          <a:hlinkClick r:id="rId11"/>
                        </a:rPr>
                        <a:t>e</a:t>
                      </a:r>
                      <a:r>
                        <a:rPr sz="1400" spc="-25" dirty="0" smtClean="0">
                          <a:latin typeface="Calibri"/>
                          <a:cs typeface="Calibri"/>
                          <a:hlinkClick r:id="rId11"/>
                        </a:rPr>
                        <a:t>r</a:t>
                      </a:r>
                      <a:r>
                        <a:rPr sz="1400" spc="0" dirty="0" smtClean="0">
                          <a:latin typeface="Calibri"/>
                          <a:cs typeface="Calibri"/>
                          <a:hlinkClick r:id="rId11"/>
                        </a:rPr>
                        <a:t>g</a:t>
                      </a:r>
                      <a:r>
                        <a:rPr sz="1400" spc="-100" dirty="0" smtClean="0">
                          <a:latin typeface="Calibri"/>
                          <a:cs typeface="Calibri"/>
                          <a:hlinkClick r:id="rId11"/>
                        </a:rPr>
                        <a:t>y</a:t>
                      </a:r>
                      <a:r>
                        <a:rPr sz="1400" spc="0" dirty="0" smtClean="0">
                          <a:latin typeface="Calibri"/>
                          <a:cs typeface="Calibri"/>
                          <a:hlinkClick r:id="rId11"/>
                        </a:rPr>
                        <a:t>.</a:t>
                      </a:r>
                      <a:r>
                        <a:rPr sz="1400" spc="-20" dirty="0" smtClean="0">
                          <a:latin typeface="Calibri"/>
                          <a:cs typeface="Calibri"/>
                          <a:hlinkClick r:id="rId11"/>
                        </a:rPr>
                        <a:t>c</a:t>
                      </a:r>
                      <a:r>
                        <a:rPr sz="1400" spc="0" dirty="0" smtClean="0">
                          <a:latin typeface="Calibri"/>
                          <a:cs typeface="Calibri"/>
                          <a:hlinkClick r:id="rId11"/>
                        </a:rPr>
                        <a:t>om</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213359">
                <a:tc>
                  <a:txBody>
                    <a:bodyPr/>
                    <a:lstStyle/>
                    <a:p>
                      <a:pPr marL="85090">
                        <a:lnSpc>
                          <a:spcPct val="100000"/>
                        </a:lnSpc>
                      </a:pPr>
                      <a:r>
                        <a:rPr sz="1400" spc="-20" dirty="0" smtClean="0">
                          <a:latin typeface="Calibri"/>
                          <a:cs typeface="Calibri"/>
                        </a:rPr>
                        <a:t>R</a:t>
                      </a:r>
                      <a:r>
                        <a:rPr sz="1400" spc="0" dirty="0" smtClean="0">
                          <a:latin typeface="Calibri"/>
                          <a:cs typeface="Calibri"/>
                        </a:rPr>
                        <a:t>on</a:t>
                      </a:r>
                      <a:r>
                        <a:rPr sz="1400" spc="-35" dirty="0" smtClean="0">
                          <a:latin typeface="Calibri"/>
                          <a:cs typeface="Calibri"/>
                        </a:rPr>
                        <a:t>n</a:t>
                      </a:r>
                      <a:r>
                        <a:rPr sz="1400" spc="0" dirty="0" smtClean="0">
                          <a:latin typeface="Calibri"/>
                          <a:cs typeface="Calibri"/>
                        </a:rPr>
                        <a:t>y</a:t>
                      </a:r>
                      <a:r>
                        <a:rPr sz="1400" spc="-5" dirty="0" smtClean="0">
                          <a:latin typeface="Calibri"/>
                          <a:cs typeface="Calibri"/>
                        </a:rPr>
                        <a:t> </a:t>
                      </a:r>
                      <a:r>
                        <a:rPr sz="1400" spc="0" dirty="0" smtClean="0">
                          <a:latin typeface="Calibri"/>
                          <a:cs typeface="Calibri"/>
                        </a:rPr>
                        <a:t>San</a:t>
                      </a:r>
                      <a:r>
                        <a:rPr sz="1400" spc="-10" dirty="0" smtClean="0">
                          <a:latin typeface="Calibri"/>
                          <a:cs typeface="Calibri"/>
                        </a:rPr>
                        <a:t>d</a:t>
                      </a:r>
                      <a:r>
                        <a:rPr sz="1400" spc="0" dirty="0" smtClean="0">
                          <a:latin typeface="Calibri"/>
                          <a:cs typeface="Calibri"/>
                        </a:rPr>
                        <a:t>o</a:t>
                      </a:r>
                      <a:r>
                        <a:rPr sz="1400" spc="-20" dirty="0" smtClean="0">
                          <a:latin typeface="Calibri"/>
                          <a:cs typeface="Calibri"/>
                        </a:rPr>
                        <a:t>v</a:t>
                      </a:r>
                      <a:r>
                        <a:rPr sz="1400" spc="0" dirty="0" smtClean="0">
                          <a:latin typeface="Calibri"/>
                          <a:cs typeface="Calibri"/>
                        </a:rPr>
                        <a:t>al</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gridSpan="2">
                  <a:txBody>
                    <a:bodyPr/>
                    <a:lstStyle/>
                    <a:p>
                      <a:pPr marL="85090">
                        <a:lnSpc>
                          <a:spcPct val="100000"/>
                        </a:lnSpc>
                      </a:pPr>
                      <a:r>
                        <a:rPr sz="1400" dirty="0" smtClean="0">
                          <a:latin typeface="Calibri"/>
                          <a:cs typeface="Calibri"/>
                        </a:rPr>
                        <a:t>E</a:t>
                      </a:r>
                      <a:r>
                        <a:rPr sz="1400" spc="-35" dirty="0" smtClean="0">
                          <a:latin typeface="Calibri"/>
                          <a:cs typeface="Calibri"/>
                        </a:rPr>
                        <a:t>n</a:t>
                      </a:r>
                      <a:r>
                        <a:rPr sz="1400" spc="0" dirty="0" smtClean="0">
                          <a:latin typeface="Calibri"/>
                          <a:cs typeface="Calibri"/>
                        </a:rPr>
                        <a:t>vi</a:t>
                      </a:r>
                      <a:r>
                        <a:rPr sz="1400" spc="-20" dirty="0" smtClean="0">
                          <a:latin typeface="Calibri"/>
                          <a:cs typeface="Calibri"/>
                        </a:rPr>
                        <a:t>r</a:t>
                      </a:r>
                      <a:r>
                        <a:rPr sz="1400" spc="0" dirty="0" smtClean="0">
                          <a:latin typeface="Calibri"/>
                          <a:cs typeface="Calibri"/>
                        </a:rPr>
                        <a:t>on</a:t>
                      </a:r>
                      <a:r>
                        <a:rPr sz="1400" spc="-10" dirty="0" smtClean="0">
                          <a:latin typeface="Calibri"/>
                          <a:cs typeface="Calibri"/>
                        </a:rPr>
                        <a:t>m</a:t>
                      </a:r>
                      <a:r>
                        <a:rPr sz="1400" spc="0" dirty="0" smtClean="0">
                          <a:latin typeface="Calibri"/>
                          <a:cs typeface="Calibri"/>
                        </a:rPr>
                        <a:t>e</a:t>
                      </a:r>
                      <a:r>
                        <a:rPr sz="1400" spc="-20" dirty="0" smtClean="0">
                          <a:latin typeface="Calibri"/>
                          <a:cs typeface="Calibri"/>
                        </a:rPr>
                        <a:t>n</a:t>
                      </a:r>
                      <a:r>
                        <a:rPr sz="1400" spc="-15" dirty="0" smtClean="0">
                          <a:latin typeface="Calibri"/>
                          <a:cs typeface="Calibri"/>
                        </a:rPr>
                        <a:t>t</a:t>
                      </a:r>
                      <a:r>
                        <a:rPr sz="1400" spc="0" dirty="0" smtClean="0">
                          <a:latin typeface="Calibri"/>
                          <a:cs typeface="Calibri"/>
                        </a:rPr>
                        <a:t>al</a:t>
                      </a:r>
                      <a:r>
                        <a:rPr sz="1400" spc="15" dirty="0" smtClean="0">
                          <a:latin typeface="Calibri"/>
                          <a:cs typeface="Calibri"/>
                        </a:rPr>
                        <a:t> </a:t>
                      </a:r>
                      <a:r>
                        <a:rPr sz="1400" spc="0" dirty="0" smtClean="0">
                          <a:latin typeface="Calibri"/>
                          <a:cs typeface="Calibri"/>
                        </a:rPr>
                        <a:t>D</a:t>
                      </a:r>
                      <a:r>
                        <a:rPr sz="1400" spc="-15" dirty="0" smtClean="0">
                          <a:latin typeface="Calibri"/>
                          <a:cs typeface="Calibri"/>
                        </a:rPr>
                        <a:t>e</a:t>
                      </a:r>
                      <a:r>
                        <a:rPr sz="1400" spc="-35" dirty="0" smtClean="0">
                          <a:latin typeface="Calibri"/>
                          <a:cs typeface="Calibri"/>
                        </a:rPr>
                        <a:t>f</a:t>
                      </a:r>
                      <a:r>
                        <a:rPr sz="1400" spc="0" dirty="0" smtClean="0">
                          <a:latin typeface="Calibri"/>
                          <a:cs typeface="Calibri"/>
                        </a:rPr>
                        <a:t>e</a:t>
                      </a:r>
                      <a:r>
                        <a:rPr sz="1400" spc="-10" dirty="0" smtClean="0">
                          <a:latin typeface="Calibri"/>
                          <a:cs typeface="Calibri"/>
                        </a:rPr>
                        <a:t>n</a:t>
                      </a:r>
                      <a:r>
                        <a:rPr sz="1400" spc="0" dirty="0" smtClean="0">
                          <a:latin typeface="Calibri"/>
                          <a:cs typeface="Calibri"/>
                        </a:rPr>
                        <a:t>se</a:t>
                      </a:r>
                      <a:r>
                        <a:rPr sz="1400" spc="-5" dirty="0" smtClean="0">
                          <a:latin typeface="Calibri"/>
                          <a:cs typeface="Calibri"/>
                        </a:rPr>
                        <a:t> </a:t>
                      </a:r>
                      <a:r>
                        <a:rPr sz="1400" spc="0" dirty="0" smtClean="0">
                          <a:latin typeface="Calibri"/>
                          <a:cs typeface="Calibri"/>
                        </a:rPr>
                        <a:t>Fu</a:t>
                      </a:r>
                      <a:r>
                        <a:rPr sz="1400" spc="-10" dirty="0" smtClean="0">
                          <a:latin typeface="Calibri"/>
                          <a:cs typeface="Calibri"/>
                        </a:rPr>
                        <a:t>n</a:t>
                      </a:r>
                      <a:r>
                        <a:rPr sz="1400" spc="0" dirty="0" smtClean="0">
                          <a:latin typeface="Calibri"/>
                          <a:cs typeface="Calibri"/>
                        </a:rPr>
                        <a:t>d</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hMerge="1">
                  <a:txBody>
                    <a:bodyPr/>
                    <a:lstStyle/>
                    <a:p>
                      <a:endParaRPr/>
                    </a:p>
                  </a:txBody>
                  <a:tcPr marL="0" marR="0" marT="0" marB="0"/>
                </a:tc>
                <a:tc>
                  <a:txBody>
                    <a:bodyPr/>
                    <a:lstStyle/>
                    <a:p>
                      <a:pPr marL="85725">
                        <a:lnSpc>
                          <a:spcPct val="100000"/>
                        </a:lnSpc>
                      </a:pPr>
                      <a:r>
                        <a:rPr sz="1400" spc="-25" dirty="0" smtClean="0">
                          <a:latin typeface="Calibri"/>
                          <a:cs typeface="Calibri"/>
                          <a:hlinkClick r:id="rId12"/>
                        </a:rPr>
                        <a:t>r</a:t>
                      </a:r>
                      <a:r>
                        <a:rPr sz="1400" spc="0" dirty="0" smtClean="0">
                          <a:latin typeface="Calibri"/>
                          <a:cs typeface="Calibri"/>
                          <a:hlinkClick r:id="rId12"/>
                        </a:rPr>
                        <a:t>san</a:t>
                      </a:r>
                      <a:r>
                        <a:rPr sz="1400" spc="-10" dirty="0" smtClean="0">
                          <a:latin typeface="Calibri"/>
                          <a:cs typeface="Calibri"/>
                          <a:hlinkClick r:id="rId12"/>
                        </a:rPr>
                        <a:t>d</a:t>
                      </a:r>
                      <a:r>
                        <a:rPr sz="1400" spc="0" dirty="0" smtClean="0">
                          <a:latin typeface="Calibri"/>
                          <a:cs typeface="Calibri"/>
                          <a:hlinkClick r:id="rId12"/>
                        </a:rPr>
                        <a:t>o</a:t>
                      </a:r>
                      <a:r>
                        <a:rPr sz="1400" spc="-20" dirty="0" smtClean="0">
                          <a:latin typeface="Calibri"/>
                          <a:cs typeface="Calibri"/>
                          <a:hlinkClick r:id="rId12"/>
                        </a:rPr>
                        <a:t>v</a:t>
                      </a:r>
                      <a:r>
                        <a:rPr sz="1400" spc="0" dirty="0" smtClean="0">
                          <a:latin typeface="Calibri"/>
                          <a:cs typeface="Calibri"/>
                          <a:hlinkClick r:id="rId12"/>
                        </a:rPr>
                        <a:t>al@e</a:t>
                      </a:r>
                      <a:r>
                        <a:rPr sz="1400" spc="-10" dirty="0" smtClean="0">
                          <a:latin typeface="Calibri"/>
                          <a:cs typeface="Calibri"/>
                          <a:hlinkClick r:id="rId12"/>
                        </a:rPr>
                        <a:t>d</a:t>
                      </a:r>
                      <a:r>
                        <a:rPr sz="1400" spc="-95" dirty="0" smtClean="0">
                          <a:latin typeface="Calibri"/>
                          <a:cs typeface="Calibri"/>
                          <a:hlinkClick r:id="rId12"/>
                        </a:rPr>
                        <a:t>f</a:t>
                      </a:r>
                      <a:r>
                        <a:rPr sz="1400" spc="0" dirty="0" smtClean="0">
                          <a:latin typeface="Calibri"/>
                          <a:cs typeface="Calibri"/>
                          <a:hlinkClick r:id="rId12"/>
                        </a:rPr>
                        <a:t>.o</a:t>
                      </a:r>
                      <a:r>
                        <a:rPr sz="1400" spc="-20" dirty="0" smtClean="0">
                          <a:latin typeface="Calibri"/>
                          <a:cs typeface="Calibri"/>
                          <a:hlinkClick r:id="rId12"/>
                        </a:rPr>
                        <a:t>r</a:t>
                      </a:r>
                      <a:r>
                        <a:rPr sz="1400" spc="0" dirty="0" smtClean="0">
                          <a:latin typeface="Calibri"/>
                          <a:cs typeface="Calibri"/>
                          <a:hlinkClick r:id="rId12"/>
                        </a:rPr>
                        <a:t>g</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217932">
                <a:tc>
                  <a:txBody>
                    <a:bodyPr/>
                    <a:lstStyle/>
                    <a:p>
                      <a:pPr marL="85090">
                        <a:lnSpc>
                          <a:spcPct val="100000"/>
                        </a:lnSpc>
                      </a:pPr>
                      <a:r>
                        <a:rPr sz="1400" dirty="0" smtClean="0">
                          <a:latin typeface="Calibri"/>
                          <a:cs typeface="Calibri"/>
                        </a:rPr>
                        <a:t>Li</a:t>
                      </a:r>
                      <a:r>
                        <a:rPr sz="1400" spc="-10" dirty="0" smtClean="0">
                          <a:latin typeface="Calibri"/>
                          <a:cs typeface="Calibri"/>
                        </a:rPr>
                        <a:t>nd</a:t>
                      </a:r>
                      <a:r>
                        <a:rPr sz="1400" spc="0" dirty="0" smtClean="0">
                          <a:latin typeface="Calibri"/>
                          <a:cs typeface="Calibri"/>
                        </a:rPr>
                        <a:t>a Ri</a:t>
                      </a:r>
                      <a:r>
                        <a:rPr sz="1400" spc="-10" dirty="0" smtClean="0">
                          <a:latin typeface="Calibri"/>
                          <a:cs typeface="Calibri"/>
                        </a:rPr>
                        <a:t>ch</a:t>
                      </a:r>
                      <a:r>
                        <a:rPr sz="1400" spc="0" dirty="0" smtClean="0">
                          <a:latin typeface="Calibri"/>
                          <a:cs typeface="Calibri"/>
                        </a:rPr>
                        <a:t>a</a:t>
                      </a:r>
                      <a:r>
                        <a:rPr sz="1400" spc="-25" dirty="0" smtClean="0">
                          <a:latin typeface="Calibri"/>
                          <a:cs typeface="Calibri"/>
                        </a:rPr>
                        <a:t>r</a:t>
                      </a:r>
                      <a:r>
                        <a:rPr sz="1400" spc="-10" dirty="0" smtClean="0">
                          <a:latin typeface="Calibri"/>
                          <a:cs typeface="Calibri"/>
                        </a:rPr>
                        <a:t>d</a:t>
                      </a:r>
                      <a:r>
                        <a:rPr sz="1400" spc="0" dirty="0" smtClean="0">
                          <a:latin typeface="Calibri"/>
                          <a:cs typeface="Calibri"/>
                        </a:rPr>
                        <a:t>son</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85090">
                        <a:lnSpc>
                          <a:spcPct val="100000"/>
                        </a:lnSpc>
                      </a:pPr>
                      <a:r>
                        <a:rPr sz="1400" dirty="0" smtClean="0">
                          <a:latin typeface="Calibri"/>
                          <a:cs typeface="Calibri"/>
                        </a:rPr>
                        <a:t>E</a:t>
                      </a:r>
                      <a:r>
                        <a:rPr sz="1400" spc="-10" dirty="0" smtClean="0">
                          <a:latin typeface="Calibri"/>
                          <a:cs typeface="Calibri"/>
                        </a:rPr>
                        <a:t>nb</a:t>
                      </a:r>
                      <a:r>
                        <a:rPr sz="1400" spc="0" dirty="0" smtClean="0">
                          <a:latin typeface="Calibri"/>
                          <a:cs typeface="Calibri"/>
                        </a:rPr>
                        <a:t>ala</a:t>
                      </a:r>
                      <a:endParaRPr sz="1400">
                        <a:latin typeface="Calibri"/>
                        <a:cs typeface="Calibri"/>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solidFill>
                      <a:srgbClr val="F1F1F1"/>
                    </a:solidFill>
                  </a:tcPr>
                </a:tc>
                <a:tc>
                  <a:txBody>
                    <a:bodyPr/>
                    <a:lstStyle/>
                    <a:p>
                      <a:endParaRPr sz="1400">
                        <a:latin typeface="Calibri"/>
                        <a:cs typeface="Calibri"/>
                      </a:endParaRPr>
                    </a:p>
                  </a:txBody>
                  <a:tcPr marL="0" marR="0" marT="0" marB="0">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85725">
                        <a:lnSpc>
                          <a:spcPct val="100000"/>
                        </a:lnSpc>
                      </a:pPr>
                      <a:r>
                        <a:rPr sz="1400" dirty="0" smtClean="0">
                          <a:latin typeface="Calibri"/>
                          <a:cs typeface="Calibri"/>
                          <a:hlinkClick r:id="rId13"/>
                        </a:rPr>
                        <a:t>lri</a:t>
                      </a:r>
                      <a:r>
                        <a:rPr sz="1400" spc="-5" dirty="0" smtClean="0">
                          <a:latin typeface="Calibri"/>
                          <a:cs typeface="Calibri"/>
                          <a:hlinkClick r:id="rId13"/>
                        </a:rPr>
                        <a:t>c</a:t>
                      </a:r>
                      <a:r>
                        <a:rPr sz="1400" spc="-10" dirty="0" smtClean="0">
                          <a:latin typeface="Calibri"/>
                          <a:cs typeface="Calibri"/>
                          <a:hlinkClick r:id="rId13"/>
                        </a:rPr>
                        <a:t>h</a:t>
                      </a:r>
                      <a:r>
                        <a:rPr sz="1400" spc="0" dirty="0" smtClean="0">
                          <a:latin typeface="Calibri"/>
                          <a:cs typeface="Calibri"/>
                          <a:hlinkClick r:id="rId13"/>
                        </a:rPr>
                        <a:t>a</a:t>
                      </a:r>
                      <a:r>
                        <a:rPr sz="1400" spc="-25" dirty="0" smtClean="0">
                          <a:latin typeface="Calibri"/>
                          <a:cs typeface="Calibri"/>
                          <a:hlinkClick r:id="rId13"/>
                        </a:rPr>
                        <a:t>r</a:t>
                      </a:r>
                      <a:r>
                        <a:rPr sz="1400" spc="-10" dirty="0" smtClean="0">
                          <a:latin typeface="Calibri"/>
                          <a:cs typeface="Calibri"/>
                          <a:hlinkClick r:id="rId13"/>
                        </a:rPr>
                        <a:t>d</a:t>
                      </a:r>
                      <a:r>
                        <a:rPr sz="1400" spc="0" dirty="0" smtClean="0">
                          <a:latin typeface="Calibri"/>
                          <a:cs typeface="Calibri"/>
                          <a:hlinkClick r:id="rId13"/>
                        </a:rPr>
                        <a:t>so</a:t>
                      </a:r>
                      <a:r>
                        <a:rPr sz="1400" spc="-10" dirty="0" smtClean="0">
                          <a:latin typeface="Calibri"/>
                          <a:cs typeface="Calibri"/>
                          <a:hlinkClick r:id="rId13"/>
                        </a:rPr>
                        <a:t>n</a:t>
                      </a:r>
                      <a:r>
                        <a:rPr sz="1400" spc="0" dirty="0" smtClean="0">
                          <a:latin typeface="Calibri"/>
                          <a:cs typeface="Calibri"/>
                          <a:hlinkClick r:id="rId13"/>
                        </a:rPr>
                        <a:t>@e</a:t>
                      </a:r>
                      <a:r>
                        <a:rPr sz="1400" spc="-10" dirty="0" smtClean="0">
                          <a:latin typeface="Calibri"/>
                          <a:cs typeface="Calibri"/>
                          <a:hlinkClick r:id="rId13"/>
                        </a:rPr>
                        <a:t>nb</a:t>
                      </a:r>
                      <a:r>
                        <a:rPr sz="1400" spc="0" dirty="0" smtClean="0">
                          <a:latin typeface="Calibri"/>
                          <a:cs typeface="Calibri"/>
                          <a:hlinkClick r:id="rId13"/>
                        </a:rPr>
                        <a:t>ala.</a:t>
                      </a:r>
                      <a:r>
                        <a:rPr sz="1400" spc="-20" dirty="0" smtClean="0">
                          <a:latin typeface="Calibri"/>
                          <a:cs typeface="Calibri"/>
                          <a:hlinkClick r:id="rId13"/>
                        </a:rPr>
                        <a:t>c</a:t>
                      </a:r>
                      <a:r>
                        <a:rPr sz="1400" spc="0" dirty="0" smtClean="0">
                          <a:latin typeface="Calibri"/>
                          <a:cs typeface="Calibri"/>
                          <a:hlinkClick r:id="rId13"/>
                        </a:rPr>
                        <a:t>om</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213359">
                <a:tc>
                  <a:txBody>
                    <a:bodyPr/>
                    <a:lstStyle/>
                    <a:p>
                      <a:pPr marL="85090">
                        <a:lnSpc>
                          <a:spcPct val="100000"/>
                        </a:lnSpc>
                      </a:pPr>
                      <a:r>
                        <a:rPr sz="1400" dirty="0" smtClean="0">
                          <a:latin typeface="Calibri"/>
                          <a:cs typeface="Calibri"/>
                        </a:rPr>
                        <a:t>La</a:t>
                      </a:r>
                      <a:r>
                        <a:rPr sz="1400" spc="-10" dirty="0" smtClean="0">
                          <a:latin typeface="Calibri"/>
                          <a:cs typeface="Calibri"/>
                        </a:rPr>
                        <a:t>u</a:t>
                      </a:r>
                      <a:r>
                        <a:rPr sz="1400" spc="-25" dirty="0" smtClean="0">
                          <a:latin typeface="Calibri"/>
                          <a:cs typeface="Calibri"/>
                        </a:rPr>
                        <a:t>r</a:t>
                      </a:r>
                      <a:r>
                        <a:rPr sz="1400" spc="0" dirty="0" smtClean="0">
                          <a:latin typeface="Calibri"/>
                          <a:cs typeface="Calibri"/>
                        </a:rPr>
                        <a:t>a</a:t>
                      </a:r>
                      <a:r>
                        <a:rPr sz="1400" spc="-5" dirty="0" smtClean="0">
                          <a:latin typeface="Calibri"/>
                          <a:cs typeface="Calibri"/>
                        </a:rPr>
                        <a:t> </a:t>
                      </a:r>
                      <a:r>
                        <a:rPr sz="1400" spc="0" dirty="0" smtClean="0">
                          <a:latin typeface="Calibri"/>
                          <a:cs typeface="Calibri"/>
                        </a:rPr>
                        <a:t>Kier</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gridSpan="2">
                  <a:txBody>
                    <a:bodyPr/>
                    <a:lstStyle/>
                    <a:p>
                      <a:pPr marL="85090">
                        <a:lnSpc>
                          <a:spcPct val="100000"/>
                        </a:lnSpc>
                      </a:pPr>
                      <a:r>
                        <a:rPr sz="1400" dirty="0" smtClean="0">
                          <a:latin typeface="Calibri"/>
                          <a:cs typeface="Calibri"/>
                        </a:rPr>
                        <a:t>E</a:t>
                      </a:r>
                      <a:r>
                        <a:rPr sz="1400" spc="-10" dirty="0" smtClean="0">
                          <a:latin typeface="Calibri"/>
                          <a:cs typeface="Calibri"/>
                        </a:rPr>
                        <a:t>n</a:t>
                      </a:r>
                      <a:r>
                        <a:rPr sz="1400" spc="0" dirty="0" smtClean="0">
                          <a:latin typeface="Calibri"/>
                          <a:cs typeface="Calibri"/>
                        </a:rPr>
                        <a:t>e</a:t>
                      </a:r>
                      <a:r>
                        <a:rPr sz="1400" spc="-25" dirty="0" smtClean="0">
                          <a:latin typeface="Calibri"/>
                          <a:cs typeface="Calibri"/>
                        </a:rPr>
                        <a:t>r</a:t>
                      </a:r>
                      <a:r>
                        <a:rPr sz="1400" spc="0" dirty="0" smtClean="0">
                          <a:latin typeface="Calibri"/>
                          <a:cs typeface="Calibri"/>
                        </a:rPr>
                        <a:t>gy</a:t>
                      </a:r>
                      <a:r>
                        <a:rPr sz="1400" spc="5" dirty="0" smtClean="0">
                          <a:latin typeface="Calibri"/>
                          <a:cs typeface="Calibri"/>
                        </a:rPr>
                        <a:t> </a:t>
                      </a:r>
                      <a:r>
                        <a:rPr sz="1400" spc="0" dirty="0" smtClean="0">
                          <a:latin typeface="Calibri"/>
                          <a:cs typeface="Calibri"/>
                        </a:rPr>
                        <a:t>Hub</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hMerge="1">
                  <a:txBody>
                    <a:bodyPr/>
                    <a:lstStyle/>
                    <a:p>
                      <a:endParaRPr/>
                    </a:p>
                  </a:txBody>
                  <a:tcPr marL="0" marR="0" marT="0" marB="0"/>
                </a:tc>
                <a:tc>
                  <a:txBody>
                    <a:bodyPr/>
                    <a:lstStyle/>
                    <a:p>
                      <a:pPr marL="85725">
                        <a:lnSpc>
                          <a:spcPct val="100000"/>
                        </a:lnSpc>
                      </a:pPr>
                      <a:r>
                        <a:rPr sz="1400" dirty="0" smtClean="0">
                          <a:latin typeface="Calibri"/>
                          <a:cs typeface="Calibri"/>
                          <a:hlinkClick r:id="rId14"/>
                        </a:rPr>
                        <a:t>ki</a:t>
                      </a:r>
                      <a:r>
                        <a:rPr sz="1400" spc="-5" dirty="0" smtClean="0">
                          <a:latin typeface="Calibri"/>
                          <a:cs typeface="Calibri"/>
                          <a:hlinkClick r:id="rId14"/>
                        </a:rPr>
                        <a:t>e</a:t>
                      </a:r>
                      <a:r>
                        <a:rPr sz="1400" spc="0" dirty="0" smtClean="0">
                          <a:latin typeface="Calibri"/>
                          <a:cs typeface="Calibri"/>
                          <a:hlinkClick r:id="rId14"/>
                        </a:rPr>
                        <a:t>r</a:t>
                      </a:r>
                      <a:r>
                        <a:rPr sz="1400" spc="5" dirty="0" smtClean="0">
                          <a:latin typeface="Calibri"/>
                          <a:cs typeface="Calibri"/>
                          <a:hlinkClick r:id="rId14"/>
                        </a:rPr>
                        <a:t>@</a:t>
                      </a:r>
                      <a:r>
                        <a:rPr sz="1400" spc="0" dirty="0" smtClean="0">
                          <a:latin typeface="Calibri"/>
                          <a:cs typeface="Calibri"/>
                          <a:hlinkClick r:id="rId14"/>
                        </a:rPr>
                        <a:t>e</a:t>
                      </a:r>
                      <a:r>
                        <a:rPr sz="1400" spc="-10" dirty="0" smtClean="0">
                          <a:latin typeface="Calibri"/>
                          <a:cs typeface="Calibri"/>
                          <a:hlinkClick r:id="rId14"/>
                        </a:rPr>
                        <a:t>n</a:t>
                      </a:r>
                      <a:r>
                        <a:rPr sz="1400" spc="0" dirty="0" smtClean="0">
                          <a:latin typeface="Calibri"/>
                          <a:cs typeface="Calibri"/>
                          <a:hlinkClick r:id="rId14"/>
                        </a:rPr>
                        <a:t>e</a:t>
                      </a:r>
                      <a:r>
                        <a:rPr sz="1400" spc="-25" dirty="0" smtClean="0">
                          <a:latin typeface="Calibri"/>
                          <a:cs typeface="Calibri"/>
                          <a:hlinkClick r:id="rId14"/>
                        </a:rPr>
                        <a:t>r</a:t>
                      </a:r>
                      <a:r>
                        <a:rPr sz="1400" spc="0" dirty="0" smtClean="0">
                          <a:latin typeface="Calibri"/>
                          <a:cs typeface="Calibri"/>
                          <a:hlinkClick r:id="rId14"/>
                        </a:rPr>
                        <a:t>gy</a:t>
                      </a:r>
                      <a:r>
                        <a:rPr sz="1400" spc="-10" dirty="0" smtClean="0">
                          <a:latin typeface="Calibri"/>
                          <a:cs typeface="Calibri"/>
                          <a:hlinkClick r:id="rId14"/>
                        </a:rPr>
                        <a:t>hub</a:t>
                      </a:r>
                      <a:r>
                        <a:rPr sz="1400" spc="0" dirty="0" smtClean="0">
                          <a:latin typeface="Calibri"/>
                          <a:cs typeface="Calibri"/>
                          <a:hlinkClick r:id="rId14"/>
                        </a:rPr>
                        <a:t>.</a:t>
                      </a:r>
                      <a:r>
                        <a:rPr sz="1400" spc="-10" dirty="0" smtClean="0">
                          <a:latin typeface="Calibri"/>
                          <a:cs typeface="Calibri"/>
                          <a:hlinkClick r:id="rId14"/>
                        </a:rPr>
                        <a:t>n</a:t>
                      </a:r>
                      <a:r>
                        <a:rPr sz="1400" spc="-15" dirty="0" smtClean="0">
                          <a:latin typeface="Calibri"/>
                          <a:cs typeface="Calibri"/>
                          <a:hlinkClick r:id="rId14"/>
                        </a:rPr>
                        <a:t>e</a:t>
                      </a:r>
                      <a:r>
                        <a:rPr sz="1400" spc="0" dirty="0" smtClean="0">
                          <a:latin typeface="Calibri"/>
                          <a:cs typeface="Calibri"/>
                          <a:hlinkClick r:id="rId14"/>
                        </a:rPr>
                        <a:t>t</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213360">
                <a:tc>
                  <a:txBody>
                    <a:bodyPr/>
                    <a:lstStyle/>
                    <a:p>
                      <a:pPr marL="85090">
                        <a:lnSpc>
                          <a:spcPct val="100000"/>
                        </a:lnSpc>
                      </a:pPr>
                      <a:r>
                        <a:rPr sz="1400" dirty="0" smtClean="0">
                          <a:latin typeface="Calibri"/>
                          <a:cs typeface="Calibri"/>
                        </a:rPr>
                        <a:t>G</a:t>
                      </a:r>
                      <a:r>
                        <a:rPr sz="1400" spc="-20" dirty="0" smtClean="0">
                          <a:latin typeface="Calibri"/>
                          <a:cs typeface="Calibri"/>
                        </a:rPr>
                        <a:t>r</a:t>
                      </a:r>
                      <a:r>
                        <a:rPr sz="1400" spc="0" dirty="0" smtClean="0">
                          <a:latin typeface="Calibri"/>
                          <a:cs typeface="Calibri"/>
                        </a:rPr>
                        <a:t>eg Geller</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85090">
                        <a:lnSpc>
                          <a:spcPct val="100000"/>
                        </a:lnSpc>
                      </a:pPr>
                      <a:r>
                        <a:rPr sz="1400" dirty="0" smtClean="0">
                          <a:latin typeface="Calibri"/>
                          <a:cs typeface="Calibri"/>
                        </a:rPr>
                        <a:t>E</a:t>
                      </a:r>
                      <a:r>
                        <a:rPr sz="1400" spc="-10" dirty="0" smtClean="0">
                          <a:latin typeface="Calibri"/>
                          <a:cs typeface="Calibri"/>
                        </a:rPr>
                        <a:t>n</a:t>
                      </a:r>
                      <a:r>
                        <a:rPr sz="1400" spc="0" dirty="0" smtClean="0">
                          <a:latin typeface="Calibri"/>
                          <a:cs typeface="Calibri"/>
                        </a:rPr>
                        <a:t>erN</a:t>
                      </a:r>
                      <a:r>
                        <a:rPr sz="1400" spc="5" dirty="0" smtClean="0">
                          <a:latin typeface="Calibri"/>
                          <a:cs typeface="Calibri"/>
                        </a:rPr>
                        <a:t>o</a:t>
                      </a:r>
                      <a:r>
                        <a:rPr sz="1400" spc="0" dirty="0" smtClean="0">
                          <a:latin typeface="Calibri"/>
                          <a:cs typeface="Calibri"/>
                        </a:rPr>
                        <a:t>c</a:t>
                      </a:r>
                      <a:endParaRPr sz="1400">
                        <a:latin typeface="Calibri"/>
                        <a:cs typeface="Calibri"/>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solidFill>
                      <a:srgbClr val="F1F1F1"/>
                    </a:solidFill>
                  </a:tcPr>
                </a:tc>
                <a:tc>
                  <a:txBody>
                    <a:bodyPr/>
                    <a:lstStyle/>
                    <a:p>
                      <a:endParaRPr sz="1400">
                        <a:latin typeface="Calibri"/>
                        <a:cs typeface="Calibri"/>
                      </a:endParaRPr>
                    </a:p>
                  </a:txBody>
                  <a:tcPr marL="0" marR="0" marT="0" marB="0">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85725">
                        <a:lnSpc>
                          <a:spcPct val="100000"/>
                        </a:lnSpc>
                      </a:pPr>
                      <a:r>
                        <a:rPr sz="1400" spc="10" dirty="0" smtClean="0">
                          <a:latin typeface="Calibri"/>
                          <a:cs typeface="Calibri"/>
                          <a:hlinkClick r:id="rId15"/>
                        </a:rPr>
                        <a:t>g</a:t>
                      </a:r>
                      <a:r>
                        <a:rPr sz="1400" spc="-15" dirty="0" smtClean="0">
                          <a:latin typeface="Calibri"/>
                          <a:cs typeface="Calibri"/>
                          <a:hlinkClick r:id="rId15"/>
                        </a:rPr>
                        <a:t>g</a:t>
                      </a:r>
                      <a:r>
                        <a:rPr sz="1400" spc="0" dirty="0" smtClean="0">
                          <a:latin typeface="Calibri"/>
                          <a:cs typeface="Calibri"/>
                          <a:hlinkClick r:id="rId15"/>
                        </a:rPr>
                        <a:t>ell</a:t>
                      </a:r>
                      <a:r>
                        <a:rPr sz="1400" spc="-5" dirty="0" smtClean="0">
                          <a:latin typeface="Calibri"/>
                          <a:cs typeface="Calibri"/>
                          <a:hlinkClick r:id="rId15"/>
                        </a:rPr>
                        <a:t>e</a:t>
                      </a:r>
                      <a:r>
                        <a:rPr sz="1400" spc="0" dirty="0" smtClean="0">
                          <a:latin typeface="Calibri"/>
                          <a:cs typeface="Calibri"/>
                          <a:hlinkClick r:id="rId15"/>
                        </a:rPr>
                        <a:t>r</a:t>
                      </a:r>
                      <a:r>
                        <a:rPr sz="1400" spc="5" dirty="0" smtClean="0">
                          <a:latin typeface="Calibri"/>
                          <a:cs typeface="Calibri"/>
                          <a:hlinkClick r:id="rId15"/>
                        </a:rPr>
                        <a:t>@</a:t>
                      </a:r>
                      <a:r>
                        <a:rPr sz="1400" spc="0" dirty="0" smtClean="0">
                          <a:latin typeface="Calibri"/>
                          <a:cs typeface="Calibri"/>
                          <a:hlinkClick r:id="rId15"/>
                        </a:rPr>
                        <a:t>e</a:t>
                      </a:r>
                      <a:r>
                        <a:rPr sz="1400" spc="-10" dirty="0" smtClean="0">
                          <a:latin typeface="Calibri"/>
                          <a:cs typeface="Calibri"/>
                          <a:hlinkClick r:id="rId15"/>
                        </a:rPr>
                        <a:t>n</a:t>
                      </a:r>
                      <a:r>
                        <a:rPr sz="1400" spc="0" dirty="0" smtClean="0">
                          <a:latin typeface="Calibri"/>
                          <a:cs typeface="Calibri"/>
                          <a:hlinkClick r:id="rId15"/>
                        </a:rPr>
                        <a:t>er</a:t>
                      </a:r>
                      <a:r>
                        <a:rPr sz="1400" spc="-5" dirty="0" smtClean="0">
                          <a:latin typeface="Calibri"/>
                          <a:cs typeface="Calibri"/>
                          <a:hlinkClick r:id="rId15"/>
                        </a:rPr>
                        <a:t>n</a:t>
                      </a:r>
                      <a:r>
                        <a:rPr sz="1400" spc="0" dirty="0" smtClean="0">
                          <a:latin typeface="Calibri"/>
                          <a:cs typeface="Calibri"/>
                          <a:hlinkClick r:id="rId15"/>
                        </a:rPr>
                        <a:t>oc.</a:t>
                      </a:r>
                      <a:r>
                        <a:rPr sz="1400" spc="-20" dirty="0" smtClean="0">
                          <a:latin typeface="Calibri"/>
                          <a:cs typeface="Calibri"/>
                          <a:hlinkClick r:id="rId15"/>
                        </a:rPr>
                        <a:t>c</a:t>
                      </a:r>
                      <a:r>
                        <a:rPr sz="1400" spc="0" dirty="0" smtClean="0">
                          <a:latin typeface="Calibri"/>
                          <a:cs typeface="Calibri"/>
                          <a:hlinkClick r:id="rId15"/>
                        </a:rPr>
                        <a:t>om</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213359">
                <a:tc>
                  <a:txBody>
                    <a:bodyPr/>
                    <a:lstStyle/>
                    <a:p>
                      <a:pPr marL="85090">
                        <a:lnSpc>
                          <a:spcPct val="100000"/>
                        </a:lnSpc>
                      </a:pPr>
                      <a:r>
                        <a:rPr sz="1400" spc="-5" dirty="0" smtClean="0">
                          <a:latin typeface="Calibri"/>
                          <a:cs typeface="Calibri"/>
                        </a:rPr>
                        <a:t>J</a:t>
                      </a:r>
                      <a:r>
                        <a:rPr sz="1400" spc="0" dirty="0" smtClean="0">
                          <a:latin typeface="Calibri"/>
                          <a:cs typeface="Calibri"/>
                        </a:rPr>
                        <a:t>ason </a:t>
                      </a:r>
                      <a:r>
                        <a:rPr sz="1400" spc="-110" dirty="0" smtClean="0">
                          <a:latin typeface="Calibri"/>
                          <a:cs typeface="Calibri"/>
                        </a:rPr>
                        <a:t>T</a:t>
                      </a:r>
                      <a:r>
                        <a:rPr sz="1400" spc="-30" dirty="0" smtClean="0">
                          <a:latin typeface="Calibri"/>
                          <a:cs typeface="Calibri"/>
                        </a:rPr>
                        <a:t>a</a:t>
                      </a:r>
                      <a:r>
                        <a:rPr sz="1400" spc="0" dirty="0" smtClean="0">
                          <a:latin typeface="Calibri"/>
                          <a:cs typeface="Calibri"/>
                        </a:rPr>
                        <a:t>ylor</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85090">
                        <a:lnSpc>
                          <a:spcPct val="100000"/>
                        </a:lnSpc>
                      </a:pPr>
                      <a:r>
                        <a:rPr sz="1400" dirty="0" smtClean="0">
                          <a:latin typeface="Calibri"/>
                          <a:cs typeface="Calibri"/>
                        </a:rPr>
                        <a:t>E</a:t>
                      </a:r>
                      <a:r>
                        <a:rPr sz="1400" spc="-10" dirty="0" smtClean="0">
                          <a:latin typeface="Calibri"/>
                          <a:cs typeface="Calibri"/>
                        </a:rPr>
                        <a:t>P</a:t>
                      </a:r>
                      <a:r>
                        <a:rPr sz="1400" spc="0" dirty="0" smtClean="0">
                          <a:latin typeface="Calibri"/>
                          <a:cs typeface="Calibri"/>
                        </a:rPr>
                        <a:t>RI</a:t>
                      </a:r>
                      <a:endParaRPr sz="1400">
                        <a:latin typeface="Calibri"/>
                        <a:cs typeface="Calibri"/>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solidFill>
                      <a:srgbClr val="F1F1F1"/>
                    </a:solidFill>
                  </a:tcPr>
                </a:tc>
                <a:tc>
                  <a:txBody>
                    <a:bodyPr/>
                    <a:lstStyle/>
                    <a:p>
                      <a:endParaRPr sz="1400">
                        <a:latin typeface="Calibri"/>
                        <a:cs typeface="Calibri"/>
                      </a:endParaRPr>
                    </a:p>
                  </a:txBody>
                  <a:tcPr marL="0" marR="0" marT="0" marB="0">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85725">
                        <a:lnSpc>
                          <a:spcPct val="100000"/>
                        </a:lnSpc>
                      </a:pPr>
                      <a:r>
                        <a:rPr sz="1400" dirty="0" smtClean="0">
                          <a:latin typeface="Calibri"/>
                          <a:cs typeface="Calibri"/>
                          <a:hlinkClick r:id="rId16"/>
                        </a:rPr>
                        <a:t>j</a:t>
                      </a:r>
                      <a:r>
                        <a:rPr sz="1400" spc="-20" dirty="0" smtClean="0">
                          <a:latin typeface="Calibri"/>
                          <a:cs typeface="Calibri"/>
                          <a:hlinkClick r:id="rId16"/>
                        </a:rPr>
                        <a:t>t</a:t>
                      </a:r>
                      <a:r>
                        <a:rPr sz="1400" spc="-30" dirty="0" smtClean="0">
                          <a:latin typeface="Calibri"/>
                          <a:cs typeface="Calibri"/>
                          <a:hlinkClick r:id="rId16"/>
                        </a:rPr>
                        <a:t>a</a:t>
                      </a:r>
                      <a:r>
                        <a:rPr sz="1400" spc="0" dirty="0" smtClean="0">
                          <a:latin typeface="Calibri"/>
                          <a:cs typeface="Calibri"/>
                          <a:hlinkClick r:id="rId16"/>
                        </a:rPr>
                        <a:t>ylor</a:t>
                      </a:r>
                      <a:r>
                        <a:rPr sz="1400" spc="5" dirty="0" smtClean="0">
                          <a:latin typeface="Calibri"/>
                          <a:cs typeface="Calibri"/>
                          <a:hlinkClick r:id="rId16"/>
                        </a:rPr>
                        <a:t>@</a:t>
                      </a:r>
                      <a:r>
                        <a:rPr sz="1400" spc="-5" dirty="0" smtClean="0">
                          <a:latin typeface="Calibri"/>
                          <a:cs typeface="Calibri"/>
                          <a:hlinkClick r:id="rId16"/>
                        </a:rPr>
                        <a:t>e</a:t>
                      </a:r>
                      <a:r>
                        <a:rPr sz="1400" spc="-10" dirty="0" smtClean="0">
                          <a:latin typeface="Calibri"/>
                          <a:cs typeface="Calibri"/>
                          <a:hlinkClick r:id="rId16"/>
                        </a:rPr>
                        <a:t>p</a:t>
                      </a:r>
                      <a:r>
                        <a:rPr sz="1400" spc="0" dirty="0" smtClean="0">
                          <a:latin typeface="Calibri"/>
                          <a:cs typeface="Calibri"/>
                          <a:hlinkClick r:id="rId16"/>
                        </a:rPr>
                        <a:t>ri</a:t>
                      </a:r>
                      <a:r>
                        <a:rPr sz="1400" spc="5" dirty="0" smtClean="0">
                          <a:latin typeface="Calibri"/>
                          <a:cs typeface="Calibri"/>
                          <a:hlinkClick r:id="rId16"/>
                        </a:rPr>
                        <a:t>.</a:t>
                      </a:r>
                      <a:r>
                        <a:rPr sz="1400" spc="-20" dirty="0" smtClean="0">
                          <a:latin typeface="Calibri"/>
                          <a:cs typeface="Calibri"/>
                          <a:hlinkClick r:id="rId16"/>
                        </a:rPr>
                        <a:t>c</a:t>
                      </a:r>
                      <a:r>
                        <a:rPr sz="1400" spc="0" dirty="0" smtClean="0">
                          <a:latin typeface="Calibri"/>
                          <a:cs typeface="Calibri"/>
                          <a:hlinkClick r:id="rId16"/>
                        </a:rPr>
                        <a:t>om</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213360">
                <a:tc>
                  <a:txBody>
                    <a:bodyPr/>
                    <a:lstStyle/>
                    <a:p>
                      <a:pPr marL="85090">
                        <a:lnSpc>
                          <a:spcPct val="100000"/>
                        </a:lnSpc>
                      </a:pPr>
                      <a:r>
                        <a:rPr sz="1400" spc="-5" dirty="0" smtClean="0">
                          <a:latin typeface="Calibri"/>
                          <a:cs typeface="Calibri"/>
                        </a:rPr>
                        <a:t>C</a:t>
                      </a:r>
                      <a:r>
                        <a:rPr sz="1400" spc="-10" dirty="0" smtClean="0">
                          <a:latin typeface="Calibri"/>
                          <a:cs typeface="Calibri"/>
                        </a:rPr>
                        <a:t>h</a:t>
                      </a:r>
                      <a:r>
                        <a:rPr sz="1400" spc="0" dirty="0" smtClean="0">
                          <a:latin typeface="Calibri"/>
                          <a:cs typeface="Calibri"/>
                        </a:rPr>
                        <a:t>ris</a:t>
                      </a:r>
                      <a:r>
                        <a:rPr sz="1400" spc="15" dirty="0" smtClean="0">
                          <a:latin typeface="Calibri"/>
                          <a:cs typeface="Calibri"/>
                        </a:rPr>
                        <a:t> </a:t>
                      </a:r>
                      <a:r>
                        <a:rPr sz="1400" spc="-50" dirty="0" smtClean="0">
                          <a:latin typeface="Calibri"/>
                          <a:cs typeface="Calibri"/>
                        </a:rPr>
                        <a:t>W</a:t>
                      </a:r>
                      <a:r>
                        <a:rPr sz="1400" spc="0" dirty="0" smtClean="0">
                          <a:latin typeface="Calibri"/>
                          <a:cs typeface="Calibri"/>
                        </a:rPr>
                        <a:t>e</a:t>
                      </a:r>
                      <a:r>
                        <a:rPr sz="1400" spc="-20" dirty="0" smtClean="0">
                          <a:latin typeface="Calibri"/>
                          <a:cs typeface="Calibri"/>
                        </a:rPr>
                        <a:t>n</a:t>
                      </a:r>
                      <a:r>
                        <a:rPr sz="1400" spc="0" dirty="0" smtClean="0">
                          <a:latin typeface="Calibri"/>
                          <a:cs typeface="Calibri"/>
                        </a:rPr>
                        <a:t>tl</a:t>
                      </a:r>
                      <a:r>
                        <a:rPr sz="1400" spc="-5" dirty="0" smtClean="0">
                          <a:latin typeface="Calibri"/>
                          <a:cs typeface="Calibri"/>
                        </a:rPr>
                        <a:t>e</a:t>
                      </a:r>
                      <a:r>
                        <a:rPr sz="1400" spc="-20" dirty="0" smtClean="0">
                          <a:latin typeface="Calibri"/>
                          <a:cs typeface="Calibri"/>
                        </a:rPr>
                        <a:t>n</a:t>
                      </a:r>
                      <a:r>
                        <a:rPr sz="1400" spc="0" dirty="0" smtClean="0">
                          <a:latin typeface="Calibri"/>
                          <a:cs typeface="Calibri"/>
                        </a:rPr>
                        <a:t>t</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85090">
                        <a:lnSpc>
                          <a:spcPct val="100000"/>
                        </a:lnSpc>
                      </a:pPr>
                      <a:r>
                        <a:rPr sz="1400" dirty="0" smtClean="0">
                          <a:latin typeface="Calibri"/>
                          <a:cs typeface="Calibri"/>
                        </a:rPr>
                        <a:t>E</a:t>
                      </a:r>
                      <a:r>
                        <a:rPr sz="1400" spc="-35" dirty="0" smtClean="0">
                          <a:latin typeface="Calibri"/>
                          <a:cs typeface="Calibri"/>
                        </a:rPr>
                        <a:t>x</a:t>
                      </a:r>
                      <a:r>
                        <a:rPr sz="1400" spc="0" dirty="0" smtClean="0">
                          <a:latin typeface="Calibri"/>
                          <a:cs typeface="Calibri"/>
                        </a:rPr>
                        <a:t>elon</a:t>
                      </a:r>
                      <a:endParaRPr sz="1400">
                        <a:latin typeface="Calibri"/>
                        <a:cs typeface="Calibri"/>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solidFill>
                      <a:srgbClr val="F1F1F1"/>
                    </a:solidFill>
                  </a:tcPr>
                </a:tc>
                <a:tc>
                  <a:txBody>
                    <a:bodyPr/>
                    <a:lstStyle/>
                    <a:p>
                      <a:endParaRPr sz="1400">
                        <a:latin typeface="Calibri"/>
                        <a:cs typeface="Calibri"/>
                      </a:endParaRPr>
                    </a:p>
                  </a:txBody>
                  <a:tcPr marL="0" marR="0" marT="0" marB="0">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85725">
                        <a:lnSpc>
                          <a:spcPct val="100000"/>
                        </a:lnSpc>
                      </a:pPr>
                      <a:r>
                        <a:rPr sz="1400" spc="-5" dirty="0" smtClean="0">
                          <a:latin typeface="Calibri"/>
                          <a:cs typeface="Calibri"/>
                          <a:hlinkClick r:id="rId17"/>
                        </a:rPr>
                        <a:t>C</a:t>
                      </a:r>
                      <a:r>
                        <a:rPr sz="1400" spc="-10" dirty="0" smtClean="0">
                          <a:latin typeface="Calibri"/>
                          <a:cs typeface="Calibri"/>
                          <a:hlinkClick r:id="rId17"/>
                        </a:rPr>
                        <a:t>h</a:t>
                      </a:r>
                      <a:r>
                        <a:rPr sz="1400" spc="0" dirty="0" smtClean="0">
                          <a:latin typeface="Calibri"/>
                          <a:cs typeface="Calibri"/>
                          <a:hlinkClick r:id="rId17"/>
                        </a:rPr>
                        <a:t>ri</a:t>
                      </a:r>
                      <a:r>
                        <a:rPr sz="1400" spc="-5" dirty="0" smtClean="0">
                          <a:latin typeface="Calibri"/>
                          <a:cs typeface="Calibri"/>
                          <a:hlinkClick r:id="rId17"/>
                        </a:rPr>
                        <a:t>s</a:t>
                      </a:r>
                      <a:r>
                        <a:rPr sz="1400" spc="-15" dirty="0" smtClean="0">
                          <a:latin typeface="Calibri"/>
                          <a:cs typeface="Calibri"/>
                          <a:hlinkClick r:id="rId17"/>
                        </a:rPr>
                        <a:t>t</a:t>
                      </a:r>
                      <a:r>
                        <a:rPr sz="1400" spc="0" dirty="0" smtClean="0">
                          <a:latin typeface="Calibri"/>
                          <a:cs typeface="Calibri"/>
                          <a:hlinkClick r:id="rId17"/>
                        </a:rPr>
                        <a:t>op</a:t>
                      </a:r>
                      <a:r>
                        <a:rPr sz="1400" spc="-10" dirty="0" smtClean="0">
                          <a:latin typeface="Calibri"/>
                          <a:cs typeface="Calibri"/>
                          <a:hlinkClick r:id="rId17"/>
                        </a:rPr>
                        <a:t>h</a:t>
                      </a:r>
                      <a:r>
                        <a:rPr sz="1400" spc="0" dirty="0" smtClean="0">
                          <a:latin typeface="Calibri"/>
                          <a:cs typeface="Calibri"/>
                          <a:hlinkClick r:id="rId17"/>
                        </a:rPr>
                        <a:t>e</a:t>
                      </a:r>
                      <a:r>
                        <a:rPr sz="1400" spc="-145" dirty="0" smtClean="0">
                          <a:latin typeface="Calibri"/>
                          <a:cs typeface="Calibri"/>
                          <a:hlinkClick r:id="rId17"/>
                        </a:rPr>
                        <a:t>r</a:t>
                      </a:r>
                      <a:r>
                        <a:rPr sz="1400" spc="-95" dirty="0" smtClean="0">
                          <a:latin typeface="Calibri"/>
                          <a:cs typeface="Calibri"/>
                          <a:hlinkClick r:id="rId17"/>
                        </a:rPr>
                        <a:t>.</a:t>
                      </a:r>
                      <a:r>
                        <a:rPr sz="1400" spc="-50" dirty="0" smtClean="0">
                          <a:latin typeface="Calibri"/>
                          <a:cs typeface="Calibri"/>
                          <a:hlinkClick r:id="rId17"/>
                        </a:rPr>
                        <a:t>W</a:t>
                      </a:r>
                      <a:r>
                        <a:rPr sz="1400" spc="0" dirty="0" smtClean="0">
                          <a:latin typeface="Calibri"/>
                          <a:cs typeface="Calibri"/>
                          <a:hlinkClick r:id="rId17"/>
                        </a:rPr>
                        <a:t>e</a:t>
                      </a:r>
                      <a:r>
                        <a:rPr sz="1400" spc="-20" dirty="0" smtClean="0">
                          <a:latin typeface="Calibri"/>
                          <a:cs typeface="Calibri"/>
                          <a:hlinkClick r:id="rId17"/>
                        </a:rPr>
                        <a:t>n</a:t>
                      </a:r>
                      <a:r>
                        <a:rPr sz="1400" spc="0" dirty="0" smtClean="0">
                          <a:latin typeface="Calibri"/>
                          <a:cs typeface="Calibri"/>
                          <a:hlinkClick r:id="rId17"/>
                        </a:rPr>
                        <a:t>tl</a:t>
                      </a:r>
                      <a:r>
                        <a:rPr sz="1400" spc="-5" dirty="0" smtClean="0">
                          <a:latin typeface="Calibri"/>
                          <a:cs typeface="Calibri"/>
                          <a:hlinkClick r:id="rId17"/>
                        </a:rPr>
                        <a:t>e</a:t>
                      </a:r>
                      <a:r>
                        <a:rPr sz="1400" spc="-20" dirty="0" smtClean="0">
                          <a:latin typeface="Calibri"/>
                          <a:cs typeface="Calibri"/>
                          <a:hlinkClick r:id="rId17"/>
                        </a:rPr>
                        <a:t>n</a:t>
                      </a:r>
                      <a:r>
                        <a:rPr sz="1400" spc="0" dirty="0" smtClean="0">
                          <a:latin typeface="Calibri"/>
                          <a:cs typeface="Calibri"/>
                          <a:hlinkClick r:id="rId17"/>
                        </a:rPr>
                        <a:t>t@</a:t>
                      </a:r>
                      <a:r>
                        <a:rPr sz="1400" spc="-20" dirty="0" smtClean="0">
                          <a:latin typeface="Calibri"/>
                          <a:cs typeface="Calibri"/>
                          <a:hlinkClick r:id="rId17"/>
                        </a:rPr>
                        <a:t>c</a:t>
                      </a:r>
                      <a:r>
                        <a:rPr sz="1400" spc="0" dirty="0" smtClean="0">
                          <a:latin typeface="Calibri"/>
                          <a:cs typeface="Calibri"/>
                          <a:hlinkClick r:id="rId17"/>
                        </a:rPr>
                        <a:t>on</a:t>
                      </a:r>
                      <a:r>
                        <a:rPr sz="1400" spc="-15" dirty="0" smtClean="0">
                          <a:latin typeface="Calibri"/>
                          <a:cs typeface="Calibri"/>
                          <a:hlinkClick r:id="rId17"/>
                        </a:rPr>
                        <a:t>st</a:t>
                      </a:r>
                      <a:r>
                        <a:rPr sz="1400" spc="0" dirty="0" smtClean="0">
                          <a:latin typeface="Calibri"/>
                          <a:cs typeface="Calibri"/>
                          <a:hlinkClick r:id="rId17"/>
                        </a:rPr>
                        <a:t>ell</a:t>
                      </a:r>
                      <a:r>
                        <a:rPr sz="1400" spc="-15" dirty="0" smtClean="0">
                          <a:latin typeface="Calibri"/>
                          <a:cs typeface="Calibri"/>
                          <a:hlinkClick r:id="rId17"/>
                        </a:rPr>
                        <a:t>a</a:t>
                      </a:r>
                      <a:r>
                        <a:rPr sz="1400" spc="0" dirty="0" smtClean="0">
                          <a:latin typeface="Calibri"/>
                          <a:cs typeface="Calibri"/>
                          <a:hlinkClick r:id="rId17"/>
                        </a:rPr>
                        <a:t>tion.</a:t>
                      </a:r>
                      <a:r>
                        <a:rPr sz="1400" spc="-15" dirty="0" smtClean="0">
                          <a:latin typeface="Calibri"/>
                          <a:cs typeface="Calibri"/>
                          <a:hlinkClick r:id="rId17"/>
                        </a:rPr>
                        <a:t>c</a:t>
                      </a:r>
                      <a:r>
                        <a:rPr sz="1400" spc="0" dirty="0" smtClean="0">
                          <a:latin typeface="Calibri"/>
                          <a:cs typeface="Calibri"/>
                          <a:hlinkClick r:id="rId17"/>
                        </a:rPr>
                        <a:t>om</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213360">
                <a:tc>
                  <a:txBody>
                    <a:bodyPr/>
                    <a:lstStyle/>
                    <a:p>
                      <a:pPr marL="85090">
                        <a:lnSpc>
                          <a:spcPct val="100000"/>
                        </a:lnSpc>
                      </a:pPr>
                      <a:r>
                        <a:rPr sz="1400" dirty="0" smtClean="0">
                          <a:latin typeface="Calibri"/>
                          <a:cs typeface="Calibri"/>
                        </a:rPr>
                        <a:t>La</a:t>
                      </a:r>
                      <a:r>
                        <a:rPr sz="1400" spc="-10" dirty="0" smtClean="0">
                          <a:latin typeface="Calibri"/>
                          <a:cs typeface="Calibri"/>
                        </a:rPr>
                        <a:t>u</a:t>
                      </a:r>
                      <a:r>
                        <a:rPr sz="1400" spc="-25" dirty="0" smtClean="0">
                          <a:latin typeface="Calibri"/>
                          <a:cs typeface="Calibri"/>
                        </a:rPr>
                        <a:t>r</a:t>
                      </a:r>
                      <a:r>
                        <a:rPr sz="1400" spc="0" dirty="0" smtClean="0">
                          <a:latin typeface="Calibri"/>
                          <a:cs typeface="Calibri"/>
                        </a:rPr>
                        <a:t>a</a:t>
                      </a:r>
                      <a:r>
                        <a:rPr sz="1400" spc="-5" dirty="0" smtClean="0">
                          <a:latin typeface="Calibri"/>
                          <a:cs typeface="Calibri"/>
                        </a:rPr>
                        <a:t> </a:t>
                      </a:r>
                      <a:r>
                        <a:rPr sz="1400" spc="0" dirty="0" smtClean="0">
                          <a:latin typeface="Calibri"/>
                          <a:cs typeface="Calibri"/>
                        </a:rPr>
                        <a:t>Ma</a:t>
                      </a:r>
                      <a:r>
                        <a:rPr sz="1400" spc="-10" dirty="0" smtClean="0">
                          <a:latin typeface="Calibri"/>
                          <a:cs typeface="Calibri"/>
                        </a:rPr>
                        <a:t>n</a:t>
                      </a:r>
                      <a:r>
                        <a:rPr sz="1400" spc="0" dirty="0" smtClean="0">
                          <a:latin typeface="Calibri"/>
                          <a:cs typeface="Calibri"/>
                        </a:rPr>
                        <a:t>z</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gridSpan="2">
                  <a:txBody>
                    <a:bodyPr/>
                    <a:lstStyle/>
                    <a:p>
                      <a:pPr marL="85090">
                        <a:lnSpc>
                          <a:spcPct val="100000"/>
                        </a:lnSpc>
                      </a:pPr>
                      <a:r>
                        <a:rPr sz="1400" spc="-10" dirty="0" smtClean="0">
                          <a:latin typeface="Calibri"/>
                          <a:cs typeface="Calibri"/>
                        </a:rPr>
                        <a:t>I</a:t>
                      </a:r>
                      <a:r>
                        <a:rPr sz="1400" spc="-5" dirty="0" smtClean="0">
                          <a:latin typeface="Calibri"/>
                          <a:cs typeface="Calibri"/>
                        </a:rPr>
                        <a:t>C</a:t>
                      </a:r>
                      <a:r>
                        <a:rPr sz="1400" spc="0" dirty="0" smtClean="0">
                          <a:latin typeface="Calibri"/>
                          <a:cs typeface="Calibri"/>
                        </a:rPr>
                        <a:t>F </a:t>
                      </a:r>
                      <a:r>
                        <a:rPr sz="1400" spc="-10" dirty="0" smtClean="0">
                          <a:latin typeface="Calibri"/>
                          <a:cs typeface="Calibri"/>
                        </a:rPr>
                        <a:t>I</a:t>
                      </a:r>
                      <a:r>
                        <a:rPr sz="1400" spc="-20" dirty="0" smtClean="0">
                          <a:latin typeface="Calibri"/>
                          <a:cs typeface="Calibri"/>
                        </a:rPr>
                        <a:t>n</a:t>
                      </a:r>
                      <a:r>
                        <a:rPr sz="1400" spc="-15" dirty="0" smtClean="0">
                          <a:latin typeface="Calibri"/>
                          <a:cs typeface="Calibri"/>
                        </a:rPr>
                        <a:t>t</a:t>
                      </a:r>
                      <a:r>
                        <a:rPr sz="1400" spc="0" dirty="0" smtClean="0">
                          <a:latin typeface="Calibri"/>
                          <a:cs typeface="Calibri"/>
                        </a:rPr>
                        <a:t>er</a:t>
                      </a:r>
                      <a:r>
                        <a:rPr sz="1400" spc="-5" dirty="0" smtClean="0">
                          <a:latin typeface="Calibri"/>
                          <a:cs typeface="Calibri"/>
                        </a:rPr>
                        <a:t>n</a:t>
                      </a:r>
                      <a:r>
                        <a:rPr sz="1400" spc="-15" dirty="0" smtClean="0">
                          <a:latin typeface="Calibri"/>
                          <a:cs typeface="Calibri"/>
                        </a:rPr>
                        <a:t>a</a:t>
                      </a:r>
                      <a:r>
                        <a:rPr sz="1400" spc="0" dirty="0" smtClean="0">
                          <a:latin typeface="Calibri"/>
                          <a:cs typeface="Calibri"/>
                        </a:rPr>
                        <a:t>tional</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hMerge="1">
                  <a:txBody>
                    <a:bodyPr/>
                    <a:lstStyle/>
                    <a:p>
                      <a:endParaRPr/>
                    </a:p>
                  </a:txBody>
                  <a:tcPr marL="0" marR="0" marT="0" marB="0"/>
                </a:tc>
                <a:tc>
                  <a:txBody>
                    <a:bodyPr/>
                    <a:lstStyle/>
                    <a:p>
                      <a:pPr marL="85725">
                        <a:lnSpc>
                          <a:spcPct val="100000"/>
                        </a:lnSpc>
                      </a:pPr>
                      <a:r>
                        <a:rPr sz="1400" dirty="0" smtClean="0">
                          <a:latin typeface="Calibri"/>
                          <a:cs typeface="Calibri"/>
                          <a:hlinkClick r:id="rId18"/>
                        </a:rPr>
                        <a:t>La</a:t>
                      </a:r>
                      <a:r>
                        <a:rPr sz="1400" spc="-10" dirty="0" smtClean="0">
                          <a:latin typeface="Calibri"/>
                          <a:cs typeface="Calibri"/>
                          <a:hlinkClick r:id="rId18"/>
                        </a:rPr>
                        <a:t>u</a:t>
                      </a:r>
                      <a:r>
                        <a:rPr sz="1400" spc="-25" dirty="0" smtClean="0">
                          <a:latin typeface="Calibri"/>
                          <a:cs typeface="Calibri"/>
                          <a:hlinkClick r:id="rId18"/>
                        </a:rPr>
                        <a:t>r</a:t>
                      </a:r>
                      <a:r>
                        <a:rPr sz="1400" spc="0" dirty="0" smtClean="0">
                          <a:latin typeface="Calibri"/>
                          <a:cs typeface="Calibri"/>
                          <a:hlinkClick r:id="rId18"/>
                        </a:rPr>
                        <a:t>a.Ma</a:t>
                      </a:r>
                      <a:r>
                        <a:rPr sz="1400" spc="-10" dirty="0" smtClean="0">
                          <a:latin typeface="Calibri"/>
                          <a:cs typeface="Calibri"/>
                          <a:hlinkClick r:id="rId18"/>
                        </a:rPr>
                        <a:t>n</a:t>
                      </a:r>
                      <a:r>
                        <a:rPr sz="1400" spc="0" dirty="0" smtClean="0">
                          <a:latin typeface="Calibri"/>
                          <a:cs typeface="Calibri"/>
                          <a:hlinkClick r:id="rId18"/>
                        </a:rPr>
                        <a:t>z@icfi</a:t>
                      </a:r>
                      <a:r>
                        <a:rPr sz="1400" spc="5" dirty="0" smtClean="0">
                          <a:latin typeface="Calibri"/>
                          <a:cs typeface="Calibri"/>
                          <a:hlinkClick r:id="rId18"/>
                        </a:rPr>
                        <a:t>.</a:t>
                      </a:r>
                      <a:r>
                        <a:rPr sz="1400" spc="-20" dirty="0" smtClean="0">
                          <a:latin typeface="Calibri"/>
                          <a:cs typeface="Calibri"/>
                          <a:hlinkClick r:id="rId18"/>
                        </a:rPr>
                        <a:t>c</a:t>
                      </a:r>
                      <a:r>
                        <a:rPr sz="1400" spc="0" dirty="0" smtClean="0">
                          <a:latin typeface="Calibri"/>
                          <a:cs typeface="Calibri"/>
                          <a:hlinkClick r:id="rId18"/>
                        </a:rPr>
                        <a:t>om</a:t>
                      </a:r>
                      <a:endParaRPr sz="140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r>
            </a:tbl>
          </a:graphicData>
        </a:graphic>
      </p:graphicFrame>
    </p:spTree>
    <p:extLst>
      <p:ext uri="{BB962C8B-B14F-4D97-AF65-F5344CB8AC3E}">
        <p14:creationId xmlns:p14="http://schemas.microsoft.com/office/powerpoint/2010/main" val="2644860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46634" rIns="0" bIns="0" rtlCol="0">
            <a:noAutofit/>
          </a:bodyPr>
          <a:lstStyle/>
          <a:p>
            <a:pPr marL="12700">
              <a:lnSpc>
                <a:spcPct val="100000"/>
              </a:lnSpc>
            </a:pPr>
            <a:r>
              <a:rPr sz="2800" spc="-40" dirty="0" smtClean="0">
                <a:solidFill>
                  <a:srgbClr val="001F5F"/>
                </a:solidFill>
                <a:latin typeface="Calibri Light"/>
                <a:cs typeface="Calibri Light"/>
              </a:rPr>
              <a:t>D</a:t>
            </a:r>
            <a:r>
              <a:rPr sz="2800" spc="-10" dirty="0" smtClean="0">
                <a:solidFill>
                  <a:srgbClr val="001F5F"/>
                </a:solidFill>
                <a:latin typeface="Calibri Light"/>
                <a:cs typeface="Calibri Light"/>
              </a:rPr>
              <a:t>i</a:t>
            </a:r>
            <a:r>
              <a:rPr sz="2800" spc="-60" dirty="0" smtClean="0">
                <a:solidFill>
                  <a:srgbClr val="001F5F"/>
                </a:solidFill>
                <a:latin typeface="Calibri Light"/>
                <a:cs typeface="Calibri Light"/>
              </a:rPr>
              <a:t>s</a:t>
            </a:r>
            <a:r>
              <a:rPr sz="2800" spc="-30" dirty="0" smtClean="0">
                <a:solidFill>
                  <a:srgbClr val="001F5F"/>
                </a:solidFill>
                <a:latin typeface="Calibri Light"/>
                <a:cs typeface="Calibri Light"/>
              </a:rPr>
              <a:t>tr</a:t>
            </a:r>
            <a:r>
              <a:rPr sz="2800" spc="-10" dirty="0" smtClean="0">
                <a:solidFill>
                  <a:srgbClr val="001F5F"/>
                </a:solidFill>
                <a:latin typeface="Calibri Light"/>
                <a:cs typeface="Calibri Light"/>
              </a:rPr>
              <a:t>i</a:t>
            </a:r>
            <a:r>
              <a:rPr sz="2800" spc="-45" dirty="0" smtClean="0">
                <a:solidFill>
                  <a:srgbClr val="001F5F"/>
                </a:solidFill>
                <a:latin typeface="Calibri Light"/>
                <a:cs typeface="Calibri Light"/>
              </a:rPr>
              <a:t>b</a:t>
            </a:r>
            <a:r>
              <a:rPr sz="2800" spc="-40" dirty="0" smtClean="0">
                <a:solidFill>
                  <a:srgbClr val="001F5F"/>
                </a:solidFill>
                <a:latin typeface="Calibri Light"/>
                <a:cs typeface="Calibri Light"/>
              </a:rPr>
              <a:t>u</a:t>
            </a:r>
            <a:r>
              <a:rPr sz="2800" spc="-30" dirty="0" smtClean="0">
                <a:solidFill>
                  <a:srgbClr val="001F5F"/>
                </a:solidFill>
                <a:latin typeface="Calibri Light"/>
                <a:cs typeface="Calibri Light"/>
              </a:rPr>
              <a:t>t</a:t>
            </a:r>
            <a:r>
              <a:rPr sz="2800" spc="-10" dirty="0" smtClean="0">
                <a:solidFill>
                  <a:srgbClr val="001F5F"/>
                </a:solidFill>
                <a:latin typeface="Calibri Light"/>
                <a:cs typeface="Calibri Light"/>
              </a:rPr>
              <a:t>i</a:t>
            </a:r>
            <a:r>
              <a:rPr sz="2800" spc="-40" dirty="0" smtClean="0">
                <a:solidFill>
                  <a:srgbClr val="001F5F"/>
                </a:solidFill>
                <a:latin typeface="Calibri Light"/>
                <a:cs typeface="Calibri Light"/>
              </a:rPr>
              <a:t>o</a:t>
            </a:r>
            <a:r>
              <a:rPr sz="2800" spc="-15" dirty="0" smtClean="0">
                <a:solidFill>
                  <a:srgbClr val="001F5F"/>
                </a:solidFill>
                <a:latin typeface="Calibri Light"/>
                <a:cs typeface="Calibri Light"/>
              </a:rPr>
              <a:t>n</a:t>
            </a:r>
            <a:r>
              <a:rPr sz="2800" spc="-70" dirty="0" smtClean="0">
                <a:solidFill>
                  <a:srgbClr val="001F5F"/>
                </a:solidFill>
                <a:latin typeface="Calibri Light"/>
                <a:cs typeface="Calibri Light"/>
              </a:rPr>
              <a:t> </a:t>
            </a:r>
            <a:r>
              <a:rPr sz="2800" spc="-60" dirty="0" smtClean="0">
                <a:solidFill>
                  <a:srgbClr val="001F5F"/>
                </a:solidFill>
                <a:latin typeface="Calibri Light"/>
                <a:cs typeface="Calibri Light"/>
              </a:rPr>
              <a:t>Sy</a:t>
            </a:r>
            <a:r>
              <a:rPr sz="2800" spc="-55" dirty="0" smtClean="0">
                <a:solidFill>
                  <a:srgbClr val="001F5F"/>
                </a:solidFill>
                <a:latin typeface="Calibri Light"/>
                <a:cs typeface="Calibri Light"/>
              </a:rPr>
              <a:t>st</a:t>
            </a:r>
            <a:r>
              <a:rPr sz="2800" spc="-45" dirty="0" smtClean="0">
                <a:solidFill>
                  <a:srgbClr val="001F5F"/>
                </a:solidFill>
                <a:latin typeface="Calibri Light"/>
                <a:cs typeface="Calibri Light"/>
              </a:rPr>
              <a:t>e</a:t>
            </a:r>
            <a:r>
              <a:rPr sz="2800" spc="-25" dirty="0" smtClean="0">
                <a:solidFill>
                  <a:srgbClr val="001F5F"/>
                </a:solidFill>
                <a:latin typeface="Calibri Light"/>
                <a:cs typeface="Calibri Light"/>
              </a:rPr>
              <a:t>m</a:t>
            </a:r>
            <a:r>
              <a:rPr sz="2800" spc="-75" dirty="0" smtClean="0">
                <a:solidFill>
                  <a:srgbClr val="001F5F"/>
                </a:solidFill>
                <a:latin typeface="Calibri Light"/>
                <a:cs typeface="Calibri Light"/>
              </a:rPr>
              <a:t> </a:t>
            </a:r>
            <a:r>
              <a:rPr sz="2800" spc="-35" dirty="0" smtClean="0">
                <a:solidFill>
                  <a:srgbClr val="001F5F"/>
                </a:solidFill>
                <a:latin typeface="Calibri Light"/>
                <a:cs typeface="Calibri Light"/>
              </a:rPr>
              <a:t>P</a:t>
            </a:r>
            <a:r>
              <a:rPr sz="2800" spc="-10" dirty="0" smtClean="0">
                <a:solidFill>
                  <a:srgbClr val="001F5F"/>
                </a:solidFill>
                <a:latin typeface="Calibri Light"/>
                <a:cs typeface="Calibri Light"/>
              </a:rPr>
              <a:t>l</a:t>
            </a:r>
            <a:r>
              <a:rPr sz="2800" spc="-30" dirty="0" smtClean="0">
                <a:solidFill>
                  <a:srgbClr val="001F5F"/>
                </a:solidFill>
                <a:latin typeface="Calibri Light"/>
                <a:cs typeface="Calibri Light"/>
              </a:rPr>
              <a:t>a</a:t>
            </a:r>
            <a:r>
              <a:rPr sz="2800" spc="-40" dirty="0" smtClean="0">
                <a:solidFill>
                  <a:srgbClr val="001F5F"/>
                </a:solidFill>
                <a:latin typeface="Calibri Light"/>
                <a:cs typeface="Calibri Light"/>
              </a:rPr>
              <a:t>nn</a:t>
            </a:r>
            <a:r>
              <a:rPr sz="2800" spc="-10" dirty="0" smtClean="0">
                <a:solidFill>
                  <a:srgbClr val="001F5F"/>
                </a:solidFill>
                <a:latin typeface="Calibri Light"/>
                <a:cs typeface="Calibri Light"/>
              </a:rPr>
              <a:t>i</a:t>
            </a:r>
            <a:r>
              <a:rPr sz="2800" spc="-45" dirty="0" smtClean="0">
                <a:solidFill>
                  <a:srgbClr val="001F5F"/>
                </a:solidFill>
                <a:latin typeface="Calibri Light"/>
                <a:cs typeface="Calibri Light"/>
              </a:rPr>
              <a:t>n</a:t>
            </a:r>
            <a:r>
              <a:rPr sz="2800" spc="-15" dirty="0" smtClean="0">
                <a:solidFill>
                  <a:srgbClr val="001F5F"/>
                </a:solidFill>
                <a:latin typeface="Calibri Light"/>
                <a:cs typeface="Calibri Light"/>
              </a:rPr>
              <a:t>g</a:t>
            </a:r>
            <a:r>
              <a:rPr sz="2800" spc="-75" dirty="0" smtClean="0">
                <a:solidFill>
                  <a:srgbClr val="001F5F"/>
                </a:solidFill>
                <a:latin typeface="Calibri Light"/>
                <a:cs typeface="Calibri Light"/>
              </a:rPr>
              <a:t> </a:t>
            </a:r>
            <a:r>
              <a:rPr sz="2800" spc="-15" dirty="0" smtClean="0">
                <a:solidFill>
                  <a:srgbClr val="001F5F"/>
                </a:solidFill>
                <a:latin typeface="Calibri Light"/>
                <a:cs typeface="Calibri Light"/>
              </a:rPr>
              <a:t>–</a:t>
            </a:r>
            <a:r>
              <a:rPr sz="2800" spc="-35" dirty="0" smtClean="0">
                <a:solidFill>
                  <a:srgbClr val="001F5F"/>
                </a:solidFill>
                <a:latin typeface="Calibri Light"/>
                <a:cs typeface="Calibri Light"/>
              </a:rPr>
              <a:t> </a:t>
            </a:r>
            <a:r>
              <a:rPr sz="2800" spc="-90" dirty="0" smtClean="0">
                <a:solidFill>
                  <a:srgbClr val="001F5F"/>
                </a:solidFill>
                <a:latin typeface="Calibri Light"/>
                <a:cs typeface="Calibri Light"/>
              </a:rPr>
              <a:t>P</a:t>
            </a:r>
            <a:r>
              <a:rPr sz="2800" spc="-25" dirty="0" smtClean="0">
                <a:solidFill>
                  <a:srgbClr val="001F5F"/>
                </a:solidFill>
                <a:latin typeface="Calibri Light"/>
                <a:cs typeface="Calibri Light"/>
              </a:rPr>
              <a:t>a</a:t>
            </a:r>
            <a:r>
              <a:rPr sz="2800" spc="-10" dirty="0" smtClean="0">
                <a:solidFill>
                  <a:srgbClr val="001F5F"/>
                </a:solidFill>
                <a:latin typeface="Calibri Light"/>
                <a:cs typeface="Calibri Light"/>
              </a:rPr>
              <a:t>r</a:t>
            </a:r>
            <a:r>
              <a:rPr sz="2800" spc="-35" dirty="0" smtClean="0">
                <a:solidFill>
                  <a:srgbClr val="001F5F"/>
                </a:solidFill>
                <a:latin typeface="Calibri Light"/>
                <a:cs typeface="Calibri Light"/>
              </a:rPr>
              <a:t>t</a:t>
            </a:r>
            <a:r>
              <a:rPr sz="2800" spc="-10" dirty="0" smtClean="0">
                <a:solidFill>
                  <a:srgbClr val="001F5F"/>
                </a:solidFill>
                <a:latin typeface="Calibri Light"/>
                <a:cs typeface="Calibri Light"/>
              </a:rPr>
              <a:t>i</a:t>
            </a:r>
            <a:r>
              <a:rPr sz="2800" spc="-35" dirty="0" smtClean="0">
                <a:solidFill>
                  <a:srgbClr val="001F5F"/>
                </a:solidFill>
                <a:latin typeface="Calibri Light"/>
                <a:cs typeface="Calibri Light"/>
              </a:rPr>
              <a:t>c</a:t>
            </a:r>
            <a:r>
              <a:rPr sz="2800" spc="-10" dirty="0" smtClean="0">
                <a:solidFill>
                  <a:srgbClr val="001F5F"/>
                </a:solidFill>
                <a:latin typeface="Calibri Light"/>
                <a:cs typeface="Calibri Light"/>
              </a:rPr>
              <a:t>i</a:t>
            </a:r>
            <a:r>
              <a:rPr sz="2800" spc="-45" dirty="0" smtClean="0">
                <a:solidFill>
                  <a:srgbClr val="001F5F"/>
                </a:solidFill>
                <a:latin typeface="Calibri Light"/>
                <a:cs typeface="Calibri Light"/>
              </a:rPr>
              <a:t>p</a:t>
            </a:r>
            <a:r>
              <a:rPr sz="2800" spc="-50" dirty="0" smtClean="0">
                <a:solidFill>
                  <a:srgbClr val="001F5F"/>
                </a:solidFill>
                <a:latin typeface="Calibri Light"/>
                <a:cs typeface="Calibri Light"/>
              </a:rPr>
              <a:t>a</a:t>
            </a:r>
            <a:r>
              <a:rPr sz="2800" spc="-80" dirty="0" smtClean="0">
                <a:solidFill>
                  <a:srgbClr val="001F5F"/>
                </a:solidFill>
                <a:latin typeface="Calibri Light"/>
                <a:cs typeface="Calibri Light"/>
              </a:rPr>
              <a:t>n</a:t>
            </a:r>
            <a:r>
              <a:rPr sz="2800" spc="-30" dirty="0" smtClean="0">
                <a:solidFill>
                  <a:srgbClr val="001F5F"/>
                </a:solidFill>
                <a:latin typeface="Calibri Light"/>
                <a:cs typeface="Calibri Light"/>
              </a:rPr>
              <a:t>t</a:t>
            </a:r>
            <a:r>
              <a:rPr sz="2800" spc="-15" dirty="0" smtClean="0">
                <a:solidFill>
                  <a:srgbClr val="001F5F"/>
                </a:solidFill>
                <a:latin typeface="Calibri Light"/>
                <a:cs typeface="Calibri Light"/>
              </a:rPr>
              <a:t>s</a:t>
            </a:r>
            <a:r>
              <a:rPr sz="2800" spc="-60" dirty="0" smtClean="0">
                <a:solidFill>
                  <a:srgbClr val="001F5F"/>
                </a:solidFill>
                <a:latin typeface="Calibri Light"/>
                <a:cs typeface="Calibri Light"/>
              </a:rPr>
              <a:t> </a:t>
            </a:r>
            <a:r>
              <a:rPr sz="2800" spc="-10" dirty="0" smtClean="0">
                <a:solidFill>
                  <a:srgbClr val="001F5F"/>
                </a:solidFill>
                <a:latin typeface="Calibri Light"/>
                <a:cs typeface="Calibri Light"/>
              </a:rPr>
              <a:t>(</a:t>
            </a:r>
            <a:r>
              <a:rPr sz="2800" spc="-40" dirty="0" smtClean="0">
                <a:solidFill>
                  <a:srgbClr val="001F5F"/>
                </a:solidFill>
                <a:latin typeface="Calibri Light"/>
                <a:cs typeface="Calibri Light"/>
              </a:rPr>
              <a:t>2</a:t>
            </a:r>
            <a:r>
              <a:rPr sz="2800" spc="-10" dirty="0" smtClean="0">
                <a:solidFill>
                  <a:srgbClr val="001F5F"/>
                </a:solidFill>
                <a:latin typeface="Calibri Light"/>
                <a:cs typeface="Calibri Light"/>
              </a:rPr>
              <a:t>)</a:t>
            </a:r>
            <a:endParaRPr sz="2800" dirty="0">
              <a:latin typeface="Calibri Light"/>
              <a:cs typeface="Calibri Light"/>
            </a:endParaRPr>
          </a:p>
        </p:txBody>
      </p:sp>
      <p:sp>
        <p:nvSpPr>
          <p:cNvPr id="4" name="object 4"/>
          <p:cNvSpPr txBox="1">
            <a:spLocks noGrp="1"/>
          </p:cNvSpPr>
          <p:nvPr>
            <p:ph type="ftr" sz="quarter" idx="5"/>
          </p:nvPr>
        </p:nvSpPr>
        <p:spPr>
          <a:prstGeom prst="rect">
            <a:avLst/>
          </a:prstGeom>
        </p:spPr>
        <p:txBody>
          <a:bodyPr vert="horz" wrap="square" lIns="0" tIns="0" rIns="0" bIns="0" rtlCol="0">
            <a:noAutofit/>
          </a:bodyPr>
          <a:lstStyle/>
          <a:p>
            <a:pPr marL="12700"/>
            <a:r>
              <a:rPr sz="1400" b="1" i="1" dirty="0">
                <a:solidFill>
                  <a:srgbClr val="FFFFFF"/>
                </a:solidFill>
                <a:cs typeface="Calibri"/>
              </a:rPr>
              <a:t>Draft</a:t>
            </a:r>
            <a:r>
              <a:rPr sz="1400" b="1" i="1" spc="-30" dirty="0">
                <a:solidFill>
                  <a:srgbClr val="FFFFFF"/>
                </a:solidFill>
                <a:cs typeface="Calibri"/>
              </a:rPr>
              <a:t> </a:t>
            </a:r>
            <a:r>
              <a:rPr sz="1400" b="1" i="1" spc="-15" dirty="0">
                <a:solidFill>
                  <a:srgbClr val="FFFFFF"/>
                </a:solidFill>
                <a:cs typeface="Calibri"/>
              </a:rPr>
              <a:t>f</a:t>
            </a:r>
            <a:r>
              <a:rPr sz="1400" b="1" i="1" dirty="0">
                <a:solidFill>
                  <a:srgbClr val="FFFFFF"/>
                </a:solidFill>
                <a:cs typeface="Calibri"/>
              </a:rPr>
              <a:t>or</a:t>
            </a:r>
            <a:r>
              <a:rPr sz="1400" b="1" i="1" spc="-30" dirty="0">
                <a:solidFill>
                  <a:srgbClr val="FFFFFF"/>
                </a:solidFill>
                <a:cs typeface="Calibri"/>
              </a:rPr>
              <a:t> </a:t>
            </a:r>
            <a:r>
              <a:rPr sz="1400" b="1" i="1" dirty="0">
                <a:solidFill>
                  <a:srgbClr val="FFFFFF"/>
                </a:solidFill>
                <a:cs typeface="Calibri"/>
              </a:rPr>
              <a:t>Discussion</a:t>
            </a:r>
            <a:r>
              <a:rPr sz="1400" b="1" i="1" spc="-15" dirty="0">
                <a:solidFill>
                  <a:srgbClr val="FFFFFF"/>
                </a:solidFill>
                <a:cs typeface="Calibri"/>
              </a:rPr>
              <a:t> </a:t>
            </a:r>
            <a:r>
              <a:rPr sz="1400" b="1" i="1" dirty="0">
                <a:solidFill>
                  <a:srgbClr val="FFFFFF"/>
                </a:solidFill>
                <a:cs typeface="Calibri"/>
              </a:rPr>
              <a:t>Purpos</a:t>
            </a:r>
            <a:r>
              <a:rPr sz="1400" b="1" i="1" spc="-10" dirty="0">
                <a:solidFill>
                  <a:srgbClr val="FFFFFF"/>
                </a:solidFill>
                <a:cs typeface="Calibri"/>
              </a:rPr>
              <a:t>e</a:t>
            </a:r>
            <a:r>
              <a:rPr sz="1400" b="1" i="1" dirty="0">
                <a:solidFill>
                  <a:srgbClr val="FFFFFF"/>
                </a:solidFill>
                <a:cs typeface="Calibri"/>
              </a:rPr>
              <a:t>s</a:t>
            </a:r>
            <a:r>
              <a:rPr sz="1400" b="1" i="1" spc="-30" dirty="0">
                <a:solidFill>
                  <a:srgbClr val="FFFFFF"/>
                </a:solidFill>
                <a:cs typeface="Calibri"/>
              </a:rPr>
              <a:t> </a:t>
            </a:r>
            <a:r>
              <a:rPr sz="1400" b="1" i="1" dirty="0">
                <a:solidFill>
                  <a:srgbClr val="FFFFFF"/>
                </a:solidFill>
                <a:cs typeface="Calibri"/>
              </a:rPr>
              <a:t>Only</a:t>
            </a:r>
            <a:endParaRPr sz="1400">
              <a:solidFill>
                <a:prstClr val="black"/>
              </a:solidFill>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25400"/>
            <a:fld id="{81D60167-4931-47E6-BA6A-407CBD079E47}" type="slidenum">
              <a:rPr sz="1050" b="1" dirty="0">
                <a:solidFill>
                  <a:srgbClr val="FFFFFF"/>
                </a:solidFill>
                <a:cs typeface="Calibri"/>
              </a:rPr>
              <a:pPr marL="25400"/>
              <a:t>29</a:t>
            </a:fld>
            <a:endParaRPr sz="1050">
              <a:solidFill>
                <a:prstClr val="black"/>
              </a:solidFill>
              <a:cs typeface="Calibri"/>
            </a:endParaRPr>
          </a:p>
        </p:txBody>
      </p:sp>
      <p:graphicFrame>
        <p:nvGraphicFramePr>
          <p:cNvPr id="3" name="object 3"/>
          <p:cNvGraphicFramePr>
            <a:graphicFrameLocks noGrp="1"/>
          </p:cNvGraphicFramePr>
          <p:nvPr/>
        </p:nvGraphicFramePr>
        <p:xfrm>
          <a:off x="655243" y="1212722"/>
          <a:ext cx="7839639" cy="4063737"/>
        </p:xfrm>
        <a:graphic>
          <a:graphicData uri="http://schemas.openxmlformats.org/drawingml/2006/table">
            <a:tbl>
              <a:tblPr firstRow="1" bandRow="1">
                <a:tableStyleId>{2D5ABB26-0587-4C30-8999-92F81FD0307C}</a:tableStyleId>
              </a:tblPr>
              <a:tblGrid>
                <a:gridCol w="1825491"/>
                <a:gridCol w="2954401"/>
                <a:gridCol w="3059747"/>
              </a:tblGrid>
              <a:tr h="340613">
                <a:tc>
                  <a:txBody>
                    <a:bodyPr/>
                    <a:lstStyle/>
                    <a:p>
                      <a:pPr marL="594360">
                        <a:lnSpc>
                          <a:spcPct val="100000"/>
                        </a:lnSpc>
                      </a:pPr>
                      <a:r>
                        <a:rPr sz="1800" dirty="0" smtClean="0">
                          <a:solidFill>
                            <a:srgbClr val="FFFFFF"/>
                          </a:solidFill>
                          <a:latin typeface="Calibri"/>
                          <a:cs typeface="Calibri"/>
                        </a:rPr>
                        <a:t>Co</a:t>
                      </a:r>
                      <a:r>
                        <a:rPr sz="1800" spc="-15" dirty="0" smtClean="0">
                          <a:solidFill>
                            <a:srgbClr val="FFFFFF"/>
                          </a:solidFill>
                          <a:latin typeface="Calibri"/>
                          <a:cs typeface="Calibri"/>
                        </a:rPr>
                        <a:t>n</a:t>
                      </a:r>
                      <a:r>
                        <a:rPr sz="1800" spc="-30" dirty="0" smtClean="0">
                          <a:solidFill>
                            <a:srgbClr val="FFFFFF"/>
                          </a:solidFill>
                          <a:latin typeface="Calibri"/>
                          <a:cs typeface="Calibri"/>
                        </a:rPr>
                        <a:t>t</a:t>
                      </a:r>
                      <a:r>
                        <a:rPr sz="1800" spc="0" dirty="0" smtClean="0">
                          <a:solidFill>
                            <a:srgbClr val="FFFFFF"/>
                          </a:solidFill>
                          <a:latin typeface="Calibri"/>
                          <a:cs typeface="Calibri"/>
                        </a:rPr>
                        <a:t>act</a:t>
                      </a:r>
                      <a:endParaRPr sz="1800">
                        <a:latin typeface="Calibri"/>
                        <a:cs typeface="Calibri"/>
                      </a:endParaRPr>
                    </a:p>
                  </a:txBody>
                  <a:tcPr marL="0" marR="0" marT="0" marB="0">
                    <a:lnL w="24803">
                      <a:solidFill>
                        <a:srgbClr val="000000"/>
                      </a:solidFill>
                      <a:prstDash val="solid"/>
                    </a:lnL>
                    <a:lnR w="26162">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937260">
                        <a:lnSpc>
                          <a:spcPct val="100000"/>
                        </a:lnSpc>
                      </a:pPr>
                      <a:r>
                        <a:rPr sz="1800" dirty="0" smtClean="0">
                          <a:solidFill>
                            <a:srgbClr val="FFFFFF"/>
                          </a:solidFill>
                          <a:latin typeface="Calibri"/>
                          <a:cs typeface="Calibri"/>
                        </a:rPr>
                        <a:t>O</a:t>
                      </a:r>
                      <a:r>
                        <a:rPr sz="1800" spc="-35" dirty="0" smtClean="0">
                          <a:solidFill>
                            <a:srgbClr val="FFFFFF"/>
                          </a:solidFill>
                          <a:latin typeface="Calibri"/>
                          <a:cs typeface="Calibri"/>
                        </a:rPr>
                        <a:t>rg</a:t>
                      </a:r>
                      <a:r>
                        <a:rPr sz="1800" spc="0" dirty="0" smtClean="0">
                          <a:solidFill>
                            <a:srgbClr val="FFFFFF"/>
                          </a:solidFill>
                          <a:latin typeface="Calibri"/>
                          <a:cs typeface="Calibri"/>
                        </a:rPr>
                        <a:t>ani</a:t>
                      </a:r>
                      <a:r>
                        <a:rPr sz="1800" spc="-30" dirty="0" smtClean="0">
                          <a:solidFill>
                            <a:srgbClr val="FFFFFF"/>
                          </a:solidFill>
                          <a:latin typeface="Calibri"/>
                          <a:cs typeface="Calibri"/>
                        </a:rPr>
                        <a:t>z</a:t>
                      </a:r>
                      <a:r>
                        <a:rPr sz="1800" spc="-15" dirty="0" smtClean="0">
                          <a:solidFill>
                            <a:srgbClr val="FFFFFF"/>
                          </a:solidFill>
                          <a:latin typeface="Calibri"/>
                          <a:cs typeface="Calibri"/>
                        </a:rPr>
                        <a:t>a</a:t>
                      </a:r>
                      <a:r>
                        <a:rPr sz="1800" spc="0" dirty="0" smtClean="0">
                          <a:solidFill>
                            <a:srgbClr val="FFFFFF"/>
                          </a:solidFill>
                          <a:latin typeface="Calibri"/>
                          <a:cs typeface="Calibri"/>
                        </a:rPr>
                        <a:t>t</a:t>
                      </a:r>
                      <a:r>
                        <a:rPr sz="1800" spc="-10" dirty="0" smtClean="0">
                          <a:solidFill>
                            <a:srgbClr val="FFFFFF"/>
                          </a:solidFill>
                          <a:latin typeface="Calibri"/>
                          <a:cs typeface="Calibri"/>
                        </a:rPr>
                        <a:t>i</a:t>
                      </a:r>
                      <a:r>
                        <a:rPr sz="1800" spc="0" dirty="0" smtClean="0">
                          <a:solidFill>
                            <a:srgbClr val="FFFFFF"/>
                          </a:solidFill>
                          <a:latin typeface="Calibri"/>
                          <a:cs typeface="Calibri"/>
                        </a:rPr>
                        <a:t>on</a:t>
                      </a:r>
                      <a:endParaRPr sz="1800">
                        <a:latin typeface="Calibri"/>
                        <a:cs typeface="Calibri"/>
                      </a:endParaRPr>
                    </a:p>
                  </a:txBody>
                  <a:tcPr marL="0" marR="0" marT="0" marB="0">
                    <a:lnL w="26162">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129539" algn="ctr">
                        <a:lnSpc>
                          <a:spcPct val="100000"/>
                        </a:lnSpc>
                      </a:pPr>
                      <a:r>
                        <a:rPr sz="1800" dirty="0" smtClean="0">
                          <a:solidFill>
                            <a:srgbClr val="FFFFFF"/>
                          </a:solidFill>
                          <a:latin typeface="Calibri"/>
                          <a:cs typeface="Calibri"/>
                        </a:rPr>
                        <a:t>Email</a:t>
                      </a:r>
                      <a:endParaRPr sz="1800">
                        <a:latin typeface="Calibri"/>
                        <a:cs typeface="Calibri"/>
                      </a:endParaRPr>
                    </a:p>
                  </a:txBody>
                  <a:tcPr marL="0" marR="0" marT="0" marB="0">
                    <a:lnL w="12700">
                      <a:solidFill>
                        <a:srgbClr val="000000"/>
                      </a:solidFill>
                      <a:prstDash val="solid"/>
                    </a:lnL>
                    <a:lnR w="24765">
                      <a:solidFill>
                        <a:srgbClr val="000000"/>
                      </a:solidFill>
                      <a:prstDash val="solid"/>
                    </a:lnR>
                    <a:lnT w="12700">
                      <a:solidFill>
                        <a:srgbClr val="000000"/>
                      </a:solidFill>
                      <a:prstDash val="solid"/>
                    </a:lnT>
                    <a:lnB w="12700">
                      <a:solidFill>
                        <a:srgbClr val="000000"/>
                      </a:solidFill>
                      <a:prstDash val="solid"/>
                    </a:lnB>
                    <a:solidFill>
                      <a:srgbClr val="001F5F"/>
                    </a:solidFill>
                  </a:tcPr>
                </a:tc>
              </a:tr>
              <a:tr h="217932">
                <a:tc>
                  <a:txBody>
                    <a:bodyPr/>
                    <a:lstStyle/>
                    <a:p>
                      <a:pPr marL="73025">
                        <a:lnSpc>
                          <a:spcPct val="100000"/>
                        </a:lnSpc>
                      </a:pPr>
                      <a:r>
                        <a:rPr sz="1400" dirty="0" smtClean="0">
                          <a:latin typeface="Calibri"/>
                          <a:cs typeface="Calibri"/>
                        </a:rPr>
                        <a:t>Sky</a:t>
                      </a:r>
                      <a:r>
                        <a:rPr sz="1400" spc="-20" dirty="0" smtClean="0">
                          <a:latin typeface="Calibri"/>
                          <a:cs typeface="Calibri"/>
                        </a:rPr>
                        <a:t> </a:t>
                      </a:r>
                      <a:r>
                        <a:rPr sz="1400" spc="0" dirty="0" smtClean="0">
                          <a:latin typeface="Calibri"/>
                          <a:cs typeface="Calibri"/>
                        </a:rPr>
                        <a:t>S</a:t>
                      </a:r>
                      <a:r>
                        <a:rPr sz="1400" spc="-15" dirty="0" smtClean="0">
                          <a:latin typeface="Calibri"/>
                          <a:cs typeface="Calibri"/>
                        </a:rPr>
                        <a:t>t</a:t>
                      </a:r>
                      <a:r>
                        <a:rPr sz="1400" spc="0" dirty="0" smtClean="0">
                          <a:latin typeface="Calibri"/>
                          <a:cs typeface="Calibri"/>
                        </a:rPr>
                        <a:t>a</a:t>
                      </a:r>
                      <a:r>
                        <a:rPr sz="1400" spc="-20" dirty="0" smtClean="0">
                          <a:latin typeface="Calibri"/>
                          <a:cs typeface="Calibri"/>
                        </a:rPr>
                        <a:t>n</a:t>
                      </a:r>
                      <a:r>
                        <a:rPr sz="1400" spc="0" dirty="0" smtClean="0">
                          <a:latin typeface="Calibri"/>
                          <a:cs typeface="Calibri"/>
                        </a:rPr>
                        <a:t>field</a:t>
                      </a:r>
                      <a:endParaRPr sz="1400">
                        <a:latin typeface="Calibri"/>
                        <a:cs typeface="Calibri"/>
                      </a:endParaRPr>
                    </a:p>
                  </a:txBody>
                  <a:tcPr marL="0" marR="0" marT="0" marB="0">
                    <a:lnL w="24803">
                      <a:solidFill>
                        <a:srgbClr val="000000"/>
                      </a:solidFill>
                      <a:prstDash val="solid"/>
                    </a:lnL>
                    <a:lnR w="26162">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71755">
                        <a:lnSpc>
                          <a:spcPct val="100000"/>
                        </a:lnSpc>
                      </a:pPr>
                      <a:r>
                        <a:rPr sz="1400" spc="-10" dirty="0" smtClean="0">
                          <a:latin typeface="Calibri"/>
                          <a:cs typeface="Calibri"/>
                        </a:rPr>
                        <a:t>I</a:t>
                      </a:r>
                      <a:r>
                        <a:rPr sz="1400" spc="0" dirty="0" smtClean="0">
                          <a:latin typeface="Calibri"/>
                          <a:cs typeface="Calibri"/>
                        </a:rPr>
                        <a:t>R</a:t>
                      </a:r>
                      <a:r>
                        <a:rPr sz="1400" spc="-15" dirty="0" smtClean="0">
                          <a:latin typeface="Calibri"/>
                          <a:cs typeface="Calibri"/>
                        </a:rPr>
                        <a:t>E</a:t>
                      </a:r>
                      <a:r>
                        <a:rPr sz="1400" spc="0" dirty="0" smtClean="0">
                          <a:latin typeface="Calibri"/>
                          <a:cs typeface="Calibri"/>
                        </a:rPr>
                        <a:t>C</a:t>
                      </a:r>
                      <a:endParaRPr sz="1400">
                        <a:latin typeface="Calibri"/>
                        <a:cs typeface="Calibri"/>
                      </a:endParaRPr>
                    </a:p>
                  </a:txBody>
                  <a:tcPr marL="0" marR="0" marT="0" marB="0">
                    <a:lnL w="26162">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85725">
                        <a:lnSpc>
                          <a:spcPct val="100000"/>
                        </a:lnSpc>
                      </a:pPr>
                      <a:r>
                        <a:rPr sz="1400" dirty="0" smtClean="0">
                          <a:latin typeface="Calibri"/>
                          <a:cs typeface="Calibri"/>
                          <a:hlinkClick r:id="rId2"/>
                        </a:rPr>
                        <a:t>Gib</a:t>
                      </a:r>
                      <a:r>
                        <a:rPr sz="1400" spc="-10" dirty="0" smtClean="0">
                          <a:latin typeface="Calibri"/>
                          <a:cs typeface="Calibri"/>
                          <a:hlinkClick r:id="rId2"/>
                        </a:rPr>
                        <a:t>b</a:t>
                      </a:r>
                      <a:r>
                        <a:rPr sz="1400" spc="0" dirty="0" smtClean="0">
                          <a:latin typeface="Calibri"/>
                          <a:cs typeface="Calibri"/>
                          <a:hlinkClick r:id="rId2"/>
                        </a:rPr>
                        <a:t>ons@s</a:t>
                      </a:r>
                      <a:r>
                        <a:rPr sz="1400" spc="-20" dirty="0" smtClean="0">
                          <a:latin typeface="Calibri"/>
                          <a:cs typeface="Calibri"/>
                          <a:hlinkClick r:id="rId2"/>
                        </a:rPr>
                        <a:t>m</a:t>
                      </a:r>
                      <a:r>
                        <a:rPr sz="1400" spc="0" dirty="0" smtClean="0">
                          <a:latin typeface="Calibri"/>
                          <a:cs typeface="Calibri"/>
                          <a:hlinkClick r:id="rId2"/>
                        </a:rPr>
                        <a:t>w</a:t>
                      </a:r>
                      <a:r>
                        <a:rPr sz="1400" spc="5" dirty="0" smtClean="0">
                          <a:latin typeface="Calibri"/>
                          <a:cs typeface="Calibri"/>
                          <a:hlinkClick r:id="rId2"/>
                        </a:rPr>
                        <a:t>l</a:t>
                      </a:r>
                      <a:r>
                        <a:rPr sz="1400" spc="-15" dirty="0" smtClean="0">
                          <a:latin typeface="Calibri"/>
                          <a:cs typeface="Calibri"/>
                          <a:hlinkClick r:id="rId2"/>
                        </a:rPr>
                        <a:t>a</a:t>
                      </a:r>
                      <a:r>
                        <a:rPr sz="1400" spc="-80" dirty="0" smtClean="0">
                          <a:latin typeface="Calibri"/>
                          <a:cs typeface="Calibri"/>
                          <a:hlinkClick r:id="rId2"/>
                        </a:rPr>
                        <a:t>w</a:t>
                      </a:r>
                      <a:r>
                        <a:rPr sz="1400" spc="0" dirty="0" smtClean="0">
                          <a:latin typeface="Calibri"/>
                          <a:cs typeface="Calibri"/>
                          <a:hlinkClick r:id="rId2"/>
                        </a:rPr>
                        <a:t>.</a:t>
                      </a:r>
                      <a:r>
                        <a:rPr sz="1400" spc="-20" dirty="0" smtClean="0">
                          <a:latin typeface="Calibri"/>
                          <a:cs typeface="Calibri"/>
                          <a:hlinkClick r:id="rId2"/>
                        </a:rPr>
                        <a:t>c</a:t>
                      </a:r>
                      <a:r>
                        <a:rPr sz="1400" spc="0" dirty="0" smtClean="0">
                          <a:latin typeface="Calibri"/>
                          <a:cs typeface="Calibri"/>
                          <a:hlinkClick r:id="rId2"/>
                        </a:rPr>
                        <a:t>om</a:t>
                      </a:r>
                      <a:endParaRPr sz="1400">
                        <a:latin typeface="Calibri"/>
                        <a:cs typeface="Calibri"/>
                      </a:endParaRPr>
                    </a:p>
                  </a:txBody>
                  <a:tcPr marL="0" marR="0" marT="0" marB="0">
                    <a:lnL w="12700">
                      <a:solidFill>
                        <a:srgbClr val="000000"/>
                      </a:solidFill>
                      <a:prstDash val="solid"/>
                    </a:lnL>
                    <a:lnR w="24765">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217804">
                <a:tc>
                  <a:txBody>
                    <a:bodyPr/>
                    <a:lstStyle/>
                    <a:p>
                      <a:pPr marL="73025">
                        <a:lnSpc>
                          <a:spcPct val="100000"/>
                        </a:lnSpc>
                      </a:pPr>
                      <a:r>
                        <a:rPr sz="1400" dirty="0" smtClean="0">
                          <a:latin typeface="Calibri"/>
                          <a:cs typeface="Calibri"/>
                        </a:rPr>
                        <a:t>Miles </a:t>
                      </a:r>
                      <a:r>
                        <a:rPr sz="1400" spc="-40" dirty="0" smtClean="0">
                          <a:latin typeface="Calibri"/>
                          <a:cs typeface="Calibri"/>
                        </a:rPr>
                        <a:t>F</a:t>
                      </a:r>
                      <a:r>
                        <a:rPr sz="1400" spc="0" dirty="0" smtClean="0">
                          <a:latin typeface="Calibri"/>
                          <a:cs typeface="Calibri"/>
                        </a:rPr>
                        <a:t>ar</a:t>
                      </a:r>
                      <a:r>
                        <a:rPr sz="1400" spc="-5" dirty="0" smtClean="0">
                          <a:latin typeface="Calibri"/>
                          <a:cs typeface="Calibri"/>
                        </a:rPr>
                        <a:t>m</a:t>
                      </a:r>
                      <a:r>
                        <a:rPr sz="1400" spc="0" dirty="0" smtClean="0">
                          <a:latin typeface="Calibri"/>
                          <a:cs typeface="Calibri"/>
                        </a:rPr>
                        <a:t>er</a:t>
                      </a:r>
                      <a:endParaRPr sz="1400">
                        <a:latin typeface="Calibri"/>
                        <a:cs typeface="Calibri"/>
                      </a:endParaRPr>
                    </a:p>
                  </a:txBody>
                  <a:tcPr marL="0" marR="0" marT="0" marB="0">
                    <a:lnL w="24803">
                      <a:solidFill>
                        <a:srgbClr val="000000"/>
                      </a:solidFill>
                      <a:prstDash val="solid"/>
                    </a:lnL>
                    <a:lnR w="26162">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71755">
                        <a:lnSpc>
                          <a:spcPct val="100000"/>
                        </a:lnSpc>
                      </a:pPr>
                      <a:r>
                        <a:rPr sz="1400" spc="5" dirty="0" smtClean="0">
                          <a:latin typeface="Calibri"/>
                          <a:cs typeface="Calibri"/>
                        </a:rPr>
                        <a:t>N</a:t>
                      </a:r>
                      <a:r>
                        <a:rPr sz="1400" spc="0" dirty="0" smtClean="0">
                          <a:latin typeface="Calibri"/>
                          <a:cs typeface="Calibri"/>
                        </a:rPr>
                        <a:t>RDC</a:t>
                      </a:r>
                      <a:endParaRPr sz="1400">
                        <a:latin typeface="Calibri"/>
                        <a:cs typeface="Calibri"/>
                      </a:endParaRPr>
                    </a:p>
                  </a:txBody>
                  <a:tcPr marL="0" marR="0" marT="0" marB="0">
                    <a:lnL w="26162">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85725">
                        <a:lnSpc>
                          <a:spcPct val="100000"/>
                        </a:lnSpc>
                      </a:pPr>
                      <a:r>
                        <a:rPr sz="1400" spc="-20" dirty="0" smtClean="0">
                          <a:latin typeface="Calibri"/>
                          <a:cs typeface="Calibri"/>
                          <a:hlinkClick r:id="rId3"/>
                        </a:rPr>
                        <a:t>mf</a:t>
                      </a:r>
                      <a:r>
                        <a:rPr sz="1400" spc="0" dirty="0" smtClean="0">
                          <a:latin typeface="Calibri"/>
                          <a:cs typeface="Calibri"/>
                          <a:hlinkClick r:id="rId3"/>
                        </a:rPr>
                        <a:t>ar</a:t>
                      </a:r>
                      <a:r>
                        <a:rPr sz="1400" spc="-5" dirty="0" smtClean="0">
                          <a:latin typeface="Calibri"/>
                          <a:cs typeface="Calibri"/>
                          <a:hlinkClick r:id="rId3"/>
                        </a:rPr>
                        <a:t>m</a:t>
                      </a:r>
                      <a:r>
                        <a:rPr sz="1400" spc="0" dirty="0" smtClean="0">
                          <a:latin typeface="Calibri"/>
                          <a:cs typeface="Calibri"/>
                          <a:hlinkClick r:id="rId3"/>
                        </a:rPr>
                        <a:t>er@n</a:t>
                      </a:r>
                      <a:r>
                        <a:rPr sz="1400" spc="-25" dirty="0" smtClean="0">
                          <a:latin typeface="Calibri"/>
                          <a:cs typeface="Calibri"/>
                          <a:hlinkClick r:id="rId3"/>
                        </a:rPr>
                        <a:t>r</a:t>
                      </a:r>
                      <a:r>
                        <a:rPr sz="1400" spc="-10" dirty="0" smtClean="0">
                          <a:latin typeface="Calibri"/>
                          <a:cs typeface="Calibri"/>
                          <a:hlinkClick r:id="rId3"/>
                        </a:rPr>
                        <a:t>dc</a:t>
                      </a:r>
                      <a:r>
                        <a:rPr sz="1400" spc="0" dirty="0" smtClean="0">
                          <a:latin typeface="Calibri"/>
                          <a:cs typeface="Calibri"/>
                          <a:hlinkClick r:id="rId3"/>
                        </a:rPr>
                        <a:t>.o</a:t>
                      </a:r>
                      <a:r>
                        <a:rPr sz="1400" spc="-20" dirty="0" smtClean="0">
                          <a:latin typeface="Calibri"/>
                          <a:cs typeface="Calibri"/>
                          <a:hlinkClick r:id="rId3"/>
                        </a:rPr>
                        <a:t>r</a:t>
                      </a:r>
                      <a:r>
                        <a:rPr sz="1400" spc="0" dirty="0" smtClean="0">
                          <a:latin typeface="Calibri"/>
                          <a:cs typeface="Calibri"/>
                          <a:hlinkClick r:id="rId3"/>
                        </a:rPr>
                        <a:t>g</a:t>
                      </a:r>
                      <a:endParaRPr sz="1400">
                        <a:latin typeface="Calibri"/>
                        <a:cs typeface="Calibri"/>
                      </a:endParaRPr>
                    </a:p>
                  </a:txBody>
                  <a:tcPr marL="0" marR="0" marT="0" marB="0">
                    <a:lnL w="12700">
                      <a:solidFill>
                        <a:srgbClr val="000000"/>
                      </a:solidFill>
                      <a:prstDash val="solid"/>
                    </a:lnL>
                    <a:lnR w="24765">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217931">
                <a:tc>
                  <a:txBody>
                    <a:bodyPr/>
                    <a:lstStyle/>
                    <a:p>
                      <a:pPr marL="73025">
                        <a:lnSpc>
                          <a:spcPct val="100000"/>
                        </a:lnSpc>
                      </a:pPr>
                      <a:r>
                        <a:rPr sz="1400" spc="-25" dirty="0" smtClean="0">
                          <a:latin typeface="Calibri"/>
                          <a:cs typeface="Calibri"/>
                        </a:rPr>
                        <a:t>K</a:t>
                      </a:r>
                      <a:r>
                        <a:rPr sz="1400" spc="0" dirty="0" smtClean="0">
                          <a:latin typeface="Calibri"/>
                          <a:cs typeface="Calibri"/>
                        </a:rPr>
                        <a:t>elli</a:t>
                      </a:r>
                      <a:r>
                        <a:rPr sz="1400" spc="-5" dirty="0" smtClean="0">
                          <a:latin typeface="Calibri"/>
                          <a:cs typeface="Calibri"/>
                        </a:rPr>
                        <a:t> </a:t>
                      </a:r>
                      <a:r>
                        <a:rPr sz="1400" spc="0" dirty="0" smtClean="0">
                          <a:latin typeface="Calibri"/>
                          <a:cs typeface="Calibri"/>
                        </a:rPr>
                        <a:t>Jose</a:t>
                      </a:r>
                      <a:r>
                        <a:rPr sz="1400" spc="-10" dirty="0" smtClean="0">
                          <a:latin typeface="Calibri"/>
                          <a:cs typeface="Calibri"/>
                        </a:rPr>
                        <a:t>ph</a:t>
                      </a:r>
                      <a:r>
                        <a:rPr sz="1400" spc="0" dirty="0" smtClean="0">
                          <a:latin typeface="Calibri"/>
                          <a:cs typeface="Calibri"/>
                        </a:rPr>
                        <a:t>, P</a:t>
                      </a:r>
                      <a:r>
                        <a:rPr sz="1400" spc="-10" dirty="0" smtClean="0">
                          <a:latin typeface="Calibri"/>
                          <a:cs typeface="Calibri"/>
                        </a:rPr>
                        <a:t>h</a:t>
                      </a:r>
                      <a:r>
                        <a:rPr sz="1400" spc="0" dirty="0" smtClean="0">
                          <a:latin typeface="Calibri"/>
                          <a:cs typeface="Calibri"/>
                        </a:rPr>
                        <a:t>.D</a:t>
                      </a:r>
                      <a:endParaRPr sz="1400">
                        <a:latin typeface="Calibri"/>
                        <a:cs typeface="Calibri"/>
                      </a:endParaRPr>
                    </a:p>
                  </a:txBody>
                  <a:tcPr marL="0" marR="0" marT="0" marB="0">
                    <a:lnL w="24803">
                      <a:solidFill>
                        <a:srgbClr val="000000"/>
                      </a:solidFill>
                      <a:prstDash val="solid"/>
                    </a:lnL>
                    <a:lnR w="26162">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71755">
                        <a:lnSpc>
                          <a:spcPct val="100000"/>
                        </a:lnSpc>
                      </a:pPr>
                      <a:r>
                        <a:rPr sz="1400" spc="5" dirty="0" smtClean="0">
                          <a:latin typeface="Calibri"/>
                          <a:cs typeface="Calibri"/>
                        </a:rPr>
                        <a:t>N</a:t>
                      </a:r>
                      <a:r>
                        <a:rPr sz="1400" spc="-10" dirty="0" smtClean="0">
                          <a:latin typeface="Calibri"/>
                          <a:cs typeface="Calibri"/>
                        </a:rPr>
                        <a:t>R</a:t>
                      </a:r>
                      <a:r>
                        <a:rPr sz="1400" spc="0" dirty="0" smtClean="0">
                          <a:latin typeface="Calibri"/>
                          <a:cs typeface="Calibri"/>
                        </a:rPr>
                        <a:t>G</a:t>
                      </a:r>
                      <a:r>
                        <a:rPr sz="1400" spc="-30" dirty="0" smtClean="0">
                          <a:latin typeface="Calibri"/>
                          <a:cs typeface="Calibri"/>
                        </a:rPr>
                        <a:t> </a:t>
                      </a:r>
                      <a:r>
                        <a:rPr sz="1400" spc="0" dirty="0" smtClean="0">
                          <a:latin typeface="Calibri"/>
                          <a:cs typeface="Calibri"/>
                        </a:rPr>
                        <a:t>E</a:t>
                      </a:r>
                      <a:r>
                        <a:rPr sz="1400" spc="-10" dirty="0" smtClean="0">
                          <a:latin typeface="Calibri"/>
                          <a:cs typeface="Calibri"/>
                        </a:rPr>
                        <a:t>n</a:t>
                      </a:r>
                      <a:r>
                        <a:rPr sz="1400" spc="0" dirty="0" smtClean="0">
                          <a:latin typeface="Calibri"/>
                          <a:cs typeface="Calibri"/>
                        </a:rPr>
                        <a:t>e</a:t>
                      </a:r>
                      <a:r>
                        <a:rPr sz="1400" spc="-25" dirty="0" smtClean="0">
                          <a:latin typeface="Calibri"/>
                          <a:cs typeface="Calibri"/>
                        </a:rPr>
                        <a:t>r</a:t>
                      </a:r>
                      <a:r>
                        <a:rPr sz="1400" spc="0" dirty="0" smtClean="0">
                          <a:latin typeface="Calibri"/>
                          <a:cs typeface="Calibri"/>
                        </a:rPr>
                        <a:t>gy</a:t>
                      </a:r>
                      <a:endParaRPr sz="1400">
                        <a:latin typeface="Calibri"/>
                        <a:cs typeface="Calibri"/>
                      </a:endParaRPr>
                    </a:p>
                  </a:txBody>
                  <a:tcPr marL="0" marR="0" marT="0" marB="0">
                    <a:lnL w="26162">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85725">
                        <a:lnSpc>
                          <a:spcPct val="100000"/>
                        </a:lnSpc>
                      </a:pPr>
                      <a:r>
                        <a:rPr sz="1400" spc="-25" dirty="0" smtClean="0">
                          <a:latin typeface="Calibri"/>
                          <a:cs typeface="Calibri"/>
                          <a:hlinkClick r:id="rId4"/>
                        </a:rPr>
                        <a:t>K</a:t>
                      </a:r>
                      <a:r>
                        <a:rPr sz="1400" spc="0" dirty="0" smtClean="0">
                          <a:latin typeface="Calibri"/>
                          <a:cs typeface="Calibri"/>
                          <a:hlinkClick r:id="rId4"/>
                        </a:rPr>
                        <a:t>elli</a:t>
                      </a:r>
                      <a:r>
                        <a:rPr sz="1400" spc="15" dirty="0" smtClean="0">
                          <a:latin typeface="Calibri"/>
                          <a:cs typeface="Calibri"/>
                          <a:hlinkClick r:id="rId4"/>
                        </a:rPr>
                        <a:t>.</a:t>
                      </a:r>
                      <a:r>
                        <a:rPr sz="1400" spc="0" dirty="0" smtClean="0">
                          <a:latin typeface="Calibri"/>
                          <a:cs typeface="Calibri"/>
                          <a:hlinkClick r:id="rId4"/>
                        </a:rPr>
                        <a:t>Jose</a:t>
                      </a:r>
                      <a:r>
                        <a:rPr sz="1400" spc="-10" dirty="0" smtClean="0">
                          <a:latin typeface="Calibri"/>
                          <a:cs typeface="Calibri"/>
                          <a:hlinkClick r:id="rId4"/>
                        </a:rPr>
                        <a:t>ph</a:t>
                      </a:r>
                      <a:r>
                        <a:rPr sz="1400" spc="0" dirty="0" smtClean="0">
                          <a:latin typeface="Calibri"/>
                          <a:cs typeface="Calibri"/>
                          <a:hlinkClick r:id="rId4"/>
                        </a:rPr>
                        <a:t>@</a:t>
                      </a:r>
                      <a:r>
                        <a:rPr sz="1400" spc="-10" dirty="0" smtClean="0">
                          <a:latin typeface="Calibri"/>
                          <a:cs typeface="Calibri"/>
                          <a:hlinkClick r:id="rId4"/>
                        </a:rPr>
                        <a:t>n</a:t>
                      </a:r>
                      <a:r>
                        <a:rPr sz="1400" spc="-25" dirty="0" smtClean="0">
                          <a:latin typeface="Calibri"/>
                          <a:cs typeface="Calibri"/>
                          <a:hlinkClick r:id="rId4"/>
                        </a:rPr>
                        <a:t>r</a:t>
                      </a:r>
                      <a:r>
                        <a:rPr sz="1400" spc="0" dirty="0" smtClean="0">
                          <a:latin typeface="Calibri"/>
                          <a:cs typeface="Calibri"/>
                          <a:hlinkClick r:id="rId4"/>
                        </a:rPr>
                        <a:t>g.</a:t>
                      </a:r>
                      <a:r>
                        <a:rPr sz="1400" spc="-20" dirty="0" smtClean="0">
                          <a:latin typeface="Calibri"/>
                          <a:cs typeface="Calibri"/>
                          <a:hlinkClick r:id="rId4"/>
                        </a:rPr>
                        <a:t>c</a:t>
                      </a:r>
                      <a:r>
                        <a:rPr sz="1400" spc="0" dirty="0" smtClean="0">
                          <a:latin typeface="Calibri"/>
                          <a:cs typeface="Calibri"/>
                          <a:hlinkClick r:id="rId4"/>
                        </a:rPr>
                        <a:t>om</a:t>
                      </a:r>
                      <a:endParaRPr sz="1400">
                        <a:latin typeface="Calibri"/>
                        <a:cs typeface="Calibri"/>
                      </a:endParaRPr>
                    </a:p>
                  </a:txBody>
                  <a:tcPr marL="0" marR="0" marT="0" marB="0">
                    <a:lnL w="12700">
                      <a:solidFill>
                        <a:srgbClr val="000000"/>
                      </a:solidFill>
                      <a:prstDash val="solid"/>
                    </a:lnL>
                    <a:lnR w="24765">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217805">
                <a:tc>
                  <a:txBody>
                    <a:bodyPr/>
                    <a:lstStyle/>
                    <a:p>
                      <a:pPr marL="73025">
                        <a:lnSpc>
                          <a:spcPct val="100000"/>
                        </a:lnSpc>
                      </a:pPr>
                      <a:r>
                        <a:rPr sz="1400" spc="-30" dirty="0" smtClean="0">
                          <a:latin typeface="Calibri"/>
                          <a:cs typeface="Calibri"/>
                        </a:rPr>
                        <a:t>P</a:t>
                      </a:r>
                      <a:r>
                        <a:rPr sz="1400" spc="-15" dirty="0" smtClean="0">
                          <a:latin typeface="Calibri"/>
                          <a:cs typeface="Calibri"/>
                        </a:rPr>
                        <a:t>et</a:t>
                      </a:r>
                      <a:r>
                        <a:rPr sz="1400" spc="0" dirty="0" smtClean="0">
                          <a:latin typeface="Calibri"/>
                          <a:cs typeface="Calibri"/>
                        </a:rPr>
                        <a:t>er</a:t>
                      </a:r>
                      <a:r>
                        <a:rPr sz="1400" spc="5" dirty="0" smtClean="0">
                          <a:latin typeface="Calibri"/>
                          <a:cs typeface="Calibri"/>
                        </a:rPr>
                        <a:t> </a:t>
                      </a:r>
                      <a:r>
                        <a:rPr sz="1400" spc="0" dirty="0" smtClean="0">
                          <a:latin typeface="Calibri"/>
                          <a:cs typeface="Calibri"/>
                        </a:rPr>
                        <a:t>Fuller</a:t>
                      </a:r>
                      <a:endParaRPr sz="1400">
                        <a:latin typeface="Calibri"/>
                        <a:cs typeface="Calibri"/>
                      </a:endParaRPr>
                    </a:p>
                  </a:txBody>
                  <a:tcPr marL="0" marR="0" marT="0" marB="0">
                    <a:lnL w="24803">
                      <a:solidFill>
                        <a:srgbClr val="000000"/>
                      </a:solidFill>
                      <a:prstDash val="solid"/>
                    </a:lnL>
                    <a:lnR w="26162">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71755">
                        <a:lnSpc>
                          <a:spcPct val="100000"/>
                        </a:lnSpc>
                      </a:pPr>
                      <a:r>
                        <a:rPr sz="1400" spc="5" dirty="0" smtClean="0">
                          <a:latin typeface="Calibri"/>
                          <a:cs typeface="Calibri"/>
                        </a:rPr>
                        <a:t>N</a:t>
                      </a:r>
                      <a:r>
                        <a:rPr sz="1400" spc="-10" dirty="0" smtClean="0">
                          <a:latin typeface="Calibri"/>
                          <a:cs typeface="Calibri"/>
                        </a:rPr>
                        <a:t>R</a:t>
                      </a:r>
                      <a:r>
                        <a:rPr sz="1400" spc="0" dirty="0" smtClean="0">
                          <a:latin typeface="Calibri"/>
                          <a:cs typeface="Calibri"/>
                        </a:rPr>
                        <a:t>G</a:t>
                      </a:r>
                      <a:r>
                        <a:rPr sz="1400" spc="-30" dirty="0" smtClean="0">
                          <a:latin typeface="Calibri"/>
                          <a:cs typeface="Calibri"/>
                        </a:rPr>
                        <a:t> </a:t>
                      </a:r>
                      <a:r>
                        <a:rPr sz="1400" spc="0" dirty="0" smtClean="0">
                          <a:latin typeface="Calibri"/>
                          <a:cs typeface="Calibri"/>
                        </a:rPr>
                        <a:t>E</a:t>
                      </a:r>
                      <a:r>
                        <a:rPr sz="1400" spc="-10" dirty="0" smtClean="0">
                          <a:latin typeface="Calibri"/>
                          <a:cs typeface="Calibri"/>
                        </a:rPr>
                        <a:t>n</a:t>
                      </a:r>
                      <a:r>
                        <a:rPr sz="1400" spc="0" dirty="0" smtClean="0">
                          <a:latin typeface="Calibri"/>
                          <a:cs typeface="Calibri"/>
                        </a:rPr>
                        <a:t>e</a:t>
                      </a:r>
                      <a:r>
                        <a:rPr sz="1400" spc="-25" dirty="0" smtClean="0">
                          <a:latin typeface="Calibri"/>
                          <a:cs typeface="Calibri"/>
                        </a:rPr>
                        <a:t>r</a:t>
                      </a:r>
                      <a:r>
                        <a:rPr sz="1400" spc="0" dirty="0" smtClean="0">
                          <a:latin typeface="Calibri"/>
                          <a:cs typeface="Calibri"/>
                        </a:rPr>
                        <a:t>gy</a:t>
                      </a:r>
                      <a:endParaRPr sz="1400">
                        <a:latin typeface="Calibri"/>
                        <a:cs typeface="Calibri"/>
                      </a:endParaRPr>
                    </a:p>
                  </a:txBody>
                  <a:tcPr marL="0" marR="0" marT="0" marB="0">
                    <a:lnL w="26162">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85725">
                        <a:lnSpc>
                          <a:spcPct val="100000"/>
                        </a:lnSpc>
                      </a:pPr>
                      <a:r>
                        <a:rPr sz="1400" spc="-30" dirty="0" smtClean="0">
                          <a:latin typeface="Calibri"/>
                          <a:cs typeface="Calibri"/>
                          <a:hlinkClick r:id="rId5"/>
                        </a:rPr>
                        <a:t>P</a:t>
                      </a:r>
                      <a:r>
                        <a:rPr sz="1400" spc="-15" dirty="0" smtClean="0">
                          <a:latin typeface="Calibri"/>
                          <a:cs typeface="Calibri"/>
                          <a:hlinkClick r:id="rId5"/>
                        </a:rPr>
                        <a:t>et</a:t>
                      </a:r>
                      <a:r>
                        <a:rPr sz="1400" spc="0" dirty="0" smtClean="0">
                          <a:latin typeface="Calibri"/>
                          <a:cs typeface="Calibri"/>
                          <a:hlinkClick r:id="rId5"/>
                        </a:rPr>
                        <a:t>e</a:t>
                      </a:r>
                      <a:r>
                        <a:rPr sz="1400" spc="-145" dirty="0" smtClean="0">
                          <a:latin typeface="Calibri"/>
                          <a:cs typeface="Calibri"/>
                          <a:hlinkClick r:id="rId5"/>
                        </a:rPr>
                        <a:t>r</a:t>
                      </a:r>
                      <a:r>
                        <a:rPr sz="1400" spc="0" dirty="0" smtClean="0">
                          <a:latin typeface="Calibri"/>
                          <a:cs typeface="Calibri"/>
                          <a:hlinkClick r:id="rId5"/>
                        </a:rPr>
                        <a:t>.Fuller@</a:t>
                      </a:r>
                      <a:r>
                        <a:rPr sz="1400" spc="-10" dirty="0" smtClean="0">
                          <a:latin typeface="Calibri"/>
                          <a:cs typeface="Calibri"/>
                          <a:hlinkClick r:id="rId5"/>
                        </a:rPr>
                        <a:t>n</a:t>
                      </a:r>
                      <a:r>
                        <a:rPr sz="1400" spc="-25" dirty="0" smtClean="0">
                          <a:latin typeface="Calibri"/>
                          <a:cs typeface="Calibri"/>
                          <a:hlinkClick r:id="rId5"/>
                        </a:rPr>
                        <a:t>r</a:t>
                      </a:r>
                      <a:r>
                        <a:rPr sz="1400" spc="0" dirty="0" smtClean="0">
                          <a:latin typeface="Calibri"/>
                          <a:cs typeface="Calibri"/>
                          <a:hlinkClick r:id="rId5"/>
                        </a:rPr>
                        <a:t>g.</a:t>
                      </a:r>
                      <a:r>
                        <a:rPr sz="1400" spc="-20" dirty="0" smtClean="0">
                          <a:latin typeface="Calibri"/>
                          <a:cs typeface="Calibri"/>
                          <a:hlinkClick r:id="rId5"/>
                        </a:rPr>
                        <a:t>c</a:t>
                      </a:r>
                      <a:r>
                        <a:rPr sz="1400" spc="0" dirty="0" smtClean="0">
                          <a:latin typeface="Calibri"/>
                          <a:cs typeface="Calibri"/>
                          <a:hlinkClick r:id="rId5"/>
                        </a:rPr>
                        <a:t>om</a:t>
                      </a:r>
                      <a:endParaRPr sz="1400">
                        <a:latin typeface="Calibri"/>
                        <a:cs typeface="Calibri"/>
                      </a:endParaRPr>
                    </a:p>
                  </a:txBody>
                  <a:tcPr marL="0" marR="0" marT="0" marB="0">
                    <a:lnL w="12700">
                      <a:solidFill>
                        <a:srgbClr val="000000"/>
                      </a:solidFill>
                      <a:prstDash val="solid"/>
                    </a:lnL>
                    <a:lnR w="24765">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222885">
                <a:tc>
                  <a:txBody>
                    <a:bodyPr/>
                    <a:lstStyle/>
                    <a:p>
                      <a:pPr marL="82550">
                        <a:lnSpc>
                          <a:spcPct val="100000"/>
                        </a:lnSpc>
                      </a:pPr>
                      <a:r>
                        <a:rPr sz="1400" dirty="0" smtClean="0">
                          <a:latin typeface="Calibri"/>
                          <a:cs typeface="Calibri"/>
                        </a:rPr>
                        <a:t>Bill A</a:t>
                      </a:r>
                      <a:r>
                        <a:rPr sz="1400" spc="-5" dirty="0" smtClean="0">
                          <a:latin typeface="Calibri"/>
                          <a:cs typeface="Calibri"/>
                        </a:rPr>
                        <a:t>c</a:t>
                      </a:r>
                      <a:r>
                        <a:rPr sz="1400" spc="-50" dirty="0" smtClean="0">
                          <a:latin typeface="Calibri"/>
                          <a:cs typeface="Calibri"/>
                        </a:rPr>
                        <a:t>k</a:t>
                      </a:r>
                      <a:r>
                        <a:rPr sz="1400" spc="0" dirty="0" smtClean="0">
                          <a:latin typeface="Calibri"/>
                          <a:cs typeface="Calibri"/>
                        </a:rPr>
                        <a:t>er</a:t>
                      </a:r>
                      <a:endParaRPr sz="1400">
                        <a:latin typeface="Calibri"/>
                        <a:cs typeface="Calibri"/>
                      </a:endParaRPr>
                    </a:p>
                  </a:txBody>
                  <a:tcPr marL="0" marR="0" marT="0" marB="0">
                    <a:lnL w="24803">
                      <a:solidFill>
                        <a:srgbClr val="000000"/>
                      </a:solidFill>
                      <a:prstDash val="solid"/>
                    </a:lnL>
                    <a:lnR w="26162">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81280">
                        <a:lnSpc>
                          <a:spcPct val="100000"/>
                        </a:lnSpc>
                      </a:pPr>
                      <a:r>
                        <a:rPr sz="1400" spc="5" dirty="0" smtClean="0">
                          <a:latin typeface="Calibri"/>
                          <a:cs typeface="Calibri"/>
                        </a:rPr>
                        <a:t>N</a:t>
                      </a:r>
                      <a:r>
                        <a:rPr sz="1400" spc="0" dirty="0" smtClean="0">
                          <a:latin typeface="Calibri"/>
                          <a:cs typeface="Calibri"/>
                        </a:rPr>
                        <a:t>Y-B</a:t>
                      </a:r>
                      <a:r>
                        <a:rPr sz="1400" spc="-15" dirty="0" smtClean="0">
                          <a:latin typeface="Calibri"/>
                          <a:cs typeface="Calibri"/>
                        </a:rPr>
                        <a:t>E</a:t>
                      </a:r>
                      <a:r>
                        <a:rPr sz="1400" spc="-10" dirty="0" smtClean="0">
                          <a:latin typeface="Calibri"/>
                          <a:cs typeface="Calibri"/>
                        </a:rPr>
                        <a:t>S</a:t>
                      </a:r>
                      <a:r>
                        <a:rPr sz="1400" spc="0" dirty="0" smtClean="0">
                          <a:latin typeface="Calibri"/>
                          <a:cs typeface="Calibri"/>
                        </a:rPr>
                        <a:t>T</a:t>
                      </a:r>
                      <a:endParaRPr sz="1400">
                        <a:latin typeface="Calibri"/>
                        <a:cs typeface="Calibri"/>
                      </a:endParaRPr>
                    </a:p>
                  </a:txBody>
                  <a:tcPr marL="0" marR="0" marT="0" marB="0">
                    <a:lnL w="26162">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85725">
                        <a:lnSpc>
                          <a:spcPct val="100000"/>
                        </a:lnSpc>
                      </a:pPr>
                      <a:r>
                        <a:rPr sz="1400" dirty="0" smtClean="0">
                          <a:latin typeface="Calibri"/>
                          <a:cs typeface="Calibri"/>
                          <a:hlinkClick r:id="rId6"/>
                        </a:rPr>
                        <a:t>a</a:t>
                      </a:r>
                      <a:r>
                        <a:rPr sz="1400" spc="-10" dirty="0" smtClean="0">
                          <a:latin typeface="Calibri"/>
                          <a:cs typeface="Calibri"/>
                          <a:hlinkClick r:id="rId6"/>
                        </a:rPr>
                        <a:t>c</a:t>
                      </a:r>
                      <a:r>
                        <a:rPr sz="1400" spc="-50" dirty="0" smtClean="0">
                          <a:latin typeface="Calibri"/>
                          <a:cs typeface="Calibri"/>
                          <a:hlinkClick r:id="rId6"/>
                        </a:rPr>
                        <a:t>k</a:t>
                      </a:r>
                      <a:r>
                        <a:rPr sz="1400" spc="0" dirty="0" smtClean="0">
                          <a:latin typeface="Calibri"/>
                          <a:cs typeface="Calibri"/>
                          <a:hlinkClick r:id="rId6"/>
                        </a:rPr>
                        <a:t>er@</a:t>
                      </a:r>
                      <a:r>
                        <a:rPr sz="1400" spc="-25" dirty="0" smtClean="0">
                          <a:latin typeface="Calibri"/>
                          <a:cs typeface="Calibri"/>
                          <a:hlinkClick r:id="rId6"/>
                        </a:rPr>
                        <a:t>n</a:t>
                      </a:r>
                      <a:r>
                        <a:rPr sz="1400" spc="0" dirty="0" smtClean="0">
                          <a:latin typeface="Calibri"/>
                          <a:cs typeface="Calibri"/>
                          <a:hlinkClick r:id="rId6"/>
                        </a:rPr>
                        <a:t>y-</a:t>
                      </a:r>
                      <a:r>
                        <a:rPr sz="1400" spc="-10" dirty="0" smtClean="0">
                          <a:latin typeface="Calibri"/>
                          <a:cs typeface="Calibri"/>
                          <a:hlinkClick r:id="rId6"/>
                        </a:rPr>
                        <a:t>b</a:t>
                      </a:r>
                      <a:r>
                        <a:rPr sz="1400" spc="0" dirty="0" smtClean="0">
                          <a:latin typeface="Calibri"/>
                          <a:cs typeface="Calibri"/>
                          <a:hlinkClick r:id="rId6"/>
                        </a:rPr>
                        <a:t>e</a:t>
                      </a:r>
                      <a:r>
                        <a:rPr sz="1400" spc="-15" dirty="0" smtClean="0">
                          <a:latin typeface="Calibri"/>
                          <a:cs typeface="Calibri"/>
                          <a:hlinkClick r:id="rId6"/>
                        </a:rPr>
                        <a:t>s</a:t>
                      </a:r>
                      <a:r>
                        <a:rPr sz="1400" spc="0" dirty="0" smtClean="0">
                          <a:latin typeface="Calibri"/>
                          <a:cs typeface="Calibri"/>
                          <a:hlinkClick r:id="rId6"/>
                        </a:rPr>
                        <a:t>t.</a:t>
                      </a:r>
                      <a:r>
                        <a:rPr sz="1400" spc="5" dirty="0" smtClean="0">
                          <a:latin typeface="Calibri"/>
                          <a:cs typeface="Calibri"/>
                          <a:hlinkClick r:id="rId6"/>
                        </a:rPr>
                        <a:t>o</a:t>
                      </a:r>
                      <a:r>
                        <a:rPr sz="1400" spc="-25" dirty="0" smtClean="0">
                          <a:latin typeface="Calibri"/>
                          <a:cs typeface="Calibri"/>
                          <a:hlinkClick r:id="rId6"/>
                        </a:rPr>
                        <a:t>r</a:t>
                      </a:r>
                      <a:r>
                        <a:rPr sz="1400" spc="0" dirty="0" smtClean="0">
                          <a:latin typeface="Calibri"/>
                          <a:cs typeface="Calibri"/>
                          <a:hlinkClick r:id="rId6"/>
                        </a:rPr>
                        <a:t>g</a:t>
                      </a:r>
                      <a:endParaRPr sz="1400">
                        <a:latin typeface="Calibri"/>
                        <a:cs typeface="Calibri"/>
                      </a:endParaRPr>
                    </a:p>
                  </a:txBody>
                  <a:tcPr marL="0" marR="0" marT="0" marB="0">
                    <a:lnL w="12700">
                      <a:solidFill>
                        <a:srgbClr val="000000"/>
                      </a:solidFill>
                      <a:prstDash val="solid"/>
                    </a:lnL>
                    <a:lnR w="24765">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217931">
                <a:tc>
                  <a:txBody>
                    <a:bodyPr/>
                    <a:lstStyle/>
                    <a:p>
                      <a:pPr marL="73025">
                        <a:lnSpc>
                          <a:spcPct val="100000"/>
                        </a:lnSpc>
                      </a:pPr>
                      <a:r>
                        <a:rPr sz="1400" dirty="0" smtClean="0">
                          <a:latin typeface="Calibri"/>
                          <a:cs typeface="Calibri"/>
                        </a:rPr>
                        <a:t>M</a:t>
                      </a:r>
                      <a:r>
                        <a:rPr sz="1400" spc="-15" dirty="0" smtClean="0">
                          <a:latin typeface="Calibri"/>
                          <a:cs typeface="Calibri"/>
                        </a:rPr>
                        <a:t>a</a:t>
                      </a:r>
                      <a:r>
                        <a:rPr sz="1400" spc="-30" dirty="0" smtClean="0">
                          <a:latin typeface="Calibri"/>
                          <a:cs typeface="Calibri"/>
                        </a:rPr>
                        <a:t>t</a:t>
                      </a:r>
                      <a:r>
                        <a:rPr sz="1400" spc="0" dirty="0" smtClean="0">
                          <a:latin typeface="Calibri"/>
                          <a:cs typeface="Calibri"/>
                        </a:rPr>
                        <a:t>t</a:t>
                      </a:r>
                      <a:r>
                        <a:rPr sz="1400" spc="-10" dirty="0" smtClean="0">
                          <a:latin typeface="Calibri"/>
                          <a:cs typeface="Calibri"/>
                        </a:rPr>
                        <a:t>h</a:t>
                      </a:r>
                      <a:r>
                        <a:rPr sz="1400" spc="-15" dirty="0" smtClean="0">
                          <a:latin typeface="Calibri"/>
                          <a:cs typeface="Calibri"/>
                        </a:rPr>
                        <a:t>e</a:t>
                      </a:r>
                      <a:r>
                        <a:rPr sz="1400" spc="0" dirty="0" smtClean="0">
                          <a:latin typeface="Calibri"/>
                          <a:cs typeface="Calibri"/>
                        </a:rPr>
                        <a:t>w</a:t>
                      </a:r>
                      <a:r>
                        <a:rPr sz="1400" spc="20" dirty="0" smtClean="0">
                          <a:latin typeface="Calibri"/>
                          <a:cs typeface="Calibri"/>
                        </a:rPr>
                        <a:t> </a:t>
                      </a:r>
                      <a:r>
                        <a:rPr sz="1400" spc="0" dirty="0" smtClean="0">
                          <a:latin typeface="Calibri"/>
                          <a:cs typeface="Calibri"/>
                        </a:rPr>
                        <a:t>Da</a:t>
                      </a:r>
                      <a:r>
                        <a:rPr sz="1400" spc="-25" dirty="0" smtClean="0">
                          <a:latin typeface="Calibri"/>
                          <a:cs typeface="Calibri"/>
                        </a:rPr>
                        <a:t>r</a:t>
                      </a:r>
                      <a:r>
                        <a:rPr sz="1400" spc="-20" dirty="0" smtClean="0">
                          <a:latin typeface="Calibri"/>
                          <a:cs typeface="Calibri"/>
                        </a:rPr>
                        <a:t>c</a:t>
                      </a:r>
                      <a:r>
                        <a:rPr sz="1400" spc="0" dirty="0" smtClean="0">
                          <a:latin typeface="Calibri"/>
                          <a:cs typeface="Calibri"/>
                        </a:rPr>
                        <a:t>a</a:t>
                      </a:r>
                      <a:r>
                        <a:rPr sz="1400" spc="-10" dirty="0" smtClean="0">
                          <a:latin typeface="Calibri"/>
                          <a:cs typeface="Calibri"/>
                        </a:rPr>
                        <a:t>n</a:t>
                      </a:r>
                      <a:r>
                        <a:rPr sz="1400" spc="-15" dirty="0" smtClean="0">
                          <a:latin typeface="Calibri"/>
                          <a:cs typeface="Calibri"/>
                        </a:rPr>
                        <a:t>g</a:t>
                      </a:r>
                      <a:r>
                        <a:rPr sz="1400" spc="0" dirty="0" smtClean="0">
                          <a:latin typeface="Calibri"/>
                          <a:cs typeface="Calibri"/>
                        </a:rPr>
                        <a:t>elo</a:t>
                      </a:r>
                      <a:endParaRPr sz="1400">
                        <a:latin typeface="Calibri"/>
                        <a:cs typeface="Calibri"/>
                      </a:endParaRPr>
                    </a:p>
                  </a:txBody>
                  <a:tcPr marL="0" marR="0" marT="0" marB="0">
                    <a:lnL w="24803">
                      <a:solidFill>
                        <a:srgbClr val="000000"/>
                      </a:solidFill>
                      <a:prstDash val="solid"/>
                    </a:lnL>
                    <a:lnR w="26162">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71755">
                        <a:lnSpc>
                          <a:spcPct val="100000"/>
                        </a:lnSpc>
                      </a:pPr>
                      <a:r>
                        <a:rPr sz="1400" spc="5" dirty="0" smtClean="0">
                          <a:latin typeface="Calibri"/>
                          <a:cs typeface="Calibri"/>
                        </a:rPr>
                        <a:t>N</a:t>
                      </a:r>
                      <a:r>
                        <a:rPr sz="1400" spc="0" dirty="0" smtClean="0">
                          <a:latin typeface="Calibri"/>
                          <a:cs typeface="Calibri"/>
                        </a:rPr>
                        <a:t>Y</a:t>
                      </a:r>
                      <a:r>
                        <a:rPr sz="1400" spc="-10" dirty="0" smtClean="0">
                          <a:latin typeface="Calibri"/>
                          <a:cs typeface="Calibri"/>
                        </a:rPr>
                        <a:t>I</a:t>
                      </a:r>
                      <a:r>
                        <a:rPr sz="1400" spc="0" dirty="0" smtClean="0">
                          <a:latin typeface="Calibri"/>
                          <a:cs typeface="Calibri"/>
                        </a:rPr>
                        <a:t>SO</a:t>
                      </a:r>
                      <a:endParaRPr sz="1400">
                        <a:latin typeface="Calibri"/>
                        <a:cs typeface="Calibri"/>
                      </a:endParaRPr>
                    </a:p>
                  </a:txBody>
                  <a:tcPr marL="0" marR="0" marT="0" marB="0">
                    <a:lnL w="26162">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85725">
                        <a:lnSpc>
                          <a:spcPct val="100000"/>
                        </a:lnSpc>
                      </a:pPr>
                      <a:r>
                        <a:rPr sz="1400" spc="-10" dirty="0" smtClean="0">
                          <a:latin typeface="Calibri"/>
                          <a:cs typeface="Calibri"/>
                          <a:hlinkClick r:id="rId7"/>
                        </a:rPr>
                        <a:t>md</a:t>
                      </a:r>
                      <a:r>
                        <a:rPr sz="1400" spc="0" dirty="0" smtClean="0">
                          <a:latin typeface="Calibri"/>
                          <a:cs typeface="Calibri"/>
                          <a:hlinkClick r:id="rId7"/>
                        </a:rPr>
                        <a:t>a</a:t>
                      </a:r>
                      <a:r>
                        <a:rPr sz="1400" spc="-25" dirty="0" smtClean="0">
                          <a:latin typeface="Calibri"/>
                          <a:cs typeface="Calibri"/>
                          <a:hlinkClick r:id="rId7"/>
                        </a:rPr>
                        <a:t>r</a:t>
                      </a:r>
                      <a:r>
                        <a:rPr sz="1400" spc="-20" dirty="0" smtClean="0">
                          <a:latin typeface="Calibri"/>
                          <a:cs typeface="Calibri"/>
                          <a:hlinkClick r:id="rId7"/>
                        </a:rPr>
                        <a:t>c</a:t>
                      </a:r>
                      <a:r>
                        <a:rPr sz="1400" spc="0" dirty="0" smtClean="0">
                          <a:latin typeface="Calibri"/>
                          <a:cs typeface="Calibri"/>
                          <a:hlinkClick r:id="rId7"/>
                        </a:rPr>
                        <a:t>a</a:t>
                      </a:r>
                      <a:r>
                        <a:rPr sz="1400" spc="-10" dirty="0" smtClean="0">
                          <a:latin typeface="Calibri"/>
                          <a:cs typeface="Calibri"/>
                          <a:hlinkClick r:id="rId7"/>
                        </a:rPr>
                        <a:t>n</a:t>
                      </a:r>
                      <a:r>
                        <a:rPr sz="1400" spc="-15" dirty="0" smtClean="0">
                          <a:latin typeface="Calibri"/>
                          <a:cs typeface="Calibri"/>
                          <a:hlinkClick r:id="rId7"/>
                        </a:rPr>
                        <a:t>g</a:t>
                      </a:r>
                      <a:r>
                        <a:rPr sz="1400" spc="0" dirty="0" smtClean="0">
                          <a:latin typeface="Calibri"/>
                          <a:cs typeface="Calibri"/>
                          <a:hlinkClick r:id="rId7"/>
                        </a:rPr>
                        <a:t>elo</a:t>
                      </a:r>
                      <a:r>
                        <a:rPr sz="1400" spc="5" dirty="0" smtClean="0">
                          <a:latin typeface="Calibri"/>
                          <a:cs typeface="Calibri"/>
                          <a:hlinkClick r:id="rId7"/>
                        </a:rPr>
                        <a:t>@</a:t>
                      </a:r>
                      <a:r>
                        <a:rPr sz="1400" spc="-30" dirty="0" smtClean="0">
                          <a:latin typeface="Calibri"/>
                          <a:cs typeface="Calibri"/>
                          <a:hlinkClick r:id="rId7"/>
                        </a:rPr>
                        <a:t>n</a:t>
                      </a:r>
                      <a:r>
                        <a:rPr sz="1400" spc="0" dirty="0" smtClean="0">
                          <a:latin typeface="Calibri"/>
                          <a:cs typeface="Calibri"/>
                          <a:hlinkClick r:id="rId7"/>
                        </a:rPr>
                        <a:t>yis</a:t>
                      </a:r>
                      <a:r>
                        <a:rPr sz="1400" spc="5" dirty="0" smtClean="0">
                          <a:latin typeface="Calibri"/>
                          <a:cs typeface="Calibri"/>
                          <a:hlinkClick r:id="rId7"/>
                        </a:rPr>
                        <a:t>o</a:t>
                      </a:r>
                      <a:r>
                        <a:rPr sz="1400" spc="0" dirty="0" smtClean="0">
                          <a:latin typeface="Calibri"/>
                          <a:cs typeface="Calibri"/>
                          <a:hlinkClick r:id="rId7"/>
                        </a:rPr>
                        <a:t>.</a:t>
                      </a:r>
                      <a:r>
                        <a:rPr sz="1400" spc="-20" dirty="0" smtClean="0">
                          <a:latin typeface="Calibri"/>
                          <a:cs typeface="Calibri"/>
                          <a:hlinkClick r:id="rId7"/>
                        </a:rPr>
                        <a:t>c</a:t>
                      </a:r>
                      <a:r>
                        <a:rPr sz="1400" spc="0" dirty="0" smtClean="0">
                          <a:latin typeface="Calibri"/>
                          <a:cs typeface="Calibri"/>
                          <a:hlinkClick r:id="rId7"/>
                        </a:rPr>
                        <a:t>om</a:t>
                      </a:r>
                      <a:endParaRPr sz="1400">
                        <a:latin typeface="Calibri"/>
                        <a:cs typeface="Calibri"/>
                      </a:endParaRPr>
                    </a:p>
                  </a:txBody>
                  <a:tcPr marL="0" marR="0" marT="0" marB="0">
                    <a:lnL w="12700">
                      <a:solidFill>
                        <a:srgbClr val="000000"/>
                      </a:solidFill>
                      <a:prstDash val="solid"/>
                    </a:lnL>
                    <a:lnR w="24765">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217805">
                <a:tc>
                  <a:txBody>
                    <a:bodyPr/>
                    <a:lstStyle/>
                    <a:p>
                      <a:pPr marL="73025">
                        <a:lnSpc>
                          <a:spcPct val="100000"/>
                        </a:lnSpc>
                      </a:pPr>
                      <a:r>
                        <a:rPr sz="1400" spc="-5" dirty="0" smtClean="0">
                          <a:latin typeface="Calibri"/>
                          <a:cs typeface="Calibri"/>
                        </a:rPr>
                        <a:t>C</a:t>
                      </a:r>
                      <a:r>
                        <a:rPr sz="1400" spc="-10" dirty="0" smtClean="0">
                          <a:latin typeface="Calibri"/>
                          <a:cs typeface="Calibri"/>
                        </a:rPr>
                        <a:t>huc</a:t>
                      </a:r>
                      <a:r>
                        <a:rPr sz="1400" spc="0" dirty="0" smtClean="0">
                          <a:latin typeface="Calibri"/>
                          <a:cs typeface="Calibri"/>
                        </a:rPr>
                        <a:t>k</a:t>
                      </a:r>
                      <a:r>
                        <a:rPr sz="1400" spc="15" dirty="0" smtClean="0">
                          <a:latin typeface="Calibri"/>
                          <a:cs typeface="Calibri"/>
                        </a:rPr>
                        <a:t> </a:t>
                      </a:r>
                      <a:r>
                        <a:rPr sz="1400" spc="0" dirty="0" smtClean="0">
                          <a:latin typeface="Calibri"/>
                          <a:cs typeface="Calibri"/>
                        </a:rPr>
                        <a:t>Her</a:t>
                      </a:r>
                      <a:r>
                        <a:rPr sz="1400" spc="-5" dirty="0" smtClean="0">
                          <a:latin typeface="Calibri"/>
                          <a:cs typeface="Calibri"/>
                        </a:rPr>
                        <a:t>m</a:t>
                      </a:r>
                      <a:r>
                        <a:rPr sz="1400" spc="0" dirty="0" smtClean="0">
                          <a:latin typeface="Calibri"/>
                          <a:cs typeface="Calibri"/>
                        </a:rPr>
                        <a:t>a</a:t>
                      </a:r>
                      <a:r>
                        <a:rPr sz="1400" spc="-10" dirty="0" smtClean="0">
                          <a:latin typeface="Calibri"/>
                          <a:cs typeface="Calibri"/>
                        </a:rPr>
                        <a:t>n</a:t>
                      </a:r>
                      <a:r>
                        <a:rPr sz="1400" spc="0" dirty="0" smtClean="0">
                          <a:latin typeface="Calibri"/>
                          <a:cs typeface="Calibri"/>
                        </a:rPr>
                        <a:t>n</a:t>
                      </a:r>
                      <a:endParaRPr sz="1400">
                        <a:latin typeface="Calibri"/>
                        <a:cs typeface="Calibri"/>
                      </a:endParaRPr>
                    </a:p>
                  </a:txBody>
                  <a:tcPr marL="0" marR="0" marT="0" marB="0">
                    <a:lnL w="24803">
                      <a:solidFill>
                        <a:srgbClr val="000000"/>
                      </a:solidFill>
                      <a:prstDash val="solid"/>
                    </a:lnL>
                    <a:lnR w="26162">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71755">
                        <a:lnSpc>
                          <a:spcPct val="100000"/>
                        </a:lnSpc>
                      </a:pPr>
                      <a:r>
                        <a:rPr sz="1400" spc="5" dirty="0" smtClean="0">
                          <a:latin typeface="Calibri"/>
                          <a:cs typeface="Calibri"/>
                        </a:rPr>
                        <a:t>N</a:t>
                      </a:r>
                      <a:r>
                        <a:rPr sz="1400" spc="-5" dirty="0" smtClean="0">
                          <a:latin typeface="Calibri"/>
                          <a:cs typeface="Calibri"/>
                        </a:rPr>
                        <a:t>Y</a:t>
                      </a:r>
                      <a:r>
                        <a:rPr sz="1400" spc="-114" dirty="0" smtClean="0">
                          <a:latin typeface="Calibri"/>
                          <a:cs typeface="Calibri"/>
                        </a:rPr>
                        <a:t>P</a:t>
                      </a:r>
                      <a:r>
                        <a:rPr sz="1400" spc="0" dirty="0" smtClean="0">
                          <a:latin typeface="Calibri"/>
                          <a:cs typeface="Calibri"/>
                        </a:rPr>
                        <a:t>A</a:t>
                      </a:r>
                      <a:endParaRPr sz="1400">
                        <a:latin typeface="Calibri"/>
                        <a:cs typeface="Calibri"/>
                      </a:endParaRPr>
                    </a:p>
                  </a:txBody>
                  <a:tcPr marL="0" marR="0" marT="0" marB="0">
                    <a:lnL w="26162">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85725">
                        <a:lnSpc>
                          <a:spcPct val="100000"/>
                        </a:lnSpc>
                      </a:pPr>
                      <a:r>
                        <a:rPr sz="1400" spc="-5" dirty="0" smtClean="0">
                          <a:latin typeface="Calibri"/>
                          <a:cs typeface="Calibri"/>
                          <a:hlinkClick r:id="rId8"/>
                        </a:rPr>
                        <a:t>C</a:t>
                      </a:r>
                      <a:r>
                        <a:rPr sz="1400" spc="-10" dirty="0" smtClean="0">
                          <a:latin typeface="Calibri"/>
                          <a:cs typeface="Calibri"/>
                          <a:hlinkClick r:id="rId8"/>
                        </a:rPr>
                        <a:t>h</a:t>
                      </a:r>
                      <a:r>
                        <a:rPr sz="1400" spc="0" dirty="0" smtClean="0">
                          <a:latin typeface="Calibri"/>
                          <a:cs typeface="Calibri"/>
                          <a:hlinkClick r:id="rId8"/>
                        </a:rPr>
                        <a:t>arles</a:t>
                      </a:r>
                      <a:r>
                        <a:rPr sz="1400" spc="5" dirty="0" smtClean="0">
                          <a:latin typeface="Calibri"/>
                          <a:cs typeface="Calibri"/>
                          <a:hlinkClick r:id="rId8"/>
                        </a:rPr>
                        <a:t>.</a:t>
                      </a:r>
                      <a:r>
                        <a:rPr sz="1400" spc="0" dirty="0" smtClean="0">
                          <a:latin typeface="Calibri"/>
                          <a:cs typeface="Calibri"/>
                          <a:hlinkClick r:id="rId8"/>
                        </a:rPr>
                        <a:t>Her</a:t>
                      </a:r>
                      <a:r>
                        <a:rPr sz="1400" spc="-5" dirty="0" smtClean="0">
                          <a:latin typeface="Calibri"/>
                          <a:cs typeface="Calibri"/>
                          <a:hlinkClick r:id="rId8"/>
                        </a:rPr>
                        <a:t>m</a:t>
                      </a:r>
                      <a:r>
                        <a:rPr sz="1400" spc="0" dirty="0" smtClean="0">
                          <a:latin typeface="Calibri"/>
                          <a:cs typeface="Calibri"/>
                          <a:hlinkClick r:id="rId8"/>
                        </a:rPr>
                        <a:t>a</a:t>
                      </a:r>
                      <a:r>
                        <a:rPr sz="1400" spc="-10" dirty="0" smtClean="0">
                          <a:latin typeface="Calibri"/>
                          <a:cs typeface="Calibri"/>
                          <a:hlinkClick r:id="rId8"/>
                        </a:rPr>
                        <a:t>nn</a:t>
                      </a:r>
                      <a:r>
                        <a:rPr sz="1400" spc="0" dirty="0" smtClean="0">
                          <a:latin typeface="Calibri"/>
                          <a:cs typeface="Calibri"/>
                          <a:hlinkClick r:id="rId8"/>
                        </a:rPr>
                        <a:t>@</a:t>
                      </a:r>
                      <a:r>
                        <a:rPr sz="1400" spc="-30" dirty="0" smtClean="0">
                          <a:latin typeface="Calibri"/>
                          <a:cs typeface="Calibri"/>
                          <a:hlinkClick r:id="rId8"/>
                        </a:rPr>
                        <a:t>n</a:t>
                      </a:r>
                      <a:r>
                        <a:rPr sz="1400" spc="0" dirty="0" smtClean="0">
                          <a:latin typeface="Calibri"/>
                          <a:cs typeface="Calibri"/>
                          <a:hlinkClick r:id="rId8"/>
                        </a:rPr>
                        <a:t>y</a:t>
                      </a:r>
                      <a:r>
                        <a:rPr sz="1400" spc="-10" dirty="0" smtClean="0">
                          <a:latin typeface="Calibri"/>
                          <a:cs typeface="Calibri"/>
                          <a:hlinkClick r:id="rId8"/>
                        </a:rPr>
                        <a:t>p</a:t>
                      </a:r>
                      <a:r>
                        <a:rPr sz="1400" spc="0" dirty="0" smtClean="0">
                          <a:latin typeface="Calibri"/>
                          <a:cs typeface="Calibri"/>
                          <a:hlinkClick r:id="rId8"/>
                        </a:rPr>
                        <a:t>a</a:t>
                      </a:r>
                      <a:r>
                        <a:rPr sz="1400" spc="15" dirty="0" smtClean="0">
                          <a:latin typeface="Calibri"/>
                          <a:cs typeface="Calibri"/>
                          <a:hlinkClick r:id="rId8"/>
                        </a:rPr>
                        <a:t>.</a:t>
                      </a:r>
                      <a:r>
                        <a:rPr sz="1400" spc="-15" dirty="0" smtClean="0">
                          <a:latin typeface="Calibri"/>
                          <a:cs typeface="Calibri"/>
                          <a:hlinkClick r:id="rId8"/>
                        </a:rPr>
                        <a:t>g</a:t>
                      </a:r>
                      <a:r>
                        <a:rPr sz="1400" spc="0" dirty="0" smtClean="0">
                          <a:latin typeface="Calibri"/>
                          <a:cs typeface="Calibri"/>
                          <a:hlinkClick r:id="rId8"/>
                        </a:rPr>
                        <a:t>ov</a:t>
                      </a:r>
                      <a:endParaRPr sz="1400">
                        <a:latin typeface="Calibri"/>
                        <a:cs typeface="Calibri"/>
                      </a:endParaRPr>
                    </a:p>
                  </a:txBody>
                  <a:tcPr marL="0" marR="0" marT="0" marB="0">
                    <a:lnL w="12700">
                      <a:solidFill>
                        <a:srgbClr val="000000"/>
                      </a:solidFill>
                      <a:prstDash val="solid"/>
                    </a:lnL>
                    <a:lnR w="24765">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217931">
                <a:tc>
                  <a:txBody>
                    <a:bodyPr/>
                    <a:lstStyle/>
                    <a:p>
                      <a:pPr marL="73025">
                        <a:lnSpc>
                          <a:spcPct val="100000"/>
                        </a:lnSpc>
                      </a:pPr>
                      <a:r>
                        <a:rPr sz="1400" dirty="0" smtClean="0">
                          <a:latin typeface="Calibri"/>
                          <a:cs typeface="Calibri"/>
                        </a:rPr>
                        <a:t>D</a:t>
                      </a:r>
                      <a:r>
                        <a:rPr sz="1400" spc="-25" dirty="0" smtClean="0">
                          <a:latin typeface="Calibri"/>
                          <a:cs typeface="Calibri"/>
                        </a:rPr>
                        <a:t>a</a:t>
                      </a:r>
                      <a:r>
                        <a:rPr sz="1400" spc="-15" dirty="0" smtClean="0">
                          <a:latin typeface="Calibri"/>
                          <a:cs typeface="Calibri"/>
                        </a:rPr>
                        <a:t>v</a:t>
                      </a:r>
                      <a:r>
                        <a:rPr sz="1400" spc="0" dirty="0" smtClean="0">
                          <a:latin typeface="Calibri"/>
                          <a:cs typeface="Calibri"/>
                        </a:rPr>
                        <a:t>e  </a:t>
                      </a:r>
                      <a:r>
                        <a:rPr sz="1400" spc="-5" dirty="0" smtClean="0">
                          <a:latin typeface="Calibri"/>
                          <a:cs typeface="Calibri"/>
                        </a:rPr>
                        <a:t>C</a:t>
                      </a:r>
                      <a:r>
                        <a:rPr sz="1400" spc="0" dirty="0" smtClean="0">
                          <a:latin typeface="Calibri"/>
                          <a:cs typeface="Calibri"/>
                        </a:rPr>
                        <a:t>ru</a:t>
                      </a:r>
                      <a:r>
                        <a:rPr sz="1400" spc="-10" dirty="0" smtClean="0">
                          <a:latin typeface="Calibri"/>
                          <a:cs typeface="Calibri"/>
                        </a:rPr>
                        <a:t>d</a:t>
                      </a:r>
                      <a:r>
                        <a:rPr sz="1400" spc="0" dirty="0" smtClean="0">
                          <a:latin typeface="Calibri"/>
                          <a:cs typeface="Calibri"/>
                        </a:rPr>
                        <a:t>ele</a:t>
                      </a:r>
                      <a:endParaRPr sz="1400">
                        <a:latin typeface="Calibri"/>
                        <a:cs typeface="Calibri"/>
                      </a:endParaRPr>
                    </a:p>
                  </a:txBody>
                  <a:tcPr marL="0" marR="0" marT="0" marB="0">
                    <a:lnL w="24803">
                      <a:solidFill>
                        <a:srgbClr val="000000"/>
                      </a:solidFill>
                      <a:prstDash val="solid"/>
                    </a:lnL>
                    <a:lnR w="26162">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71755">
                        <a:lnSpc>
                          <a:spcPct val="100000"/>
                        </a:lnSpc>
                      </a:pPr>
                      <a:r>
                        <a:rPr sz="1400" spc="5" dirty="0" smtClean="0">
                          <a:latin typeface="Calibri"/>
                          <a:cs typeface="Calibri"/>
                        </a:rPr>
                        <a:t>N</a:t>
                      </a:r>
                      <a:r>
                        <a:rPr sz="1400" spc="-15" dirty="0" smtClean="0">
                          <a:latin typeface="Calibri"/>
                          <a:cs typeface="Calibri"/>
                        </a:rPr>
                        <a:t>Y</a:t>
                      </a:r>
                      <a:r>
                        <a:rPr sz="1400" spc="0" dirty="0" smtClean="0">
                          <a:latin typeface="Calibri"/>
                          <a:cs typeface="Calibri"/>
                        </a:rPr>
                        <a:t>SE</a:t>
                      </a:r>
                      <a:r>
                        <a:rPr sz="1400" spc="5" dirty="0" smtClean="0">
                          <a:latin typeface="Calibri"/>
                          <a:cs typeface="Calibri"/>
                        </a:rPr>
                        <a:t>R</a:t>
                      </a:r>
                      <a:r>
                        <a:rPr sz="1400" spc="-25" dirty="0" smtClean="0">
                          <a:latin typeface="Calibri"/>
                          <a:cs typeface="Calibri"/>
                        </a:rPr>
                        <a:t>D</a:t>
                      </a:r>
                      <a:r>
                        <a:rPr sz="1400" spc="0" dirty="0" smtClean="0">
                          <a:latin typeface="Calibri"/>
                          <a:cs typeface="Calibri"/>
                        </a:rPr>
                        <a:t>A</a:t>
                      </a:r>
                      <a:endParaRPr sz="1400">
                        <a:latin typeface="Calibri"/>
                        <a:cs typeface="Calibri"/>
                      </a:endParaRPr>
                    </a:p>
                  </a:txBody>
                  <a:tcPr marL="0" marR="0" marT="0" marB="0">
                    <a:lnL w="26162">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85725">
                        <a:lnSpc>
                          <a:spcPct val="100000"/>
                        </a:lnSpc>
                      </a:pPr>
                      <a:r>
                        <a:rPr sz="1400" dirty="0" smtClean="0">
                          <a:latin typeface="Calibri"/>
                          <a:cs typeface="Calibri"/>
                          <a:hlinkClick r:id="rId9"/>
                        </a:rPr>
                        <a:t>D</a:t>
                      </a:r>
                      <a:r>
                        <a:rPr sz="1400" spc="-25" dirty="0" smtClean="0">
                          <a:latin typeface="Calibri"/>
                          <a:cs typeface="Calibri"/>
                          <a:hlinkClick r:id="rId9"/>
                        </a:rPr>
                        <a:t>a</a:t>
                      </a:r>
                      <a:r>
                        <a:rPr sz="1400" spc="-15" dirty="0" smtClean="0">
                          <a:latin typeface="Calibri"/>
                          <a:cs typeface="Calibri"/>
                          <a:hlinkClick r:id="rId9"/>
                        </a:rPr>
                        <a:t>v</a:t>
                      </a:r>
                      <a:r>
                        <a:rPr sz="1400" spc="0" dirty="0" smtClean="0">
                          <a:latin typeface="Calibri"/>
                          <a:cs typeface="Calibri"/>
                          <a:hlinkClick r:id="rId9"/>
                        </a:rPr>
                        <a:t>e</a:t>
                      </a:r>
                      <a:r>
                        <a:rPr sz="1400" spc="-25" dirty="0" smtClean="0">
                          <a:latin typeface="Calibri"/>
                          <a:cs typeface="Calibri"/>
                          <a:hlinkClick r:id="rId9"/>
                        </a:rPr>
                        <a:t>.</a:t>
                      </a:r>
                      <a:r>
                        <a:rPr sz="1400" spc="-5" dirty="0" smtClean="0">
                          <a:latin typeface="Calibri"/>
                          <a:cs typeface="Calibri"/>
                          <a:hlinkClick r:id="rId9"/>
                        </a:rPr>
                        <a:t>C</a:t>
                      </a:r>
                      <a:r>
                        <a:rPr sz="1400" spc="0" dirty="0" smtClean="0">
                          <a:latin typeface="Calibri"/>
                          <a:cs typeface="Calibri"/>
                          <a:hlinkClick r:id="rId9"/>
                        </a:rPr>
                        <a:t>ru</a:t>
                      </a:r>
                      <a:r>
                        <a:rPr sz="1400" spc="-10" dirty="0" smtClean="0">
                          <a:latin typeface="Calibri"/>
                          <a:cs typeface="Calibri"/>
                          <a:hlinkClick r:id="rId9"/>
                        </a:rPr>
                        <a:t>d</a:t>
                      </a:r>
                      <a:r>
                        <a:rPr sz="1400" spc="0" dirty="0" smtClean="0">
                          <a:latin typeface="Calibri"/>
                          <a:cs typeface="Calibri"/>
                          <a:hlinkClick r:id="rId9"/>
                        </a:rPr>
                        <a:t>el</a:t>
                      </a:r>
                      <a:r>
                        <a:rPr sz="1400" spc="-5" dirty="0" smtClean="0">
                          <a:latin typeface="Calibri"/>
                          <a:cs typeface="Calibri"/>
                          <a:hlinkClick r:id="rId9"/>
                        </a:rPr>
                        <a:t>e</a:t>
                      </a:r>
                      <a:r>
                        <a:rPr sz="1400" spc="0" dirty="0" smtClean="0">
                          <a:latin typeface="Calibri"/>
                          <a:cs typeface="Calibri"/>
                          <a:hlinkClick r:id="rId9"/>
                        </a:rPr>
                        <a:t>@</a:t>
                      </a:r>
                      <a:r>
                        <a:rPr sz="1400" spc="-30" dirty="0" smtClean="0">
                          <a:latin typeface="Calibri"/>
                          <a:cs typeface="Calibri"/>
                          <a:hlinkClick r:id="rId9"/>
                        </a:rPr>
                        <a:t>n</a:t>
                      </a:r>
                      <a:r>
                        <a:rPr sz="1400" spc="-15" dirty="0" smtClean="0">
                          <a:latin typeface="Calibri"/>
                          <a:cs typeface="Calibri"/>
                          <a:hlinkClick r:id="rId9"/>
                        </a:rPr>
                        <a:t>y</a:t>
                      </a:r>
                      <a:r>
                        <a:rPr sz="1400" spc="0" dirty="0" smtClean="0">
                          <a:latin typeface="Calibri"/>
                          <a:cs typeface="Calibri"/>
                          <a:hlinkClick r:id="rId9"/>
                        </a:rPr>
                        <a:t>se</a:t>
                      </a:r>
                      <a:r>
                        <a:rPr sz="1400" spc="-25" dirty="0" smtClean="0">
                          <a:latin typeface="Calibri"/>
                          <a:cs typeface="Calibri"/>
                          <a:hlinkClick r:id="rId9"/>
                        </a:rPr>
                        <a:t>r</a:t>
                      </a:r>
                      <a:r>
                        <a:rPr sz="1400" spc="-10" dirty="0" smtClean="0">
                          <a:latin typeface="Calibri"/>
                          <a:cs typeface="Calibri"/>
                          <a:hlinkClick r:id="rId9"/>
                        </a:rPr>
                        <a:t>d</a:t>
                      </a:r>
                      <a:r>
                        <a:rPr sz="1400" spc="0" dirty="0" smtClean="0">
                          <a:latin typeface="Calibri"/>
                          <a:cs typeface="Calibri"/>
                          <a:hlinkClick r:id="rId9"/>
                        </a:rPr>
                        <a:t>a.</a:t>
                      </a:r>
                      <a:r>
                        <a:rPr sz="1400" spc="-30" dirty="0" smtClean="0">
                          <a:latin typeface="Calibri"/>
                          <a:cs typeface="Calibri"/>
                          <a:hlinkClick r:id="rId9"/>
                        </a:rPr>
                        <a:t>n</a:t>
                      </a:r>
                      <a:r>
                        <a:rPr sz="1400" spc="-95" dirty="0" smtClean="0">
                          <a:latin typeface="Calibri"/>
                          <a:cs typeface="Calibri"/>
                          <a:hlinkClick r:id="rId9"/>
                        </a:rPr>
                        <a:t>y</a:t>
                      </a:r>
                      <a:r>
                        <a:rPr sz="1400" spc="15" dirty="0" smtClean="0">
                          <a:latin typeface="Calibri"/>
                          <a:cs typeface="Calibri"/>
                          <a:hlinkClick r:id="rId9"/>
                        </a:rPr>
                        <a:t>.</a:t>
                      </a:r>
                      <a:r>
                        <a:rPr sz="1400" spc="-15" dirty="0" smtClean="0">
                          <a:latin typeface="Calibri"/>
                          <a:cs typeface="Calibri"/>
                          <a:hlinkClick r:id="rId9"/>
                        </a:rPr>
                        <a:t>g</a:t>
                      </a:r>
                      <a:r>
                        <a:rPr sz="1400" spc="0" dirty="0" smtClean="0">
                          <a:latin typeface="Calibri"/>
                          <a:cs typeface="Calibri"/>
                          <a:hlinkClick r:id="rId9"/>
                        </a:rPr>
                        <a:t>ov</a:t>
                      </a:r>
                      <a:endParaRPr sz="1400">
                        <a:latin typeface="Calibri"/>
                        <a:cs typeface="Calibri"/>
                      </a:endParaRPr>
                    </a:p>
                  </a:txBody>
                  <a:tcPr marL="0" marR="0" marT="0" marB="0">
                    <a:lnL w="12700">
                      <a:solidFill>
                        <a:srgbClr val="000000"/>
                      </a:solidFill>
                      <a:prstDash val="solid"/>
                    </a:lnL>
                    <a:lnR w="24765">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213360">
                <a:tc>
                  <a:txBody>
                    <a:bodyPr/>
                    <a:lstStyle/>
                    <a:p>
                      <a:pPr marL="73025">
                        <a:lnSpc>
                          <a:spcPct val="100000"/>
                        </a:lnSpc>
                      </a:pPr>
                      <a:r>
                        <a:rPr sz="1400" spc="-110" dirty="0" smtClean="0">
                          <a:latin typeface="Calibri"/>
                          <a:cs typeface="Calibri"/>
                        </a:rPr>
                        <a:t>T</a:t>
                      </a:r>
                      <a:r>
                        <a:rPr sz="1400" spc="0" dirty="0" smtClean="0">
                          <a:latin typeface="Calibri"/>
                          <a:cs typeface="Calibri"/>
                        </a:rPr>
                        <a:t>a</a:t>
                      </a:r>
                      <a:r>
                        <a:rPr sz="1400" spc="-10" dirty="0" smtClean="0">
                          <a:latin typeface="Calibri"/>
                          <a:cs typeface="Calibri"/>
                        </a:rPr>
                        <a:t>m</a:t>
                      </a:r>
                      <a:r>
                        <a:rPr sz="1400" spc="-30" dirty="0" smtClean="0">
                          <a:latin typeface="Calibri"/>
                          <a:cs typeface="Calibri"/>
                        </a:rPr>
                        <a:t>m</a:t>
                      </a:r>
                      <a:r>
                        <a:rPr sz="1400" spc="0" dirty="0" smtClean="0">
                          <a:latin typeface="Calibri"/>
                          <a:cs typeface="Calibri"/>
                        </a:rPr>
                        <a:t>y</a:t>
                      </a:r>
                      <a:r>
                        <a:rPr sz="1400" spc="-5" dirty="0" smtClean="0">
                          <a:latin typeface="Calibri"/>
                          <a:cs typeface="Calibri"/>
                        </a:rPr>
                        <a:t> </a:t>
                      </a:r>
                      <a:r>
                        <a:rPr sz="1400" spc="0" dirty="0" smtClean="0">
                          <a:latin typeface="Calibri"/>
                          <a:cs typeface="Calibri"/>
                        </a:rPr>
                        <a:t>Mi</a:t>
                      </a:r>
                      <a:r>
                        <a:rPr sz="1400" spc="-15" dirty="0" smtClean="0">
                          <a:latin typeface="Calibri"/>
                          <a:cs typeface="Calibri"/>
                        </a:rPr>
                        <a:t>t</a:t>
                      </a:r>
                      <a:r>
                        <a:rPr sz="1400" spc="-10" dirty="0" smtClean="0">
                          <a:latin typeface="Calibri"/>
                          <a:cs typeface="Calibri"/>
                        </a:rPr>
                        <a:t>ch</a:t>
                      </a:r>
                      <a:r>
                        <a:rPr sz="1400" spc="0" dirty="0" smtClean="0">
                          <a:latin typeface="Calibri"/>
                          <a:cs typeface="Calibri"/>
                        </a:rPr>
                        <a:t>ell</a:t>
                      </a:r>
                      <a:endParaRPr sz="1400">
                        <a:latin typeface="Calibri"/>
                        <a:cs typeface="Calibri"/>
                      </a:endParaRPr>
                    </a:p>
                  </a:txBody>
                  <a:tcPr marL="0" marR="0" marT="0" marB="0">
                    <a:lnL w="24803">
                      <a:solidFill>
                        <a:srgbClr val="000000"/>
                      </a:solidFill>
                      <a:prstDash val="solid"/>
                    </a:lnL>
                    <a:lnR w="26162">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71755">
                        <a:lnSpc>
                          <a:spcPct val="100000"/>
                        </a:lnSpc>
                      </a:pPr>
                      <a:r>
                        <a:rPr sz="1400" spc="5" dirty="0" smtClean="0">
                          <a:latin typeface="Calibri"/>
                          <a:cs typeface="Calibri"/>
                        </a:rPr>
                        <a:t>N</a:t>
                      </a:r>
                      <a:r>
                        <a:rPr sz="1400" spc="0" dirty="0" smtClean="0">
                          <a:latin typeface="Calibri"/>
                          <a:cs typeface="Calibri"/>
                        </a:rPr>
                        <a:t>Y</a:t>
                      </a:r>
                      <a:r>
                        <a:rPr sz="1400" spc="-20" dirty="0" smtClean="0">
                          <a:latin typeface="Calibri"/>
                          <a:cs typeface="Calibri"/>
                        </a:rPr>
                        <a:t> </a:t>
                      </a:r>
                      <a:r>
                        <a:rPr sz="1400" spc="0" dirty="0" smtClean="0">
                          <a:latin typeface="Calibri"/>
                          <a:cs typeface="Calibri"/>
                        </a:rPr>
                        <a:t>De</a:t>
                      </a:r>
                      <a:r>
                        <a:rPr sz="1400" spc="-10" dirty="0" smtClean="0">
                          <a:latin typeface="Calibri"/>
                          <a:cs typeface="Calibri"/>
                        </a:rPr>
                        <a:t>p</a:t>
                      </a:r>
                      <a:r>
                        <a:rPr sz="1400" spc="0" dirty="0" smtClean="0">
                          <a:latin typeface="Calibri"/>
                          <a:cs typeface="Calibri"/>
                        </a:rPr>
                        <a:t>t. of</a:t>
                      </a:r>
                      <a:r>
                        <a:rPr sz="1400" spc="-15" dirty="0" smtClean="0">
                          <a:latin typeface="Calibri"/>
                          <a:cs typeface="Calibri"/>
                        </a:rPr>
                        <a:t> </a:t>
                      </a:r>
                      <a:r>
                        <a:rPr sz="1400" spc="-5" dirty="0" smtClean="0">
                          <a:latin typeface="Calibri"/>
                          <a:cs typeface="Calibri"/>
                        </a:rPr>
                        <a:t>P</a:t>
                      </a:r>
                      <a:r>
                        <a:rPr sz="1400" spc="-10" dirty="0" smtClean="0">
                          <a:latin typeface="Calibri"/>
                          <a:cs typeface="Calibri"/>
                        </a:rPr>
                        <a:t>ub</a:t>
                      </a:r>
                      <a:r>
                        <a:rPr sz="1400" spc="0" dirty="0" smtClean="0">
                          <a:latin typeface="Calibri"/>
                          <a:cs typeface="Calibri"/>
                        </a:rPr>
                        <a:t>lic</a:t>
                      </a:r>
                      <a:r>
                        <a:rPr sz="1400" spc="15" dirty="0" smtClean="0">
                          <a:latin typeface="Calibri"/>
                          <a:cs typeface="Calibri"/>
                        </a:rPr>
                        <a:t> </a:t>
                      </a:r>
                      <a:r>
                        <a:rPr sz="1400" spc="0" dirty="0" smtClean="0">
                          <a:latin typeface="Calibri"/>
                          <a:cs typeface="Calibri"/>
                        </a:rPr>
                        <a:t>Se</a:t>
                      </a:r>
                      <a:r>
                        <a:rPr sz="1400" spc="10" dirty="0" smtClean="0">
                          <a:latin typeface="Calibri"/>
                          <a:cs typeface="Calibri"/>
                        </a:rPr>
                        <a:t>r</a:t>
                      </a:r>
                      <a:r>
                        <a:rPr sz="1400" spc="0" dirty="0" smtClean="0">
                          <a:latin typeface="Calibri"/>
                          <a:cs typeface="Calibri"/>
                        </a:rPr>
                        <a:t>vice</a:t>
                      </a:r>
                      <a:endParaRPr sz="1400">
                        <a:latin typeface="Calibri"/>
                        <a:cs typeface="Calibri"/>
                      </a:endParaRPr>
                    </a:p>
                  </a:txBody>
                  <a:tcPr marL="0" marR="0" marT="0" marB="0">
                    <a:lnL w="26162">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85725">
                        <a:lnSpc>
                          <a:spcPct val="100000"/>
                        </a:lnSpc>
                      </a:pPr>
                      <a:r>
                        <a:rPr sz="1400" spc="-15" dirty="0" smtClean="0">
                          <a:latin typeface="Calibri"/>
                          <a:cs typeface="Calibri"/>
                          <a:hlinkClick r:id="rId10"/>
                        </a:rPr>
                        <a:t>t</a:t>
                      </a:r>
                      <a:r>
                        <a:rPr sz="1400" spc="0" dirty="0" smtClean="0">
                          <a:latin typeface="Calibri"/>
                          <a:cs typeface="Calibri"/>
                          <a:hlinkClick r:id="rId10"/>
                        </a:rPr>
                        <a:t>a</a:t>
                      </a:r>
                      <a:r>
                        <a:rPr sz="1400" spc="-10" dirty="0" smtClean="0">
                          <a:latin typeface="Calibri"/>
                          <a:cs typeface="Calibri"/>
                          <a:hlinkClick r:id="rId10"/>
                        </a:rPr>
                        <a:t>m</a:t>
                      </a:r>
                      <a:r>
                        <a:rPr sz="1400" spc="-30" dirty="0" smtClean="0">
                          <a:latin typeface="Calibri"/>
                          <a:cs typeface="Calibri"/>
                          <a:hlinkClick r:id="rId10"/>
                        </a:rPr>
                        <a:t>m</a:t>
                      </a:r>
                      <a:r>
                        <a:rPr sz="1400" spc="-95" dirty="0" smtClean="0">
                          <a:latin typeface="Calibri"/>
                          <a:cs typeface="Calibri"/>
                          <a:hlinkClick r:id="rId10"/>
                        </a:rPr>
                        <a:t>y</a:t>
                      </a:r>
                      <a:r>
                        <a:rPr sz="1400" spc="0" dirty="0" smtClean="0">
                          <a:latin typeface="Calibri"/>
                          <a:cs typeface="Calibri"/>
                          <a:hlinkClick r:id="rId10"/>
                        </a:rPr>
                        <a:t>.</a:t>
                      </a:r>
                      <a:r>
                        <a:rPr sz="1400" spc="-10" dirty="0" smtClean="0">
                          <a:latin typeface="Calibri"/>
                          <a:cs typeface="Calibri"/>
                          <a:hlinkClick r:id="rId10"/>
                        </a:rPr>
                        <a:t>m</a:t>
                      </a:r>
                      <a:r>
                        <a:rPr sz="1400" spc="0" dirty="0" smtClean="0">
                          <a:latin typeface="Calibri"/>
                          <a:cs typeface="Calibri"/>
                          <a:hlinkClick r:id="rId10"/>
                        </a:rPr>
                        <a:t>i</a:t>
                      </a:r>
                      <a:r>
                        <a:rPr sz="1400" spc="-15" dirty="0" smtClean="0">
                          <a:latin typeface="Calibri"/>
                          <a:cs typeface="Calibri"/>
                          <a:hlinkClick r:id="rId10"/>
                        </a:rPr>
                        <a:t>t</a:t>
                      </a:r>
                      <a:r>
                        <a:rPr sz="1400" spc="-10" dirty="0" smtClean="0">
                          <a:latin typeface="Calibri"/>
                          <a:cs typeface="Calibri"/>
                          <a:hlinkClick r:id="rId10"/>
                        </a:rPr>
                        <a:t>ch</a:t>
                      </a:r>
                      <a:r>
                        <a:rPr sz="1400" spc="0" dirty="0" smtClean="0">
                          <a:latin typeface="Calibri"/>
                          <a:cs typeface="Calibri"/>
                          <a:hlinkClick r:id="rId10"/>
                        </a:rPr>
                        <a:t>ell@d</a:t>
                      </a:r>
                      <a:r>
                        <a:rPr sz="1400" spc="-20" dirty="0" smtClean="0">
                          <a:latin typeface="Calibri"/>
                          <a:cs typeface="Calibri"/>
                          <a:hlinkClick r:id="rId10"/>
                        </a:rPr>
                        <a:t>p</a:t>
                      </a:r>
                      <a:r>
                        <a:rPr sz="1400" spc="0" dirty="0" smtClean="0">
                          <a:latin typeface="Calibri"/>
                          <a:cs typeface="Calibri"/>
                          <a:hlinkClick r:id="rId10"/>
                        </a:rPr>
                        <a:t>s</a:t>
                      </a:r>
                      <a:r>
                        <a:rPr sz="1400" spc="5" dirty="0" smtClean="0">
                          <a:latin typeface="Calibri"/>
                          <a:cs typeface="Calibri"/>
                          <a:hlinkClick r:id="rId10"/>
                        </a:rPr>
                        <a:t>.</a:t>
                      </a:r>
                      <a:r>
                        <a:rPr sz="1400" spc="-30" dirty="0" smtClean="0">
                          <a:latin typeface="Calibri"/>
                          <a:cs typeface="Calibri"/>
                          <a:hlinkClick r:id="rId10"/>
                        </a:rPr>
                        <a:t>n</a:t>
                      </a:r>
                      <a:r>
                        <a:rPr sz="1400" spc="-95" dirty="0" smtClean="0">
                          <a:latin typeface="Calibri"/>
                          <a:cs typeface="Calibri"/>
                          <a:hlinkClick r:id="rId10"/>
                        </a:rPr>
                        <a:t>y</a:t>
                      </a:r>
                      <a:r>
                        <a:rPr sz="1400" spc="15" dirty="0" smtClean="0">
                          <a:latin typeface="Calibri"/>
                          <a:cs typeface="Calibri"/>
                          <a:hlinkClick r:id="rId10"/>
                        </a:rPr>
                        <a:t>.</a:t>
                      </a:r>
                      <a:r>
                        <a:rPr sz="1400" spc="-15" dirty="0" smtClean="0">
                          <a:latin typeface="Calibri"/>
                          <a:cs typeface="Calibri"/>
                          <a:hlinkClick r:id="rId10"/>
                        </a:rPr>
                        <a:t>g</a:t>
                      </a:r>
                      <a:r>
                        <a:rPr sz="1400" spc="0" dirty="0" smtClean="0">
                          <a:latin typeface="Calibri"/>
                          <a:cs typeface="Calibri"/>
                          <a:hlinkClick r:id="rId10"/>
                        </a:rPr>
                        <a:t>ov</a:t>
                      </a:r>
                      <a:endParaRPr sz="1400">
                        <a:latin typeface="Calibri"/>
                        <a:cs typeface="Calibri"/>
                      </a:endParaRPr>
                    </a:p>
                  </a:txBody>
                  <a:tcPr marL="0" marR="0" marT="0" marB="0">
                    <a:lnL w="12700">
                      <a:solidFill>
                        <a:srgbClr val="000000"/>
                      </a:solidFill>
                      <a:prstDash val="solid"/>
                    </a:lnL>
                    <a:lnR w="24765">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217931">
                <a:tc>
                  <a:txBody>
                    <a:bodyPr/>
                    <a:lstStyle/>
                    <a:p>
                      <a:pPr marL="73025">
                        <a:lnSpc>
                          <a:spcPct val="100000"/>
                        </a:lnSpc>
                      </a:pPr>
                      <a:r>
                        <a:rPr sz="1400" spc="-5" dirty="0" smtClean="0">
                          <a:latin typeface="Calibri"/>
                          <a:cs typeface="Calibri"/>
                        </a:rPr>
                        <a:t>J</a:t>
                      </a:r>
                      <a:r>
                        <a:rPr sz="1400" spc="0" dirty="0" smtClean="0">
                          <a:latin typeface="Calibri"/>
                          <a:cs typeface="Calibri"/>
                        </a:rPr>
                        <a:t>ason </a:t>
                      </a:r>
                      <a:r>
                        <a:rPr sz="1400" spc="-30" dirty="0" smtClean="0">
                          <a:latin typeface="Calibri"/>
                          <a:cs typeface="Calibri"/>
                        </a:rPr>
                        <a:t>P</a:t>
                      </a:r>
                      <a:r>
                        <a:rPr sz="1400" spc="0" dirty="0" smtClean="0">
                          <a:latin typeface="Calibri"/>
                          <a:cs typeface="Calibri"/>
                        </a:rPr>
                        <a:t>a</a:t>
                      </a:r>
                      <a:r>
                        <a:rPr sz="1400" spc="-10" dirty="0" smtClean="0">
                          <a:latin typeface="Calibri"/>
                          <a:cs typeface="Calibri"/>
                        </a:rPr>
                        <a:t>u</a:t>
                      </a:r>
                      <a:r>
                        <a:rPr sz="1400" spc="0" dirty="0" smtClean="0">
                          <a:latin typeface="Calibri"/>
                          <a:cs typeface="Calibri"/>
                        </a:rPr>
                        <a:t>se</a:t>
                      </a:r>
                      <a:endParaRPr sz="1400">
                        <a:latin typeface="Calibri"/>
                        <a:cs typeface="Calibri"/>
                      </a:endParaRPr>
                    </a:p>
                  </a:txBody>
                  <a:tcPr marL="0" marR="0" marT="0" marB="0">
                    <a:lnL w="24803">
                      <a:solidFill>
                        <a:srgbClr val="000000"/>
                      </a:solidFill>
                      <a:prstDash val="solid"/>
                    </a:lnL>
                    <a:lnR w="26162">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71755">
                        <a:lnSpc>
                          <a:spcPct val="100000"/>
                        </a:lnSpc>
                      </a:pPr>
                      <a:r>
                        <a:rPr sz="1400" dirty="0" smtClean="0">
                          <a:latin typeface="Calibri"/>
                          <a:cs typeface="Calibri"/>
                        </a:rPr>
                        <a:t>NY</a:t>
                      </a:r>
                      <a:r>
                        <a:rPr sz="1400" spc="-15" dirty="0" smtClean="0">
                          <a:latin typeface="Calibri"/>
                          <a:cs typeface="Calibri"/>
                        </a:rPr>
                        <a:t> </a:t>
                      </a:r>
                      <a:r>
                        <a:rPr sz="1400" spc="0" dirty="0" smtClean="0">
                          <a:latin typeface="Calibri"/>
                          <a:cs typeface="Calibri"/>
                        </a:rPr>
                        <a:t>D</a:t>
                      </a:r>
                      <a:r>
                        <a:rPr sz="1400" spc="-10" dirty="0" smtClean="0">
                          <a:latin typeface="Calibri"/>
                          <a:cs typeface="Calibri"/>
                        </a:rPr>
                        <a:t>ep</a:t>
                      </a:r>
                      <a:r>
                        <a:rPr sz="1400" spc="0" dirty="0" smtClean="0">
                          <a:latin typeface="Calibri"/>
                          <a:cs typeface="Calibri"/>
                        </a:rPr>
                        <a:t>t. of</a:t>
                      </a:r>
                      <a:r>
                        <a:rPr sz="1400" spc="-15" dirty="0" smtClean="0">
                          <a:latin typeface="Calibri"/>
                          <a:cs typeface="Calibri"/>
                        </a:rPr>
                        <a:t> </a:t>
                      </a:r>
                      <a:r>
                        <a:rPr sz="1400" spc="-10" dirty="0" smtClean="0">
                          <a:latin typeface="Calibri"/>
                          <a:cs typeface="Calibri"/>
                        </a:rPr>
                        <a:t>Pub</a:t>
                      </a:r>
                      <a:r>
                        <a:rPr sz="1400" spc="0" dirty="0" smtClean="0">
                          <a:latin typeface="Calibri"/>
                          <a:cs typeface="Calibri"/>
                        </a:rPr>
                        <a:t>lic</a:t>
                      </a:r>
                      <a:r>
                        <a:rPr sz="1400" spc="10" dirty="0" smtClean="0">
                          <a:latin typeface="Calibri"/>
                          <a:cs typeface="Calibri"/>
                        </a:rPr>
                        <a:t> </a:t>
                      </a:r>
                      <a:r>
                        <a:rPr sz="1400" spc="0" dirty="0" smtClean="0">
                          <a:latin typeface="Calibri"/>
                          <a:cs typeface="Calibri"/>
                        </a:rPr>
                        <a:t>Se</a:t>
                      </a:r>
                      <a:r>
                        <a:rPr sz="1400" spc="10" dirty="0" smtClean="0">
                          <a:latin typeface="Calibri"/>
                          <a:cs typeface="Calibri"/>
                        </a:rPr>
                        <a:t>r</a:t>
                      </a:r>
                      <a:r>
                        <a:rPr sz="1400" spc="0" dirty="0" smtClean="0">
                          <a:latin typeface="Calibri"/>
                          <a:cs typeface="Calibri"/>
                        </a:rPr>
                        <a:t>vi</a:t>
                      </a:r>
                      <a:r>
                        <a:rPr sz="1400" spc="-5" dirty="0" smtClean="0">
                          <a:latin typeface="Calibri"/>
                          <a:cs typeface="Calibri"/>
                        </a:rPr>
                        <a:t>c</a:t>
                      </a:r>
                      <a:r>
                        <a:rPr sz="1400" spc="0" dirty="0" smtClean="0">
                          <a:latin typeface="Calibri"/>
                          <a:cs typeface="Calibri"/>
                        </a:rPr>
                        <a:t>e</a:t>
                      </a:r>
                      <a:endParaRPr sz="1400">
                        <a:latin typeface="Calibri"/>
                        <a:cs typeface="Calibri"/>
                      </a:endParaRPr>
                    </a:p>
                  </a:txBody>
                  <a:tcPr marL="0" marR="0" marT="0" marB="0">
                    <a:lnL w="26162">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85725">
                        <a:lnSpc>
                          <a:spcPct val="100000"/>
                        </a:lnSpc>
                      </a:pPr>
                      <a:r>
                        <a:rPr sz="1400" spc="-5" dirty="0" smtClean="0">
                          <a:latin typeface="Calibri"/>
                          <a:cs typeface="Calibri"/>
                          <a:hlinkClick r:id="rId11"/>
                        </a:rPr>
                        <a:t>J</a:t>
                      </a:r>
                      <a:r>
                        <a:rPr sz="1400" spc="0" dirty="0" smtClean="0">
                          <a:latin typeface="Calibri"/>
                          <a:cs typeface="Calibri"/>
                          <a:hlinkClick r:id="rId11"/>
                        </a:rPr>
                        <a:t>ason.</a:t>
                      </a:r>
                      <a:r>
                        <a:rPr sz="1400" spc="-30" dirty="0" smtClean="0">
                          <a:latin typeface="Calibri"/>
                          <a:cs typeface="Calibri"/>
                          <a:hlinkClick r:id="rId11"/>
                        </a:rPr>
                        <a:t>P</a:t>
                      </a:r>
                      <a:r>
                        <a:rPr sz="1400" spc="0" dirty="0" smtClean="0">
                          <a:latin typeface="Calibri"/>
                          <a:cs typeface="Calibri"/>
                          <a:hlinkClick r:id="rId11"/>
                        </a:rPr>
                        <a:t>a</a:t>
                      </a:r>
                      <a:r>
                        <a:rPr sz="1400" spc="-10" dirty="0" smtClean="0">
                          <a:latin typeface="Calibri"/>
                          <a:cs typeface="Calibri"/>
                          <a:hlinkClick r:id="rId11"/>
                        </a:rPr>
                        <a:t>u</a:t>
                      </a:r>
                      <a:r>
                        <a:rPr sz="1400" spc="0" dirty="0" smtClean="0">
                          <a:latin typeface="Calibri"/>
                          <a:cs typeface="Calibri"/>
                          <a:hlinkClick r:id="rId11"/>
                        </a:rPr>
                        <a:t>se@</a:t>
                      </a:r>
                      <a:r>
                        <a:rPr sz="1400" spc="-10" dirty="0" smtClean="0">
                          <a:latin typeface="Calibri"/>
                          <a:cs typeface="Calibri"/>
                          <a:hlinkClick r:id="rId11"/>
                        </a:rPr>
                        <a:t>d</a:t>
                      </a:r>
                      <a:r>
                        <a:rPr sz="1400" spc="-20" dirty="0" smtClean="0">
                          <a:latin typeface="Calibri"/>
                          <a:cs typeface="Calibri"/>
                          <a:hlinkClick r:id="rId11"/>
                        </a:rPr>
                        <a:t>p</a:t>
                      </a:r>
                      <a:r>
                        <a:rPr sz="1400" spc="0" dirty="0" smtClean="0">
                          <a:latin typeface="Calibri"/>
                          <a:cs typeface="Calibri"/>
                          <a:hlinkClick r:id="rId11"/>
                        </a:rPr>
                        <a:t>s.</a:t>
                      </a:r>
                      <a:r>
                        <a:rPr sz="1400" spc="-35" dirty="0" smtClean="0">
                          <a:latin typeface="Calibri"/>
                          <a:cs typeface="Calibri"/>
                          <a:hlinkClick r:id="rId11"/>
                        </a:rPr>
                        <a:t>n</a:t>
                      </a:r>
                      <a:r>
                        <a:rPr sz="1400" spc="-100" dirty="0" smtClean="0">
                          <a:latin typeface="Calibri"/>
                          <a:cs typeface="Calibri"/>
                          <a:hlinkClick r:id="rId11"/>
                        </a:rPr>
                        <a:t>y</a:t>
                      </a:r>
                      <a:r>
                        <a:rPr sz="1400" spc="15" dirty="0" smtClean="0">
                          <a:latin typeface="Calibri"/>
                          <a:cs typeface="Calibri"/>
                          <a:hlinkClick r:id="rId11"/>
                        </a:rPr>
                        <a:t>.</a:t>
                      </a:r>
                      <a:r>
                        <a:rPr sz="1400" spc="-15" dirty="0" smtClean="0">
                          <a:latin typeface="Calibri"/>
                          <a:cs typeface="Calibri"/>
                          <a:hlinkClick r:id="rId11"/>
                        </a:rPr>
                        <a:t>g</a:t>
                      </a:r>
                      <a:r>
                        <a:rPr sz="1400" spc="0" dirty="0" smtClean="0">
                          <a:latin typeface="Calibri"/>
                          <a:cs typeface="Calibri"/>
                          <a:hlinkClick r:id="rId11"/>
                        </a:rPr>
                        <a:t>ov</a:t>
                      </a:r>
                      <a:endParaRPr sz="1400">
                        <a:latin typeface="Calibri"/>
                        <a:cs typeface="Calibri"/>
                      </a:endParaRPr>
                    </a:p>
                  </a:txBody>
                  <a:tcPr marL="0" marR="0" marT="0" marB="0">
                    <a:lnL w="12700">
                      <a:solidFill>
                        <a:srgbClr val="000000"/>
                      </a:solidFill>
                      <a:prstDash val="solid"/>
                    </a:lnL>
                    <a:lnR w="24765">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217805">
                <a:tc>
                  <a:txBody>
                    <a:bodyPr/>
                    <a:lstStyle/>
                    <a:p>
                      <a:pPr marL="73025">
                        <a:lnSpc>
                          <a:spcPct val="100000"/>
                        </a:lnSpc>
                      </a:pPr>
                      <a:r>
                        <a:rPr sz="1400" dirty="0" smtClean="0">
                          <a:latin typeface="Calibri"/>
                          <a:cs typeface="Calibri"/>
                        </a:rPr>
                        <a:t>Mi</a:t>
                      </a:r>
                      <a:r>
                        <a:rPr sz="1400" spc="-55" dirty="0" smtClean="0">
                          <a:latin typeface="Calibri"/>
                          <a:cs typeface="Calibri"/>
                        </a:rPr>
                        <a:t>k</a:t>
                      </a:r>
                      <a:r>
                        <a:rPr sz="1400" spc="0" dirty="0" smtClean="0">
                          <a:latin typeface="Calibri"/>
                          <a:cs typeface="Calibri"/>
                        </a:rPr>
                        <a:t>e </a:t>
                      </a:r>
                      <a:r>
                        <a:rPr sz="1400" spc="-65" dirty="0" smtClean="0">
                          <a:latin typeface="Calibri"/>
                          <a:cs typeface="Calibri"/>
                        </a:rPr>
                        <a:t>W</a:t>
                      </a:r>
                      <a:r>
                        <a:rPr sz="1400" spc="0" dirty="0" smtClean="0">
                          <a:latin typeface="Calibri"/>
                          <a:cs typeface="Calibri"/>
                        </a:rPr>
                        <a:t>o</a:t>
                      </a:r>
                      <a:r>
                        <a:rPr sz="1400" spc="-20" dirty="0" smtClean="0">
                          <a:latin typeface="Calibri"/>
                          <a:cs typeface="Calibri"/>
                        </a:rPr>
                        <a:t>r</a:t>
                      </a:r>
                      <a:r>
                        <a:rPr sz="1400" spc="-10" dirty="0" smtClean="0">
                          <a:latin typeface="Calibri"/>
                          <a:cs typeface="Calibri"/>
                        </a:rPr>
                        <a:t>d</a:t>
                      </a:r>
                      <a:r>
                        <a:rPr sz="1400" spc="-5" dirty="0" smtClean="0">
                          <a:latin typeface="Calibri"/>
                          <a:cs typeface="Calibri"/>
                        </a:rPr>
                        <a:t>e</a:t>
                      </a:r>
                      <a:r>
                        <a:rPr sz="1400" spc="0" dirty="0" smtClean="0">
                          <a:latin typeface="Calibri"/>
                          <a:cs typeface="Calibri"/>
                        </a:rPr>
                        <a:t>n</a:t>
                      </a:r>
                      <a:endParaRPr sz="1400">
                        <a:latin typeface="Calibri"/>
                        <a:cs typeface="Calibri"/>
                      </a:endParaRPr>
                    </a:p>
                  </a:txBody>
                  <a:tcPr marL="0" marR="0" marT="0" marB="0">
                    <a:lnL w="24803">
                      <a:solidFill>
                        <a:srgbClr val="000000"/>
                      </a:solidFill>
                      <a:prstDash val="solid"/>
                    </a:lnL>
                    <a:lnR w="26162">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71755">
                        <a:lnSpc>
                          <a:spcPct val="100000"/>
                        </a:lnSpc>
                      </a:pPr>
                      <a:r>
                        <a:rPr sz="1400" dirty="0" smtClean="0">
                          <a:latin typeface="Calibri"/>
                          <a:cs typeface="Calibri"/>
                        </a:rPr>
                        <a:t>NY</a:t>
                      </a:r>
                      <a:r>
                        <a:rPr sz="1400" spc="-15" dirty="0" smtClean="0">
                          <a:latin typeface="Calibri"/>
                          <a:cs typeface="Calibri"/>
                        </a:rPr>
                        <a:t> </a:t>
                      </a:r>
                      <a:r>
                        <a:rPr sz="1400" spc="0" dirty="0" smtClean="0">
                          <a:latin typeface="Calibri"/>
                          <a:cs typeface="Calibri"/>
                        </a:rPr>
                        <a:t>D</a:t>
                      </a:r>
                      <a:r>
                        <a:rPr sz="1400" spc="-10" dirty="0" smtClean="0">
                          <a:latin typeface="Calibri"/>
                          <a:cs typeface="Calibri"/>
                        </a:rPr>
                        <a:t>ep</a:t>
                      </a:r>
                      <a:r>
                        <a:rPr sz="1400" spc="0" dirty="0" smtClean="0">
                          <a:latin typeface="Calibri"/>
                          <a:cs typeface="Calibri"/>
                        </a:rPr>
                        <a:t>t. of</a:t>
                      </a:r>
                      <a:r>
                        <a:rPr sz="1400" spc="-15" dirty="0" smtClean="0">
                          <a:latin typeface="Calibri"/>
                          <a:cs typeface="Calibri"/>
                        </a:rPr>
                        <a:t> </a:t>
                      </a:r>
                      <a:r>
                        <a:rPr sz="1400" spc="-10" dirty="0" smtClean="0">
                          <a:latin typeface="Calibri"/>
                          <a:cs typeface="Calibri"/>
                        </a:rPr>
                        <a:t>Pub</a:t>
                      </a:r>
                      <a:r>
                        <a:rPr sz="1400" spc="0" dirty="0" smtClean="0">
                          <a:latin typeface="Calibri"/>
                          <a:cs typeface="Calibri"/>
                        </a:rPr>
                        <a:t>lic</a:t>
                      </a:r>
                      <a:r>
                        <a:rPr sz="1400" spc="10" dirty="0" smtClean="0">
                          <a:latin typeface="Calibri"/>
                          <a:cs typeface="Calibri"/>
                        </a:rPr>
                        <a:t> </a:t>
                      </a:r>
                      <a:r>
                        <a:rPr sz="1400" spc="0" dirty="0" smtClean="0">
                          <a:latin typeface="Calibri"/>
                          <a:cs typeface="Calibri"/>
                        </a:rPr>
                        <a:t>Se</a:t>
                      </a:r>
                      <a:r>
                        <a:rPr sz="1400" spc="10" dirty="0" smtClean="0">
                          <a:latin typeface="Calibri"/>
                          <a:cs typeface="Calibri"/>
                        </a:rPr>
                        <a:t>r</a:t>
                      </a:r>
                      <a:r>
                        <a:rPr sz="1400" spc="0" dirty="0" smtClean="0">
                          <a:latin typeface="Calibri"/>
                          <a:cs typeface="Calibri"/>
                        </a:rPr>
                        <a:t>vi</a:t>
                      </a:r>
                      <a:r>
                        <a:rPr sz="1400" spc="-5" dirty="0" smtClean="0">
                          <a:latin typeface="Calibri"/>
                          <a:cs typeface="Calibri"/>
                        </a:rPr>
                        <a:t>c</a:t>
                      </a:r>
                      <a:r>
                        <a:rPr sz="1400" spc="0" dirty="0" smtClean="0">
                          <a:latin typeface="Calibri"/>
                          <a:cs typeface="Calibri"/>
                        </a:rPr>
                        <a:t>e</a:t>
                      </a:r>
                      <a:endParaRPr sz="1400">
                        <a:latin typeface="Calibri"/>
                        <a:cs typeface="Calibri"/>
                      </a:endParaRPr>
                    </a:p>
                  </a:txBody>
                  <a:tcPr marL="0" marR="0" marT="0" marB="0">
                    <a:lnL w="26162">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85725">
                        <a:lnSpc>
                          <a:spcPct val="100000"/>
                        </a:lnSpc>
                      </a:pPr>
                      <a:r>
                        <a:rPr sz="1400" dirty="0" smtClean="0">
                          <a:latin typeface="Calibri"/>
                          <a:cs typeface="Calibri"/>
                          <a:hlinkClick r:id="rId12"/>
                        </a:rPr>
                        <a:t>Mi</a:t>
                      </a:r>
                      <a:r>
                        <a:rPr sz="1400" spc="-55" dirty="0" smtClean="0">
                          <a:latin typeface="Calibri"/>
                          <a:cs typeface="Calibri"/>
                          <a:hlinkClick r:id="rId12"/>
                        </a:rPr>
                        <a:t>k</a:t>
                      </a:r>
                      <a:r>
                        <a:rPr sz="1400" spc="-5" dirty="0" smtClean="0">
                          <a:latin typeface="Calibri"/>
                          <a:cs typeface="Calibri"/>
                          <a:hlinkClick r:id="rId12"/>
                        </a:rPr>
                        <a:t>e</a:t>
                      </a:r>
                      <a:r>
                        <a:rPr sz="1400" spc="-95" dirty="0" smtClean="0">
                          <a:latin typeface="Calibri"/>
                          <a:cs typeface="Calibri"/>
                          <a:hlinkClick r:id="rId12"/>
                        </a:rPr>
                        <a:t>.</a:t>
                      </a:r>
                      <a:r>
                        <a:rPr sz="1400" spc="-65" dirty="0" smtClean="0">
                          <a:latin typeface="Calibri"/>
                          <a:cs typeface="Calibri"/>
                          <a:hlinkClick r:id="rId12"/>
                        </a:rPr>
                        <a:t>W</a:t>
                      </a:r>
                      <a:r>
                        <a:rPr sz="1400" spc="0" dirty="0" smtClean="0">
                          <a:latin typeface="Calibri"/>
                          <a:cs typeface="Calibri"/>
                          <a:hlinkClick r:id="rId12"/>
                        </a:rPr>
                        <a:t>o</a:t>
                      </a:r>
                      <a:r>
                        <a:rPr sz="1400" spc="-20" dirty="0" smtClean="0">
                          <a:latin typeface="Calibri"/>
                          <a:cs typeface="Calibri"/>
                          <a:hlinkClick r:id="rId12"/>
                        </a:rPr>
                        <a:t>r</a:t>
                      </a:r>
                      <a:r>
                        <a:rPr sz="1400" spc="-10" dirty="0" smtClean="0">
                          <a:latin typeface="Calibri"/>
                          <a:cs typeface="Calibri"/>
                          <a:hlinkClick r:id="rId12"/>
                        </a:rPr>
                        <a:t>d</a:t>
                      </a:r>
                      <a:r>
                        <a:rPr sz="1400" spc="-5" dirty="0" smtClean="0">
                          <a:latin typeface="Calibri"/>
                          <a:cs typeface="Calibri"/>
                          <a:hlinkClick r:id="rId12"/>
                        </a:rPr>
                        <a:t>e</a:t>
                      </a:r>
                      <a:r>
                        <a:rPr sz="1400" spc="-10" dirty="0" smtClean="0">
                          <a:latin typeface="Calibri"/>
                          <a:cs typeface="Calibri"/>
                          <a:hlinkClick r:id="rId12"/>
                        </a:rPr>
                        <a:t>n</a:t>
                      </a:r>
                      <a:r>
                        <a:rPr sz="1400" spc="0" dirty="0" smtClean="0">
                          <a:latin typeface="Calibri"/>
                          <a:cs typeface="Calibri"/>
                          <a:hlinkClick r:id="rId12"/>
                        </a:rPr>
                        <a:t>@d</a:t>
                      </a:r>
                      <a:r>
                        <a:rPr sz="1400" spc="-25" dirty="0" smtClean="0">
                          <a:latin typeface="Calibri"/>
                          <a:cs typeface="Calibri"/>
                          <a:hlinkClick r:id="rId12"/>
                        </a:rPr>
                        <a:t>p</a:t>
                      </a:r>
                      <a:r>
                        <a:rPr sz="1400" spc="0" dirty="0" smtClean="0">
                          <a:latin typeface="Calibri"/>
                          <a:cs typeface="Calibri"/>
                          <a:hlinkClick r:id="rId12"/>
                        </a:rPr>
                        <a:t>s.</a:t>
                      </a:r>
                      <a:r>
                        <a:rPr sz="1400" spc="-35" dirty="0" smtClean="0">
                          <a:latin typeface="Calibri"/>
                          <a:cs typeface="Calibri"/>
                          <a:hlinkClick r:id="rId12"/>
                        </a:rPr>
                        <a:t>n</a:t>
                      </a:r>
                      <a:r>
                        <a:rPr sz="1400" spc="-100" dirty="0" smtClean="0">
                          <a:latin typeface="Calibri"/>
                          <a:cs typeface="Calibri"/>
                          <a:hlinkClick r:id="rId12"/>
                        </a:rPr>
                        <a:t>y</a:t>
                      </a:r>
                      <a:r>
                        <a:rPr sz="1400" spc="15" dirty="0" smtClean="0">
                          <a:latin typeface="Calibri"/>
                          <a:cs typeface="Calibri"/>
                          <a:hlinkClick r:id="rId12"/>
                        </a:rPr>
                        <a:t>.</a:t>
                      </a:r>
                      <a:r>
                        <a:rPr sz="1400" spc="-15" dirty="0" smtClean="0">
                          <a:latin typeface="Calibri"/>
                          <a:cs typeface="Calibri"/>
                          <a:hlinkClick r:id="rId12"/>
                        </a:rPr>
                        <a:t>g</a:t>
                      </a:r>
                      <a:r>
                        <a:rPr sz="1400" spc="0" dirty="0" smtClean="0">
                          <a:latin typeface="Calibri"/>
                          <a:cs typeface="Calibri"/>
                          <a:hlinkClick r:id="rId12"/>
                        </a:rPr>
                        <a:t>ov</a:t>
                      </a:r>
                      <a:endParaRPr sz="1400">
                        <a:latin typeface="Calibri"/>
                        <a:cs typeface="Calibri"/>
                      </a:endParaRPr>
                    </a:p>
                  </a:txBody>
                  <a:tcPr marL="0" marR="0" marT="0" marB="0">
                    <a:lnL w="12700">
                      <a:solidFill>
                        <a:srgbClr val="000000"/>
                      </a:solidFill>
                      <a:prstDash val="solid"/>
                    </a:lnL>
                    <a:lnR w="24765">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217931">
                <a:tc>
                  <a:txBody>
                    <a:bodyPr/>
                    <a:lstStyle/>
                    <a:p>
                      <a:pPr marL="73025">
                        <a:lnSpc>
                          <a:spcPct val="100000"/>
                        </a:lnSpc>
                      </a:pPr>
                      <a:r>
                        <a:rPr sz="1400" spc="-5" dirty="0" smtClean="0">
                          <a:latin typeface="Calibri"/>
                          <a:cs typeface="Calibri"/>
                        </a:rPr>
                        <a:t>J</a:t>
                      </a:r>
                      <a:r>
                        <a:rPr sz="1400" spc="0" dirty="0" smtClean="0">
                          <a:latin typeface="Calibri"/>
                          <a:cs typeface="Calibri"/>
                        </a:rPr>
                        <a:t>os</a:t>
                      </a:r>
                      <a:r>
                        <a:rPr sz="1400" spc="-10" dirty="0" smtClean="0">
                          <a:latin typeface="Calibri"/>
                          <a:cs typeface="Calibri"/>
                        </a:rPr>
                        <a:t>hu</a:t>
                      </a:r>
                      <a:r>
                        <a:rPr sz="1400" spc="0" dirty="0" smtClean="0">
                          <a:latin typeface="Calibri"/>
                          <a:cs typeface="Calibri"/>
                        </a:rPr>
                        <a:t>a </a:t>
                      </a:r>
                      <a:r>
                        <a:rPr sz="1400" spc="-65" dirty="0" smtClean="0">
                          <a:latin typeface="Calibri"/>
                          <a:cs typeface="Calibri"/>
                        </a:rPr>
                        <a:t>W</a:t>
                      </a:r>
                      <a:r>
                        <a:rPr sz="1400" spc="0" dirty="0" smtClean="0">
                          <a:latin typeface="Calibri"/>
                          <a:cs typeface="Calibri"/>
                        </a:rPr>
                        <a:t>ong</a:t>
                      </a:r>
                      <a:endParaRPr sz="1400">
                        <a:latin typeface="Calibri"/>
                        <a:cs typeface="Calibri"/>
                      </a:endParaRPr>
                    </a:p>
                  </a:txBody>
                  <a:tcPr marL="0" marR="0" marT="0" marB="0">
                    <a:lnL w="24803">
                      <a:solidFill>
                        <a:srgbClr val="000000"/>
                      </a:solidFill>
                      <a:prstDash val="solid"/>
                    </a:lnL>
                    <a:lnR w="26162">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71755">
                        <a:lnSpc>
                          <a:spcPct val="100000"/>
                        </a:lnSpc>
                      </a:pPr>
                      <a:r>
                        <a:rPr sz="1400" spc="-10" dirty="0" smtClean="0">
                          <a:latin typeface="Calibri"/>
                          <a:cs typeface="Calibri"/>
                        </a:rPr>
                        <a:t>Opu</a:t>
                      </a:r>
                      <a:r>
                        <a:rPr sz="1400" spc="0" dirty="0" smtClean="0">
                          <a:latin typeface="Calibri"/>
                          <a:cs typeface="Calibri"/>
                        </a:rPr>
                        <a:t>s</a:t>
                      </a:r>
                      <a:r>
                        <a:rPr sz="1400" spc="5" dirty="0" smtClean="0">
                          <a:latin typeface="Calibri"/>
                          <a:cs typeface="Calibri"/>
                        </a:rPr>
                        <a:t> </a:t>
                      </a:r>
                      <a:r>
                        <a:rPr sz="1400" spc="-10" dirty="0" smtClean="0">
                          <a:latin typeface="Calibri"/>
                          <a:cs typeface="Calibri"/>
                        </a:rPr>
                        <a:t>On</a:t>
                      </a:r>
                      <a:r>
                        <a:rPr sz="1400" spc="0" dirty="0" smtClean="0">
                          <a:latin typeface="Calibri"/>
                          <a:cs typeface="Calibri"/>
                        </a:rPr>
                        <a:t>e Sol</a:t>
                      </a:r>
                      <a:r>
                        <a:rPr sz="1400" spc="-10" dirty="0" smtClean="0">
                          <a:latin typeface="Calibri"/>
                          <a:cs typeface="Calibri"/>
                        </a:rPr>
                        <a:t>u</a:t>
                      </a:r>
                      <a:r>
                        <a:rPr sz="1400" spc="0" dirty="0" smtClean="0">
                          <a:latin typeface="Calibri"/>
                          <a:cs typeface="Calibri"/>
                        </a:rPr>
                        <a:t>tio</a:t>
                      </a:r>
                      <a:r>
                        <a:rPr sz="1400" spc="-10" dirty="0" smtClean="0">
                          <a:latin typeface="Calibri"/>
                          <a:cs typeface="Calibri"/>
                        </a:rPr>
                        <a:t>n</a:t>
                      </a:r>
                      <a:r>
                        <a:rPr sz="1400" spc="0" dirty="0" smtClean="0">
                          <a:latin typeface="Calibri"/>
                          <a:cs typeface="Calibri"/>
                        </a:rPr>
                        <a:t>s</a:t>
                      </a:r>
                      <a:endParaRPr sz="1400">
                        <a:latin typeface="Calibri"/>
                        <a:cs typeface="Calibri"/>
                      </a:endParaRPr>
                    </a:p>
                  </a:txBody>
                  <a:tcPr marL="0" marR="0" marT="0" marB="0">
                    <a:lnL w="26162">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85725">
                        <a:lnSpc>
                          <a:spcPct val="100000"/>
                        </a:lnSpc>
                      </a:pPr>
                      <a:r>
                        <a:rPr sz="1400" dirty="0" smtClean="0">
                          <a:latin typeface="Calibri"/>
                          <a:cs typeface="Calibri"/>
                          <a:hlinkClick r:id="rId13"/>
                        </a:rPr>
                        <a:t>j</a:t>
                      </a:r>
                      <a:r>
                        <a:rPr sz="1400" spc="-10" dirty="0" smtClean="0">
                          <a:latin typeface="Calibri"/>
                          <a:cs typeface="Calibri"/>
                          <a:hlinkClick r:id="rId13"/>
                        </a:rPr>
                        <a:t>w</a:t>
                      </a:r>
                      <a:r>
                        <a:rPr sz="1400" spc="0" dirty="0" smtClean="0">
                          <a:latin typeface="Calibri"/>
                          <a:cs typeface="Calibri"/>
                          <a:hlinkClick r:id="rId13"/>
                        </a:rPr>
                        <a:t>on</a:t>
                      </a:r>
                      <a:r>
                        <a:rPr sz="1400" spc="-10" dirty="0" smtClean="0">
                          <a:latin typeface="Calibri"/>
                          <a:cs typeface="Calibri"/>
                          <a:hlinkClick r:id="rId13"/>
                        </a:rPr>
                        <a:t>g</a:t>
                      </a:r>
                      <a:r>
                        <a:rPr sz="1400" spc="0" dirty="0" smtClean="0">
                          <a:latin typeface="Calibri"/>
                          <a:cs typeface="Calibri"/>
                          <a:hlinkClick r:id="rId13"/>
                        </a:rPr>
                        <a:t>@o</a:t>
                      </a:r>
                      <a:r>
                        <a:rPr sz="1400" spc="-10" dirty="0" smtClean="0">
                          <a:latin typeface="Calibri"/>
                          <a:cs typeface="Calibri"/>
                          <a:hlinkClick r:id="rId13"/>
                        </a:rPr>
                        <a:t>pu</a:t>
                      </a:r>
                      <a:r>
                        <a:rPr sz="1400" spc="0" dirty="0" smtClean="0">
                          <a:latin typeface="Calibri"/>
                          <a:cs typeface="Calibri"/>
                          <a:hlinkClick r:id="rId13"/>
                        </a:rPr>
                        <a:t>so</a:t>
                      </a:r>
                      <a:r>
                        <a:rPr sz="1400" spc="-10" dirty="0" smtClean="0">
                          <a:latin typeface="Calibri"/>
                          <a:cs typeface="Calibri"/>
                          <a:hlinkClick r:id="rId13"/>
                        </a:rPr>
                        <a:t>n</a:t>
                      </a:r>
                      <a:r>
                        <a:rPr sz="1400" spc="-5" dirty="0" smtClean="0">
                          <a:latin typeface="Calibri"/>
                          <a:cs typeface="Calibri"/>
                          <a:hlinkClick r:id="rId13"/>
                        </a:rPr>
                        <a:t>e</a:t>
                      </a:r>
                      <a:r>
                        <a:rPr sz="1400" spc="0" dirty="0" smtClean="0">
                          <a:latin typeface="Calibri"/>
                          <a:cs typeface="Calibri"/>
                          <a:hlinkClick r:id="rId13"/>
                        </a:rPr>
                        <a:t>sol</a:t>
                      </a:r>
                      <a:r>
                        <a:rPr sz="1400" spc="-10" dirty="0" smtClean="0">
                          <a:latin typeface="Calibri"/>
                          <a:cs typeface="Calibri"/>
                          <a:hlinkClick r:id="rId13"/>
                        </a:rPr>
                        <a:t>u</a:t>
                      </a:r>
                      <a:r>
                        <a:rPr sz="1400" spc="0" dirty="0" smtClean="0">
                          <a:latin typeface="Calibri"/>
                          <a:cs typeface="Calibri"/>
                          <a:hlinkClick r:id="rId13"/>
                        </a:rPr>
                        <a:t>tio</a:t>
                      </a:r>
                      <a:r>
                        <a:rPr sz="1400" spc="-10" dirty="0" smtClean="0">
                          <a:latin typeface="Calibri"/>
                          <a:cs typeface="Calibri"/>
                          <a:hlinkClick r:id="rId13"/>
                        </a:rPr>
                        <a:t>n</a:t>
                      </a:r>
                      <a:r>
                        <a:rPr sz="1400" spc="0" dirty="0" smtClean="0">
                          <a:latin typeface="Calibri"/>
                          <a:cs typeface="Calibri"/>
                          <a:hlinkClick r:id="rId13"/>
                        </a:rPr>
                        <a:t>s.</a:t>
                      </a:r>
                      <a:r>
                        <a:rPr sz="1400" spc="-20" dirty="0" smtClean="0">
                          <a:latin typeface="Calibri"/>
                          <a:cs typeface="Calibri"/>
                          <a:hlinkClick r:id="rId13"/>
                        </a:rPr>
                        <a:t>c</a:t>
                      </a:r>
                      <a:r>
                        <a:rPr sz="1400" spc="0" dirty="0" smtClean="0">
                          <a:latin typeface="Calibri"/>
                          <a:cs typeface="Calibri"/>
                          <a:hlinkClick r:id="rId13"/>
                        </a:rPr>
                        <a:t>om</a:t>
                      </a:r>
                      <a:endParaRPr sz="1400">
                        <a:latin typeface="Calibri"/>
                        <a:cs typeface="Calibri"/>
                      </a:endParaRPr>
                    </a:p>
                  </a:txBody>
                  <a:tcPr marL="0" marR="0" marT="0" marB="0">
                    <a:lnL w="12700">
                      <a:solidFill>
                        <a:srgbClr val="000000"/>
                      </a:solidFill>
                      <a:prstDash val="solid"/>
                    </a:lnL>
                    <a:lnR w="24765">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217805">
                <a:tc>
                  <a:txBody>
                    <a:bodyPr/>
                    <a:lstStyle/>
                    <a:p>
                      <a:pPr marL="73025">
                        <a:lnSpc>
                          <a:spcPct val="100000"/>
                        </a:lnSpc>
                      </a:pPr>
                      <a:r>
                        <a:rPr sz="1400" spc="-20" dirty="0" smtClean="0">
                          <a:latin typeface="Calibri"/>
                          <a:cs typeface="Calibri"/>
                        </a:rPr>
                        <a:t>R</a:t>
                      </a:r>
                      <a:r>
                        <a:rPr sz="1400" spc="0" dirty="0" smtClean="0">
                          <a:latin typeface="Calibri"/>
                          <a:cs typeface="Calibri"/>
                        </a:rPr>
                        <a:t>oni</a:t>
                      </a:r>
                      <a:r>
                        <a:rPr sz="1400" spc="-20" dirty="0" smtClean="0">
                          <a:latin typeface="Calibri"/>
                          <a:cs typeface="Calibri"/>
                        </a:rPr>
                        <a:t> </a:t>
                      </a:r>
                      <a:r>
                        <a:rPr sz="1400" spc="0" dirty="0" smtClean="0">
                          <a:latin typeface="Calibri"/>
                          <a:cs typeface="Calibri"/>
                        </a:rPr>
                        <a:t>E</a:t>
                      </a:r>
                      <a:r>
                        <a:rPr sz="1400" spc="-20" dirty="0" smtClean="0">
                          <a:latin typeface="Calibri"/>
                          <a:cs typeface="Calibri"/>
                        </a:rPr>
                        <a:t>p</a:t>
                      </a:r>
                      <a:r>
                        <a:rPr sz="1400" spc="-10" dirty="0" smtClean="0">
                          <a:latin typeface="Calibri"/>
                          <a:cs typeface="Calibri"/>
                        </a:rPr>
                        <a:t>s</a:t>
                      </a:r>
                      <a:r>
                        <a:rPr sz="1400" spc="-15" dirty="0" smtClean="0">
                          <a:latin typeface="Calibri"/>
                          <a:cs typeface="Calibri"/>
                        </a:rPr>
                        <a:t>t</a:t>
                      </a:r>
                      <a:r>
                        <a:rPr sz="1400" spc="0" dirty="0" smtClean="0">
                          <a:latin typeface="Calibri"/>
                          <a:cs typeface="Calibri"/>
                        </a:rPr>
                        <a:t>ein</a:t>
                      </a:r>
                      <a:endParaRPr sz="1400">
                        <a:latin typeface="Calibri"/>
                        <a:cs typeface="Calibri"/>
                      </a:endParaRPr>
                    </a:p>
                  </a:txBody>
                  <a:tcPr marL="0" marR="0" marT="0" marB="0">
                    <a:lnL w="24803">
                      <a:solidFill>
                        <a:srgbClr val="000000"/>
                      </a:solidFill>
                      <a:prstDash val="solid"/>
                    </a:lnL>
                    <a:lnR w="26162">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71755">
                        <a:lnSpc>
                          <a:spcPct val="100000"/>
                        </a:lnSpc>
                      </a:pPr>
                      <a:r>
                        <a:rPr sz="1400" spc="-30" dirty="0" smtClean="0">
                          <a:latin typeface="Calibri"/>
                          <a:cs typeface="Calibri"/>
                        </a:rPr>
                        <a:t>P</a:t>
                      </a:r>
                      <a:r>
                        <a:rPr sz="1400" spc="0" dirty="0" smtClean="0">
                          <a:latin typeface="Calibri"/>
                          <a:cs typeface="Calibri"/>
                        </a:rPr>
                        <a:t>a</a:t>
                      </a:r>
                      <a:r>
                        <a:rPr sz="1400" spc="-10" dirty="0" smtClean="0">
                          <a:latin typeface="Calibri"/>
                          <a:cs typeface="Calibri"/>
                        </a:rPr>
                        <a:t>c</a:t>
                      </a:r>
                      <a:r>
                        <a:rPr sz="1400" spc="0" dirty="0" smtClean="0">
                          <a:latin typeface="Calibri"/>
                          <a:cs typeface="Calibri"/>
                        </a:rPr>
                        <a:t>e</a:t>
                      </a:r>
                      <a:r>
                        <a:rPr sz="1400" spc="-10" dirty="0" smtClean="0">
                          <a:latin typeface="Calibri"/>
                          <a:cs typeface="Calibri"/>
                        </a:rPr>
                        <a:t> </a:t>
                      </a:r>
                      <a:r>
                        <a:rPr sz="1400" spc="0" dirty="0" smtClean="0">
                          <a:latin typeface="Calibri"/>
                          <a:cs typeface="Calibri"/>
                        </a:rPr>
                        <a:t>E</a:t>
                      </a:r>
                      <a:r>
                        <a:rPr sz="1400" spc="-10" dirty="0" smtClean="0">
                          <a:latin typeface="Calibri"/>
                          <a:cs typeface="Calibri"/>
                        </a:rPr>
                        <a:t>n</a:t>
                      </a:r>
                      <a:r>
                        <a:rPr sz="1400" spc="0" dirty="0" smtClean="0">
                          <a:latin typeface="Calibri"/>
                          <a:cs typeface="Calibri"/>
                        </a:rPr>
                        <a:t>e</a:t>
                      </a:r>
                      <a:r>
                        <a:rPr sz="1400" spc="-25" dirty="0" smtClean="0">
                          <a:latin typeface="Calibri"/>
                          <a:cs typeface="Calibri"/>
                        </a:rPr>
                        <a:t>r</a:t>
                      </a:r>
                      <a:r>
                        <a:rPr sz="1400" spc="0" dirty="0" smtClean="0">
                          <a:latin typeface="Calibri"/>
                          <a:cs typeface="Calibri"/>
                        </a:rPr>
                        <a:t>gy</a:t>
                      </a:r>
                      <a:r>
                        <a:rPr sz="1400" spc="15" dirty="0" smtClean="0">
                          <a:latin typeface="Calibri"/>
                          <a:cs typeface="Calibri"/>
                        </a:rPr>
                        <a:t> </a:t>
                      </a:r>
                      <a:r>
                        <a:rPr sz="1400" spc="0" dirty="0" smtClean="0">
                          <a:latin typeface="Calibri"/>
                          <a:cs typeface="Calibri"/>
                        </a:rPr>
                        <a:t>&amp;</a:t>
                      </a:r>
                      <a:r>
                        <a:rPr sz="1400" spc="-15" dirty="0" smtClean="0">
                          <a:latin typeface="Calibri"/>
                          <a:cs typeface="Calibri"/>
                        </a:rPr>
                        <a:t> </a:t>
                      </a:r>
                      <a:r>
                        <a:rPr sz="1400" spc="-5" dirty="0" smtClean="0">
                          <a:latin typeface="Calibri"/>
                          <a:cs typeface="Calibri"/>
                        </a:rPr>
                        <a:t>C</a:t>
                      </a:r>
                      <a:r>
                        <a:rPr sz="1400" spc="0" dirty="0" smtClean="0">
                          <a:latin typeface="Calibri"/>
                          <a:cs typeface="Calibri"/>
                        </a:rPr>
                        <a:t>lim</a:t>
                      </a:r>
                      <a:r>
                        <a:rPr sz="1400" spc="-20" dirty="0" smtClean="0">
                          <a:latin typeface="Calibri"/>
                          <a:cs typeface="Calibri"/>
                        </a:rPr>
                        <a:t>a</a:t>
                      </a:r>
                      <a:r>
                        <a:rPr sz="1400" spc="-15" dirty="0" smtClean="0">
                          <a:latin typeface="Calibri"/>
                          <a:cs typeface="Calibri"/>
                        </a:rPr>
                        <a:t>t</a:t>
                      </a:r>
                      <a:r>
                        <a:rPr sz="1400" spc="0" dirty="0" smtClean="0">
                          <a:latin typeface="Calibri"/>
                          <a:cs typeface="Calibri"/>
                        </a:rPr>
                        <a:t>e Ce</a:t>
                      </a:r>
                      <a:r>
                        <a:rPr sz="1400" spc="-25" dirty="0" smtClean="0">
                          <a:latin typeface="Calibri"/>
                          <a:cs typeface="Calibri"/>
                        </a:rPr>
                        <a:t>n</a:t>
                      </a:r>
                      <a:r>
                        <a:rPr sz="1400" spc="-15" dirty="0" smtClean="0">
                          <a:latin typeface="Calibri"/>
                          <a:cs typeface="Calibri"/>
                        </a:rPr>
                        <a:t>t</a:t>
                      </a:r>
                      <a:r>
                        <a:rPr sz="1400" spc="0" dirty="0" smtClean="0">
                          <a:latin typeface="Calibri"/>
                          <a:cs typeface="Calibri"/>
                        </a:rPr>
                        <a:t>er</a:t>
                      </a:r>
                      <a:endParaRPr sz="1400">
                        <a:latin typeface="Calibri"/>
                        <a:cs typeface="Calibri"/>
                      </a:endParaRPr>
                    </a:p>
                  </a:txBody>
                  <a:tcPr marL="0" marR="0" marT="0" marB="0">
                    <a:lnL w="26162">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85725">
                        <a:lnSpc>
                          <a:spcPct val="100000"/>
                        </a:lnSpc>
                      </a:pPr>
                      <a:r>
                        <a:rPr sz="1400" spc="-25" dirty="0" smtClean="0">
                          <a:latin typeface="Calibri"/>
                          <a:cs typeface="Calibri"/>
                          <a:hlinkClick r:id="rId14"/>
                        </a:rPr>
                        <a:t>r</a:t>
                      </a:r>
                      <a:r>
                        <a:rPr sz="1400" spc="0" dirty="0" smtClean="0">
                          <a:latin typeface="Calibri"/>
                          <a:cs typeface="Calibri"/>
                          <a:hlinkClick r:id="rId14"/>
                        </a:rPr>
                        <a:t>e</a:t>
                      </a:r>
                      <a:r>
                        <a:rPr sz="1400" spc="-20" dirty="0" smtClean="0">
                          <a:latin typeface="Calibri"/>
                          <a:cs typeface="Calibri"/>
                          <a:hlinkClick r:id="rId14"/>
                        </a:rPr>
                        <a:t>p</a:t>
                      </a:r>
                      <a:r>
                        <a:rPr sz="1400" spc="-10" dirty="0" smtClean="0">
                          <a:latin typeface="Calibri"/>
                          <a:cs typeface="Calibri"/>
                          <a:hlinkClick r:id="rId14"/>
                        </a:rPr>
                        <a:t>s</a:t>
                      </a:r>
                      <a:r>
                        <a:rPr sz="1400" spc="-15" dirty="0" smtClean="0">
                          <a:latin typeface="Calibri"/>
                          <a:cs typeface="Calibri"/>
                          <a:hlinkClick r:id="rId14"/>
                        </a:rPr>
                        <a:t>t</a:t>
                      </a:r>
                      <a:r>
                        <a:rPr sz="1400" spc="0" dirty="0" smtClean="0">
                          <a:latin typeface="Calibri"/>
                          <a:cs typeface="Calibri"/>
                          <a:hlinkClick r:id="rId14"/>
                        </a:rPr>
                        <a:t>ei</a:t>
                      </a:r>
                      <a:r>
                        <a:rPr sz="1400" spc="-10" dirty="0" smtClean="0">
                          <a:latin typeface="Calibri"/>
                          <a:cs typeface="Calibri"/>
                          <a:hlinkClick r:id="rId14"/>
                        </a:rPr>
                        <a:t>n</a:t>
                      </a:r>
                      <a:r>
                        <a:rPr sz="1400" spc="0" dirty="0" smtClean="0">
                          <a:latin typeface="Calibri"/>
                          <a:cs typeface="Calibri"/>
                          <a:hlinkClick r:id="rId14"/>
                        </a:rPr>
                        <a:t>@l</a:t>
                      </a:r>
                      <a:r>
                        <a:rPr sz="1400" spc="-15" dirty="0" smtClean="0">
                          <a:latin typeface="Calibri"/>
                          <a:cs typeface="Calibri"/>
                          <a:hlinkClick r:id="rId14"/>
                        </a:rPr>
                        <a:t>a</a:t>
                      </a:r>
                      <a:r>
                        <a:rPr sz="1400" spc="-80" dirty="0" smtClean="0">
                          <a:latin typeface="Calibri"/>
                          <a:cs typeface="Calibri"/>
                          <a:hlinkClick r:id="rId14"/>
                        </a:rPr>
                        <a:t>w</a:t>
                      </a:r>
                      <a:r>
                        <a:rPr sz="1400" spc="0" dirty="0" smtClean="0">
                          <a:latin typeface="Calibri"/>
                          <a:cs typeface="Calibri"/>
                          <a:hlinkClick r:id="rId14"/>
                        </a:rPr>
                        <a:t>.</a:t>
                      </a:r>
                      <a:r>
                        <a:rPr sz="1400" spc="-10" dirty="0" smtClean="0">
                          <a:latin typeface="Calibri"/>
                          <a:cs typeface="Calibri"/>
                          <a:hlinkClick r:id="rId14"/>
                        </a:rPr>
                        <a:t>p</a:t>
                      </a:r>
                      <a:r>
                        <a:rPr sz="1400" spc="0" dirty="0" smtClean="0">
                          <a:latin typeface="Calibri"/>
                          <a:cs typeface="Calibri"/>
                          <a:hlinkClick r:id="rId14"/>
                        </a:rPr>
                        <a:t>a</a:t>
                      </a:r>
                      <a:r>
                        <a:rPr sz="1400" spc="-10" dirty="0" smtClean="0">
                          <a:latin typeface="Calibri"/>
                          <a:cs typeface="Calibri"/>
                          <a:hlinkClick r:id="rId14"/>
                        </a:rPr>
                        <a:t>c</a:t>
                      </a:r>
                      <a:r>
                        <a:rPr sz="1400" spc="0" dirty="0" smtClean="0">
                          <a:latin typeface="Calibri"/>
                          <a:cs typeface="Calibri"/>
                          <a:hlinkClick r:id="rId14"/>
                        </a:rPr>
                        <a:t>e.e</a:t>
                      </a:r>
                      <a:r>
                        <a:rPr sz="1400" spc="-10" dirty="0" smtClean="0">
                          <a:latin typeface="Calibri"/>
                          <a:cs typeface="Calibri"/>
                          <a:hlinkClick r:id="rId14"/>
                        </a:rPr>
                        <a:t>d</a:t>
                      </a:r>
                      <a:r>
                        <a:rPr sz="1400" spc="0" dirty="0" smtClean="0">
                          <a:latin typeface="Calibri"/>
                          <a:cs typeface="Calibri"/>
                          <a:hlinkClick r:id="rId14"/>
                        </a:rPr>
                        <a:t>u</a:t>
                      </a:r>
                      <a:endParaRPr sz="1400">
                        <a:latin typeface="Calibri"/>
                        <a:cs typeface="Calibri"/>
                      </a:endParaRPr>
                    </a:p>
                  </a:txBody>
                  <a:tcPr marL="0" marR="0" marT="0" marB="0">
                    <a:lnL w="12700">
                      <a:solidFill>
                        <a:srgbClr val="000000"/>
                      </a:solidFill>
                      <a:prstDash val="solid"/>
                    </a:lnL>
                    <a:lnR w="24765">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217931">
                <a:tc>
                  <a:txBody>
                    <a:bodyPr/>
                    <a:lstStyle/>
                    <a:p>
                      <a:pPr marL="73025">
                        <a:lnSpc>
                          <a:spcPct val="100000"/>
                        </a:lnSpc>
                      </a:pPr>
                      <a:r>
                        <a:rPr sz="1400" dirty="0" smtClean="0">
                          <a:latin typeface="Calibri"/>
                          <a:cs typeface="Calibri"/>
                        </a:rPr>
                        <a:t>S</a:t>
                      </a:r>
                      <a:r>
                        <a:rPr sz="1400" spc="-15" dirty="0" smtClean="0">
                          <a:latin typeface="Calibri"/>
                          <a:cs typeface="Calibri"/>
                        </a:rPr>
                        <a:t>c</a:t>
                      </a:r>
                      <a:r>
                        <a:rPr sz="1400" spc="0" dirty="0" smtClean="0">
                          <a:latin typeface="Calibri"/>
                          <a:cs typeface="Calibri"/>
                        </a:rPr>
                        <a:t>o</a:t>
                      </a:r>
                      <a:r>
                        <a:rPr sz="1400" spc="-25" dirty="0" smtClean="0">
                          <a:latin typeface="Calibri"/>
                          <a:cs typeface="Calibri"/>
                        </a:rPr>
                        <a:t>t</a:t>
                      </a:r>
                      <a:r>
                        <a:rPr sz="1400" spc="0" dirty="0" smtClean="0">
                          <a:latin typeface="Calibri"/>
                          <a:cs typeface="Calibri"/>
                        </a:rPr>
                        <a:t>t</a:t>
                      </a:r>
                      <a:r>
                        <a:rPr sz="1400" spc="-10" dirty="0" smtClean="0">
                          <a:latin typeface="Calibri"/>
                          <a:cs typeface="Calibri"/>
                        </a:rPr>
                        <a:t> </a:t>
                      </a:r>
                      <a:r>
                        <a:rPr sz="1400" spc="0" dirty="0" smtClean="0">
                          <a:latin typeface="Calibri"/>
                          <a:cs typeface="Calibri"/>
                        </a:rPr>
                        <a:t>Hi</a:t>
                      </a:r>
                      <a:r>
                        <a:rPr sz="1400" spc="10" dirty="0" smtClean="0">
                          <a:latin typeface="Calibri"/>
                          <a:cs typeface="Calibri"/>
                        </a:rPr>
                        <a:t>g</a:t>
                      </a:r>
                      <a:r>
                        <a:rPr sz="1400" spc="0" dirty="0" smtClean="0">
                          <a:latin typeface="Calibri"/>
                          <a:cs typeface="Calibri"/>
                        </a:rPr>
                        <a:t>gi</a:t>
                      </a:r>
                      <a:r>
                        <a:rPr sz="1400" spc="-5" dirty="0" smtClean="0">
                          <a:latin typeface="Calibri"/>
                          <a:cs typeface="Calibri"/>
                        </a:rPr>
                        <a:t>n</a:t>
                      </a:r>
                      <a:r>
                        <a:rPr sz="1400" spc="0" dirty="0" smtClean="0">
                          <a:latin typeface="Calibri"/>
                          <a:cs typeface="Calibri"/>
                        </a:rPr>
                        <a:t>s</a:t>
                      </a:r>
                      <a:endParaRPr sz="1400">
                        <a:latin typeface="Calibri"/>
                        <a:cs typeface="Calibri"/>
                      </a:endParaRPr>
                    </a:p>
                  </a:txBody>
                  <a:tcPr marL="0" marR="0" marT="0" marB="0">
                    <a:lnL w="24803">
                      <a:solidFill>
                        <a:srgbClr val="000000"/>
                      </a:solidFill>
                      <a:prstDash val="solid"/>
                    </a:lnL>
                    <a:lnR w="26162">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71755">
                        <a:lnSpc>
                          <a:spcPct val="100000"/>
                        </a:lnSpc>
                      </a:pPr>
                      <a:r>
                        <a:rPr sz="1400" dirty="0" smtClean="0">
                          <a:latin typeface="Calibri"/>
                          <a:cs typeface="Calibri"/>
                        </a:rPr>
                        <a:t>Sc</a:t>
                      </a:r>
                      <a:r>
                        <a:rPr sz="1400" spc="-10" dirty="0" smtClean="0">
                          <a:latin typeface="Calibri"/>
                          <a:cs typeface="Calibri"/>
                        </a:rPr>
                        <a:t>hn</a:t>
                      </a:r>
                      <a:r>
                        <a:rPr sz="1400" spc="0" dirty="0" smtClean="0">
                          <a:latin typeface="Calibri"/>
                          <a:cs typeface="Calibri"/>
                        </a:rPr>
                        <a:t>ei</a:t>
                      </a:r>
                      <a:r>
                        <a:rPr sz="1400" spc="-10" dirty="0" smtClean="0">
                          <a:latin typeface="Calibri"/>
                          <a:cs typeface="Calibri"/>
                        </a:rPr>
                        <a:t>d</a:t>
                      </a:r>
                      <a:r>
                        <a:rPr sz="1400" spc="0" dirty="0" smtClean="0">
                          <a:latin typeface="Calibri"/>
                          <a:cs typeface="Calibri"/>
                        </a:rPr>
                        <a:t>er</a:t>
                      </a:r>
                      <a:r>
                        <a:rPr sz="1400" spc="5" dirty="0" smtClean="0">
                          <a:latin typeface="Calibri"/>
                          <a:cs typeface="Calibri"/>
                        </a:rPr>
                        <a:t> </a:t>
                      </a:r>
                      <a:r>
                        <a:rPr sz="1400" spc="0" dirty="0" smtClean="0">
                          <a:latin typeface="Calibri"/>
                          <a:cs typeface="Calibri"/>
                        </a:rPr>
                        <a:t>Ele</a:t>
                      </a:r>
                      <a:r>
                        <a:rPr sz="1400" spc="-10" dirty="0" smtClean="0">
                          <a:latin typeface="Calibri"/>
                          <a:cs typeface="Calibri"/>
                        </a:rPr>
                        <a:t>c</a:t>
                      </a:r>
                      <a:r>
                        <a:rPr sz="1400" spc="0" dirty="0" smtClean="0">
                          <a:latin typeface="Calibri"/>
                          <a:cs typeface="Calibri"/>
                        </a:rPr>
                        <a:t>tric</a:t>
                      </a:r>
                      <a:endParaRPr sz="1400">
                        <a:latin typeface="Calibri"/>
                        <a:cs typeface="Calibri"/>
                      </a:endParaRPr>
                    </a:p>
                  </a:txBody>
                  <a:tcPr marL="0" marR="0" marT="0" marB="0">
                    <a:lnL w="26162">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85725">
                        <a:lnSpc>
                          <a:spcPct val="100000"/>
                        </a:lnSpc>
                      </a:pPr>
                      <a:r>
                        <a:rPr sz="1400" dirty="0" smtClean="0">
                          <a:latin typeface="Calibri"/>
                          <a:cs typeface="Calibri"/>
                          <a:hlinkClick r:id="rId15"/>
                        </a:rPr>
                        <a:t>s</a:t>
                      </a:r>
                      <a:r>
                        <a:rPr sz="1400" spc="-20" dirty="0" smtClean="0">
                          <a:latin typeface="Calibri"/>
                          <a:cs typeface="Calibri"/>
                          <a:hlinkClick r:id="rId15"/>
                        </a:rPr>
                        <a:t>c</a:t>
                      </a:r>
                      <a:r>
                        <a:rPr sz="1400" spc="0" dirty="0" smtClean="0">
                          <a:latin typeface="Calibri"/>
                          <a:cs typeface="Calibri"/>
                          <a:hlinkClick r:id="rId15"/>
                        </a:rPr>
                        <a:t>o</a:t>
                      </a:r>
                      <a:r>
                        <a:rPr sz="1400" spc="-25" dirty="0" smtClean="0">
                          <a:latin typeface="Calibri"/>
                          <a:cs typeface="Calibri"/>
                          <a:hlinkClick r:id="rId15"/>
                        </a:rPr>
                        <a:t>t</a:t>
                      </a:r>
                      <a:r>
                        <a:rPr sz="1400" spc="0" dirty="0" smtClean="0">
                          <a:latin typeface="Calibri"/>
                          <a:cs typeface="Calibri"/>
                          <a:hlinkClick r:id="rId15"/>
                        </a:rPr>
                        <a:t>t.hi</a:t>
                      </a:r>
                      <a:r>
                        <a:rPr sz="1400" spc="5" dirty="0" smtClean="0">
                          <a:latin typeface="Calibri"/>
                          <a:cs typeface="Calibri"/>
                          <a:hlinkClick r:id="rId15"/>
                        </a:rPr>
                        <a:t>g</a:t>
                      </a:r>
                      <a:r>
                        <a:rPr sz="1400" spc="0" dirty="0" smtClean="0">
                          <a:latin typeface="Calibri"/>
                          <a:cs typeface="Calibri"/>
                          <a:hlinkClick r:id="rId15"/>
                        </a:rPr>
                        <a:t>gi</a:t>
                      </a:r>
                      <a:r>
                        <a:rPr sz="1400" spc="-5" dirty="0" smtClean="0">
                          <a:latin typeface="Calibri"/>
                          <a:cs typeface="Calibri"/>
                          <a:hlinkClick r:id="rId15"/>
                        </a:rPr>
                        <a:t>n</a:t>
                      </a:r>
                      <a:r>
                        <a:rPr sz="1400" spc="0" dirty="0" smtClean="0">
                          <a:latin typeface="Calibri"/>
                          <a:cs typeface="Calibri"/>
                          <a:hlinkClick r:id="rId15"/>
                        </a:rPr>
                        <a:t>s</a:t>
                      </a:r>
                      <a:r>
                        <a:rPr sz="1400" spc="5" dirty="0" smtClean="0">
                          <a:latin typeface="Calibri"/>
                          <a:cs typeface="Calibri"/>
                          <a:hlinkClick r:id="rId15"/>
                        </a:rPr>
                        <a:t>@</a:t>
                      </a:r>
                      <a:r>
                        <a:rPr sz="1400" spc="0" dirty="0" smtClean="0">
                          <a:latin typeface="Calibri"/>
                          <a:cs typeface="Calibri"/>
                          <a:hlinkClick r:id="rId15"/>
                        </a:rPr>
                        <a:t>sc</a:t>
                      </a:r>
                      <a:r>
                        <a:rPr sz="1400" spc="-10" dirty="0" smtClean="0">
                          <a:latin typeface="Calibri"/>
                          <a:cs typeface="Calibri"/>
                          <a:hlinkClick r:id="rId15"/>
                        </a:rPr>
                        <a:t>hn</a:t>
                      </a:r>
                      <a:r>
                        <a:rPr sz="1400" spc="0" dirty="0" smtClean="0">
                          <a:latin typeface="Calibri"/>
                          <a:cs typeface="Calibri"/>
                          <a:hlinkClick r:id="rId15"/>
                        </a:rPr>
                        <a:t>ei</a:t>
                      </a:r>
                      <a:r>
                        <a:rPr sz="1400" spc="-10" dirty="0" smtClean="0">
                          <a:latin typeface="Calibri"/>
                          <a:cs typeface="Calibri"/>
                          <a:hlinkClick r:id="rId15"/>
                        </a:rPr>
                        <a:t>d</a:t>
                      </a:r>
                      <a:r>
                        <a:rPr sz="1400" spc="0" dirty="0" smtClean="0">
                          <a:latin typeface="Calibri"/>
                          <a:cs typeface="Calibri"/>
                          <a:hlinkClick r:id="rId15"/>
                        </a:rPr>
                        <a:t>e</a:t>
                      </a:r>
                      <a:r>
                        <a:rPr sz="1400" spc="5" dirty="0" smtClean="0">
                          <a:latin typeface="Calibri"/>
                          <a:cs typeface="Calibri"/>
                          <a:hlinkClick r:id="rId15"/>
                        </a:rPr>
                        <a:t>r</a:t>
                      </a:r>
                      <a:r>
                        <a:rPr sz="1400" spc="0" dirty="0" smtClean="0">
                          <a:latin typeface="Calibri"/>
                          <a:cs typeface="Calibri"/>
                          <a:hlinkClick r:id="rId15"/>
                        </a:rPr>
                        <a:t>-el</a:t>
                      </a:r>
                      <a:r>
                        <a:rPr sz="1400" spc="-5" dirty="0" smtClean="0">
                          <a:latin typeface="Calibri"/>
                          <a:cs typeface="Calibri"/>
                          <a:hlinkClick r:id="rId15"/>
                        </a:rPr>
                        <a:t>e</a:t>
                      </a:r>
                      <a:r>
                        <a:rPr sz="1400" spc="-10" dirty="0" smtClean="0">
                          <a:latin typeface="Calibri"/>
                          <a:cs typeface="Calibri"/>
                          <a:hlinkClick r:id="rId15"/>
                        </a:rPr>
                        <a:t>c</a:t>
                      </a:r>
                      <a:r>
                        <a:rPr sz="1400" spc="0" dirty="0" smtClean="0">
                          <a:latin typeface="Calibri"/>
                          <a:cs typeface="Calibri"/>
                          <a:hlinkClick r:id="rId15"/>
                        </a:rPr>
                        <a:t>tri</a:t>
                      </a:r>
                      <a:r>
                        <a:rPr sz="1400" spc="-5" dirty="0" smtClean="0">
                          <a:latin typeface="Calibri"/>
                          <a:cs typeface="Calibri"/>
                          <a:hlinkClick r:id="rId15"/>
                        </a:rPr>
                        <a:t>c</a:t>
                      </a:r>
                      <a:r>
                        <a:rPr sz="1400" spc="0" dirty="0" smtClean="0">
                          <a:latin typeface="Calibri"/>
                          <a:cs typeface="Calibri"/>
                          <a:hlinkClick r:id="rId15"/>
                        </a:rPr>
                        <a:t>.</a:t>
                      </a:r>
                      <a:r>
                        <a:rPr sz="1400" spc="-20" dirty="0" smtClean="0">
                          <a:latin typeface="Calibri"/>
                          <a:cs typeface="Calibri"/>
                          <a:hlinkClick r:id="rId15"/>
                        </a:rPr>
                        <a:t>c</a:t>
                      </a:r>
                      <a:r>
                        <a:rPr sz="1400" spc="0" dirty="0" smtClean="0">
                          <a:latin typeface="Calibri"/>
                          <a:cs typeface="Calibri"/>
                          <a:hlinkClick r:id="rId15"/>
                        </a:rPr>
                        <a:t>om</a:t>
                      </a:r>
                      <a:endParaRPr sz="1400">
                        <a:latin typeface="Calibri"/>
                        <a:cs typeface="Calibri"/>
                      </a:endParaRPr>
                    </a:p>
                  </a:txBody>
                  <a:tcPr marL="0" marR="0" marT="0" marB="0">
                    <a:lnL w="12700">
                      <a:solidFill>
                        <a:srgbClr val="000000"/>
                      </a:solidFill>
                      <a:prstDash val="solid"/>
                    </a:lnL>
                    <a:lnR w="24765">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224027">
                <a:tc>
                  <a:txBody>
                    <a:bodyPr/>
                    <a:lstStyle/>
                    <a:p>
                      <a:pPr marL="73025">
                        <a:lnSpc>
                          <a:spcPct val="100000"/>
                        </a:lnSpc>
                      </a:pPr>
                      <a:r>
                        <a:rPr sz="1400" dirty="0" smtClean="0">
                          <a:latin typeface="Calibri"/>
                          <a:cs typeface="Calibri"/>
                        </a:rPr>
                        <a:t>Bob</a:t>
                      </a:r>
                      <a:r>
                        <a:rPr sz="1400" spc="-20" dirty="0" smtClean="0">
                          <a:latin typeface="Calibri"/>
                          <a:cs typeface="Calibri"/>
                        </a:rPr>
                        <a:t> </a:t>
                      </a:r>
                      <a:r>
                        <a:rPr sz="1400" spc="-5" dirty="0" smtClean="0">
                          <a:latin typeface="Calibri"/>
                          <a:cs typeface="Calibri"/>
                        </a:rPr>
                        <a:t>C</a:t>
                      </a:r>
                      <a:r>
                        <a:rPr sz="1400" spc="-10" dirty="0" smtClean="0">
                          <a:latin typeface="Calibri"/>
                          <a:cs typeface="Calibri"/>
                        </a:rPr>
                        <a:t>u</a:t>
                      </a:r>
                      <a:r>
                        <a:rPr sz="1400" spc="0" dirty="0" smtClean="0">
                          <a:latin typeface="Calibri"/>
                          <a:cs typeface="Calibri"/>
                        </a:rPr>
                        <a:t>rr</a:t>
                      </a:r>
                      <a:r>
                        <a:rPr sz="1400" spc="5" dirty="0" smtClean="0">
                          <a:latin typeface="Calibri"/>
                          <a:cs typeface="Calibri"/>
                        </a:rPr>
                        <a:t>i</a:t>
                      </a:r>
                      <a:r>
                        <a:rPr sz="1400" spc="0" dirty="0" smtClean="0">
                          <a:latin typeface="Calibri"/>
                          <a:cs typeface="Calibri"/>
                        </a:rPr>
                        <a:t>e</a:t>
                      </a:r>
                      <a:endParaRPr sz="1400">
                        <a:latin typeface="Calibri"/>
                        <a:cs typeface="Calibri"/>
                      </a:endParaRPr>
                    </a:p>
                  </a:txBody>
                  <a:tcPr marL="0" marR="0" marT="0" marB="0">
                    <a:lnL w="24803">
                      <a:solidFill>
                        <a:srgbClr val="000000"/>
                      </a:solidFill>
                      <a:prstDash val="solid"/>
                    </a:lnL>
                    <a:lnR w="26162">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71755">
                        <a:lnSpc>
                          <a:spcPct val="100000"/>
                        </a:lnSpc>
                      </a:pPr>
                      <a:r>
                        <a:rPr sz="1400" dirty="0" smtClean="0">
                          <a:latin typeface="Calibri"/>
                          <a:cs typeface="Calibri"/>
                        </a:rPr>
                        <a:t>Smar</a:t>
                      </a:r>
                      <a:r>
                        <a:rPr sz="1400" spc="-20" dirty="0" smtClean="0">
                          <a:latin typeface="Calibri"/>
                          <a:cs typeface="Calibri"/>
                        </a:rPr>
                        <a:t>t</a:t>
                      </a:r>
                      <a:r>
                        <a:rPr sz="1400" spc="0" dirty="0" smtClean="0">
                          <a:latin typeface="Calibri"/>
                          <a:cs typeface="Calibri"/>
                        </a:rPr>
                        <a:t>er</a:t>
                      </a:r>
                      <a:r>
                        <a:rPr sz="1400" spc="-20" dirty="0" smtClean="0">
                          <a:latin typeface="Calibri"/>
                          <a:cs typeface="Calibri"/>
                        </a:rPr>
                        <a:t> </a:t>
                      </a:r>
                      <a:r>
                        <a:rPr sz="1400" spc="0" dirty="0" smtClean="0">
                          <a:latin typeface="Calibri"/>
                          <a:cs typeface="Calibri"/>
                        </a:rPr>
                        <a:t>Gr</a:t>
                      </a:r>
                      <a:r>
                        <a:rPr sz="1400" spc="5" dirty="0" smtClean="0">
                          <a:latin typeface="Calibri"/>
                          <a:cs typeface="Calibri"/>
                        </a:rPr>
                        <a:t>i</a:t>
                      </a:r>
                      <a:r>
                        <a:rPr sz="1400" spc="0" dirty="0" smtClean="0">
                          <a:latin typeface="Calibri"/>
                          <a:cs typeface="Calibri"/>
                        </a:rPr>
                        <a:t>d</a:t>
                      </a:r>
                      <a:r>
                        <a:rPr sz="1400" spc="-15" dirty="0" smtClean="0">
                          <a:latin typeface="Calibri"/>
                          <a:cs typeface="Calibri"/>
                        </a:rPr>
                        <a:t> </a:t>
                      </a:r>
                      <a:r>
                        <a:rPr sz="1400" spc="0" dirty="0" smtClean="0">
                          <a:latin typeface="Calibri"/>
                          <a:cs typeface="Calibri"/>
                        </a:rPr>
                        <a:t>Solu</a:t>
                      </a:r>
                      <a:r>
                        <a:rPr sz="1400" spc="-10" dirty="0" smtClean="0">
                          <a:latin typeface="Calibri"/>
                          <a:cs typeface="Calibri"/>
                        </a:rPr>
                        <a:t>t</a:t>
                      </a:r>
                      <a:r>
                        <a:rPr sz="1400" spc="0" dirty="0" smtClean="0">
                          <a:latin typeface="Calibri"/>
                          <a:cs typeface="Calibri"/>
                        </a:rPr>
                        <a:t>io</a:t>
                      </a:r>
                      <a:r>
                        <a:rPr sz="1400" spc="-10" dirty="0" smtClean="0">
                          <a:latin typeface="Calibri"/>
                          <a:cs typeface="Calibri"/>
                        </a:rPr>
                        <a:t>n</a:t>
                      </a:r>
                      <a:r>
                        <a:rPr sz="1400" spc="0" dirty="0" smtClean="0">
                          <a:latin typeface="Calibri"/>
                          <a:cs typeface="Calibri"/>
                        </a:rPr>
                        <a:t>s</a:t>
                      </a:r>
                      <a:endParaRPr sz="1400">
                        <a:latin typeface="Calibri"/>
                        <a:cs typeface="Calibri"/>
                      </a:endParaRPr>
                    </a:p>
                  </a:txBody>
                  <a:tcPr marL="0" marR="0" marT="0" marB="0">
                    <a:lnL w="26162">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85725">
                        <a:lnSpc>
                          <a:spcPct val="100000"/>
                        </a:lnSpc>
                      </a:pPr>
                      <a:r>
                        <a:rPr sz="1400" spc="-25" dirty="0" smtClean="0">
                          <a:latin typeface="Calibri"/>
                          <a:cs typeface="Calibri"/>
                          <a:hlinkClick r:id="rId16"/>
                        </a:rPr>
                        <a:t>r</a:t>
                      </a:r>
                      <a:r>
                        <a:rPr sz="1400" spc="-10" dirty="0" smtClean="0">
                          <a:latin typeface="Calibri"/>
                          <a:cs typeface="Calibri"/>
                          <a:hlinkClick r:id="rId16"/>
                        </a:rPr>
                        <a:t>cu</a:t>
                      </a:r>
                      <a:r>
                        <a:rPr sz="1400" spc="0" dirty="0" smtClean="0">
                          <a:latin typeface="Calibri"/>
                          <a:cs typeface="Calibri"/>
                          <a:hlinkClick r:id="rId16"/>
                        </a:rPr>
                        <a:t>rr</a:t>
                      </a:r>
                      <a:r>
                        <a:rPr sz="1400" spc="5" dirty="0" smtClean="0">
                          <a:latin typeface="Calibri"/>
                          <a:cs typeface="Calibri"/>
                          <a:hlinkClick r:id="rId16"/>
                        </a:rPr>
                        <a:t>i</a:t>
                      </a:r>
                      <a:r>
                        <a:rPr sz="1400" spc="0" dirty="0" smtClean="0">
                          <a:latin typeface="Calibri"/>
                          <a:cs typeface="Calibri"/>
                          <a:hlinkClick r:id="rId16"/>
                        </a:rPr>
                        <a:t>e@s</a:t>
                      </a:r>
                      <a:r>
                        <a:rPr sz="1400" spc="-10" dirty="0" smtClean="0">
                          <a:latin typeface="Calibri"/>
                          <a:cs typeface="Calibri"/>
                          <a:hlinkClick r:id="rId16"/>
                        </a:rPr>
                        <a:t>m</a:t>
                      </a:r>
                      <a:r>
                        <a:rPr sz="1400" spc="0" dirty="0" smtClean="0">
                          <a:latin typeface="Calibri"/>
                          <a:cs typeface="Calibri"/>
                          <a:hlinkClick r:id="rId16"/>
                        </a:rPr>
                        <a:t>artgridsolutions.</a:t>
                      </a:r>
                      <a:r>
                        <a:rPr sz="1400" spc="-20" dirty="0" smtClean="0">
                          <a:latin typeface="Calibri"/>
                          <a:cs typeface="Calibri"/>
                          <a:hlinkClick r:id="rId16"/>
                        </a:rPr>
                        <a:t>c</a:t>
                      </a:r>
                      <a:r>
                        <a:rPr sz="1400" spc="0" dirty="0" smtClean="0">
                          <a:latin typeface="Calibri"/>
                          <a:cs typeface="Calibri"/>
                          <a:hlinkClick r:id="rId16"/>
                        </a:rPr>
                        <a:t>om</a:t>
                      </a:r>
                      <a:endParaRPr sz="1400">
                        <a:latin typeface="Calibri"/>
                        <a:cs typeface="Calibri"/>
                      </a:endParaRPr>
                    </a:p>
                  </a:txBody>
                  <a:tcPr marL="0" marR="0" marT="0" marB="0">
                    <a:lnL w="12700">
                      <a:solidFill>
                        <a:srgbClr val="000000"/>
                      </a:solidFill>
                      <a:prstDash val="solid"/>
                    </a:lnL>
                    <a:lnR w="24765">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224155">
                <a:tc>
                  <a:txBody>
                    <a:bodyPr/>
                    <a:lstStyle/>
                    <a:p>
                      <a:pPr marL="73025">
                        <a:lnSpc>
                          <a:spcPct val="100000"/>
                        </a:lnSpc>
                      </a:pPr>
                      <a:r>
                        <a:rPr sz="1400" spc="-5" dirty="0" smtClean="0">
                          <a:latin typeface="Calibri"/>
                          <a:cs typeface="Calibri"/>
                        </a:rPr>
                        <a:t>C</a:t>
                      </a:r>
                      <a:r>
                        <a:rPr sz="1400" spc="0" dirty="0" smtClean="0">
                          <a:latin typeface="Calibri"/>
                          <a:cs typeface="Calibri"/>
                        </a:rPr>
                        <a:t>arl</a:t>
                      </a:r>
                      <a:r>
                        <a:rPr sz="1400" spc="5" dirty="0" smtClean="0">
                          <a:latin typeface="Calibri"/>
                          <a:cs typeface="Calibri"/>
                        </a:rPr>
                        <a:t>o</a:t>
                      </a:r>
                      <a:r>
                        <a:rPr sz="1400" spc="0" dirty="0" smtClean="0">
                          <a:latin typeface="Calibri"/>
                          <a:cs typeface="Calibri"/>
                        </a:rPr>
                        <a:t>s Gon</a:t>
                      </a:r>
                      <a:r>
                        <a:rPr sz="1400" spc="-30" dirty="0" smtClean="0">
                          <a:latin typeface="Calibri"/>
                          <a:cs typeface="Calibri"/>
                        </a:rPr>
                        <a:t>z</a:t>
                      </a:r>
                      <a:r>
                        <a:rPr sz="1400" spc="0" dirty="0" smtClean="0">
                          <a:latin typeface="Calibri"/>
                          <a:cs typeface="Calibri"/>
                        </a:rPr>
                        <a:t>al</a:t>
                      </a:r>
                      <a:r>
                        <a:rPr sz="1400" spc="-15" dirty="0" smtClean="0">
                          <a:latin typeface="Calibri"/>
                          <a:cs typeface="Calibri"/>
                        </a:rPr>
                        <a:t>e</a:t>
                      </a:r>
                      <a:r>
                        <a:rPr sz="1400" spc="0" dirty="0" smtClean="0">
                          <a:latin typeface="Calibri"/>
                          <a:cs typeface="Calibri"/>
                        </a:rPr>
                        <a:t>z</a:t>
                      </a:r>
                      <a:endParaRPr sz="1400">
                        <a:latin typeface="Calibri"/>
                        <a:cs typeface="Calibri"/>
                      </a:endParaRPr>
                    </a:p>
                  </a:txBody>
                  <a:tcPr marL="0" marR="0" marT="0" marB="0">
                    <a:lnL w="24803">
                      <a:solidFill>
                        <a:srgbClr val="000000"/>
                      </a:solidFill>
                      <a:prstDash val="solid"/>
                    </a:lnL>
                    <a:lnR w="26162">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71755">
                        <a:lnSpc>
                          <a:spcPct val="100000"/>
                        </a:lnSpc>
                      </a:pPr>
                      <a:r>
                        <a:rPr sz="1400" dirty="0" smtClean="0">
                          <a:latin typeface="Calibri"/>
                          <a:cs typeface="Calibri"/>
                        </a:rPr>
                        <a:t>SolarCity</a:t>
                      </a:r>
                      <a:endParaRPr sz="1400">
                        <a:latin typeface="Calibri"/>
                        <a:cs typeface="Calibri"/>
                      </a:endParaRPr>
                    </a:p>
                  </a:txBody>
                  <a:tcPr marL="0" marR="0" marT="0" marB="0">
                    <a:lnL w="26162">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85725">
                        <a:lnSpc>
                          <a:spcPct val="100000"/>
                        </a:lnSpc>
                      </a:pPr>
                      <a:r>
                        <a:rPr sz="1400" spc="-10" dirty="0" smtClean="0">
                          <a:latin typeface="Calibri"/>
                          <a:cs typeface="Calibri"/>
                          <a:hlinkClick r:id="rId17"/>
                        </a:rPr>
                        <a:t>c</a:t>
                      </a:r>
                      <a:r>
                        <a:rPr sz="1400" spc="-15" dirty="0" smtClean="0">
                          <a:latin typeface="Calibri"/>
                          <a:cs typeface="Calibri"/>
                          <a:hlinkClick r:id="rId17"/>
                        </a:rPr>
                        <a:t>g</a:t>
                      </a:r>
                      <a:r>
                        <a:rPr sz="1400" spc="0" dirty="0" smtClean="0">
                          <a:latin typeface="Calibri"/>
                          <a:cs typeface="Calibri"/>
                          <a:hlinkClick r:id="rId17"/>
                        </a:rPr>
                        <a:t>on</a:t>
                      </a:r>
                      <a:r>
                        <a:rPr sz="1400" spc="-30" dirty="0" smtClean="0">
                          <a:latin typeface="Calibri"/>
                          <a:cs typeface="Calibri"/>
                          <a:hlinkClick r:id="rId17"/>
                        </a:rPr>
                        <a:t>z</a:t>
                      </a:r>
                      <a:r>
                        <a:rPr sz="1400" spc="0" dirty="0" smtClean="0">
                          <a:latin typeface="Calibri"/>
                          <a:cs typeface="Calibri"/>
                          <a:hlinkClick r:id="rId17"/>
                        </a:rPr>
                        <a:t>al</a:t>
                      </a:r>
                      <a:r>
                        <a:rPr sz="1400" spc="-15" dirty="0" smtClean="0">
                          <a:latin typeface="Calibri"/>
                          <a:cs typeface="Calibri"/>
                          <a:hlinkClick r:id="rId17"/>
                        </a:rPr>
                        <a:t>e</a:t>
                      </a:r>
                      <a:r>
                        <a:rPr sz="1400" spc="0" dirty="0" smtClean="0">
                          <a:latin typeface="Calibri"/>
                          <a:cs typeface="Calibri"/>
                          <a:hlinkClick r:id="rId17"/>
                        </a:rPr>
                        <a:t>z</a:t>
                      </a:r>
                      <a:r>
                        <a:rPr sz="1400" spc="-10" dirty="0" smtClean="0">
                          <a:latin typeface="Calibri"/>
                          <a:cs typeface="Calibri"/>
                          <a:hlinkClick r:id="rId17"/>
                        </a:rPr>
                        <a:t>3</a:t>
                      </a:r>
                      <a:r>
                        <a:rPr sz="1400" spc="0" dirty="0" smtClean="0">
                          <a:latin typeface="Calibri"/>
                          <a:cs typeface="Calibri"/>
                          <a:hlinkClick r:id="rId17"/>
                        </a:rPr>
                        <a:t>@s</a:t>
                      </a:r>
                      <a:r>
                        <a:rPr sz="1400" spc="5" dirty="0" smtClean="0">
                          <a:latin typeface="Calibri"/>
                          <a:cs typeface="Calibri"/>
                          <a:hlinkClick r:id="rId17"/>
                        </a:rPr>
                        <a:t>o</a:t>
                      </a:r>
                      <a:r>
                        <a:rPr sz="1400" spc="0" dirty="0" smtClean="0">
                          <a:latin typeface="Calibri"/>
                          <a:cs typeface="Calibri"/>
                          <a:hlinkClick r:id="rId17"/>
                        </a:rPr>
                        <a:t>la</a:t>
                      </a:r>
                      <a:r>
                        <a:rPr sz="1400" spc="-20" dirty="0" smtClean="0">
                          <a:latin typeface="Calibri"/>
                          <a:cs typeface="Calibri"/>
                          <a:hlinkClick r:id="rId17"/>
                        </a:rPr>
                        <a:t>r</a:t>
                      </a:r>
                      <a:r>
                        <a:rPr sz="1400" spc="-10" dirty="0" smtClean="0">
                          <a:latin typeface="Calibri"/>
                          <a:cs typeface="Calibri"/>
                          <a:hlinkClick r:id="rId17"/>
                        </a:rPr>
                        <a:t>c</a:t>
                      </a:r>
                      <a:r>
                        <a:rPr sz="1400" spc="0" dirty="0" smtClean="0">
                          <a:latin typeface="Calibri"/>
                          <a:cs typeface="Calibri"/>
                          <a:hlinkClick r:id="rId17"/>
                        </a:rPr>
                        <a:t>it</a:t>
                      </a:r>
                      <a:r>
                        <a:rPr sz="1400" spc="-100" dirty="0" smtClean="0">
                          <a:latin typeface="Calibri"/>
                          <a:cs typeface="Calibri"/>
                          <a:hlinkClick r:id="rId17"/>
                        </a:rPr>
                        <a:t>y</a:t>
                      </a:r>
                      <a:r>
                        <a:rPr sz="1400" spc="0" dirty="0" smtClean="0">
                          <a:latin typeface="Calibri"/>
                          <a:cs typeface="Calibri"/>
                          <a:hlinkClick r:id="rId17"/>
                        </a:rPr>
                        <a:t>.</a:t>
                      </a:r>
                      <a:r>
                        <a:rPr sz="1400" spc="-20" dirty="0" smtClean="0">
                          <a:latin typeface="Calibri"/>
                          <a:cs typeface="Calibri"/>
                          <a:hlinkClick r:id="rId17"/>
                        </a:rPr>
                        <a:t>c</a:t>
                      </a:r>
                      <a:r>
                        <a:rPr sz="1400" spc="0" dirty="0" smtClean="0">
                          <a:latin typeface="Calibri"/>
                          <a:cs typeface="Calibri"/>
                          <a:hlinkClick r:id="rId17"/>
                        </a:rPr>
                        <a:t>om</a:t>
                      </a:r>
                      <a:endParaRPr sz="1400">
                        <a:latin typeface="Calibri"/>
                        <a:cs typeface="Calibri"/>
                      </a:endParaRPr>
                    </a:p>
                  </a:txBody>
                  <a:tcPr marL="0" marR="0" marT="0" marB="0">
                    <a:lnL w="12700">
                      <a:solidFill>
                        <a:srgbClr val="000000"/>
                      </a:solidFill>
                      <a:prstDash val="solid"/>
                    </a:lnL>
                    <a:lnR w="24765">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224155">
                <a:tc>
                  <a:txBody>
                    <a:bodyPr/>
                    <a:lstStyle/>
                    <a:p>
                      <a:pPr marL="73025">
                        <a:lnSpc>
                          <a:spcPct val="100000"/>
                        </a:lnSpc>
                      </a:pPr>
                      <a:r>
                        <a:rPr sz="1400" dirty="0" smtClean="0">
                          <a:latin typeface="Calibri"/>
                          <a:cs typeface="Calibri"/>
                        </a:rPr>
                        <a:t>Do</a:t>
                      </a:r>
                      <a:r>
                        <a:rPr sz="1400" spc="-10" dirty="0" smtClean="0">
                          <a:latin typeface="Calibri"/>
                          <a:cs typeface="Calibri"/>
                        </a:rPr>
                        <a:t>u</a:t>
                      </a:r>
                      <a:r>
                        <a:rPr sz="1400" spc="0" dirty="0" smtClean="0">
                          <a:latin typeface="Calibri"/>
                          <a:cs typeface="Calibri"/>
                        </a:rPr>
                        <a:t>g</a:t>
                      </a:r>
                      <a:r>
                        <a:rPr sz="1400" spc="-10" dirty="0" smtClean="0">
                          <a:latin typeface="Calibri"/>
                          <a:cs typeface="Calibri"/>
                        </a:rPr>
                        <a:t> </a:t>
                      </a:r>
                      <a:r>
                        <a:rPr sz="1400" spc="0" dirty="0" smtClean="0">
                          <a:latin typeface="Calibri"/>
                          <a:cs typeface="Calibri"/>
                        </a:rPr>
                        <a:t>Ell</a:t>
                      </a:r>
                      <a:r>
                        <a:rPr sz="1400" spc="-10" dirty="0" smtClean="0">
                          <a:latin typeface="Calibri"/>
                          <a:cs typeface="Calibri"/>
                        </a:rPr>
                        <a:t>m</a:t>
                      </a:r>
                      <a:r>
                        <a:rPr sz="1400" spc="0" dirty="0" smtClean="0">
                          <a:latin typeface="Calibri"/>
                          <a:cs typeface="Calibri"/>
                        </a:rPr>
                        <a:t>an</a:t>
                      </a:r>
                      <a:endParaRPr sz="1400">
                        <a:latin typeface="Calibri"/>
                        <a:cs typeface="Calibri"/>
                      </a:endParaRPr>
                    </a:p>
                  </a:txBody>
                  <a:tcPr marL="0" marR="0" marT="0" marB="0">
                    <a:lnL w="24803">
                      <a:solidFill>
                        <a:srgbClr val="000000"/>
                      </a:solidFill>
                      <a:prstDash val="solid"/>
                    </a:lnL>
                    <a:lnR w="26162">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71755">
                        <a:lnSpc>
                          <a:spcPct val="100000"/>
                        </a:lnSpc>
                      </a:pPr>
                      <a:r>
                        <a:rPr sz="1400" dirty="0" smtClean="0">
                          <a:latin typeface="Calibri"/>
                          <a:cs typeface="Calibri"/>
                        </a:rPr>
                        <a:t>Solar</a:t>
                      </a:r>
                      <a:r>
                        <a:rPr sz="1400" spc="-5" dirty="0" smtClean="0">
                          <a:latin typeface="Calibri"/>
                          <a:cs typeface="Calibri"/>
                        </a:rPr>
                        <a:t>C</a:t>
                      </a:r>
                      <a:r>
                        <a:rPr sz="1400" spc="0" dirty="0" smtClean="0">
                          <a:latin typeface="Calibri"/>
                          <a:cs typeface="Calibri"/>
                        </a:rPr>
                        <a:t>ity</a:t>
                      </a:r>
                      <a:endParaRPr sz="1400">
                        <a:latin typeface="Calibri"/>
                        <a:cs typeface="Calibri"/>
                      </a:endParaRPr>
                    </a:p>
                  </a:txBody>
                  <a:tcPr marL="0" marR="0" marT="0" marB="0">
                    <a:lnL w="26162">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85725">
                        <a:lnSpc>
                          <a:spcPct val="100000"/>
                        </a:lnSpc>
                      </a:pPr>
                      <a:r>
                        <a:rPr sz="1400" spc="-10" dirty="0" smtClean="0">
                          <a:latin typeface="Calibri"/>
                          <a:cs typeface="Calibri"/>
                          <a:hlinkClick r:id="rId18"/>
                        </a:rPr>
                        <a:t>d</a:t>
                      </a:r>
                      <a:r>
                        <a:rPr sz="1400" spc="-5" dirty="0" smtClean="0">
                          <a:latin typeface="Calibri"/>
                          <a:cs typeface="Calibri"/>
                          <a:hlinkClick r:id="rId18"/>
                        </a:rPr>
                        <a:t>e</a:t>
                      </a:r>
                      <a:r>
                        <a:rPr sz="1400" spc="0" dirty="0" smtClean="0">
                          <a:latin typeface="Calibri"/>
                          <a:cs typeface="Calibri"/>
                          <a:hlinkClick r:id="rId18"/>
                        </a:rPr>
                        <a:t>ll</a:t>
                      </a:r>
                      <a:r>
                        <a:rPr sz="1400" spc="-10" dirty="0" smtClean="0">
                          <a:latin typeface="Calibri"/>
                          <a:cs typeface="Calibri"/>
                          <a:hlinkClick r:id="rId18"/>
                        </a:rPr>
                        <a:t>m</a:t>
                      </a:r>
                      <a:r>
                        <a:rPr sz="1400" spc="0" dirty="0" smtClean="0">
                          <a:latin typeface="Calibri"/>
                          <a:cs typeface="Calibri"/>
                          <a:hlinkClick r:id="rId18"/>
                        </a:rPr>
                        <a:t>a</a:t>
                      </a:r>
                      <a:r>
                        <a:rPr sz="1400" spc="-10" dirty="0" smtClean="0">
                          <a:latin typeface="Calibri"/>
                          <a:cs typeface="Calibri"/>
                          <a:hlinkClick r:id="rId18"/>
                        </a:rPr>
                        <a:t>n</a:t>
                      </a:r>
                      <a:r>
                        <a:rPr sz="1400" spc="0" dirty="0" smtClean="0">
                          <a:latin typeface="Calibri"/>
                          <a:cs typeface="Calibri"/>
                          <a:hlinkClick r:id="rId18"/>
                        </a:rPr>
                        <a:t>@sola</a:t>
                      </a:r>
                      <a:r>
                        <a:rPr sz="1400" spc="-25" dirty="0" smtClean="0">
                          <a:latin typeface="Calibri"/>
                          <a:cs typeface="Calibri"/>
                          <a:hlinkClick r:id="rId18"/>
                        </a:rPr>
                        <a:t>r</a:t>
                      </a:r>
                      <a:r>
                        <a:rPr sz="1400" spc="-10" dirty="0" smtClean="0">
                          <a:latin typeface="Calibri"/>
                          <a:cs typeface="Calibri"/>
                          <a:hlinkClick r:id="rId18"/>
                        </a:rPr>
                        <a:t>c</a:t>
                      </a:r>
                      <a:r>
                        <a:rPr sz="1400" spc="0" dirty="0" smtClean="0">
                          <a:latin typeface="Calibri"/>
                          <a:cs typeface="Calibri"/>
                          <a:hlinkClick r:id="rId18"/>
                        </a:rPr>
                        <a:t>it</a:t>
                      </a:r>
                      <a:r>
                        <a:rPr sz="1400" spc="-100" dirty="0" smtClean="0">
                          <a:latin typeface="Calibri"/>
                          <a:cs typeface="Calibri"/>
                          <a:hlinkClick r:id="rId18"/>
                        </a:rPr>
                        <a:t>y</a:t>
                      </a:r>
                      <a:r>
                        <a:rPr sz="1400" spc="0" dirty="0" smtClean="0">
                          <a:latin typeface="Calibri"/>
                          <a:cs typeface="Calibri"/>
                          <a:hlinkClick r:id="rId18"/>
                        </a:rPr>
                        <a:t>.</a:t>
                      </a:r>
                      <a:r>
                        <a:rPr sz="1400" spc="-20" dirty="0" smtClean="0">
                          <a:latin typeface="Calibri"/>
                          <a:cs typeface="Calibri"/>
                          <a:hlinkClick r:id="rId18"/>
                        </a:rPr>
                        <a:t>c</a:t>
                      </a:r>
                      <a:r>
                        <a:rPr sz="1400" spc="0" dirty="0" smtClean="0">
                          <a:latin typeface="Calibri"/>
                          <a:cs typeface="Calibri"/>
                          <a:hlinkClick r:id="rId18"/>
                        </a:rPr>
                        <a:t>om</a:t>
                      </a:r>
                      <a:endParaRPr sz="1400">
                        <a:latin typeface="Calibri"/>
                        <a:cs typeface="Calibri"/>
                      </a:endParaRPr>
                    </a:p>
                  </a:txBody>
                  <a:tcPr marL="0" marR="0" marT="0" marB="0">
                    <a:lnL w="12700">
                      <a:solidFill>
                        <a:srgbClr val="000000"/>
                      </a:solidFill>
                      <a:prstDash val="solid"/>
                    </a:lnL>
                    <a:lnR w="24765">
                      <a:solidFill>
                        <a:srgbClr val="000000"/>
                      </a:solidFill>
                      <a:prstDash val="solid"/>
                    </a:lnR>
                    <a:lnT w="12700">
                      <a:solidFill>
                        <a:srgbClr val="000000"/>
                      </a:solidFill>
                      <a:prstDash val="solid"/>
                    </a:lnT>
                    <a:lnB w="12700">
                      <a:solidFill>
                        <a:srgbClr val="000000"/>
                      </a:solidFill>
                      <a:prstDash val="solid"/>
                    </a:lnB>
                    <a:solidFill>
                      <a:srgbClr val="F1F1F1"/>
                    </a:solidFill>
                  </a:tcPr>
                </a:tc>
              </a:tr>
            </a:tbl>
          </a:graphicData>
        </a:graphic>
      </p:graphicFrame>
    </p:spTree>
    <p:extLst>
      <p:ext uri="{BB962C8B-B14F-4D97-AF65-F5344CB8AC3E}">
        <p14:creationId xmlns:p14="http://schemas.microsoft.com/office/powerpoint/2010/main" val="3370473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5" y="120389"/>
            <a:ext cx="8218842" cy="617192"/>
          </a:xfrm>
        </p:spPr>
        <p:txBody>
          <a:bodyPr/>
          <a:lstStyle/>
          <a:p>
            <a:r>
              <a:rPr lang="en-US" sz="2400" dirty="0"/>
              <a:t>Distribution System Planning Engagement Group </a:t>
            </a:r>
            <a:r>
              <a:rPr lang="en-US" sz="2400" smtClean="0"/>
              <a:t>Charter </a:t>
            </a:r>
            <a:br>
              <a:rPr lang="en-US" sz="2400" smtClean="0"/>
            </a:br>
            <a:r>
              <a:rPr lang="en-US" sz="1000" smtClean="0"/>
              <a:t>(</a:t>
            </a:r>
            <a:r>
              <a:rPr lang="en-US" sz="1000" dirty="0" smtClean="0"/>
              <a:t>updated draft 05/23/2016)</a:t>
            </a:r>
            <a:endParaRPr lang="en-US" sz="1000" dirty="0"/>
          </a:p>
        </p:txBody>
      </p:sp>
      <p:sp>
        <p:nvSpPr>
          <p:cNvPr id="6" name="Content Placeholder 2"/>
          <p:cNvSpPr txBox="1">
            <a:spLocks/>
          </p:cNvSpPr>
          <p:nvPr/>
        </p:nvSpPr>
        <p:spPr>
          <a:xfrm>
            <a:off x="4543951" y="2319438"/>
            <a:ext cx="4281989" cy="3661231"/>
          </a:xfrm>
          <a:prstGeom prst="rect">
            <a:avLst/>
          </a:prstGeom>
          <a:ln>
            <a:solidFill>
              <a:srgbClr val="002060"/>
            </a:solidFill>
          </a:ln>
        </p:spPr>
        <p:txBody>
          <a:bodyPr vert="horz" lIns="91440" tIns="45720" rIns="91440" bIns="45720" rtlCol="0">
            <a:noAutofit/>
          </a:bodyPr>
          <a:lstStyle>
            <a:lvl1pPr marL="182880" indent="-182880" algn="l" defTabSz="914400" rtl="0" eaLnBrk="1" latinLnBrk="0" hangingPunct="1">
              <a:spcBef>
                <a:spcPts val="1800"/>
              </a:spcBef>
              <a:spcAft>
                <a:spcPts val="0"/>
              </a:spcAft>
              <a:buClr>
                <a:schemeClr val="accent1"/>
              </a:buClr>
              <a:buFont typeface="Wingdings" pitchFamily="2" charset="2"/>
              <a:buChar char="§"/>
              <a:defRPr sz="2000" b="1" kern="1200" baseline="0">
                <a:solidFill>
                  <a:schemeClr val="tx1"/>
                </a:solidFill>
                <a:latin typeface="+mn-lt"/>
                <a:ea typeface="+mn-ea"/>
                <a:cs typeface="+mn-cs"/>
              </a:defRPr>
            </a:lvl1pPr>
            <a:lvl2pPr marL="457200" indent="-228600" algn="l" defTabSz="914400" rtl="0" eaLnBrk="1" latinLnBrk="0" hangingPunct="1">
              <a:spcBef>
                <a:spcPts val="600"/>
              </a:spcBef>
              <a:buClr>
                <a:schemeClr val="accent1"/>
              </a:buClr>
              <a:buFont typeface="Arial" pitchFamily="34" charset="0"/>
              <a:buChar char="–"/>
              <a:defRPr sz="1800" kern="1200" baseline="0">
                <a:solidFill>
                  <a:schemeClr val="tx1"/>
                </a:solidFill>
                <a:latin typeface="+mn-lt"/>
                <a:ea typeface="+mn-ea"/>
                <a:cs typeface="+mn-cs"/>
              </a:defRPr>
            </a:lvl2pPr>
            <a:lvl3pPr marL="640080" indent="-182880" algn="l" defTabSz="914400" rtl="0" eaLnBrk="1" latinLnBrk="0" hangingPunct="1">
              <a:spcBef>
                <a:spcPts val="600"/>
              </a:spcBef>
              <a:buClr>
                <a:schemeClr val="accent1"/>
              </a:buClr>
              <a:buFont typeface="Arial" pitchFamily="34" charset="0"/>
              <a:buChar char="•"/>
              <a:defRPr sz="16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600"/>
              </a:spcBef>
              <a:buNone/>
            </a:pPr>
            <a:r>
              <a:rPr lang="en-US" sz="1400" dirty="0"/>
              <a:t>Hosting Capacity</a:t>
            </a:r>
          </a:p>
          <a:p>
            <a:pPr>
              <a:spcBef>
                <a:spcPts val="600"/>
              </a:spcBef>
              <a:buClr>
                <a:srgbClr val="002060"/>
              </a:buClr>
              <a:buFont typeface="Arial" panose="020B0604020202020204" pitchFamily="34" charset="0"/>
              <a:buChar char="•"/>
            </a:pPr>
            <a:r>
              <a:rPr lang="en-US" sz="1360" b="0" dirty="0"/>
              <a:t>Discuss methodological approaches and data inputs for determining hosting capacity, and which are appropriate for which systems in New York.</a:t>
            </a:r>
          </a:p>
          <a:p>
            <a:pPr lvl="1">
              <a:buClr>
                <a:srgbClr val="002060"/>
              </a:buClr>
              <a:buFont typeface="Courier New" panose="02070309020205020404" pitchFamily="49" charset="0"/>
              <a:buChar char="o"/>
            </a:pPr>
            <a:r>
              <a:rPr lang="en-US" sz="1360" b="0" dirty="0"/>
              <a:t>Describe how these answers differ for radial and network systems.</a:t>
            </a:r>
          </a:p>
          <a:p>
            <a:pPr lvl="1">
              <a:buClr>
                <a:srgbClr val="002060"/>
              </a:buClr>
              <a:buFont typeface="Courier New" panose="02070309020205020404" pitchFamily="49" charset="0"/>
              <a:buChar char="o"/>
            </a:pPr>
            <a:r>
              <a:rPr lang="en-US" sz="1360" b="0" dirty="0"/>
              <a:t>Discuss the potential evolution of methodology in terms of modeling and data requirements, the outputs that can be derived from the analysis, and the uses of those outputs.</a:t>
            </a:r>
          </a:p>
          <a:p>
            <a:pPr>
              <a:spcBef>
                <a:spcPts val="600"/>
              </a:spcBef>
              <a:buClr>
                <a:srgbClr val="002060"/>
              </a:buClr>
              <a:buFont typeface="Arial" panose="020B0604020202020204" pitchFamily="34" charset="0"/>
              <a:buChar char="•"/>
            </a:pPr>
            <a:r>
              <a:rPr lang="en-US" sz="1360" b="0" dirty="0"/>
              <a:t>Review different models and approaches to calculate and publish hosting capacity </a:t>
            </a:r>
          </a:p>
          <a:p>
            <a:pPr>
              <a:spcBef>
                <a:spcPts val="600"/>
              </a:spcBef>
              <a:buClr>
                <a:srgbClr val="002060"/>
              </a:buClr>
              <a:buFont typeface="Arial" panose="020B0604020202020204" pitchFamily="34" charset="0"/>
              <a:buChar char="•"/>
            </a:pPr>
            <a:r>
              <a:rPr lang="en-US" sz="1360" b="0" dirty="0" smtClean="0"/>
              <a:t>Discuss </a:t>
            </a:r>
            <a:r>
              <a:rPr lang="en-US" sz="1360" b="0" dirty="0"/>
              <a:t>potential </a:t>
            </a:r>
            <a:r>
              <a:rPr lang="en-US" sz="1360" b="0" dirty="0" smtClean="0"/>
              <a:t>solutions </a:t>
            </a:r>
            <a:r>
              <a:rPr lang="en-US" sz="1360" b="0" dirty="0"/>
              <a:t>to increasing hosting </a:t>
            </a:r>
            <a:r>
              <a:rPr lang="en-US" sz="1360" b="0" dirty="0" smtClean="0"/>
              <a:t>capacity (e.g. storage)</a:t>
            </a:r>
            <a:endParaRPr lang="en-US" sz="1360" b="0" dirty="0"/>
          </a:p>
          <a:p>
            <a:pPr>
              <a:spcBef>
                <a:spcPts val="600"/>
              </a:spcBef>
              <a:buClr>
                <a:srgbClr val="002060"/>
              </a:buClr>
              <a:buFont typeface="Arial" panose="020B0604020202020204" pitchFamily="34" charset="0"/>
              <a:buChar char="•"/>
            </a:pPr>
            <a:r>
              <a:rPr lang="en-US" sz="1360" b="0" dirty="0" smtClean="0"/>
              <a:t>Develop </a:t>
            </a:r>
            <a:r>
              <a:rPr lang="en-US" sz="1360" b="0" dirty="0"/>
              <a:t>timeline to implement</a:t>
            </a:r>
            <a:r>
              <a:rPr lang="en-US" sz="1360" b="0" dirty="0" smtClean="0"/>
              <a:t>.</a:t>
            </a:r>
            <a:endParaRPr lang="en-US" sz="1360" dirty="0"/>
          </a:p>
        </p:txBody>
      </p:sp>
      <p:sp>
        <p:nvSpPr>
          <p:cNvPr id="7" name="Content Placeholder 2"/>
          <p:cNvSpPr txBox="1">
            <a:spLocks/>
          </p:cNvSpPr>
          <p:nvPr/>
        </p:nvSpPr>
        <p:spPr>
          <a:xfrm>
            <a:off x="434530" y="2319438"/>
            <a:ext cx="4109421" cy="3661231"/>
          </a:xfrm>
          <a:prstGeom prst="rect">
            <a:avLst/>
          </a:prstGeom>
          <a:ln>
            <a:solidFill>
              <a:srgbClr val="002060"/>
            </a:solidFill>
          </a:ln>
        </p:spPr>
        <p:txBody>
          <a:bodyPr vert="horz" lIns="91440" tIns="45720" rIns="91440" bIns="45720" rtlCol="0">
            <a:noAutofit/>
          </a:bodyPr>
          <a:lstStyle>
            <a:lvl1pPr marL="182880" indent="-182880" algn="l" defTabSz="914400" rtl="0" eaLnBrk="1" latinLnBrk="0" hangingPunct="1">
              <a:spcBef>
                <a:spcPts val="1800"/>
              </a:spcBef>
              <a:spcAft>
                <a:spcPts val="0"/>
              </a:spcAft>
              <a:buClr>
                <a:schemeClr val="accent1"/>
              </a:buClr>
              <a:buFont typeface="Wingdings" pitchFamily="2" charset="2"/>
              <a:buChar char="§"/>
              <a:defRPr sz="2000" b="1" kern="1200" baseline="0">
                <a:solidFill>
                  <a:schemeClr val="tx1"/>
                </a:solidFill>
                <a:latin typeface="+mn-lt"/>
                <a:ea typeface="+mn-ea"/>
                <a:cs typeface="+mn-cs"/>
              </a:defRPr>
            </a:lvl1pPr>
            <a:lvl2pPr marL="457200" indent="-228600" algn="l" defTabSz="914400" rtl="0" eaLnBrk="1" latinLnBrk="0" hangingPunct="1">
              <a:spcBef>
                <a:spcPts val="600"/>
              </a:spcBef>
              <a:buClr>
                <a:schemeClr val="accent1"/>
              </a:buClr>
              <a:buFont typeface="Arial" pitchFamily="34" charset="0"/>
              <a:buChar char="–"/>
              <a:defRPr sz="1800" kern="1200" baseline="0">
                <a:solidFill>
                  <a:schemeClr val="tx1"/>
                </a:solidFill>
                <a:latin typeface="+mn-lt"/>
                <a:ea typeface="+mn-ea"/>
                <a:cs typeface="+mn-cs"/>
              </a:defRPr>
            </a:lvl2pPr>
            <a:lvl3pPr marL="640080" indent="-182880" algn="l" defTabSz="914400" rtl="0" eaLnBrk="1" latinLnBrk="0" hangingPunct="1">
              <a:spcBef>
                <a:spcPts val="600"/>
              </a:spcBef>
              <a:buClr>
                <a:schemeClr val="accent1"/>
              </a:buClr>
              <a:buFont typeface="Arial" pitchFamily="34" charset="0"/>
              <a:buChar char="•"/>
              <a:defRPr sz="16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600"/>
              </a:spcBef>
              <a:spcAft>
                <a:spcPts val="600"/>
              </a:spcAft>
              <a:buNone/>
            </a:pPr>
            <a:r>
              <a:rPr lang="en-US" sz="1400" dirty="0">
                <a:solidFill>
                  <a:schemeClr val="tx1">
                    <a:lumMod val="50000"/>
                    <a:lumOff val="50000"/>
                  </a:schemeClr>
                </a:solidFill>
              </a:rPr>
              <a:t>Suitability Criteria for Non-Wires Alternatives</a:t>
            </a:r>
          </a:p>
          <a:p>
            <a:pPr>
              <a:spcBef>
                <a:spcPts val="600"/>
              </a:spcBef>
              <a:buClr>
                <a:srgbClr val="002060"/>
              </a:buClr>
              <a:buFont typeface="Arial" panose="020B0604020202020204" pitchFamily="34" charset="0"/>
              <a:buChar char="•"/>
            </a:pPr>
            <a:r>
              <a:rPr lang="en-US" sz="1360" b="0" dirty="0">
                <a:solidFill>
                  <a:schemeClr val="tx1">
                    <a:lumMod val="50000"/>
                    <a:lumOff val="50000"/>
                  </a:schemeClr>
                </a:solidFill>
              </a:rPr>
              <a:t>Determine a set of appropriate criteria for project applicability including risk and design standards</a:t>
            </a:r>
          </a:p>
          <a:p>
            <a:pPr>
              <a:spcBef>
                <a:spcPts val="600"/>
              </a:spcBef>
              <a:buClr>
                <a:srgbClr val="002060"/>
              </a:buClr>
              <a:buFont typeface="Arial" panose="020B0604020202020204" pitchFamily="34" charset="0"/>
              <a:buChar char="•"/>
            </a:pPr>
            <a:r>
              <a:rPr lang="en-US" sz="1360" b="0" dirty="0">
                <a:solidFill>
                  <a:schemeClr val="tx1">
                    <a:lumMod val="50000"/>
                    <a:lumOff val="50000"/>
                  </a:schemeClr>
                </a:solidFill>
              </a:rPr>
              <a:t>Discuss which types of needs (examples: load relief, reliability) can best be met through NWA solutions, and which may present less opportunity for DER-led solutions. </a:t>
            </a:r>
          </a:p>
          <a:p>
            <a:pPr lvl="1">
              <a:buClr>
                <a:srgbClr val="002060"/>
              </a:buClr>
              <a:buFont typeface="Courier New" panose="02070309020205020404" pitchFamily="49" charset="0"/>
              <a:buChar char="o"/>
            </a:pPr>
            <a:r>
              <a:rPr lang="en-US" sz="1360" b="0" dirty="0">
                <a:solidFill>
                  <a:schemeClr val="tx1">
                    <a:lumMod val="50000"/>
                    <a:lumOff val="50000"/>
                  </a:schemeClr>
                </a:solidFill>
              </a:rPr>
              <a:t>Understand the what and why of grid needs </a:t>
            </a:r>
            <a:endParaRPr lang="en-US" sz="1360" b="0" dirty="0" smtClean="0">
              <a:solidFill>
                <a:schemeClr val="tx1">
                  <a:lumMod val="50000"/>
                  <a:lumOff val="50000"/>
                </a:schemeClr>
              </a:solidFill>
            </a:endParaRPr>
          </a:p>
          <a:p>
            <a:pPr lvl="1">
              <a:buClr>
                <a:srgbClr val="002060"/>
              </a:buClr>
              <a:buFont typeface="Courier New" panose="02070309020205020404" pitchFamily="49" charset="0"/>
              <a:buChar char="o"/>
            </a:pPr>
            <a:r>
              <a:rPr lang="en-US" sz="1360" b="0" dirty="0" smtClean="0">
                <a:solidFill>
                  <a:schemeClr val="tx1">
                    <a:lumMod val="50000"/>
                    <a:lumOff val="50000"/>
                  </a:schemeClr>
                </a:solidFill>
              </a:rPr>
              <a:t>Describe </a:t>
            </a:r>
            <a:r>
              <a:rPr lang="en-US" sz="1360" b="0" dirty="0">
                <a:solidFill>
                  <a:schemeClr val="tx1">
                    <a:lumMod val="50000"/>
                    <a:lumOff val="50000"/>
                  </a:schemeClr>
                </a:solidFill>
              </a:rPr>
              <a:t>how these factors, project characteristics and timelines to completion affect NWA suitability.</a:t>
            </a:r>
          </a:p>
          <a:p>
            <a:pPr>
              <a:spcBef>
                <a:spcPts val="600"/>
              </a:spcBef>
              <a:buClr>
                <a:srgbClr val="002060"/>
              </a:buClr>
              <a:buFont typeface="Arial" panose="020B0604020202020204" pitchFamily="34" charset="0"/>
              <a:buChar char="•"/>
            </a:pPr>
            <a:r>
              <a:rPr lang="en-US" sz="1360" b="0" dirty="0">
                <a:solidFill>
                  <a:schemeClr val="tx1">
                    <a:lumMod val="50000"/>
                    <a:lumOff val="50000"/>
                  </a:schemeClr>
                </a:solidFill>
              </a:rPr>
              <a:t>Explore the dimensions of projects, including </a:t>
            </a:r>
            <a:r>
              <a:rPr lang="en-US" sz="1360" b="0" dirty="0" smtClean="0">
                <a:solidFill>
                  <a:schemeClr val="tx1">
                    <a:lumMod val="50000"/>
                    <a:lumOff val="50000"/>
                  </a:schemeClr>
                </a:solidFill>
              </a:rPr>
              <a:t>traditional and alternative cost </a:t>
            </a:r>
            <a:r>
              <a:rPr lang="en-US" sz="1360" b="0" dirty="0">
                <a:solidFill>
                  <a:schemeClr val="tx1">
                    <a:lumMod val="50000"/>
                    <a:lumOff val="50000"/>
                  </a:schemeClr>
                </a:solidFill>
              </a:rPr>
              <a:t>and fit parameters, and whether there are threshold levels that indicate NWA suitability.</a:t>
            </a:r>
          </a:p>
        </p:txBody>
      </p:sp>
      <p:sp>
        <p:nvSpPr>
          <p:cNvPr id="5" name="Rectangle 4"/>
          <p:cNvSpPr/>
          <p:nvPr/>
        </p:nvSpPr>
        <p:spPr>
          <a:xfrm>
            <a:off x="434530" y="797540"/>
            <a:ext cx="8218842" cy="1461939"/>
          </a:xfrm>
          <a:prstGeom prst="rect">
            <a:avLst/>
          </a:prstGeom>
        </p:spPr>
        <p:txBody>
          <a:bodyPr wrap="square">
            <a:spAutoFit/>
          </a:bodyPr>
          <a:lstStyle/>
          <a:p>
            <a:pPr algn="just">
              <a:spcBef>
                <a:spcPts val="600"/>
              </a:spcBef>
              <a:spcAft>
                <a:spcPts val="600"/>
              </a:spcAft>
            </a:pPr>
            <a:r>
              <a:rPr lang="en-US" sz="1400" b="1" u="sng" dirty="0"/>
              <a:t>Purpose</a:t>
            </a:r>
            <a:r>
              <a:rPr lang="en-US" sz="1400" b="1" dirty="0"/>
              <a:t>: </a:t>
            </a:r>
            <a:r>
              <a:rPr lang="en-US" sz="1400" dirty="0"/>
              <a:t>Explore common ground in approaches regarding the evolution in planning the distribution system in New York as Distributed Energy Resource (DER) penetration increases and as the market evolves, in order meet customers’ needs and public policy goals. Will include a uniform methodology for calculating hosting capacity and to increase hosting capability, a move toward probabilistic planning, a plan for optimization improvements that will result in a more efficient interconnection process.</a:t>
            </a:r>
          </a:p>
          <a:p>
            <a:pPr algn="just"/>
            <a:r>
              <a:rPr lang="en-US" sz="1400" b="1" u="sng" dirty="0"/>
              <a:t>Topics and Scope</a:t>
            </a:r>
            <a:r>
              <a:rPr lang="en-US" sz="1400" b="1" dirty="0"/>
              <a:t>: </a:t>
            </a:r>
            <a:r>
              <a:rPr lang="en-US" sz="1400" dirty="0"/>
              <a:t>Suitability Criteria for Non-Wires Alternatives (NWAs); Hosting Capacity</a:t>
            </a:r>
            <a:endParaRPr lang="en-US" sz="1400" i="1" dirty="0"/>
          </a:p>
        </p:txBody>
      </p:sp>
    </p:spTree>
    <p:extLst>
      <p:ext uri="{BB962C8B-B14F-4D97-AF65-F5344CB8AC3E}">
        <p14:creationId xmlns:p14="http://schemas.microsoft.com/office/powerpoint/2010/main" val="11514797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46634" rIns="0" bIns="0" rtlCol="0">
            <a:noAutofit/>
          </a:bodyPr>
          <a:lstStyle/>
          <a:p>
            <a:pPr marL="12700">
              <a:lnSpc>
                <a:spcPct val="100000"/>
              </a:lnSpc>
            </a:pPr>
            <a:r>
              <a:rPr sz="2800" spc="-40" dirty="0" smtClean="0">
                <a:solidFill>
                  <a:srgbClr val="001F5F"/>
                </a:solidFill>
                <a:latin typeface="Calibri Light"/>
                <a:cs typeface="Calibri Light"/>
              </a:rPr>
              <a:t>A</a:t>
            </a:r>
            <a:r>
              <a:rPr sz="2800" spc="-30" dirty="0" smtClean="0">
                <a:solidFill>
                  <a:srgbClr val="001F5F"/>
                </a:solidFill>
                <a:latin typeface="Calibri Light"/>
                <a:cs typeface="Calibri Light"/>
              </a:rPr>
              <a:t>d</a:t>
            </a:r>
            <a:r>
              <a:rPr sz="2800" spc="-15" dirty="0" smtClean="0">
                <a:solidFill>
                  <a:srgbClr val="001F5F"/>
                </a:solidFill>
                <a:latin typeface="Calibri Light"/>
                <a:cs typeface="Calibri Light"/>
              </a:rPr>
              <a:t>v</a:t>
            </a:r>
            <a:r>
              <a:rPr sz="2800" spc="-25" dirty="0" smtClean="0">
                <a:solidFill>
                  <a:srgbClr val="001F5F"/>
                </a:solidFill>
                <a:latin typeface="Calibri Light"/>
                <a:cs typeface="Calibri Light"/>
              </a:rPr>
              <a:t>i</a:t>
            </a:r>
            <a:r>
              <a:rPr sz="2800" spc="-30" dirty="0" smtClean="0">
                <a:solidFill>
                  <a:srgbClr val="001F5F"/>
                </a:solidFill>
                <a:latin typeface="Calibri Light"/>
                <a:cs typeface="Calibri Light"/>
              </a:rPr>
              <a:t>s</a:t>
            </a:r>
            <a:r>
              <a:rPr sz="2800" spc="-45" dirty="0" smtClean="0">
                <a:solidFill>
                  <a:srgbClr val="001F5F"/>
                </a:solidFill>
                <a:latin typeface="Calibri Light"/>
                <a:cs typeface="Calibri Light"/>
              </a:rPr>
              <a:t>o</a:t>
            </a:r>
            <a:r>
              <a:rPr sz="2800" spc="-15" dirty="0" smtClean="0">
                <a:solidFill>
                  <a:srgbClr val="001F5F"/>
                </a:solidFill>
                <a:latin typeface="Calibri Light"/>
                <a:cs typeface="Calibri Light"/>
              </a:rPr>
              <a:t>ry</a:t>
            </a:r>
            <a:r>
              <a:rPr sz="2800" spc="-60" dirty="0" smtClean="0">
                <a:solidFill>
                  <a:srgbClr val="001F5F"/>
                </a:solidFill>
                <a:latin typeface="Calibri Light"/>
                <a:cs typeface="Calibri Light"/>
              </a:rPr>
              <a:t> </a:t>
            </a:r>
            <a:r>
              <a:rPr sz="2800" spc="-40" dirty="0" smtClean="0">
                <a:solidFill>
                  <a:srgbClr val="001F5F"/>
                </a:solidFill>
                <a:latin typeface="Calibri Light"/>
                <a:cs typeface="Calibri Light"/>
              </a:rPr>
              <a:t>G</a:t>
            </a:r>
            <a:r>
              <a:rPr sz="2800" spc="-75" dirty="0" smtClean="0">
                <a:solidFill>
                  <a:srgbClr val="001F5F"/>
                </a:solidFill>
                <a:latin typeface="Calibri Light"/>
                <a:cs typeface="Calibri Light"/>
              </a:rPr>
              <a:t>r</a:t>
            </a:r>
            <a:r>
              <a:rPr sz="2800" spc="-35" dirty="0" smtClean="0">
                <a:solidFill>
                  <a:srgbClr val="001F5F"/>
                </a:solidFill>
                <a:latin typeface="Calibri Light"/>
                <a:cs typeface="Calibri Light"/>
              </a:rPr>
              <a:t>o</a:t>
            </a:r>
            <a:r>
              <a:rPr sz="2800" spc="-40" dirty="0" smtClean="0">
                <a:solidFill>
                  <a:srgbClr val="001F5F"/>
                </a:solidFill>
                <a:latin typeface="Calibri Light"/>
                <a:cs typeface="Calibri Light"/>
              </a:rPr>
              <a:t>u</a:t>
            </a:r>
            <a:r>
              <a:rPr sz="2800" spc="-15" dirty="0" smtClean="0">
                <a:solidFill>
                  <a:srgbClr val="001F5F"/>
                </a:solidFill>
                <a:latin typeface="Calibri Light"/>
                <a:cs typeface="Calibri Light"/>
              </a:rPr>
              <a:t>p</a:t>
            </a:r>
            <a:r>
              <a:rPr sz="2800" spc="-60" dirty="0" smtClean="0">
                <a:solidFill>
                  <a:srgbClr val="001F5F"/>
                </a:solidFill>
                <a:latin typeface="Calibri Light"/>
                <a:cs typeface="Calibri Light"/>
              </a:rPr>
              <a:t> M</a:t>
            </a:r>
            <a:r>
              <a:rPr sz="2800" spc="-30" dirty="0" smtClean="0">
                <a:solidFill>
                  <a:srgbClr val="001F5F"/>
                </a:solidFill>
                <a:latin typeface="Calibri Light"/>
                <a:cs typeface="Calibri Light"/>
              </a:rPr>
              <a:t>e</a:t>
            </a:r>
            <a:r>
              <a:rPr sz="2800" spc="-55" dirty="0" smtClean="0">
                <a:solidFill>
                  <a:srgbClr val="001F5F"/>
                </a:solidFill>
                <a:latin typeface="Calibri Light"/>
                <a:cs typeface="Calibri Light"/>
              </a:rPr>
              <a:t>m</a:t>
            </a:r>
            <a:r>
              <a:rPr sz="2800" spc="-30" dirty="0" smtClean="0">
                <a:solidFill>
                  <a:srgbClr val="001F5F"/>
                </a:solidFill>
                <a:latin typeface="Calibri Light"/>
                <a:cs typeface="Calibri Light"/>
              </a:rPr>
              <a:t>b</a:t>
            </a:r>
            <a:r>
              <a:rPr sz="2800" spc="-45" dirty="0" smtClean="0">
                <a:solidFill>
                  <a:srgbClr val="001F5F"/>
                </a:solidFill>
                <a:latin typeface="Calibri Light"/>
                <a:cs typeface="Calibri Light"/>
              </a:rPr>
              <a:t>e</a:t>
            </a:r>
            <a:r>
              <a:rPr sz="2800" spc="-75" dirty="0" smtClean="0">
                <a:solidFill>
                  <a:srgbClr val="001F5F"/>
                </a:solidFill>
                <a:latin typeface="Calibri Light"/>
                <a:cs typeface="Calibri Light"/>
              </a:rPr>
              <a:t>r</a:t>
            </a:r>
            <a:r>
              <a:rPr sz="2800" spc="-15" dirty="0" smtClean="0">
                <a:solidFill>
                  <a:srgbClr val="001F5F"/>
                </a:solidFill>
                <a:latin typeface="Calibri Light"/>
                <a:cs typeface="Calibri Light"/>
              </a:rPr>
              <a:t>s</a:t>
            </a:r>
            <a:endParaRPr sz="2800">
              <a:latin typeface="Calibri Light"/>
              <a:cs typeface="Calibri Light"/>
            </a:endParaRPr>
          </a:p>
        </p:txBody>
      </p:sp>
      <p:sp>
        <p:nvSpPr>
          <p:cNvPr id="4" name="object 4"/>
          <p:cNvSpPr txBox="1">
            <a:spLocks noGrp="1"/>
          </p:cNvSpPr>
          <p:nvPr>
            <p:ph type="ftr" sz="quarter" idx="5"/>
          </p:nvPr>
        </p:nvSpPr>
        <p:spPr>
          <a:prstGeom prst="rect">
            <a:avLst/>
          </a:prstGeom>
        </p:spPr>
        <p:txBody>
          <a:bodyPr vert="horz" wrap="square" lIns="0" tIns="0" rIns="0" bIns="0" rtlCol="0">
            <a:noAutofit/>
          </a:bodyPr>
          <a:lstStyle/>
          <a:p>
            <a:pPr marL="12700"/>
            <a:r>
              <a:rPr sz="1400" b="1" i="1" dirty="0">
                <a:solidFill>
                  <a:srgbClr val="FFFFFF"/>
                </a:solidFill>
                <a:cs typeface="Calibri"/>
              </a:rPr>
              <a:t>Draft</a:t>
            </a:r>
            <a:r>
              <a:rPr sz="1400" b="1" i="1" spc="-30" dirty="0">
                <a:solidFill>
                  <a:srgbClr val="FFFFFF"/>
                </a:solidFill>
                <a:cs typeface="Calibri"/>
              </a:rPr>
              <a:t> </a:t>
            </a:r>
            <a:r>
              <a:rPr sz="1400" b="1" i="1" spc="-15" dirty="0">
                <a:solidFill>
                  <a:srgbClr val="FFFFFF"/>
                </a:solidFill>
                <a:cs typeface="Calibri"/>
              </a:rPr>
              <a:t>f</a:t>
            </a:r>
            <a:r>
              <a:rPr sz="1400" b="1" i="1" dirty="0">
                <a:solidFill>
                  <a:srgbClr val="FFFFFF"/>
                </a:solidFill>
                <a:cs typeface="Calibri"/>
              </a:rPr>
              <a:t>or</a:t>
            </a:r>
            <a:r>
              <a:rPr sz="1400" b="1" i="1" spc="-30" dirty="0">
                <a:solidFill>
                  <a:srgbClr val="FFFFFF"/>
                </a:solidFill>
                <a:cs typeface="Calibri"/>
              </a:rPr>
              <a:t> </a:t>
            </a:r>
            <a:r>
              <a:rPr sz="1400" b="1" i="1" dirty="0">
                <a:solidFill>
                  <a:srgbClr val="FFFFFF"/>
                </a:solidFill>
                <a:cs typeface="Calibri"/>
              </a:rPr>
              <a:t>Discussion</a:t>
            </a:r>
            <a:r>
              <a:rPr sz="1400" b="1" i="1" spc="-15" dirty="0">
                <a:solidFill>
                  <a:srgbClr val="FFFFFF"/>
                </a:solidFill>
                <a:cs typeface="Calibri"/>
              </a:rPr>
              <a:t> </a:t>
            </a:r>
            <a:r>
              <a:rPr sz="1400" b="1" i="1" dirty="0">
                <a:solidFill>
                  <a:srgbClr val="FFFFFF"/>
                </a:solidFill>
                <a:cs typeface="Calibri"/>
              </a:rPr>
              <a:t>Purpos</a:t>
            </a:r>
            <a:r>
              <a:rPr sz="1400" b="1" i="1" spc="-10" dirty="0">
                <a:solidFill>
                  <a:srgbClr val="FFFFFF"/>
                </a:solidFill>
                <a:cs typeface="Calibri"/>
              </a:rPr>
              <a:t>e</a:t>
            </a:r>
            <a:r>
              <a:rPr sz="1400" b="1" i="1" dirty="0">
                <a:solidFill>
                  <a:srgbClr val="FFFFFF"/>
                </a:solidFill>
                <a:cs typeface="Calibri"/>
              </a:rPr>
              <a:t>s</a:t>
            </a:r>
            <a:r>
              <a:rPr sz="1400" b="1" i="1" spc="-30" dirty="0">
                <a:solidFill>
                  <a:srgbClr val="FFFFFF"/>
                </a:solidFill>
                <a:cs typeface="Calibri"/>
              </a:rPr>
              <a:t> </a:t>
            </a:r>
            <a:r>
              <a:rPr sz="1400" b="1" i="1" dirty="0">
                <a:solidFill>
                  <a:srgbClr val="FFFFFF"/>
                </a:solidFill>
                <a:cs typeface="Calibri"/>
              </a:rPr>
              <a:t>Only</a:t>
            </a:r>
            <a:endParaRPr sz="1400">
              <a:solidFill>
                <a:prstClr val="black"/>
              </a:solidFill>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25400"/>
            <a:fld id="{81D60167-4931-47E6-BA6A-407CBD079E47}" type="slidenum">
              <a:rPr sz="1050" b="1" dirty="0">
                <a:solidFill>
                  <a:srgbClr val="FFFFFF"/>
                </a:solidFill>
                <a:cs typeface="Calibri"/>
              </a:rPr>
              <a:pPr marL="25400"/>
              <a:t>30</a:t>
            </a:fld>
            <a:endParaRPr sz="1050">
              <a:solidFill>
                <a:prstClr val="black"/>
              </a:solidFill>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2143039712"/>
              </p:ext>
            </p:extLst>
          </p:nvPr>
        </p:nvGraphicFramePr>
        <p:xfrm>
          <a:off x="721499" y="1044647"/>
          <a:ext cx="7837715" cy="4463766"/>
        </p:xfrm>
        <a:graphic>
          <a:graphicData uri="http://schemas.openxmlformats.org/drawingml/2006/table">
            <a:tbl>
              <a:tblPr firstRow="1" bandRow="1">
                <a:tableStyleId>{2D5ABB26-0587-4C30-8999-92F81FD0307C}</a:tableStyleId>
              </a:tblPr>
              <a:tblGrid>
                <a:gridCol w="1414996"/>
                <a:gridCol w="1751900"/>
                <a:gridCol w="1695749"/>
                <a:gridCol w="2975070"/>
              </a:tblGrid>
              <a:tr h="566438">
                <a:tc>
                  <a:txBody>
                    <a:bodyPr/>
                    <a:lstStyle/>
                    <a:p>
                      <a:endParaRPr sz="2800" dirty="0">
                        <a:latin typeface="Calibri Light"/>
                        <a:cs typeface="Calibri Ligh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259715">
                        <a:lnSpc>
                          <a:spcPct val="100000"/>
                        </a:lnSpc>
                      </a:pPr>
                      <a:r>
                        <a:rPr sz="1600" dirty="0" smtClean="0">
                          <a:solidFill>
                            <a:srgbClr val="FFFFFF"/>
                          </a:solidFill>
                          <a:latin typeface="Calibri"/>
                          <a:cs typeface="Calibri"/>
                        </a:rPr>
                        <a:t>Co</a:t>
                      </a:r>
                      <a:r>
                        <a:rPr sz="1600" spc="-15" dirty="0" smtClean="0">
                          <a:solidFill>
                            <a:srgbClr val="FFFFFF"/>
                          </a:solidFill>
                          <a:latin typeface="Calibri"/>
                          <a:cs typeface="Calibri"/>
                        </a:rPr>
                        <a:t>n</a:t>
                      </a:r>
                      <a:r>
                        <a:rPr sz="1600" spc="-20" dirty="0" smtClean="0">
                          <a:solidFill>
                            <a:srgbClr val="FFFFFF"/>
                          </a:solidFill>
                          <a:latin typeface="Calibri"/>
                          <a:cs typeface="Calibri"/>
                        </a:rPr>
                        <a:t>t</a:t>
                      </a:r>
                      <a:r>
                        <a:rPr sz="1600" spc="0" dirty="0" smtClean="0">
                          <a:solidFill>
                            <a:srgbClr val="FFFFFF"/>
                          </a:solidFill>
                          <a:latin typeface="Calibri"/>
                          <a:cs typeface="Calibri"/>
                        </a:rPr>
                        <a:t>act</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199390">
                        <a:lnSpc>
                          <a:spcPct val="100000"/>
                        </a:lnSpc>
                      </a:pPr>
                      <a:r>
                        <a:rPr sz="1600" dirty="0" smtClean="0">
                          <a:solidFill>
                            <a:srgbClr val="FFFFFF"/>
                          </a:solidFill>
                          <a:latin typeface="Calibri"/>
                          <a:cs typeface="Calibri"/>
                        </a:rPr>
                        <a:t>O</a:t>
                      </a:r>
                      <a:r>
                        <a:rPr sz="1600" spc="-30" dirty="0" smtClean="0">
                          <a:solidFill>
                            <a:srgbClr val="FFFFFF"/>
                          </a:solidFill>
                          <a:latin typeface="Calibri"/>
                          <a:cs typeface="Calibri"/>
                        </a:rPr>
                        <a:t>r</a:t>
                      </a:r>
                      <a:r>
                        <a:rPr sz="1600" spc="-20" dirty="0" smtClean="0">
                          <a:solidFill>
                            <a:srgbClr val="FFFFFF"/>
                          </a:solidFill>
                          <a:latin typeface="Calibri"/>
                          <a:cs typeface="Calibri"/>
                        </a:rPr>
                        <a:t>g</a:t>
                      </a:r>
                      <a:r>
                        <a:rPr sz="1600" spc="0" dirty="0" smtClean="0">
                          <a:solidFill>
                            <a:srgbClr val="FFFFFF"/>
                          </a:solidFill>
                          <a:latin typeface="Calibri"/>
                          <a:cs typeface="Calibri"/>
                        </a:rPr>
                        <a:t>ani</a:t>
                      </a:r>
                      <a:r>
                        <a:rPr sz="1600" spc="-20" dirty="0" smtClean="0">
                          <a:solidFill>
                            <a:srgbClr val="FFFFFF"/>
                          </a:solidFill>
                          <a:latin typeface="Calibri"/>
                          <a:cs typeface="Calibri"/>
                        </a:rPr>
                        <a:t>z</a:t>
                      </a:r>
                      <a:r>
                        <a:rPr sz="1600" spc="-10" dirty="0" smtClean="0">
                          <a:solidFill>
                            <a:srgbClr val="FFFFFF"/>
                          </a:solidFill>
                          <a:latin typeface="Calibri"/>
                          <a:cs typeface="Calibri"/>
                        </a:rPr>
                        <a:t>a</a:t>
                      </a:r>
                      <a:r>
                        <a:rPr sz="1600" spc="0" dirty="0" smtClean="0">
                          <a:solidFill>
                            <a:srgbClr val="FFFFFF"/>
                          </a:solidFill>
                          <a:latin typeface="Calibri"/>
                          <a:cs typeface="Calibri"/>
                        </a:rPr>
                        <a:t>tion</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1905" algn="ctr">
                        <a:lnSpc>
                          <a:spcPct val="100000"/>
                        </a:lnSpc>
                      </a:pPr>
                      <a:r>
                        <a:rPr sz="1600" dirty="0" smtClean="0">
                          <a:solidFill>
                            <a:srgbClr val="FFFFFF"/>
                          </a:solidFill>
                          <a:latin typeface="Calibri"/>
                          <a:cs typeface="Calibri"/>
                        </a:rPr>
                        <a:t>T</a:t>
                      </a:r>
                      <a:r>
                        <a:rPr sz="1600" spc="5" dirty="0" smtClean="0">
                          <a:solidFill>
                            <a:srgbClr val="FFFFFF"/>
                          </a:solidFill>
                          <a:latin typeface="Calibri"/>
                          <a:cs typeface="Calibri"/>
                        </a:rPr>
                        <a:t>i</a:t>
                      </a:r>
                      <a:r>
                        <a:rPr sz="1600" spc="0" dirty="0" smtClean="0">
                          <a:solidFill>
                            <a:srgbClr val="FFFFFF"/>
                          </a:solidFill>
                          <a:latin typeface="Calibri"/>
                          <a:cs typeface="Calibri"/>
                        </a:rPr>
                        <a:t>tle</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1F5F"/>
                    </a:solidFill>
                  </a:tcPr>
                </a:tc>
              </a:tr>
              <a:tr h="177164">
                <a:tc>
                  <a:txBody>
                    <a:bodyPr/>
                    <a:lstStyle/>
                    <a:p>
                      <a:pPr marL="94615">
                        <a:lnSpc>
                          <a:spcPct val="100000"/>
                        </a:lnSpc>
                      </a:pPr>
                      <a:r>
                        <a:rPr sz="1050" b="1" dirty="0" smtClean="0">
                          <a:latin typeface="Calibri"/>
                          <a:cs typeface="Calibri"/>
                        </a:rPr>
                        <a:t>NY</a:t>
                      </a:r>
                      <a:r>
                        <a:rPr sz="1050" b="1" spc="-10" dirty="0" smtClean="0">
                          <a:latin typeface="Calibri"/>
                          <a:cs typeface="Calibri"/>
                        </a:rPr>
                        <a:t> D</a:t>
                      </a:r>
                      <a:r>
                        <a:rPr sz="1050" b="1" spc="0" dirty="0" smtClean="0">
                          <a:latin typeface="Calibri"/>
                          <a:cs typeface="Calibri"/>
                        </a:rPr>
                        <a:t>PS</a:t>
                      </a:r>
                      <a:endParaRPr sz="105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5250">
                        <a:lnSpc>
                          <a:spcPct val="100000"/>
                        </a:lnSpc>
                      </a:pPr>
                      <a:r>
                        <a:rPr sz="1100" dirty="0" smtClean="0">
                          <a:latin typeface="Calibri"/>
                          <a:cs typeface="Calibri"/>
                        </a:rPr>
                        <a:t>Ta</a:t>
                      </a:r>
                      <a:r>
                        <a:rPr sz="1100" spc="5" dirty="0" smtClean="0">
                          <a:latin typeface="Calibri"/>
                          <a:cs typeface="Calibri"/>
                        </a:rPr>
                        <a:t>m</a:t>
                      </a:r>
                      <a:r>
                        <a:rPr sz="1100" spc="0" dirty="0" smtClean="0">
                          <a:latin typeface="Calibri"/>
                          <a:cs typeface="Calibri"/>
                        </a:rPr>
                        <a:t>my</a:t>
                      </a:r>
                      <a:r>
                        <a:rPr sz="1100" spc="-30" dirty="0" smtClean="0">
                          <a:latin typeface="Calibri"/>
                          <a:cs typeface="Calibri"/>
                        </a:rPr>
                        <a:t> </a:t>
                      </a:r>
                      <a:r>
                        <a:rPr sz="1100" spc="0" dirty="0" smtClean="0">
                          <a:latin typeface="Calibri"/>
                          <a:cs typeface="Calibri"/>
                        </a:rPr>
                        <a:t>Mitchell</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4615">
                        <a:lnSpc>
                          <a:spcPct val="100000"/>
                        </a:lnSpc>
                      </a:pPr>
                      <a:r>
                        <a:rPr sz="1100" dirty="0" smtClean="0">
                          <a:latin typeface="Calibri"/>
                          <a:cs typeface="Calibri"/>
                        </a:rPr>
                        <a:t>Dept.</a:t>
                      </a:r>
                      <a:r>
                        <a:rPr sz="1100" spc="-25" dirty="0" smtClean="0">
                          <a:latin typeface="Calibri"/>
                          <a:cs typeface="Calibri"/>
                        </a:rPr>
                        <a:t> </a:t>
                      </a:r>
                      <a:r>
                        <a:rPr sz="1100" spc="5" dirty="0" smtClean="0">
                          <a:latin typeface="Calibri"/>
                          <a:cs typeface="Calibri"/>
                        </a:rPr>
                        <a:t>o</a:t>
                      </a:r>
                      <a:r>
                        <a:rPr sz="1100" spc="0" dirty="0" smtClean="0">
                          <a:latin typeface="Calibri"/>
                          <a:cs typeface="Calibri"/>
                        </a:rPr>
                        <a:t>f</a:t>
                      </a:r>
                      <a:r>
                        <a:rPr sz="1100" spc="-5" dirty="0" smtClean="0">
                          <a:latin typeface="Calibri"/>
                          <a:cs typeface="Calibri"/>
                        </a:rPr>
                        <a:t> </a:t>
                      </a:r>
                      <a:r>
                        <a:rPr sz="1100" spc="0" dirty="0" smtClean="0">
                          <a:latin typeface="Calibri"/>
                          <a:cs typeface="Calibri"/>
                        </a:rPr>
                        <a:t>P</a:t>
                      </a:r>
                      <a:r>
                        <a:rPr sz="1100" spc="-5" dirty="0" smtClean="0">
                          <a:latin typeface="Calibri"/>
                          <a:cs typeface="Calibri"/>
                        </a:rPr>
                        <a:t>ub</a:t>
                      </a:r>
                      <a:r>
                        <a:rPr sz="1100" spc="0" dirty="0" smtClean="0">
                          <a:latin typeface="Calibri"/>
                          <a:cs typeface="Calibri"/>
                        </a:rPr>
                        <a:t>l</a:t>
                      </a:r>
                      <a:r>
                        <a:rPr sz="1100" spc="-5" dirty="0" smtClean="0">
                          <a:latin typeface="Calibri"/>
                          <a:cs typeface="Calibri"/>
                        </a:rPr>
                        <a:t>i</a:t>
                      </a:r>
                      <a:r>
                        <a:rPr sz="1100" spc="0" dirty="0" smtClean="0">
                          <a:latin typeface="Calibri"/>
                          <a:cs typeface="Calibri"/>
                        </a:rPr>
                        <a:t>c</a:t>
                      </a:r>
                      <a:r>
                        <a:rPr sz="1100" spc="-20" dirty="0" smtClean="0">
                          <a:latin typeface="Calibri"/>
                          <a:cs typeface="Calibri"/>
                        </a:rPr>
                        <a:t> </a:t>
                      </a:r>
                      <a:r>
                        <a:rPr sz="1100" spc="0" dirty="0" smtClean="0">
                          <a:latin typeface="Calibri"/>
                          <a:cs typeface="Calibri"/>
                        </a:rPr>
                        <a:t>Service</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5250">
                        <a:lnSpc>
                          <a:spcPct val="100000"/>
                        </a:lnSpc>
                      </a:pPr>
                      <a:r>
                        <a:rPr sz="1050" dirty="0" smtClean="0">
                          <a:latin typeface="Calibri"/>
                          <a:cs typeface="Calibri"/>
                        </a:rPr>
                        <a:t>Ch</a:t>
                      </a:r>
                      <a:r>
                        <a:rPr sz="1050" spc="-5" dirty="0" smtClean="0">
                          <a:latin typeface="Calibri"/>
                          <a:cs typeface="Calibri"/>
                        </a:rPr>
                        <a:t>i</a:t>
                      </a:r>
                      <a:r>
                        <a:rPr sz="1050" spc="0" dirty="0" smtClean="0">
                          <a:latin typeface="Calibri"/>
                          <a:cs typeface="Calibri"/>
                        </a:rPr>
                        <a:t>ef,</a:t>
                      </a:r>
                      <a:r>
                        <a:rPr sz="1050" spc="-10" dirty="0" smtClean="0">
                          <a:latin typeface="Calibri"/>
                          <a:cs typeface="Calibri"/>
                        </a:rPr>
                        <a:t> </a:t>
                      </a:r>
                      <a:r>
                        <a:rPr sz="1050" spc="0" dirty="0" smtClean="0">
                          <a:latin typeface="Calibri"/>
                          <a:cs typeface="Calibri"/>
                        </a:rPr>
                        <a:t>Elec</a:t>
                      </a:r>
                      <a:r>
                        <a:rPr sz="1050" spc="-10" dirty="0" smtClean="0">
                          <a:latin typeface="Calibri"/>
                          <a:cs typeface="Calibri"/>
                        </a:rPr>
                        <a:t>t</a:t>
                      </a:r>
                      <a:r>
                        <a:rPr sz="1050" spc="0" dirty="0" smtClean="0">
                          <a:latin typeface="Calibri"/>
                          <a:cs typeface="Calibri"/>
                        </a:rPr>
                        <a:t>ric</a:t>
                      </a:r>
                      <a:r>
                        <a:rPr sz="1050" spc="-15" dirty="0" smtClean="0">
                          <a:latin typeface="Calibri"/>
                          <a:cs typeface="Calibri"/>
                        </a:rPr>
                        <a:t> </a:t>
                      </a:r>
                      <a:r>
                        <a:rPr sz="1050" spc="0" dirty="0" smtClean="0">
                          <a:latin typeface="Calibri"/>
                          <a:cs typeface="Calibri"/>
                        </a:rPr>
                        <a:t>D</a:t>
                      </a:r>
                      <a:r>
                        <a:rPr sz="1050" spc="-5" dirty="0" smtClean="0">
                          <a:latin typeface="Calibri"/>
                          <a:cs typeface="Calibri"/>
                        </a:rPr>
                        <a:t>i</a:t>
                      </a:r>
                      <a:r>
                        <a:rPr sz="1050" spc="-10" dirty="0" smtClean="0">
                          <a:latin typeface="Calibri"/>
                          <a:cs typeface="Calibri"/>
                        </a:rPr>
                        <a:t>st</a:t>
                      </a:r>
                      <a:r>
                        <a:rPr sz="1050" spc="0" dirty="0" smtClean="0">
                          <a:latin typeface="Calibri"/>
                          <a:cs typeface="Calibri"/>
                        </a:rPr>
                        <a:t>ri</a:t>
                      </a:r>
                      <a:r>
                        <a:rPr sz="1050" spc="-10" dirty="0" smtClean="0">
                          <a:latin typeface="Calibri"/>
                          <a:cs typeface="Calibri"/>
                        </a:rPr>
                        <a:t>b</a:t>
                      </a:r>
                      <a:r>
                        <a:rPr sz="1050" spc="0" dirty="0" smtClean="0">
                          <a:latin typeface="Calibri"/>
                          <a:cs typeface="Calibri"/>
                        </a:rPr>
                        <a:t>u</a:t>
                      </a:r>
                      <a:r>
                        <a:rPr sz="1050" spc="-10" dirty="0" smtClean="0">
                          <a:latin typeface="Calibri"/>
                          <a:cs typeface="Calibri"/>
                        </a:rPr>
                        <a:t>t</a:t>
                      </a:r>
                      <a:r>
                        <a:rPr sz="1050" spc="0" dirty="0" smtClean="0">
                          <a:latin typeface="Calibri"/>
                          <a:cs typeface="Calibri"/>
                        </a:rPr>
                        <a:t>i</a:t>
                      </a:r>
                      <a:r>
                        <a:rPr sz="1050" spc="-10" dirty="0" smtClean="0">
                          <a:latin typeface="Calibri"/>
                          <a:cs typeface="Calibri"/>
                        </a:rPr>
                        <a:t>o</a:t>
                      </a:r>
                      <a:r>
                        <a:rPr sz="1050" spc="0" dirty="0" smtClean="0">
                          <a:latin typeface="Calibri"/>
                          <a:cs typeface="Calibri"/>
                        </a:rPr>
                        <a:t>n</a:t>
                      </a:r>
                      <a:r>
                        <a:rPr sz="1050" spc="-15" dirty="0" smtClean="0">
                          <a:latin typeface="Calibri"/>
                          <a:cs typeface="Calibri"/>
                        </a:rPr>
                        <a:t> </a:t>
                      </a:r>
                      <a:r>
                        <a:rPr sz="1050" spc="-5" dirty="0" smtClean="0">
                          <a:latin typeface="Calibri"/>
                          <a:cs typeface="Calibri"/>
                        </a:rPr>
                        <a:t>S</a:t>
                      </a:r>
                      <a:r>
                        <a:rPr sz="1050" spc="0" dirty="0" smtClean="0">
                          <a:latin typeface="Calibri"/>
                          <a:cs typeface="Calibri"/>
                        </a:rPr>
                        <a:t>y</a:t>
                      </a:r>
                      <a:r>
                        <a:rPr sz="1050" spc="-5" dirty="0" smtClean="0">
                          <a:latin typeface="Calibri"/>
                          <a:cs typeface="Calibri"/>
                        </a:rPr>
                        <a:t>s</a:t>
                      </a:r>
                      <a:r>
                        <a:rPr sz="1050" spc="-10" dirty="0" smtClean="0">
                          <a:latin typeface="Calibri"/>
                          <a:cs typeface="Calibri"/>
                        </a:rPr>
                        <a:t>t</a:t>
                      </a:r>
                      <a:r>
                        <a:rPr sz="1050" spc="0" dirty="0" smtClean="0">
                          <a:latin typeface="Calibri"/>
                          <a:cs typeface="Calibri"/>
                        </a:rPr>
                        <a:t>ems</a:t>
                      </a:r>
                      <a:endParaRPr sz="105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177164">
                <a:tc>
                  <a:txBody>
                    <a:bodyPr/>
                    <a:lstStyle/>
                    <a:p>
                      <a:pPr marL="94615">
                        <a:lnSpc>
                          <a:spcPct val="100000"/>
                        </a:lnSpc>
                      </a:pPr>
                      <a:r>
                        <a:rPr sz="1050" b="1" spc="-10" dirty="0" smtClean="0">
                          <a:latin typeface="Calibri"/>
                          <a:cs typeface="Calibri"/>
                        </a:rPr>
                        <a:t>D</a:t>
                      </a:r>
                      <a:r>
                        <a:rPr sz="1050" b="1" spc="0" dirty="0" smtClean="0">
                          <a:latin typeface="Calibri"/>
                          <a:cs typeface="Calibri"/>
                        </a:rPr>
                        <a:t>ER</a:t>
                      </a:r>
                      <a:r>
                        <a:rPr sz="1050" b="1" spc="-5" dirty="0" smtClean="0">
                          <a:latin typeface="Calibri"/>
                          <a:cs typeface="Calibri"/>
                        </a:rPr>
                        <a:t> </a:t>
                      </a:r>
                      <a:r>
                        <a:rPr sz="1050" b="1" spc="0" dirty="0" smtClean="0">
                          <a:latin typeface="Calibri"/>
                          <a:cs typeface="Calibri"/>
                        </a:rPr>
                        <a:t>Pr</a:t>
                      </a:r>
                      <a:r>
                        <a:rPr sz="1050" b="1" spc="-10" dirty="0" smtClean="0">
                          <a:latin typeface="Calibri"/>
                          <a:cs typeface="Calibri"/>
                        </a:rPr>
                        <a:t>o</a:t>
                      </a:r>
                      <a:r>
                        <a:rPr sz="1050" b="1" spc="0" dirty="0" smtClean="0">
                          <a:latin typeface="Calibri"/>
                          <a:cs typeface="Calibri"/>
                        </a:rPr>
                        <a:t>vid</a:t>
                      </a:r>
                      <a:r>
                        <a:rPr sz="1050" b="1" spc="-10" dirty="0" smtClean="0">
                          <a:latin typeface="Calibri"/>
                          <a:cs typeface="Calibri"/>
                        </a:rPr>
                        <a:t>e</a:t>
                      </a:r>
                      <a:r>
                        <a:rPr sz="1050" b="1" spc="0" dirty="0" smtClean="0">
                          <a:latin typeface="Calibri"/>
                          <a:cs typeface="Calibri"/>
                        </a:rPr>
                        <a:t>r</a:t>
                      </a:r>
                      <a:endParaRPr sz="105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5250">
                        <a:lnSpc>
                          <a:spcPct val="100000"/>
                        </a:lnSpc>
                      </a:pPr>
                      <a:r>
                        <a:rPr sz="1100" dirty="0" smtClean="0">
                          <a:latin typeface="Calibri"/>
                          <a:cs typeface="Calibri"/>
                        </a:rPr>
                        <a:t>Car</a:t>
                      </a:r>
                      <a:r>
                        <a:rPr sz="1100" spc="-5" dirty="0" smtClean="0">
                          <a:latin typeface="Calibri"/>
                          <a:cs typeface="Calibri"/>
                        </a:rPr>
                        <a:t>l</a:t>
                      </a:r>
                      <a:r>
                        <a:rPr sz="1100" spc="5" dirty="0" smtClean="0">
                          <a:latin typeface="Calibri"/>
                          <a:cs typeface="Calibri"/>
                        </a:rPr>
                        <a:t>o</a:t>
                      </a:r>
                      <a:r>
                        <a:rPr sz="1100" spc="0" dirty="0" smtClean="0">
                          <a:latin typeface="Calibri"/>
                          <a:cs typeface="Calibri"/>
                        </a:rPr>
                        <a:t>s</a:t>
                      </a:r>
                      <a:r>
                        <a:rPr sz="1100" spc="-20" dirty="0" smtClean="0">
                          <a:latin typeface="Calibri"/>
                          <a:cs typeface="Calibri"/>
                        </a:rPr>
                        <a:t> </a:t>
                      </a:r>
                      <a:r>
                        <a:rPr sz="1100" spc="0" dirty="0" smtClean="0">
                          <a:latin typeface="Calibri"/>
                          <a:cs typeface="Calibri"/>
                        </a:rPr>
                        <a:t>Go</a:t>
                      </a:r>
                      <a:r>
                        <a:rPr sz="1100" spc="-5" dirty="0" smtClean="0">
                          <a:latin typeface="Calibri"/>
                          <a:cs typeface="Calibri"/>
                        </a:rPr>
                        <a:t>nz</a:t>
                      </a:r>
                      <a:r>
                        <a:rPr sz="1100" spc="0" dirty="0" smtClean="0">
                          <a:latin typeface="Calibri"/>
                          <a:cs typeface="Calibri"/>
                        </a:rPr>
                        <a:t>alez</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4615">
                        <a:lnSpc>
                          <a:spcPct val="100000"/>
                        </a:lnSpc>
                      </a:pPr>
                      <a:r>
                        <a:rPr sz="1100" dirty="0" smtClean="0">
                          <a:latin typeface="Calibri"/>
                          <a:cs typeface="Calibri"/>
                        </a:rPr>
                        <a:t>Sola</a:t>
                      </a:r>
                      <a:r>
                        <a:rPr sz="1100" spc="-5" dirty="0" smtClean="0">
                          <a:latin typeface="Calibri"/>
                          <a:cs typeface="Calibri"/>
                        </a:rPr>
                        <a:t>r</a:t>
                      </a:r>
                      <a:r>
                        <a:rPr sz="1100" spc="0" dirty="0" smtClean="0">
                          <a:latin typeface="Calibri"/>
                          <a:cs typeface="Calibri"/>
                        </a:rPr>
                        <a:t>City</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5250">
                        <a:lnSpc>
                          <a:spcPct val="100000"/>
                        </a:lnSpc>
                      </a:pPr>
                      <a:r>
                        <a:rPr sz="1050" dirty="0" smtClean="0">
                          <a:latin typeface="Calibri"/>
                          <a:cs typeface="Calibri"/>
                        </a:rPr>
                        <a:t>C</a:t>
                      </a:r>
                      <a:r>
                        <a:rPr sz="1050" spc="-5" dirty="0" smtClean="0">
                          <a:latin typeface="Calibri"/>
                          <a:cs typeface="Calibri"/>
                        </a:rPr>
                        <a:t>omm</a:t>
                      </a:r>
                      <a:r>
                        <a:rPr sz="1050" spc="0" dirty="0" smtClean="0">
                          <a:latin typeface="Calibri"/>
                          <a:cs typeface="Calibri"/>
                        </a:rPr>
                        <a:t>e</a:t>
                      </a:r>
                      <a:r>
                        <a:rPr sz="1050" spc="5" dirty="0" smtClean="0">
                          <a:latin typeface="Calibri"/>
                          <a:cs typeface="Calibri"/>
                        </a:rPr>
                        <a:t>r</a:t>
                      </a:r>
                      <a:r>
                        <a:rPr sz="1050" spc="0" dirty="0" smtClean="0">
                          <a:latin typeface="Calibri"/>
                          <a:cs typeface="Calibri"/>
                        </a:rPr>
                        <a:t>c</a:t>
                      </a:r>
                      <a:r>
                        <a:rPr sz="1050" spc="-5" dirty="0" smtClean="0">
                          <a:latin typeface="Calibri"/>
                          <a:cs typeface="Calibri"/>
                        </a:rPr>
                        <a:t>i</a:t>
                      </a:r>
                      <a:r>
                        <a:rPr sz="1050" spc="0" dirty="0" smtClean="0">
                          <a:latin typeface="Calibri"/>
                          <a:cs typeface="Calibri"/>
                        </a:rPr>
                        <a:t>al</a:t>
                      </a:r>
                      <a:r>
                        <a:rPr sz="1050" spc="-25" dirty="0" smtClean="0">
                          <a:latin typeface="Calibri"/>
                          <a:cs typeface="Calibri"/>
                        </a:rPr>
                        <a:t> </a:t>
                      </a:r>
                      <a:r>
                        <a:rPr sz="1050" spc="0" dirty="0" smtClean="0">
                          <a:latin typeface="Calibri"/>
                          <a:cs typeface="Calibri"/>
                        </a:rPr>
                        <a:t>I</a:t>
                      </a:r>
                      <a:r>
                        <a:rPr sz="1050" spc="-5" dirty="0" smtClean="0">
                          <a:latin typeface="Calibri"/>
                          <a:cs typeface="Calibri"/>
                        </a:rPr>
                        <a:t>n</a:t>
                      </a:r>
                      <a:r>
                        <a:rPr sz="1050" spc="-10" dirty="0" smtClean="0">
                          <a:latin typeface="Calibri"/>
                          <a:cs typeface="Calibri"/>
                        </a:rPr>
                        <a:t>st</a:t>
                      </a:r>
                      <a:r>
                        <a:rPr sz="1050" spc="0" dirty="0" smtClean="0">
                          <a:latin typeface="Calibri"/>
                          <a:cs typeface="Calibri"/>
                        </a:rPr>
                        <a:t>a</a:t>
                      </a:r>
                      <a:r>
                        <a:rPr sz="1050" spc="-5" dirty="0" smtClean="0">
                          <a:latin typeface="Calibri"/>
                          <a:cs typeface="Calibri"/>
                        </a:rPr>
                        <a:t>l</a:t>
                      </a:r>
                      <a:r>
                        <a:rPr sz="1050" spc="0" dirty="0" smtClean="0">
                          <a:latin typeface="Calibri"/>
                          <a:cs typeface="Calibri"/>
                        </a:rPr>
                        <a:t>ler</a:t>
                      </a:r>
                      <a:endParaRPr sz="105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177164">
                <a:tc>
                  <a:txBody>
                    <a:bodyPr/>
                    <a:lstStyle/>
                    <a:p>
                      <a:pPr marL="94615">
                        <a:lnSpc>
                          <a:spcPct val="100000"/>
                        </a:lnSpc>
                      </a:pPr>
                      <a:r>
                        <a:rPr sz="1050" b="1" spc="-10" dirty="0" smtClean="0">
                          <a:latin typeface="Calibri"/>
                          <a:cs typeface="Calibri"/>
                        </a:rPr>
                        <a:t>D</a:t>
                      </a:r>
                      <a:r>
                        <a:rPr sz="1050" b="1" spc="0" dirty="0" smtClean="0">
                          <a:latin typeface="Calibri"/>
                          <a:cs typeface="Calibri"/>
                        </a:rPr>
                        <a:t>ER</a:t>
                      </a:r>
                      <a:r>
                        <a:rPr sz="1050" b="1" spc="-5" dirty="0" smtClean="0">
                          <a:latin typeface="Calibri"/>
                          <a:cs typeface="Calibri"/>
                        </a:rPr>
                        <a:t> </a:t>
                      </a:r>
                      <a:r>
                        <a:rPr sz="1050" b="1" spc="0" dirty="0" smtClean="0">
                          <a:latin typeface="Calibri"/>
                          <a:cs typeface="Calibri"/>
                        </a:rPr>
                        <a:t>Pr</a:t>
                      </a:r>
                      <a:r>
                        <a:rPr sz="1050" b="1" spc="-10" dirty="0" smtClean="0">
                          <a:latin typeface="Calibri"/>
                          <a:cs typeface="Calibri"/>
                        </a:rPr>
                        <a:t>o</a:t>
                      </a:r>
                      <a:r>
                        <a:rPr sz="1050" b="1" spc="0" dirty="0" smtClean="0">
                          <a:latin typeface="Calibri"/>
                          <a:cs typeface="Calibri"/>
                        </a:rPr>
                        <a:t>vid</a:t>
                      </a:r>
                      <a:r>
                        <a:rPr sz="1050" b="1" spc="-10" dirty="0" smtClean="0">
                          <a:latin typeface="Calibri"/>
                          <a:cs typeface="Calibri"/>
                        </a:rPr>
                        <a:t>e</a:t>
                      </a:r>
                      <a:r>
                        <a:rPr sz="1050" b="1" spc="0" dirty="0" smtClean="0">
                          <a:latin typeface="Calibri"/>
                          <a:cs typeface="Calibri"/>
                        </a:rPr>
                        <a:t>r</a:t>
                      </a:r>
                      <a:endParaRPr sz="105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5250">
                        <a:lnSpc>
                          <a:spcPct val="100000"/>
                        </a:lnSpc>
                      </a:pPr>
                      <a:r>
                        <a:rPr sz="1100" dirty="0" smtClean="0">
                          <a:latin typeface="Calibri"/>
                          <a:cs typeface="Calibri"/>
                        </a:rPr>
                        <a:t>Pete</a:t>
                      </a:r>
                      <a:r>
                        <a:rPr sz="1100" spc="-20" dirty="0" smtClean="0">
                          <a:latin typeface="Calibri"/>
                          <a:cs typeface="Calibri"/>
                        </a:rPr>
                        <a:t> </a:t>
                      </a:r>
                      <a:r>
                        <a:rPr sz="1100" spc="0" dirty="0" smtClean="0">
                          <a:latin typeface="Calibri"/>
                          <a:cs typeface="Calibri"/>
                        </a:rPr>
                        <a:t>F</a:t>
                      </a:r>
                      <a:r>
                        <a:rPr sz="1100" spc="-10" dirty="0" smtClean="0">
                          <a:latin typeface="Calibri"/>
                          <a:cs typeface="Calibri"/>
                        </a:rPr>
                        <a:t>u</a:t>
                      </a:r>
                      <a:r>
                        <a:rPr sz="1100" spc="0" dirty="0" smtClean="0">
                          <a:latin typeface="Calibri"/>
                          <a:cs typeface="Calibri"/>
                        </a:rPr>
                        <a:t>l</a:t>
                      </a:r>
                      <a:r>
                        <a:rPr sz="1100" spc="-5" dirty="0" smtClean="0">
                          <a:latin typeface="Calibri"/>
                          <a:cs typeface="Calibri"/>
                        </a:rPr>
                        <a:t>l</a:t>
                      </a:r>
                      <a:r>
                        <a:rPr sz="1100" spc="0" dirty="0" smtClean="0">
                          <a:latin typeface="Calibri"/>
                          <a:cs typeface="Calibri"/>
                        </a:rPr>
                        <a:t>er</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4615">
                        <a:lnSpc>
                          <a:spcPct val="100000"/>
                        </a:lnSpc>
                      </a:pPr>
                      <a:r>
                        <a:rPr sz="1100" spc="-5" dirty="0" smtClean="0">
                          <a:latin typeface="Calibri"/>
                          <a:cs typeface="Calibri"/>
                        </a:rPr>
                        <a:t>N</a:t>
                      </a:r>
                      <a:r>
                        <a:rPr sz="1100" spc="0" dirty="0" smtClean="0">
                          <a:latin typeface="Calibri"/>
                          <a:cs typeface="Calibri"/>
                        </a:rPr>
                        <a:t>RG</a:t>
                      </a:r>
                      <a:endParaRPr sz="110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5250">
                        <a:lnSpc>
                          <a:spcPct val="100000"/>
                        </a:lnSpc>
                      </a:pPr>
                      <a:r>
                        <a:rPr sz="1050" dirty="0" smtClean="0">
                          <a:latin typeface="Calibri"/>
                          <a:cs typeface="Calibri"/>
                        </a:rPr>
                        <a:t>V</a:t>
                      </a:r>
                      <a:r>
                        <a:rPr sz="1050" spc="-5" dirty="0" smtClean="0">
                          <a:latin typeface="Calibri"/>
                          <a:cs typeface="Calibri"/>
                        </a:rPr>
                        <a:t>P</a:t>
                      </a:r>
                      <a:r>
                        <a:rPr sz="1050" spc="0" dirty="0" smtClean="0">
                          <a:latin typeface="Calibri"/>
                          <a:cs typeface="Calibri"/>
                        </a:rPr>
                        <a:t>,</a:t>
                      </a:r>
                      <a:r>
                        <a:rPr sz="1050" spc="-10" dirty="0" smtClean="0">
                          <a:latin typeface="Calibri"/>
                          <a:cs typeface="Calibri"/>
                        </a:rPr>
                        <a:t> </a:t>
                      </a:r>
                      <a:r>
                        <a:rPr sz="1050" spc="0" dirty="0" smtClean="0">
                          <a:latin typeface="Calibri"/>
                          <a:cs typeface="Calibri"/>
                        </a:rPr>
                        <a:t>M</a:t>
                      </a:r>
                      <a:r>
                        <a:rPr sz="1050" spc="-5" dirty="0" smtClean="0">
                          <a:latin typeface="Calibri"/>
                          <a:cs typeface="Calibri"/>
                        </a:rPr>
                        <a:t>a</a:t>
                      </a:r>
                      <a:r>
                        <a:rPr sz="1050" spc="0" dirty="0" smtClean="0">
                          <a:latin typeface="Calibri"/>
                          <a:cs typeface="Calibri"/>
                        </a:rPr>
                        <a:t>rket</a:t>
                      </a:r>
                      <a:r>
                        <a:rPr sz="1050" spc="-15" dirty="0" smtClean="0">
                          <a:latin typeface="Calibri"/>
                          <a:cs typeface="Calibri"/>
                        </a:rPr>
                        <a:t> </a:t>
                      </a:r>
                      <a:r>
                        <a:rPr sz="1050" spc="0" dirty="0" smtClean="0">
                          <a:latin typeface="Calibri"/>
                          <a:cs typeface="Calibri"/>
                        </a:rPr>
                        <a:t>&amp;</a:t>
                      </a:r>
                      <a:r>
                        <a:rPr sz="1050" spc="-10" dirty="0" smtClean="0">
                          <a:latin typeface="Calibri"/>
                          <a:cs typeface="Calibri"/>
                        </a:rPr>
                        <a:t> </a:t>
                      </a:r>
                      <a:r>
                        <a:rPr sz="1050" spc="0" dirty="0" smtClean="0">
                          <a:latin typeface="Calibri"/>
                          <a:cs typeface="Calibri"/>
                        </a:rPr>
                        <a:t>Re</a:t>
                      </a:r>
                      <a:r>
                        <a:rPr sz="1050" spc="-5" dirty="0" smtClean="0">
                          <a:latin typeface="Calibri"/>
                          <a:cs typeface="Calibri"/>
                        </a:rPr>
                        <a:t>g</a:t>
                      </a:r>
                      <a:r>
                        <a:rPr sz="1050" spc="0" dirty="0" smtClean="0">
                          <a:latin typeface="Calibri"/>
                          <a:cs typeface="Calibri"/>
                        </a:rPr>
                        <a:t>u</a:t>
                      </a:r>
                      <a:r>
                        <a:rPr sz="1050" spc="-10" dirty="0" smtClean="0">
                          <a:latin typeface="Calibri"/>
                          <a:cs typeface="Calibri"/>
                        </a:rPr>
                        <a:t>l</a:t>
                      </a:r>
                      <a:r>
                        <a:rPr sz="1050" spc="0" dirty="0" smtClean="0">
                          <a:latin typeface="Calibri"/>
                          <a:cs typeface="Calibri"/>
                        </a:rPr>
                        <a:t>a</a:t>
                      </a:r>
                      <a:r>
                        <a:rPr sz="1050" spc="-10" dirty="0" smtClean="0">
                          <a:latin typeface="Calibri"/>
                          <a:cs typeface="Calibri"/>
                        </a:rPr>
                        <a:t>t</a:t>
                      </a:r>
                      <a:r>
                        <a:rPr sz="1050" spc="-5" dirty="0" smtClean="0">
                          <a:latin typeface="Calibri"/>
                          <a:cs typeface="Calibri"/>
                        </a:rPr>
                        <a:t>o</a:t>
                      </a:r>
                      <a:r>
                        <a:rPr sz="1050" spc="0" dirty="0" smtClean="0">
                          <a:latin typeface="Calibri"/>
                          <a:cs typeface="Calibri"/>
                        </a:rPr>
                        <a:t>ry</a:t>
                      </a:r>
                      <a:r>
                        <a:rPr sz="1050" spc="-15" dirty="0" smtClean="0">
                          <a:latin typeface="Calibri"/>
                          <a:cs typeface="Calibri"/>
                        </a:rPr>
                        <a:t> </a:t>
                      </a:r>
                      <a:r>
                        <a:rPr sz="1050" spc="0" dirty="0" smtClean="0">
                          <a:latin typeface="Calibri"/>
                          <a:cs typeface="Calibri"/>
                        </a:rPr>
                        <a:t>Affa</a:t>
                      </a:r>
                      <a:r>
                        <a:rPr sz="1050" spc="-5" dirty="0" smtClean="0">
                          <a:latin typeface="Calibri"/>
                          <a:cs typeface="Calibri"/>
                        </a:rPr>
                        <a:t>i</a:t>
                      </a:r>
                      <a:r>
                        <a:rPr sz="1050" spc="0" dirty="0" smtClean="0">
                          <a:latin typeface="Calibri"/>
                          <a:cs typeface="Calibri"/>
                        </a:rPr>
                        <a:t>rs</a:t>
                      </a:r>
                      <a:endParaRPr sz="105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177164">
                <a:tc>
                  <a:txBody>
                    <a:bodyPr/>
                    <a:lstStyle/>
                    <a:p>
                      <a:pPr marL="94615">
                        <a:lnSpc>
                          <a:spcPct val="100000"/>
                        </a:lnSpc>
                      </a:pPr>
                      <a:r>
                        <a:rPr sz="1050" b="1" spc="-10" dirty="0" smtClean="0">
                          <a:latin typeface="Calibri"/>
                          <a:cs typeface="Calibri"/>
                        </a:rPr>
                        <a:t>D</a:t>
                      </a:r>
                      <a:r>
                        <a:rPr sz="1050" b="1" spc="0" dirty="0" smtClean="0">
                          <a:latin typeface="Calibri"/>
                          <a:cs typeface="Calibri"/>
                        </a:rPr>
                        <a:t>ER</a:t>
                      </a:r>
                      <a:r>
                        <a:rPr sz="1050" b="1" spc="-5" dirty="0" smtClean="0">
                          <a:latin typeface="Calibri"/>
                          <a:cs typeface="Calibri"/>
                        </a:rPr>
                        <a:t> </a:t>
                      </a:r>
                      <a:r>
                        <a:rPr sz="1050" b="1" spc="0" dirty="0" smtClean="0">
                          <a:latin typeface="Calibri"/>
                          <a:cs typeface="Calibri"/>
                        </a:rPr>
                        <a:t>Pr</a:t>
                      </a:r>
                      <a:r>
                        <a:rPr sz="1050" b="1" spc="-10" dirty="0" smtClean="0">
                          <a:latin typeface="Calibri"/>
                          <a:cs typeface="Calibri"/>
                        </a:rPr>
                        <a:t>o</a:t>
                      </a:r>
                      <a:r>
                        <a:rPr sz="1050" b="1" spc="0" dirty="0" smtClean="0">
                          <a:latin typeface="Calibri"/>
                          <a:cs typeface="Calibri"/>
                        </a:rPr>
                        <a:t>vid</a:t>
                      </a:r>
                      <a:r>
                        <a:rPr sz="1050" b="1" spc="-10" dirty="0" smtClean="0">
                          <a:latin typeface="Calibri"/>
                          <a:cs typeface="Calibri"/>
                        </a:rPr>
                        <a:t>e</a:t>
                      </a:r>
                      <a:r>
                        <a:rPr sz="1050" b="1" spc="0" dirty="0" smtClean="0">
                          <a:latin typeface="Calibri"/>
                          <a:cs typeface="Calibri"/>
                        </a:rPr>
                        <a:t>r</a:t>
                      </a:r>
                      <a:endParaRPr sz="105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5250">
                        <a:lnSpc>
                          <a:spcPct val="100000"/>
                        </a:lnSpc>
                      </a:pPr>
                      <a:r>
                        <a:rPr sz="1100" dirty="0" smtClean="0">
                          <a:latin typeface="Calibri"/>
                          <a:cs typeface="Calibri"/>
                        </a:rPr>
                        <a:t>Bi</a:t>
                      </a:r>
                      <a:r>
                        <a:rPr sz="1100" spc="-5" dirty="0" smtClean="0">
                          <a:latin typeface="Calibri"/>
                          <a:cs typeface="Calibri"/>
                        </a:rPr>
                        <a:t>l</a:t>
                      </a:r>
                      <a:r>
                        <a:rPr sz="1100" spc="0" dirty="0" smtClean="0">
                          <a:latin typeface="Calibri"/>
                          <a:cs typeface="Calibri"/>
                        </a:rPr>
                        <a:t>l</a:t>
                      </a:r>
                      <a:r>
                        <a:rPr sz="1100" spc="-10" dirty="0" smtClean="0">
                          <a:latin typeface="Calibri"/>
                          <a:cs typeface="Calibri"/>
                        </a:rPr>
                        <a:t> </a:t>
                      </a:r>
                      <a:r>
                        <a:rPr sz="1100" spc="0" dirty="0" smtClean="0">
                          <a:latin typeface="Calibri"/>
                          <a:cs typeface="Calibri"/>
                        </a:rPr>
                        <a:t>Acker</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4615">
                        <a:lnSpc>
                          <a:spcPct val="100000"/>
                        </a:lnSpc>
                      </a:pPr>
                      <a:r>
                        <a:rPr sz="1100" spc="-10" dirty="0" smtClean="0">
                          <a:latin typeface="Calibri"/>
                          <a:cs typeface="Calibri"/>
                        </a:rPr>
                        <a:t>N</a:t>
                      </a:r>
                      <a:r>
                        <a:rPr sz="1100" spc="0" dirty="0" smtClean="0">
                          <a:latin typeface="Calibri"/>
                          <a:cs typeface="Calibri"/>
                        </a:rPr>
                        <a:t>Y</a:t>
                      </a:r>
                      <a:r>
                        <a:rPr sz="1100" spc="-5" dirty="0" smtClean="0">
                          <a:latin typeface="Calibri"/>
                          <a:cs typeface="Calibri"/>
                        </a:rPr>
                        <a:t>-</a:t>
                      </a:r>
                      <a:r>
                        <a:rPr sz="1100" spc="0" dirty="0" smtClean="0">
                          <a:latin typeface="Calibri"/>
                          <a:cs typeface="Calibri"/>
                        </a:rPr>
                        <a:t>BEST</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5250">
                        <a:lnSpc>
                          <a:spcPct val="100000"/>
                        </a:lnSpc>
                      </a:pPr>
                      <a:r>
                        <a:rPr sz="1050" dirty="0" smtClean="0">
                          <a:latin typeface="Calibri"/>
                          <a:cs typeface="Calibri"/>
                        </a:rPr>
                        <a:t>Exec</a:t>
                      </a:r>
                      <a:r>
                        <a:rPr sz="1050" spc="-5" dirty="0" smtClean="0">
                          <a:latin typeface="Calibri"/>
                          <a:cs typeface="Calibri"/>
                        </a:rPr>
                        <a:t>u</a:t>
                      </a:r>
                      <a:r>
                        <a:rPr sz="1050" spc="-10" dirty="0" smtClean="0">
                          <a:latin typeface="Calibri"/>
                          <a:cs typeface="Calibri"/>
                        </a:rPr>
                        <a:t>t</a:t>
                      </a:r>
                      <a:r>
                        <a:rPr sz="1050" spc="0" dirty="0" smtClean="0">
                          <a:latin typeface="Calibri"/>
                          <a:cs typeface="Calibri"/>
                        </a:rPr>
                        <a:t>ive</a:t>
                      </a:r>
                      <a:r>
                        <a:rPr sz="1050" spc="-20" dirty="0" smtClean="0">
                          <a:latin typeface="Calibri"/>
                          <a:cs typeface="Calibri"/>
                        </a:rPr>
                        <a:t> </a:t>
                      </a:r>
                      <a:r>
                        <a:rPr sz="1050" spc="0" dirty="0" smtClean="0">
                          <a:latin typeface="Calibri"/>
                          <a:cs typeface="Calibri"/>
                        </a:rPr>
                        <a:t>D</a:t>
                      </a:r>
                      <a:r>
                        <a:rPr sz="1050" spc="-5" dirty="0" smtClean="0">
                          <a:latin typeface="Calibri"/>
                          <a:cs typeface="Calibri"/>
                        </a:rPr>
                        <a:t>i</a:t>
                      </a:r>
                      <a:r>
                        <a:rPr sz="1050" spc="0" dirty="0" smtClean="0">
                          <a:latin typeface="Calibri"/>
                          <a:cs typeface="Calibri"/>
                        </a:rPr>
                        <a:t>rec</a:t>
                      </a:r>
                      <a:r>
                        <a:rPr sz="1050" spc="-10" dirty="0" smtClean="0">
                          <a:latin typeface="Calibri"/>
                          <a:cs typeface="Calibri"/>
                        </a:rPr>
                        <a:t>t</a:t>
                      </a:r>
                      <a:r>
                        <a:rPr sz="1050" spc="-5" dirty="0" smtClean="0">
                          <a:latin typeface="Calibri"/>
                          <a:cs typeface="Calibri"/>
                        </a:rPr>
                        <a:t>o</a:t>
                      </a:r>
                      <a:r>
                        <a:rPr sz="1050" spc="0" dirty="0" smtClean="0">
                          <a:latin typeface="Calibri"/>
                          <a:cs typeface="Calibri"/>
                        </a:rPr>
                        <a:t>r</a:t>
                      </a:r>
                      <a:endParaRPr sz="105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177165">
                <a:tc>
                  <a:txBody>
                    <a:bodyPr/>
                    <a:lstStyle/>
                    <a:p>
                      <a:pPr marL="94615">
                        <a:lnSpc>
                          <a:spcPct val="100000"/>
                        </a:lnSpc>
                      </a:pPr>
                      <a:r>
                        <a:rPr sz="1050" b="1" spc="-10" dirty="0" smtClean="0">
                          <a:latin typeface="Calibri"/>
                          <a:cs typeface="Calibri"/>
                        </a:rPr>
                        <a:t>D</a:t>
                      </a:r>
                      <a:r>
                        <a:rPr sz="1050" b="1" spc="0" dirty="0" smtClean="0">
                          <a:latin typeface="Calibri"/>
                          <a:cs typeface="Calibri"/>
                        </a:rPr>
                        <a:t>ER</a:t>
                      </a:r>
                      <a:r>
                        <a:rPr sz="1050" b="1" spc="-5" dirty="0" smtClean="0">
                          <a:latin typeface="Calibri"/>
                          <a:cs typeface="Calibri"/>
                        </a:rPr>
                        <a:t> </a:t>
                      </a:r>
                      <a:r>
                        <a:rPr sz="1050" b="1" spc="0" dirty="0" smtClean="0">
                          <a:latin typeface="Calibri"/>
                          <a:cs typeface="Calibri"/>
                        </a:rPr>
                        <a:t>Pr</a:t>
                      </a:r>
                      <a:r>
                        <a:rPr sz="1050" b="1" spc="-10" dirty="0" smtClean="0">
                          <a:latin typeface="Calibri"/>
                          <a:cs typeface="Calibri"/>
                        </a:rPr>
                        <a:t>o</a:t>
                      </a:r>
                      <a:r>
                        <a:rPr sz="1050" b="1" spc="0" dirty="0" smtClean="0">
                          <a:latin typeface="Calibri"/>
                          <a:cs typeface="Calibri"/>
                        </a:rPr>
                        <a:t>vid</a:t>
                      </a:r>
                      <a:r>
                        <a:rPr sz="1050" b="1" spc="-10" dirty="0" smtClean="0">
                          <a:latin typeface="Calibri"/>
                          <a:cs typeface="Calibri"/>
                        </a:rPr>
                        <a:t>e</a:t>
                      </a:r>
                      <a:r>
                        <a:rPr sz="1050" b="1" spc="0" dirty="0" smtClean="0">
                          <a:latin typeface="Calibri"/>
                          <a:cs typeface="Calibri"/>
                        </a:rPr>
                        <a:t>r</a:t>
                      </a:r>
                      <a:endParaRPr sz="105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5250">
                        <a:lnSpc>
                          <a:spcPct val="100000"/>
                        </a:lnSpc>
                      </a:pPr>
                      <a:r>
                        <a:rPr sz="1100" dirty="0" smtClean="0">
                          <a:latin typeface="Calibri"/>
                          <a:cs typeface="Calibri"/>
                        </a:rPr>
                        <a:t>Greg</a:t>
                      </a:r>
                      <a:r>
                        <a:rPr sz="1100" spc="-5" dirty="0" smtClean="0">
                          <a:latin typeface="Calibri"/>
                          <a:cs typeface="Calibri"/>
                        </a:rPr>
                        <a:t> </a:t>
                      </a:r>
                      <a:r>
                        <a:rPr sz="1100" spc="0" dirty="0" smtClean="0">
                          <a:latin typeface="Calibri"/>
                          <a:cs typeface="Calibri"/>
                        </a:rPr>
                        <a:t>Gel</a:t>
                      </a:r>
                      <a:r>
                        <a:rPr sz="1100" spc="-5" dirty="0" smtClean="0">
                          <a:latin typeface="Calibri"/>
                          <a:cs typeface="Calibri"/>
                        </a:rPr>
                        <a:t>l</a:t>
                      </a:r>
                      <a:r>
                        <a:rPr sz="1100" spc="0" dirty="0" smtClean="0">
                          <a:latin typeface="Calibri"/>
                          <a:cs typeface="Calibri"/>
                        </a:rPr>
                        <a:t>er</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4615">
                        <a:lnSpc>
                          <a:spcPct val="100000"/>
                        </a:lnSpc>
                      </a:pPr>
                      <a:r>
                        <a:rPr sz="1100" dirty="0" smtClean="0">
                          <a:latin typeface="Calibri"/>
                          <a:cs typeface="Calibri"/>
                        </a:rPr>
                        <a:t>Ener</a:t>
                      </a:r>
                      <a:r>
                        <a:rPr sz="1100" spc="-10" dirty="0" smtClean="0">
                          <a:latin typeface="Calibri"/>
                          <a:cs typeface="Calibri"/>
                        </a:rPr>
                        <a:t>N</a:t>
                      </a:r>
                      <a:r>
                        <a:rPr sz="1100" spc="5"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5250">
                        <a:lnSpc>
                          <a:spcPct val="100000"/>
                        </a:lnSpc>
                      </a:pPr>
                      <a:r>
                        <a:rPr sz="1050" dirty="0" smtClean="0">
                          <a:latin typeface="Calibri"/>
                          <a:cs typeface="Calibri"/>
                        </a:rPr>
                        <a:t>D</a:t>
                      </a:r>
                      <a:r>
                        <a:rPr sz="1050" spc="-5" dirty="0" smtClean="0">
                          <a:latin typeface="Calibri"/>
                          <a:cs typeface="Calibri"/>
                        </a:rPr>
                        <a:t>i</a:t>
                      </a:r>
                      <a:r>
                        <a:rPr sz="1050" spc="0" dirty="0" smtClean="0">
                          <a:latin typeface="Calibri"/>
                          <a:cs typeface="Calibri"/>
                        </a:rPr>
                        <a:t>rec</a:t>
                      </a:r>
                      <a:r>
                        <a:rPr sz="1050" spc="-10" dirty="0" smtClean="0">
                          <a:latin typeface="Calibri"/>
                          <a:cs typeface="Calibri"/>
                        </a:rPr>
                        <a:t>t</a:t>
                      </a:r>
                      <a:r>
                        <a:rPr sz="1050" spc="-5" dirty="0" smtClean="0">
                          <a:latin typeface="Calibri"/>
                          <a:cs typeface="Calibri"/>
                        </a:rPr>
                        <a:t>o</a:t>
                      </a:r>
                      <a:r>
                        <a:rPr sz="1050" spc="0" dirty="0" smtClean="0">
                          <a:latin typeface="Calibri"/>
                          <a:cs typeface="Calibri"/>
                        </a:rPr>
                        <a:t>r,</a:t>
                      </a:r>
                      <a:r>
                        <a:rPr sz="1050" spc="-25" dirty="0" smtClean="0">
                          <a:latin typeface="Calibri"/>
                          <a:cs typeface="Calibri"/>
                        </a:rPr>
                        <a:t> </a:t>
                      </a:r>
                      <a:r>
                        <a:rPr sz="1050" spc="0" dirty="0" smtClean="0">
                          <a:latin typeface="Calibri"/>
                          <a:cs typeface="Calibri"/>
                        </a:rPr>
                        <a:t>Re</a:t>
                      </a:r>
                      <a:r>
                        <a:rPr sz="1050" spc="-5" dirty="0" smtClean="0">
                          <a:latin typeface="Calibri"/>
                          <a:cs typeface="Calibri"/>
                        </a:rPr>
                        <a:t>g</a:t>
                      </a:r>
                      <a:r>
                        <a:rPr sz="1050" spc="0" dirty="0" smtClean="0">
                          <a:latin typeface="Calibri"/>
                          <a:cs typeface="Calibri"/>
                        </a:rPr>
                        <a:t>u</a:t>
                      </a:r>
                      <a:r>
                        <a:rPr sz="1050" spc="-10" dirty="0" smtClean="0">
                          <a:latin typeface="Calibri"/>
                          <a:cs typeface="Calibri"/>
                        </a:rPr>
                        <a:t>l</a:t>
                      </a:r>
                      <a:r>
                        <a:rPr sz="1050" spc="0" dirty="0" smtClean="0">
                          <a:latin typeface="Calibri"/>
                          <a:cs typeface="Calibri"/>
                        </a:rPr>
                        <a:t>a</a:t>
                      </a:r>
                      <a:r>
                        <a:rPr sz="1050" spc="-10" dirty="0" smtClean="0">
                          <a:latin typeface="Calibri"/>
                          <a:cs typeface="Calibri"/>
                        </a:rPr>
                        <a:t>t</a:t>
                      </a:r>
                      <a:r>
                        <a:rPr sz="1050" spc="-5" dirty="0" smtClean="0">
                          <a:latin typeface="Calibri"/>
                          <a:cs typeface="Calibri"/>
                        </a:rPr>
                        <a:t>o</a:t>
                      </a:r>
                      <a:r>
                        <a:rPr sz="1050" spc="0" dirty="0" smtClean="0">
                          <a:latin typeface="Calibri"/>
                          <a:cs typeface="Calibri"/>
                        </a:rPr>
                        <a:t>ry</a:t>
                      </a:r>
                      <a:r>
                        <a:rPr sz="1050" spc="-20" dirty="0" smtClean="0">
                          <a:latin typeface="Calibri"/>
                          <a:cs typeface="Calibri"/>
                        </a:rPr>
                        <a:t> </a:t>
                      </a:r>
                      <a:r>
                        <a:rPr sz="1050" spc="0" dirty="0" smtClean="0">
                          <a:latin typeface="Calibri"/>
                          <a:cs typeface="Calibri"/>
                        </a:rPr>
                        <a:t>&amp; </a:t>
                      </a:r>
                      <a:r>
                        <a:rPr sz="1050" spc="5" dirty="0" smtClean="0">
                          <a:latin typeface="Calibri"/>
                          <a:cs typeface="Calibri"/>
                        </a:rPr>
                        <a:t>G</a:t>
                      </a:r>
                      <a:r>
                        <a:rPr sz="1050" spc="-5" dirty="0" smtClean="0">
                          <a:latin typeface="Calibri"/>
                          <a:cs typeface="Calibri"/>
                        </a:rPr>
                        <a:t>o</a:t>
                      </a:r>
                      <a:r>
                        <a:rPr sz="1050" spc="0" dirty="0" smtClean="0">
                          <a:latin typeface="Calibri"/>
                          <a:cs typeface="Calibri"/>
                        </a:rPr>
                        <a:t>v</a:t>
                      </a:r>
                      <a:r>
                        <a:rPr sz="1050" spc="5" dirty="0" smtClean="0">
                          <a:latin typeface="Calibri"/>
                          <a:cs typeface="Calibri"/>
                        </a:rPr>
                        <a:t>e</a:t>
                      </a:r>
                      <a:r>
                        <a:rPr sz="1050" spc="0" dirty="0" smtClean="0">
                          <a:latin typeface="Calibri"/>
                          <a:cs typeface="Calibri"/>
                        </a:rPr>
                        <a:t>rn</a:t>
                      </a:r>
                      <a:r>
                        <a:rPr sz="1050" spc="-10" dirty="0" smtClean="0">
                          <a:latin typeface="Calibri"/>
                          <a:cs typeface="Calibri"/>
                        </a:rPr>
                        <a:t>m</a:t>
                      </a:r>
                      <a:r>
                        <a:rPr sz="1050" spc="0" dirty="0" smtClean="0">
                          <a:latin typeface="Calibri"/>
                          <a:cs typeface="Calibri"/>
                        </a:rPr>
                        <a:t>e</a:t>
                      </a:r>
                      <a:r>
                        <a:rPr sz="1050" spc="-15" dirty="0" smtClean="0">
                          <a:latin typeface="Calibri"/>
                          <a:cs typeface="Calibri"/>
                        </a:rPr>
                        <a:t>n</a:t>
                      </a:r>
                      <a:r>
                        <a:rPr sz="1050" spc="0" dirty="0" smtClean="0">
                          <a:latin typeface="Calibri"/>
                          <a:cs typeface="Calibri"/>
                        </a:rPr>
                        <a:t>t</a:t>
                      </a:r>
                      <a:r>
                        <a:rPr sz="1050" spc="-40" dirty="0" smtClean="0">
                          <a:latin typeface="Calibri"/>
                          <a:cs typeface="Calibri"/>
                        </a:rPr>
                        <a:t> </a:t>
                      </a:r>
                      <a:r>
                        <a:rPr sz="1050" spc="0" dirty="0" smtClean="0">
                          <a:latin typeface="Calibri"/>
                          <a:cs typeface="Calibri"/>
                        </a:rPr>
                        <a:t>Affa</a:t>
                      </a:r>
                      <a:r>
                        <a:rPr sz="1050" spc="-5" dirty="0" smtClean="0">
                          <a:latin typeface="Calibri"/>
                          <a:cs typeface="Calibri"/>
                        </a:rPr>
                        <a:t>i</a:t>
                      </a:r>
                      <a:r>
                        <a:rPr sz="1050" spc="0" dirty="0" smtClean="0">
                          <a:latin typeface="Calibri"/>
                          <a:cs typeface="Calibri"/>
                        </a:rPr>
                        <a:t>rs</a:t>
                      </a:r>
                      <a:endParaRPr sz="105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177164">
                <a:tc>
                  <a:txBody>
                    <a:bodyPr/>
                    <a:lstStyle/>
                    <a:p>
                      <a:pPr marL="94615">
                        <a:lnSpc>
                          <a:spcPct val="100000"/>
                        </a:lnSpc>
                      </a:pPr>
                      <a:r>
                        <a:rPr sz="1050" b="1" dirty="0" smtClean="0">
                          <a:latin typeface="Calibri"/>
                          <a:cs typeface="Calibri"/>
                        </a:rPr>
                        <a:t>L</a:t>
                      </a:r>
                      <a:r>
                        <a:rPr sz="1050" b="1" spc="-10" dirty="0" smtClean="0">
                          <a:latin typeface="Calibri"/>
                          <a:cs typeface="Calibri"/>
                        </a:rPr>
                        <a:t>a</a:t>
                      </a:r>
                      <a:r>
                        <a:rPr sz="1050" b="1" spc="0" dirty="0" smtClean="0">
                          <a:latin typeface="Calibri"/>
                          <a:cs typeface="Calibri"/>
                        </a:rPr>
                        <a:t>rge Cu</a:t>
                      </a:r>
                      <a:r>
                        <a:rPr sz="1050" b="1" spc="-5" dirty="0" smtClean="0">
                          <a:latin typeface="Calibri"/>
                          <a:cs typeface="Calibri"/>
                        </a:rPr>
                        <a:t>s</a:t>
                      </a:r>
                      <a:r>
                        <a:rPr sz="1050" b="1" spc="0" dirty="0" smtClean="0">
                          <a:latin typeface="Calibri"/>
                          <a:cs typeface="Calibri"/>
                        </a:rPr>
                        <a:t>t</a:t>
                      </a:r>
                      <a:r>
                        <a:rPr sz="1050" b="1" spc="-5" dirty="0" smtClean="0">
                          <a:latin typeface="Calibri"/>
                          <a:cs typeface="Calibri"/>
                        </a:rPr>
                        <a:t>o</a:t>
                      </a:r>
                      <a:r>
                        <a:rPr sz="1050" b="1" spc="5" dirty="0" smtClean="0">
                          <a:latin typeface="Calibri"/>
                          <a:cs typeface="Calibri"/>
                        </a:rPr>
                        <a:t>m</a:t>
                      </a:r>
                      <a:r>
                        <a:rPr sz="1050" b="1" spc="-20" dirty="0" smtClean="0">
                          <a:latin typeface="Calibri"/>
                          <a:cs typeface="Calibri"/>
                        </a:rPr>
                        <a:t>e</a:t>
                      </a:r>
                      <a:r>
                        <a:rPr sz="1050" b="1" spc="0" dirty="0" smtClean="0">
                          <a:latin typeface="Calibri"/>
                          <a:cs typeface="Calibri"/>
                        </a:rPr>
                        <a:t>r</a:t>
                      </a:r>
                      <a:endParaRPr sz="105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5250">
                        <a:lnSpc>
                          <a:spcPct val="100000"/>
                        </a:lnSpc>
                      </a:pPr>
                      <a:r>
                        <a:rPr sz="1100" dirty="0" smtClean="0">
                          <a:latin typeface="Calibri"/>
                          <a:cs typeface="Calibri"/>
                        </a:rPr>
                        <a:t>Mike</a:t>
                      </a:r>
                      <a:r>
                        <a:rPr sz="1100" spc="-20" dirty="0" smtClean="0">
                          <a:latin typeface="Calibri"/>
                          <a:cs typeface="Calibri"/>
                        </a:rPr>
                        <a:t> </a:t>
                      </a:r>
                      <a:r>
                        <a:rPr sz="1100" spc="0" dirty="0" smtClean="0">
                          <a:latin typeface="Calibri"/>
                          <a:cs typeface="Calibri"/>
                        </a:rPr>
                        <a:t>Ma</a:t>
                      </a:r>
                      <a:r>
                        <a:rPr sz="1100" spc="-5" dirty="0" smtClean="0">
                          <a:latin typeface="Calibri"/>
                          <a:cs typeface="Calibri"/>
                        </a:rPr>
                        <a:t>g</a:t>
                      </a:r>
                      <a:r>
                        <a:rPr sz="1100" spc="0" dirty="0" smtClean="0">
                          <a:latin typeface="Calibri"/>
                          <a:cs typeface="Calibri"/>
                        </a:rPr>
                        <a:t>er</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4615">
                        <a:lnSpc>
                          <a:spcPct val="100000"/>
                        </a:lnSpc>
                      </a:pPr>
                      <a:r>
                        <a:rPr sz="1100" dirty="0" smtClean="0">
                          <a:latin typeface="Calibri"/>
                          <a:cs typeface="Calibri"/>
                        </a:rPr>
                        <a:t>Co</a:t>
                      </a:r>
                      <a:r>
                        <a:rPr sz="1100" spc="-5" dirty="0" smtClean="0">
                          <a:latin typeface="Calibri"/>
                          <a:cs typeface="Calibri"/>
                        </a:rPr>
                        <a:t>u</a:t>
                      </a:r>
                      <a:r>
                        <a:rPr sz="1100" spc="0" dirty="0" smtClean="0">
                          <a:latin typeface="Calibri"/>
                          <a:cs typeface="Calibri"/>
                        </a:rPr>
                        <a:t>ch</a:t>
                      </a:r>
                      <a:r>
                        <a:rPr sz="1100" spc="-25"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0" dirty="0" smtClean="0">
                          <a:latin typeface="Calibri"/>
                          <a:cs typeface="Calibri"/>
                        </a:rPr>
                        <a:t>te,</a:t>
                      </a:r>
                      <a:r>
                        <a:rPr sz="1100" spc="-20" dirty="0" smtClean="0">
                          <a:latin typeface="Calibri"/>
                          <a:cs typeface="Calibri"/>
                        </a:rPr>
                        <a:t> </a:t>
                      </a:r>
                      <a:r>
                        <a:rPr sz="1100" spc="0" dirty="0" smtClean="0">
                          <a:latin typeface="Calibri"/>
                          <a:cs typeface="Calibri"/>
                        </a:rPr>
                        <a:t>LLP</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5250">
                        <a:lnSpc>
                          <a:spcPct val="100000"/>
                        </a:lnSpc>
                      </a:pPr>
                      <a:r>
                        <a:rPr sz="1050" spc="-10" dirty="0" smtClean="0">
                          <a:latin typeface="Calibri"/>
                          <a:cs typeface="Calibri"/>
                        </a:rPr>
                        <a:t>P</a:t>
                      </a:r>
                      <a:r>
                        <a:rPr sz="1050" spc="0" dirty="0" smtClean="0">
                          <a:latin typeface="Calibri"/>
                          <a:cs typeface="Calibri"/>
                        </a:rPr>
                        <a:t>ar</a:t>
                      </a:r>
                      <a:r>
                        <a:rPr sz="1050" spc="-5" dirty="0" smtClean="0">
                          <a:latin typeface="Calibri"/>
                          <a:cs typeface="Calibri"/>
                        </a:rPr>
                        <a:t>t</a:t>
                      </a:r>
                      <a:r>
                        <a:rPr sz="1050" spc="0" dirty="0" smtClean="0">
                          <a:latin typeface="Calibri"/>
                          <a:cs typeface="Calibri"/>
                        </a:rPr>
                        <a:t>ner</a:t>
                      </a:r>
                      <a:endParaRPr sz="105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177164">
                <a:tc>
                  <a:txBody>
                    <a:bodyPr/>
                    <a:lstStyle/>
                    <a:p>
                      <a:pPr marL="94615">
                        <a:lnSpc>
                          <a:spcPct val="100000"/>
                        </a:lnSpc>
                      </a:pPr>
                      <a:r>
                        <a:rPr sz="1050" b="1" dirty="0" smtClean="0">
                          <a:latin typeface="Calibri"/>
                          <a:cs typeface="Calibri"/>
                        </a:rPr>
                        <a:t>L</a:t>
                      </a:r>
                      <a:r>
                        <a:rPr sz="1050" b="1" spc="-10" dirty="0" smtClean="0">
                          <a:latin typeface="Calibri"/>
                          <a:cs typeface="Calibri"/>
                        </a:rPr>
                        <a:t>a</a:t>
                      </a:r>
                      <a:r>
                        <a:rPr sz="1050" b="1" spc="0" dirty="0" smtClean="0">
                          <a:latin typeface="Calibri"/>
                          <a:cs typeface="Calibri"/>
                        </a:rPr>
                        <a:t>rge Cu</a:t>
                      </a:r>
                      <a:r>
                        <a:rPr sz="1050" b="1" spc="-5" dirty="0" smtClean="0">
                          <a:latin typeface="Calibri"/>
                          <a:cs typeface="Calibri"/>
                        </a:rPr>
                        <a:t>s</a:t>
                      </a:r>
                      <a:r>
                        <a:rPr sz="1050" b="1" spc="0" dirty="0" smtClean="0">
                          <a:latin typeface="Calibri"/>
                          <a:cs typeface="Calibri"/>
                        </a:rPr>
                        <a:t>t</a:t>
                      </a:r>
                      <a:r>
                        <a:rPr sz="1050" b="1" spc="-5" dirty="0" smtClean="0">
                          <a:latin typeface="Calibri"/>
                          <a:cs typeface="Calibri"/>
                        </a:rPr>
                        <a:t>o</a:t>
                      </a:r>
                      <a:r>
                        <a:rPr sz="1050" b="1" spc="5" dirty="0" smtClean="0">
                          <a:latin typeface="Calibri"/>
                          <a:cs typeface="Calibri"/>
                        </a:rPr>
                        <a:t>m</a:t>
                      </a:r>
                      <a:r>
                        <a:rPr sz="1050" b="1" spc="-20" dirty="0" smtClean="0">
                          <a:latin typeface="Calibri"/>
                          <a:cs typeface="Calibri"/>
                        </a:rPr>
                        <a:t>e</a:t>
                      </a:r>
                      <a:r>
                        <a:rPr sz="1050" b="1" spc="0" dirty="0" smtClean="0">
                          <a:latin typeface="Calibri"/>
                          <a:cs typeface="Calibri"/>
                        </a:rPr>
                        <a:t>r</a:t>
                      </a:r>
                      <a:endParaRPr sz="105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5250">
                        <a:lnSpc>
                          <a:spcPct val="100000"/>
                        </a:lnSpc>
                      </a:pPr>
                      <a:r>
                        <a:rPr sz="1100" spc="-5" dirty="0" smtClean="0">
                          <a:latin typeface="Calibri"/>
                          <a:cs typeface="Calibri"/>
                        </a:rPr>
                        <a:t>An</a:t>
                      </a:r>
                      <a:r>
                        <a:rPr sz="1100" spc="0" dirty="0" smtClean="0">
                          <a:latin typeface="Calibri"/>
                          <a:cs typeface="Calibri"/>
                        </a:rPr>
                        <a:t>t</a:t>
                      </a:r>
                      <a:r>
                        <a:rPr sz="1100" spc="-5" dirty="0" smtClean="0">
                          <a:latin typeface="Calibri"/>
                          <a:cs typeface="Calibri"/>
                        </a:rPr>
                        <a:t>h</a:t>
                      </a:r>
                      <a:r>
                        <a:rPr sz="1100" spc="0" dirty="0" smtClean="0">
                          <a:latin typeface="Calibri"/>
                          <a:cs typeface="Calibri"/>
                        </a:rPr>
                        <a:t>o</a:t>
                      </a:r>
                      <a:r>
                        <a:rPr sz="1100" spc="-5" dirty="0" smtClean="0">
                          <a:latin typeface="Calibri"/>
                          <a:cs typeface="Calibri"/>
                        </a:rPr>
                        <a:t>n</a:t>
                      </a:r>
                      <a:r>
                        <a:rPr sz="1100" spc="0" dirty="0" smtClean="0">
                          <a:latin typeface="Calibri"/>
                          <a:cs typeface="Calibri"/>
                        </a:rPr>
                        <a:t>y</a:t>
                      </a:r>
                      <a:r>
                        <a:rPr sz="1100" spc="-30" dirty="0" smtClean="0">
                          <a:latin typeface="Calibri"/>
                          <a:cs typeface="Calibri"/>
                        </a:rPr>
                        <a:t> </a:t>
                      </a:r>
                      <a:r>
                        <a:rPr sz="1100" spc="-5" dirty="0" smtClean="0">
                          <a:latin typeface="Calibri"/>
                          <a:cs typeface="Calibri"/>
                        </a:rPr>
                        <a:t>F</a:t>
                      </a:r>
                      <a:r>
                        <a:rPr sz="1100" spc="0" dirty="0" smtClean="0">
                          <a:latin typeface="Calibri"/>
                          <a:cs typeface="Calibri"/>
                        </a:rPr>
                        <a:t>iore</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4615">
                        <a:lnSpc>
                          <a:spcPct val="100000"/>
                        </a:lnSpc>
                      </a:pPr>
                      <a:r>
                        <a:rPr sz="1100" dirty="0" smtClean="0">
                          <a:latin typeface="Calibri"/>
                          <a:cs typeface="Calibri"/>
                        </a:rPr>
                        <a:t>C</a:t>
                      </a:r>
                      <a:r>
                        <a:rPr sz="1100" spc="-5" dirty="0" smtClean="0">
                          <a:latin typeface="Calibri"/>
                          <a:cs typeface="Calibri"/>
                        </a:rPr>
                        <a:t>i</a:t>
                      </a:r>
                      <a:r>
                        <a:rPr sz="1100" spc="0" dirty="0" smtClean="0">
                          <a:latin typeface="Calibri"/>
                          <a:cs typeface="Calibri"/>
                        </a:rPr>
                        <a:t>ty</a:t>
                      </a:r>
                      <a:r>
                        <a:rPr sz="1100" spc="-20" dirty="0" smtClean="0">
                          <a:latin typeface="Calibri"/>
                          <a:cs typeface="Calibri"/>
                        </a:rPr>
                        <a:t> </a:t>
                      </a:r>
                      <a:r>
                        <a:rPr sz="1100" spc="0" dirty="0" smtClean="0">
                          <a:latin typeface="Calibri"/>
                          <a:cs typeface="Calibri"/>
                        </a:rPr>
                        <a:t>of</a:t>
                      </a:r>
                      <a:r>
                        <a:rPr sz="1100" spc="-10" dirty="0" smtClean="0">
                          <a:latin typeface="Calibri"/>
                          <a:cs typeface="Calibri"/>
                        </a:rPr>
                        <a:t> N</a:t>
                      </a:r>
                      <a:r>
                        <a:rPr sz="1100" spc="0" dirty="0" smtClean="0">
                          <a:latin typeface="Calibri"/>
                          <a:cs typeface="Calibri"/>
                        </a:rPr>
                        <a:t>Y</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5250">
                        <a:lnSpc>
                          <a:spcPct val="100000"/>
                        </a:lnSpc>
                      </a:pPr>
                      <a:r>
                        <a:rPr sz="1050" dirty="0" smtClean="0">
                          <a:latin typeface="Calibri"/>
                          <a:cs typeface="Calibri"/>
                        </a:rPr>
                        <a:t>D</a:t>
                      </a:r>
                      <a:r>
                        <a:rPr sz="1050" spc="-5" dirty="0" smtClean="0">
                          <a:latin typeface="Calibri"/>
                          <a:cs typeface="Calibri"/>
                        </a:rPr>
                        <a:t>i</a:t>
                      </a:r>
                      <a:r>
                        <a:rPr sz="1050" spc="0" dirty="0" smtClean="0">
                          <a:latin typeface="Calibri"/>
                          <a:cs typeface="Calibri"/>
                        </a:rPr>
                        <a:t>rec</a:t>
                      </a:r>
                      <a:r>
                        <a:rPr sz="1050" spc="-10" dirty="0" smtClean="0">
                          <a:latin typeface="Calibri"/>
                          <a:cs typeface="Calibri"/>
                        </a:rPr>
                        <a:t>t</a:t>
                      </a:r>
                      <a:r>
                        <a:rPr sz="1050" spc="-5" dirty="0" smtClean="0">
                          <a:latin typeface="Calibri"/>
                          <a:cs typeface="Calibri"/>
                        </a:rPr>
                        <a:t>o</a:t>
                      </a:r>
                      <a:r>
                        <a:rPr sz="1050" spc="0" dirty="0" smtClean="0">
                          <a:latin typeface="Calibri"/>
                          <a:cs typeface="Calibri"/>
                        </a:rPr>
                        <a:t>r,</a:t>
                      </a:r>
                      <a:r>
                        <a:rPr sz="1050" spc="-25" dirty="0" smtClean="0">
                          <a:latin typeface="Calibri"/>
                          <a:cs typeface="Calibri"/>
                        </a:rPr>
                        <a:t> </a:t>
                      </a:r>
                      <a:r>
                        <a:rPr sz="1050" spc="0" dirty="0" smtClean="0">
                          <a:latin typeface="Calibri"/>
                          <a:cs typeface="Calibri"/>
                        </a:rPr>
                        <a:t>Offi</a:t>
                      </a:r>
                      <a:r>
                        <a:rPr sz="1050" spc="-5" dirty="0" smtClean="0">
                          <a:latin typeface="Calibri"/>
                          <a:cs typeface="Calibri"/>
                        </a:rPr>
                        <a:t>c</a:t>
                      </a:r>
                      <a:r>
                        <a:rPr sz="1050" spc="0" dirty="0" smtClean="0">
                          <a:latin typeface="Calibri"/>
                          <a:cs typeface="Calibri"/>
                        </a:rPr>
                        <a:t>e</a:t>
                      </a:r>
                      <a:r>
                        <a:rPr sz="1050" spc="15" dirty="0" smtClean="0">
                          <a:latin typeface="Calibri"/>
                          <a:cs typeface="Calibri"/>
                        </a:rPr>
                        <a:t> </a:t>
                      </a:r>
                      <a:r>
                        <a:rPr sz="1050" spc="-5" dirty="0" smtClean="0">
                          <a:latin typeface="Calibri"/>
                          <a:cs typeface="Calibri"/>
                        </a:rPr>
                        <a:t>o</a:t>
                      </a:r>
                      <a:r>
                        <a:rPr sz="1050" spc="0" dirty="0" smtClean="0">
                          <a:latin typeface="Calibri"/>
                          <a:cs typeface="Calibri"/>
                        </a:rPr>
                        <a:t>f</a:t>
                      </a:r>
                      <a:r>
                        <a:rPr sz="1050" spc="-10" dirty="0" smtClean="0">
                          <a:latin typeface="Calibri"/>
                          <a:cs typeface="Calibri"/>
                        </a:rPr>
                        <a:t> </a:t>
                      </a:r>
                      <a:r>
                        <a:rPr sz="1050" spc="0" dirty="0" smtClean="0">
                          <a:latin typeface="Calibri"/>
                          <a:cs typeface="Calibri"/>
                        </a:rPr>
                        <a:t>Ener</a:t>
                      </a:r>
                      <a:r>
                        <a:rPr sz="1050" spc="-5" dirty="0" smtClean="0">
                          <a:latin typeface="Calibri"/>
                          <a:cs typeface="Calibri"/>
                        </a:rPr>
                        <a:t>g</a:t>
                      </a:r>
                      <a:r>
                        <a:rPr sz="1050" spc="0" dirty="0" smtClean="0">
                          <a:latin typeface="Calibri"/>
                          <a:cs typeface="Calibri"/>
                        </a:rPr>
                        <a:t>y</a:t>
                      </a:r>
                      <a:endParaRPr sz="105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344804">
                <a:tc>
                  <a:txBody>
                    <a:bodyPr/>
                    <a:lstStyle/>
                    <a:p>
                      <a:pPr marL="94615" marR="94615">
                        <a:lnSpc>
                          <a:spcPct val="100000"/>
                        </a:lnSpc>
                      </a:pPr>
                      <a:r>
                        <a:rPr sz="1050" b="1" dirty="0" smtClean="0">
                          <a:latin typeface="Calibri"/>
                          <a:cs typeface="Calibri"/>
                        </a:rPr>
                        <a:t>S</a:t>
                      </a:r>
                      <a:r>
                        <a:rPr sz="1050" b="1" spc="5" dirty="0" smtClean="0">
                          <a:latin typeface="Calibri"/>
                          <a:cs typeface="Calibri"/>
                        </a:rPr>
                        <a:t>m</a:t>
                      </a:r>
                      <a:r>
                        <a:rPr sz="1050" b="1" spc="-5" dirty="0" smtClean="0">
                          <a:latin typeface="Calibri"/>
                          <a:cs typeface="Calibri"/>
                        </a:rPr>
                        <a:t>a</a:t>
                      </a:r>
                      <a:r>
                        <a:rPr sz="1050" b="1" spc="0" dirty="0" smtClean="0">
                          <a:latin typeface="Calibri"/>
                          <a:cs typeface="Calibri"/>
                        </a:rPr>
                        <a:t>ll</a:t>
                      </a:r>
                      <a:r>
                        <a:rPr sz="1050" b="1" spc="-20" dirty="0" smtClean="0">
                          <a:latin typeface="Calibri"/>
                          <a:cs typeface="Calibri"/>
                        </a:rPr>
                        <a:t> </a:t>
                      </a:r>
                      <a:r>
                        <a:rPr sz="1050" b="1" spc="0" dirty="0" smtClean="0">
                          <a:latin typeface="Calibri"/>
                          <a:cs typeface="Calibri"/>
                        </a:rPr>
                        <a:t>Cu</a:t>
                      </a:r>
                      <a:r>
                        <a:rPr sz="1050" b="1" spc="-5" dirty="0" smtClean="0">
                          <a:latin typeface="Calibri"/>
                          <a:cs typeface="Calibri"/>
                        </a:rPr>
                        <a:t>s</a:t>
                      </a:r>
                      <a:r>
                        <a:rPr sz="1050" b="1" spc="0" dirty="0" smtClean="0">
                          <a:latin typeface="Calibri"/>
                          <a:cs typeface="Calibri"/>
                        </a:rPr>
                        <a:t>t</a:t>
                      </a:r>
                      <a:r>
                        <a:rPr sz="1050" b="1" spc="-5" dirty="0" smtClean="0">
                          <a:latin typeface="Calibri"/>
                          <a:cs typeface="Calibri"/>
                        </a:rPr>
                        <a:t>o</a:t>
                      </a:r>
                      <a:r>
                        <a:rPr sz="1050" b="1" spc="5" dirty="0" smtClean="0">
                          <a:latin typeface="Calibri"/>
                          <a:cs typeface="Calibri"/>
                        </a:rPr>
                        <a:t>m</a:t>
                      </a:r>
                      <a:r>
                        <a:rPr sz="1050" b="1" spc="-5" dirty="0" smtClean="0">
                          <a:latin typeface="Calibri"/>
                          <a:cs typeface="Calibri"/>
                        </a:rPr>
                        <a:t>e</a:t>
                      </a:r>
                      <a:r>
                        <a:rPr sz="1050" b="1" spc="0" dirty="0" smtClean="0">
                          <a:latin typeface="Calibri"/>
                          <a:cs typeface="Calibri"/>
                        </a:rPr>
                        <a:t>rs</a:t>
                      </a:r>
                      <a:r>
                        <a:rPr sz="1050" b="1" spc="-40" dirty="0" smtClean="0">
                          <a:latin typeface="Calibri"/>
                          <a:cs typeface="Calibri"/>
                        </a:rPr>
                        <a:t> </a:t>
                      </a:r>
                      <a:r>
                        <a:rPr sz="1050" b="1" spc="0" dirty="0" smtClean="0">
                          <a:latin typeface="Calibri"/>
                          <a:cs typeface="Calibri"/>
                        </a:rPr>
                        <a:t>&amp; C</a:t>
                      </a:r>
                      <a:r>
                        <a:rPr sz="1050" b="1" spc="-5" dirty="0" smtClean="0">
                          <a:latin typeface="Calibri"/>
                          <a:cs typeface="Calibri"/>
                        </a:rPr>
                        <a:t>o</a:t>
                      </a:r>
                      <a:r>
                        <a:rPr sz="1050" b="1" spc="0" dirty="0" smtClean="0">
                          <a:latin typeface="Calibri"/>
                          <a:cs typeface="Calibri"/>
                        </a:rPr>
                        <a:t>n</a:t>
                      </a:r>
                      <a:r>
                        <a:rPr sz="1050" b="1" spc="-5" dirty="0" smtClean="0">
                          <a:latin typeface="Calibri"/>
                          <a:cs typeface="Calibri"/>
                        </a:rPr>
                        <a:t>s</a:t>
                      </a:r>
                      <a:r>
                        <a:rPr sz="1050" b="1" spc="0" dirty="0" smtClean="0">
                          <a:latin typeface="Calibri"/>
                          <a:cs typeface="Calibri"/>
                        </a:rPr>
                        <a:t>um</a:t>
                      </a:r>
                      <a:r>
                        <a:rPr sz="1050" b="1" spc="-5" dirty="0" smtClean="0">
                          <a:latin typeface="Calibri"/>
                          <a:cs typeface="Calibri"/>
                        </a:rPr>
                        <a:t>e</a:t>
                      </a:r>
                      <a:r>
                        <a:rPr sz="1050" b="1" spc="0" dirty="0" smtClean="0">
                          <a:latin typeface="Calibri"/>
                          <a:cs typeface="Calibri"/>
                        </a:rPr>
                        <a:t>r</a:t>
                      </a:r>
                      <a:r>
                        <a:rPr sz="1050" b="1" spc="-40" dirty="0" smtClean="0">
                          <a:latin typeface="Calibri"/>
                          <a:cs typeface="Calibri"/>
                        </a:rPr>
                        <a:t> </a:t>
                      </a:r>
                      <a:r>
                        <a:rPr sz="1050" b="1" spc="0" dirty="0" smtClean="0">
                          <a:latin typeface="Calibri"/>
                          <a:cs typeface="Calibri"/>
                        </a:rPr>
                        <a:t>G</a:t>
                      </a:r>
                      <a:r>
                        <a:rPr sz="1050" b="1" spc="-5" dirty="0" smtClean="0">
                          <a:latin typeface="Calibri"/>
                          <a:cs typeface="Calibri"/>
                        </a:rPr>
                        <a:t>ro</a:t>
                      </a:r>
                      <a:r>
                        <a:rPr sz="1050" b="1" spc="0" dirty="0" smtClean="0">
                          <a:latin typeface="Calibri"/>
                          <a:cs typeface="Calibri"/>
                        </a:rPr>
                        <a:t>u</a:t>
                      </a:r>
                      <a:r>
                        <a:rPr sz="1050" b="1" spc="-10" dirty="0" smtClean="0">
                          <a:latin typeface="Calibri"/>
                          <a:cs typeface="Calibri"/>
                        </a:rPr>
                        <a:t>p</a:t>
                      </a:r>
                      <a:r>
                        <a:rPr sz="1050" b="1" spc="0" dirty="0" smtClean="0">
                          <a:latin typeface="Calibri"/>
                          <a:cs typeface="Calibri"/>
                        </a:rPr>
                        <a:t>s</a:t>
                      </a:r>
                      <a:endParaRPr sz="105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5250">
                        <a:lnSpc>
                          <a:spcPct val="100000"/>
                        </a:lnSpc>
                      </a:pPr>
                      <a:r>
                        <a:rPr sz="1100" dirty="0" smtClean="0">
                          <a:latin typeface="Calibri"/>
                          <a:cs typeface="Calibri"/>
                        </a:rPr>
                        <a:t>Erin</a:t>
                      </a:r>
                      <a:r>
                        <a:rPr sz="1100" spc="-5" dirty="0" smtClean="0">
                          <a:latin typeface="Calibri"/>
                          <a:cs typeface="Calibri"/>
                        </a:rPr>
                        <a:t> </a:t>
                      </a:r>
                      <a:r>
                        <a:rPr sz="1100" spc="0" dirty="0" smtClean="0">
                          <a:latin typeface="Calibri"/>
                          <a:cs typeface="Calibri"/>
                        </a:rPr>
                        <a:t>Ho</a:t>
                      </a:r>
                      <a:r>
                        <a:rPr sz="1100" spc="-5" dirty="0" smtClean="0">
                          <a:latin typeface="Calibri"/>
                          <a:cs typeface="Calibri"/>
                        </a:rPr>
                        <a:t>g</a:t>
                      </a:r>
                      <a:r>
                        <a:rPr sz="1100" spc="0" dirty="0" smtClean="0">
                          <a:latin typeface="Calibri"/>
                          <a:cs typeface="Calibri"/>
                        </a:rPr>
                        <a:t>an</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4615" marR="45720">
                        <a:lnSpc>
                          <a:spcPct val="100000"/>
                        </a:lnSpc>
                      </a:pPr>
                      <a:r>
                        <a:rPr sz="1100" dirty="0" smtClean="0">
                          <a:latin typeface="Calibri"/>
                          <a:cs typeface="Calibri"/>
                        </a:rPr>
                        <a:t>Dept.</a:t>
                      </a:r>
                      <a:r>
                        <a:rPr sz="1100" spc="-25" dirty="0" smtClean="0">
                          <a:latin typeface="Calibri"/>
                          <a:cs typeface="Calibri"/>
                        </a:rPr>
                        <a:t> </a:t>
                      </a:r>
                      <a:r>
                        <a:rPr sz="1100" spc="5" dirty="0" smtClean="0">
                          <a:latin typeface="Calibri"/>
                          <a:cs typeface="Calibri"/>
                        </a:rPr>
                        <a:t>o</a:t>
                      </a:r>
                      <a:r>
                        <a:rPr sz="1100" spc="0" dirty="0" smtClean="0">
                          <a:latin typeface="Calibri"/>
                          <a:cs typeface="Calibri"/>
                        </a:rPr>
                        <a:t>f</a:t>
                      </a:r>
                      <a:r>
                        <a:rPr sz="1100" spc="-10" dirty="0" smtClean="0">
                          <a:latin typeface="Calibri"/>
                          <a:cs typeface="Calibri"/>
                        </a:rPr>
                        <a:t> </a:t>
                      </a:r>
                      <a:r>
                        <a:rPr sz="1100" spc="0" dirty="0" smtClean="0">
                          <a:latin typeface="Calibri"/>
                          <a:cs typeface="Calibri"/>
                        </a:rPr>
                        <a:t>State</a:t>
                      </a:r>
                      <a:r>
                        <a:rPr sz="1100" spc="-30" dirty="0" smtClean="0">
                          <a:latin typeface="Calibri"/>
                          <a:cs typeface="Calibri"/>
                        </a:rPr>
                        <a:t> </a:t>
                      </a:r>
                      <a:r>
                        <a:rPr sz="1100" spc="0" dirty="0" smtClean="0">
                          <a:latin typeface="Calibri"/>
                          <a:cs typeface="Calibri"/>
                        </a:rPr>
                        <a:t>Util</a:t>
                      </a:r>
                      <a:r>
                        <a:rPr sz="1100" spc="-5" dirty="0" smtClean="0">
                          <a:latin typeface="Calibri"/>
                          <a:cs typeface="Calibri"/>
                        </a:rPr>
                        <a:t>i</a:t>
                      </a:r>
                      <a:r>
                        <a:rPr sz="1100" spc="0" dirty="0" smtClean="0">
                          <a:latin typeface="Calibri"/>
                          <a:cs typeface="Calibri"/>
                        </a:rPr>
                        <a:t>ty I</a:t>
                      </a:r>
                      <a:r>
                        <a:rPr sz="1100" spc="-10" dirty="0" smtClean="0">
                          <a:latin typeface="Calibri"/>
                          <a:cs typeface="Calibri"/>
                        </a:rPr>
                        <a:t>n</a:t>
                      </a:r>
                      <a:r>
                        <a:rPr sz="1100" spc="0" dirty="0" smtClean="0">
                          <a:latin typeface="Calibri"/>
                          <a:cs typeface="Calibri"/>
                        </a:rPr>
                        <a:t>tervention</a:t>
                      </a:r>
                      <a:r>
                        <a:rPr sz="1100" spc="-50" dirty="0" smtClean="0">
                          <a:latin typeface="Calibri"/>
                          <a:cs typeface="Calibri"/>
                        </a:rPr>
                        <a:t> </a:t>
                      </a:r>
                      <a:r>
                        <a:rPr sz="1100" spc="0" dirty="0" smtClean="0">
                          <a:latin typeface="Calibri"/>
                          <a:cs typeface="Calibri"/>
                        </a:rPr>
                        <a:t>U</a:t>
                      </a:r>
                      <a:r>
                        <a:rPr sz="1100" spc="-5" dirty="0" smtClean="0">
                          <a:latin typeface="Calibri"/>
                          <a:cs typeface="Calibri"/>
                        </a:rPr>
                        <a:t>n</a:t>
                      </a:r>
                      <a:r>
                        <a:rPr sz="1100" spc="0" dirty="0" smtClean="0">
                          <a:latin typeface="Calibri"/>
                          <a:cs typeface="Calibri"/>
                        </a:rPr>
                        <a:t>it</a:t>
                      </a:r>
                      <a:r>
                        <a:rPr sz="1100" spc="-20" dirty="0" smtClean="0">
                          <a:latin typeface="Calibri"/>
                          <a:cs typeface="Calibri"/>
                        </a:rPr>
                        <a:t> </a:t>
                      </a:r>
                      <a:r>
                        <a:rPr sz="1100" spc="0" dirty="0" smtClean="0">
                          <a:latin typeface="Calibri"/>
                          <a:cs typeface="Calibri"/>
                        </a:rPr>
                        <a:t>(UIU)</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5250">
                        <a:lnSpc>
                          <a:spcPct val="100000"/>
                        </a:lnSpc>
                      </a:pPr>
                      <a:r>
                        <a:rPr sz="1050" spc="-5" dirty="0" smtClean="0">
                          <a:latin typeface="Calibri"/>
                          <a:cs typeface="Calibri"/>
                        </a:rPr>
                        <a:t>S</a:t>
                      </a:r>
                      <a:r>
                        <a:rPr sz="1050" spc="0" dirty="0" smtClean="0">
                          <a:latin typeface="Calibri"/>
                          <a:cs typeface="Calibri"/>
                        </a:rPr>
                        <a:t>en</a:t>
                      </a:r>
                      <a:r>
                        <a:rPr sz="1050" spc="-5" dirty="0" smtClean="0">
                          <a:latin typeface="Calibri"/>
                          <a:cs typeface="Calibri"/>
                        </a:rPr>
                        <a:t>io</a:t>
                      </a:r>
                      <a:r>
                        <a:rPr sz="1050" spc="0" dirty="0" smtClean="0">
                          <a:latin typeface="Calibri"/>
                          <a:cs typeface="Calibri"/>
                        </a:rPr>
                        <a:t>r</a:t>
                      </a:r>
                      <a:r>
                        <a:rPr sz="1050" spc="-10" dirty="0" smtClean="0">
                          <a:latin typeface="Calibri"/>
                          <a:cs typeface="Calibri"/>
                        </a:rPr>
                        <a:t> P</a:t>
                      </a:r>
                      <a:r>
                        <a:rPr sz="1050" spc="0" dirty="0" smtClean="0">
                          <a:latin typeface="Calibri"/>
                          <a:cs typeface="Calibri"/>
                        </a:rPr>
                        <a:t>r</a:t>
                      </a:r>
                      <a:r>
                        <a:rPr sz="1050" spc="-5" dirty="0" smtClean="0">
                          <a:latin typeface="Calibri"/>
                          <a:cs typeface="Calibri"/>
                        </a:rPr>
                        <a:t>o</a:t>
                      </a:r>
                      <a:r>
                        <a:rPr sz="1050" spc="0" dirty="0" smtClean="0">
                          <a:latin typeface="Calibri"/>
                          <a:cs typeface="Calibri"/>
                        </a:rPr>
                        <a:t>ject</a:t>
                      </a:r>
                      <a:r>
                        <a:rPr sz="1050" spc="-20" dirty="0" smtClean="0">
                          <a:latin typeface="Calibri"/>
                          <a:cs typeface="Calibri"/>
                        </a:rPr>
                        <a:t> </a:t>
                      </a:r>
                      <a:r>
                        <a:rPr sz="1050" spc="0" dirty="0" smtClean="0">
                          <a:latin typeface="Calibri"/>
                          <a:cs typeface="Calibri"/>
                        </a:rPr>
                        <a:t>M</a:t>
                      </a:r>
                      <a:r>
                        <a:rPr sz="1050" spc="-5" dirty="0" smtClean="0">
                          <a:latin typeface="Calibri"/>
                          <a:cs typeface="Calibri"/>
                        </a:rPr>
                        <a:t>a</a:t>
                      </a:r>
                      <a:r>
                        <a:rPr sz="1050" spc="0" dirty="0" smtClean="0">
                          <a:latin typeface="Calibri"/>
                          <a:cs typeface="Calibri"/>
                        </a:rPr>
                        <a:t>n</a:t>
                      </a:r>
                      <a:r>
                        <a:rPr sz="1050" spc="-5" dirty="0" smtClean="0">
                          <a:latin typeface="Calibri"/>
                          <a:cs typeface="Calibri"/>
                        </a:rPr>
                        <a:t>ag</a:t>
                      </a:r>
                      <a:r>
                        <a:rPr sz="1050" spc="0" dirty="0" smtClean="0">
                          <a:latin typeface="Calibri"/>
                          <a:cs typeface="Calibri"/>
                        </a:rPr>
                        <a:t>er</a:t>
                      </a:r>
                      <a:r>
                        <a:rPr sz="1050" spc="-15" dirty="0" smtClean="0">
                          <a:latin typeface="Calibri"/>
                          <a:cs typeface="Calibri"/>
                        </a:rPr>
                        <a:t> </a:t>
                      </a:r>
                      <a:r>
                        <a:rPr sz="1050" spc="0" dirty="0" smtClean="0">
                          <a:latin typeface="Calibri"/>
                          <a:cs typeface="Calibri"/>
                        </a:rPr>
                        <a:t>at</a:t>
                      </a:r>
                      <a:r>
                        <a:rPr sz="1050" spc="-10" dirty="0" smtClean="0">
                          <a:latin typeface="Calibri"/>
                          <a:cs typeface="Calibri"/>
                        </a:rPr>
                        <a:t> </a:t>
                      </a:r>
                      <a:r>
                        <a:rPr sz="1050" spc="0" dirty="0" smtClean="0">
                          <a:latin typeface="Calibri"/>
                          <a:cs typeface="Calibri"/>
                        </a:rPr>
                        <a:t>NYSERDA</a:t>
                      </a:r>
                      <a:endParaRPr sz="105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211191">
                <a:tc>
                  <a:txBody>
                    <a:bodyPr/>
                    <a:lstStyle/>
                    <a:p>
                      <a:pPr marL="94615">
                        <a:lnSpc>
                          <a:spcPct val="100000"/>
                        </a:lnSpc>
                      </a:pPr>
                      <a:r>
                        <a:rPr sz="1050" b="1" dirty="0" smtClean="0">
                          <a:latin typeface="Calibri"/>
                          <a:cs typeface="Calibri"/>
                        </a:rPr>
                        <a:t>St</a:t>
                      </a:r>
                      <a:r>
                        <a:rPr sz="1050" b="1" spc="-5" dirty="0" smtClean="0">
                          <a:latin typeface="Calibri"/>
                          <a:cs typeface="Calibri"/>
                        </a:rPr>
                        <a:t>a</a:t>
                      </a:r>
                      <a:r>
                        <a:rPr sz="1050" b="1" spc="0" dirty="0" smtClean="0">
                          <a:latin typeface="Calibri"/>
                          <a:cs typeface="Calibri"/>
                        </a:rPr>
                        <a:t>t</a:t>
                      </a:r>
                      <a:r>
                        <a:rPr sz="1050" b="1" spc="-5" dirty="0" smtClean="0">
                          <a:latin typeface="Calibri"/>
                          <a:cs typeface="Calibri"/>
                        </a:rPr>
                        <a:t>e</a:t>
                      </a:r>
                      <a:r>
                        <a:rPr sz="1050" b="1" spc="0" dirty="0" smtClean="0">
                          <a:latin typeface="Calibri"/>
                          <a:cs typeface="Calibri"/>
                        </a:rPr>
                        <a:t>/Pu</a:t>
                      </a:r>
                      <a:r>
                        <a:rPr sz="1050" b="1" spc="-10" dirty="0" smtClean="0">
                          <a:latin typeface="Calibri"/>
                          <a:cs typeface="Calibri"/>
                        </a:rPr>
                        <a:t>b</a:t>
                      </a:r>
                      <a:r>
                        <a:rPr sz="1050" b="1" spc="0" dirty="0" smtClean="0">
                          <a:latin typeface="Calibri"/>
                          <a:cs typeface="Calibri"/>
                        </a:rPr>
                        <a:t>l</a:t>
                      </a:r>
                      <a:r>
                        <a:rPr sz="1050" b="1" spc="-10" dirty="0" smtClean="0">
                          <a:latin typeface="Calibri"/>
                          <a:cs typeface="Calibri"/>
                        </a:rPr>
                        <a:t>i</a:t>
                      </a:r>
                      <a:r>
                        <a:rPr sz="1050" b="1" spc="0" dirty="0" smtClean="0">
                          <a:latin typeface="Calibri"/>
                          <a:cs typeface="Calibri"/>
                        </a:rPr>
                        <a:t>c</a:t>
                      </a:r>
                      <a:r>
                        <a:rPr sz="1050" b="1" spc="-35" dirty="0" smtClean="0">
                          <a:latin typeface="Calibri"/>
                          <a:cs typeface="Calibri"/>
                        </a:rPr>
                        <a:t> </a:t>
                      </a:r>
                      <a:r>
                        <a:rPr sz="1050" b="1" spc="0" dirty="0" smtClean="0">
                          <a:latin typeface="Calibri"/>
                          <a:cs typeface="Calibri"/>
                        </a:rPr>
                        <a:t>p</a:t>
                      </a:r>
                      <a:r>
                        <a:rPr sz="1050" b="1" spc="-10" dirty="0" smtClean="0">
                          <a:latin typeface="Calibri"/>
                          <a:cs typeface="Calibri"/>
                        </a:rPr>
                        <a:t>o</a:t>
                      </a:r>
                      <a:r>
                        <a:rPr sz="1050" b="1" spc="0" dirty="0" smtClean="0">
                          <a:latin typeface="Calibri"/>
                          <a:cs typeface="Calibri"/>
                        </a:rPr>
                        <a:t>w</a:t>
                      </a:r>
                      <a:r>
                        <a:rPr sz="1050" b="1" spc="-5" dirty="0" smtClean="0">
                          <a:latin typeface="Calibri"/>
                          <a:cs typeface="Calibri"/>
                        </a:rPr>
                        <a:t>e</a:t>
                      </a:r>
                      <a:r>
                        <a:rPr sz="1050" b="1" spc="0" dirty="0" smtClean="0">
                          <a:latin typeface="Calibri"/>
                          <a:cs typeface="Calibri"/>
                        </a:rPr>
                        <a:t>r</a:t>
                      </a:r>
                      <a:endParaRPr sz="105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5250">
                        <a:lnSpc>
                          <a:spcPct val="100000"/>
                        </a:lnSpc>
                      </a:pPr>
                      <a:r>
                        <a:rPr sz="1100" dirty="0" smtClean="0">
                          <a:latin typeface="Calibri"/>
                          <a:cs typeface="Calibri"/>
                        </a:rPr>
                        <a:t>Maryam</a:t>
                      </a:r>
                      <a:r>
                        <a:rPr sz="1100" spc="-30" dirty="0" smtClean="0">
                          <a:latin typeface="Calibri"/>
                          <a:cs typeface="Calibri"/>
                        </a:rPr>
                        <a:t> </a:t>
                      </a:r>
                      <a:r>
                        <a:rPr sz="1100" spc="0" dirty="0" smtClean="0">
                          <a:latin typeface="Calibri"/>
                          <a:cs typeface="Calibri"/>
                        </a:rPr>
                        <a:t>S</a:t>
                      </a:r>
                      <a:r>
                        <a:rPr sz="1100" spc="-10" dirty="0" smtClean="0">
                          <a:latin typeface="Calibri"/>
                          <a:cs typeface="Calibri"/>
                        </a:rPr>
                        <a:t>h</a:t>
                      </a:r>
                      <a:r>
                        <a:rPr sz="1100" spc="0" dirty="0" smtClean="0">
                          <a:latin typeface="Calibri"/>
                          <a:cs typeface="Calibri"/>
                        </a:rPr>
                        <a:t>ar</a:t>
                      </a:r>
                      <a:r>
                        <a:rPr sz="1100" spc="-5" dirty="0" smtClean="0">
                          <a:latin typeface="Calibri"/>
                          <a:cs typeface="Calibri"/>
                        </a:rPr>
                        <a:t>i</a:t>
                      </a:r>
                      <a:r>
                        <a:rPr sz="1100" spc="0" dirty="0" smtClean="0">
                          <a:latin typeface="Calibri"/>
                          <a:cs typeface="Calibri"/>
                        </a:rPr>
                        <a:t>f</a:t>
                      </a:r>
                      <a:endParaRPr sz="110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4615">
                        <a:lnSpc>
                          <a:spcPct val="100000"/>
                        </a:lnSpc>
                      </a:pPr>
                      <a:r>
                        <a:rPr sz="1100" spc="-5" dirty="0" smtClean="0">
                          <a:latin typeface="Calibri"/>
                          <a:cs typeface="Calibri"/>
                        </a:rPr>
                        <a:t>N</a:t>
                      </a:r>
                      <a:r>
                        <a:rPr sz="1100" spc="0" dirty="0" smtClean="0">
                          <a:latin typeface="Calibri"/>
                          <a:cs typeface="Calibri"/>
                        </a:rPr>
                        <a:t>Y</a:t>
                      </a:r>
                      <a:r>
                        <a:rPr sz="1100" spc="5" dirty="0" smtClean="0">
                          <a:latin typeface="Calibri"/>
                          <a:cs typeface="Calibri"/>
                        </a:rPr>
                        <a:t>P</a:t>
                      </a:r>
                      <a:r>
                        <a:rPr sz="1100" spc="0" dirty="0" smtClean="0">
                          <a:latin typeface="Calibri"/>
                          <a:cs typeface="Calibri"/>
                        </a:rPr>
                        <a:t>A</a:t>
                      </a:r>
                      <a:endParaRPr sz="110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5250">
                        <a:lnSpc>
                          <a:spcPct val="100000"/>
                        </a:lnSpc>
                      </a:pPr>
                      <a:r>
                        <a:rPr sz="1050" spc="-10" dirty="0" smtClean="0">
                          <a:latin typeface="Calibri"/>
                          <a:cs typeface="Calibri"/>
                        </a:rPr>
                        <a:t>P</a:t>
                      </a:r>
                      <a:r>
                        <a:rPr sz="1050" spc="0" dirty="0" smtClean="0">
                          <a:latin typeface="Calibri"/>
                          <a:cs typeface="Calibri"/>
                        </a:rPr>
                        <a:t>r</a:t>
                      </a:r>
                      <a:r>
                        <a:rPr sz="1050" spc="-5" dirty="0" smtClean="0">
                          <a:latin typeface="Calibri"/>
                          <a:cs typeface="Calibri"/>
                        </a:rPr>
                        <a:t>og</a:t>
                      </a:r>
                      <a:r>
                        <a:rPr sz="1050" spc="0" dirty="0" smtClean="0">
                          <a:latin typeface="Calibri"/>
                          <a:cs typeface="Calibri"/>
                        </a:rPr>
                        <a:t>ram</a:t>
                      </a:r>
                      <a:r>
                        <a:rPr sz="1050" spc="-30" dirty="0" smtClean="0">
                          <a:latin typeface="Calibri"/>
                          <a:cs typeface="Calibri"/>
                        </a:rPr>
                        <a:t> </a:t>
                      </a:r>
                      <a:r>
                        <a:rPr sz="1050" spc="0" dirty="0" smtClean="0">
                          <a:latin typeface="Calibri"/>
                          <a:cs typeface="Calibri"/>
                        </a:rPr>
                        <a:t>M</a:t>
                      </a:r>
                      <a:r>
                        <a:rPr sz="1050" spc="-5" dirty="0" smtClean="0">
                          <a:latin typeface="Calibri"/>
                          <a:cs typeface="Calibri"/>
                        </a:rPr>
                        <a:t>a</a:t>
                      </a:r>
                      <a:r>
                        <a:rPr sz="1050" spc="0" dirty="0" smtClean="0">
                          <a:latin typeface="Calibri"/>
                          <a:cs typeface="Calibri"/>
                        </a:rPr>
                        <a:t>n</a:t>
                      </a:r>
                      <a:r>
                        <a:rPr sz="1050" spc="-5" dirty="0" smtClean="0">
                          <a:latin typeface="Calibri"/>
                          <a:cs typeface="Calibri"/>
                        </a:rPr>
                        <a:t>ag</a:t>
                      </a:r>
                      <a:r>
                        <a:rPr sz="1050" spc="0" dirty="0" smtClean="0">
                          <a:latin typeface="Calibri"/>
                          <a:cs typeface="Calibri"/>
                        </a:rPr>
                        <a:t>e</a:t>
                      </a:r>
                      <a:r>
                        <a:rPr sz="1050" spc="5" dirty="0" smtClean="0">
                          <a:latin typeface="Calibri"/>
                          <a:cs typeface="Calibri"/>
                        </a:rPr>
                        <a:t>r</a:t>
                      </a:r>
                      <a:r>
                        <a:rPr sz="1050" spc="0" dirty="0" smtClean="0">
                          <a:latin typeface="Calibri"/>
                          <a:cs typeface="Calibri"/>
                        </a:rPr>
                        <a:t>,</a:t>
                      </a:r>
                      <a:r>
                        <a:rPr sz="1050" spc="-25" dirty="0" smtClean="0">
                          <a:latin typeface="Calibri"/>
                          <a:cs typeface="Calibri"/>
                        </a:rPr>
                        <a:t> </a:t>
                      </a:r>
                      <a:r>
                        <a:rPr sz="1050" spc="0" dirty="0" smtClean="0">
                          <a:latin typeface="Calibri"/>
                          <a:cs typeface="Calibri"/>
                        </a:rPr>
                        <a:t>Clean</a:t>
                      </a:r>
                      <a:r>
                        <a:rPr sz="1050" spc="-15" dirty="0" smtClean="0">
                          <a:latin typeface="Calibri"/>
                          <a:cs typeface="Calibri"/>
                        </a:rPr>
                        <a:t> </a:t>
                      </a:r>
                      <a:r>
                        <a:rPr sz="1050" spc="0" dirty="0" smtClean="0">
                          <a:latin typeface="Calibri"/>
                          <a:cs typeface="Calibri"/>
                        </a:rPr>
                        <a:t>Ener</a:t>
                      </a:r>
                      <a:r>
                        <a:rPr sz="1050" spc="-5" dirty="0" smtClean="0">
                          <a:latin typeface="Calibri"/>
                          <a:cs typeface="Calibri"/>
                        </a:rPr>
                        <a:t>g</a:t>
                      </a:r>
                      <a:r>
                        <a:rPr sz="1050" spc="0" dirty="0" smtClean="0">
                          <a:latin typeface="Calibri"/>
                          <a:cs typeface="Calibri"/>
                        </a:rPr>
                        <a:t>y</a:t>
                      </a:r>
                      <a:r>
                        <a:rPr lang="en-US" sz="1050" spc="0" baseline="0" dirty="0" smtClean="0">
                          <a:latin typeface="Calibri"/>
                          <a:cs typeface="Calibri"/>
                        </a:rPr>
                        <a:t> </a:t>
                      </a:r>
                      <a:r>
                        <a:rPr sz="1050" dirty="0" smtClean="0">
                          <a:latin typeface="Calibri"/>
                          <a:cs typeface="Calibri"/>
                        </a:rPr>
                        <a:t>Tec</a:t>
                      </a:r>
                      <a:r>
                        <a:rPr sz="1050" spc="-10" dirty="0" smtClean="0">
                          <a:latin typeface="Calibri"/>
                          <a:cs typeface="Calibri"/>
                        </a:rPr>
                        <a:t>h</a:t>
                      </a:r>
                      <a:r>
                        <a:rPr sz="1050" spc="-5" dirty="0" smtClean="0">
                          <a:latin typeface="Calibri"/>
                          <a:cs typeface="Calibri"/>
                        </a:rPr>
                        <a:t>n</a:t>
                      </a:r>
                      <a:r>
                        <a:rPr sz="1050" spc="-10" dirty="0" smtClean="0">
                          <a:latin typeface="Calibri"/>
                          <a:cs typeface="Calibri"/>
                        </a:rPr>
                        <a:t>o</a:t>
                      </a:r>
                      <a:r>
                        <a:rPr sz="1050" spc="-5" dirty="0" smtClean="0">
                          <a:latin typeface="Calibri"/>
                          <a:cs typeface="Calibri"/>
                        </a:rPr>
                        <a:t>l</a:t>
                      </a:r>
                      <a:r>
                        <a:rPr sz="1050" spc="-10" dirty="0" smtClean="0">
                          <a:latin typeface="Calibri"/>
                          <a:cs typeface="Calibri"/>
                        </a:rPr>
                        <a:t>og</a:t>
                      </a:r>
                      <a:r>
                        <a:rPr sz="1050" spc="0" dirty="0" smtClean="0">
                          <a:latin typeface="Calibri"/>
                          <a:cs typeface="Calibri"/>
                        </a:rPr>
                        <a:t>y</a:t>
                      </a:r>
                      <a:endParaRPr sz="105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177165">
                <a:tc>
                  <a:txBody>
                    <a:bodyPr/>
                    <a:lstStyle/>
                    <a:p>
                      <a:pPr marL="94615">
                        <a:lnSpc>
                          <a:spcPct val="100000"/>
                        </a:lnSpc>
                      </a:pPr>
                      <a:r>
                        <a:rPr sz="1050" b="1" dirty="0" smtClean="0">
                          <a:latin typeface="Calibri"/>
                          <a:cs typeface="Calibri"/>
                        </a:rPr>
                        <a:t>Env</a:t>
                      </a:r>
                      <a:r>
                        <a:rPr sz="1050" b="1" spc="5" dirty="0" smtClean="0">
                          <a:latin typeface="Calibri"/>
                          <a:cs typeface="Calibri"/>
                        </a:rPr>
                        <a:t>i</a:t>
                      </a:r>
                      <a:r>
                        <a:rPr sz="1050" b="1" spc="0" dirty="0" smtClean="0">
                          <a:latin typeface="Calibri"/>
                          <a:cs typeface="Calibri"/>
                        </a:rPr>
                        <a:t>r</a:t>
                      </a:r>
                      <a:r>
                        <a:rPr sz="1050" b="1" spc="-10" dirty="0" smtClean="0">
                          <a:latin typeface="Calibri"/>
                          <a:cs typeface="Calibri"/>
                        </a:rPr>
                        <a:t>o</a:t>
                      </a:r>
                      <a:r>
                        <a:rPr sz="1050" b="1" spc="0" dirty="0" smtClean="0">
                          <a:latin typeface="Calibri"/>
                          <a:cs typeface="Calibri"/>
                        </a:rPr>
                        <a:t>nm</a:t>
                      </a:r>
                      <a:r>
                        <a:rPr sz="1050" b="1" spc="-5" dirty="0" smtClean="0">
                          <a:latin typeface="Calibri"/>
                          <a:cs typeface="Calibri"/>
                        </a:rPr>
                        <a:t>e</a:t>
                      </a:r>
                      <a:r>
                        <a:rPr sz="1050" b="1" spc="0" dirty="0" smtClean="0">
                          <a:latin typeface="Calibri"/>
                          <a:cs typeface="Calibri"/>
                        </a:rPr>
                        <a:t>nt</a:t>
                      </a:r>
                      <a:r>
                        <a:rPr sz="1050" b="1" spc="-15" dirty="0" smtClean="0">
                          <a:latin typeface="Calibri"/>
                          <a:cs typeface="Calibri"/>
                        </a:rPr>
                        <a:t>a</a:t>
                      </a:r>
                      <a:r>
                        <a:rPr sz="1050" b="1" spc="0" dirty="0" smtClean="0">
                          <a:latin typeface="Calibri"/>
                          <a:cs typeface="Calibri"/>
                        </a:rPr>
                        <a:t>l</a:t>
                      </a:r>
                      <a:endParaRPr sz="105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5250">
                        <a:lnSpc>
                          <a:spcPct val="100000"/>
                        </a:lnSpc>
                      </a:pPr>
                      <a:r>
                        <a:rPr sz="1100" dirty="0" smtClean="0">
                          <a:latin typeface="Calibri"/>
                          <a:cs typeface="Calibri"/>
                        </a:rPr>
                        <a:t>Mi</a:t>
                      </a:r>
                      <a:r>
                        <a:rPr sz="1100" spc="-5" dirty="0" smtClean="0">
                          <a:latin typeface="Calibri"/>
                          <a:cs typeface="Calibri"/>
                        </a:rPr>
                        <a:t>l</a:t>
                      </a:r>
                      <a:r>
                        <a:rPr sz="1100" spc="0" dirty="0" smtClean="0">
                          <a:latin typeface="Calibri"/>
                          <a:cs typeface="Calibri"/>
                        </a:rPr>
                        <a:t>es</a:t>
                      </a:r>
                      <a:r>
                        <a:rPr sz="1100" spc="-2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0" dirty="0" smtClean="0">
                          <a:latin typeface="Calibri"/>
                          <a:cs typeface="Calibri"/>
                        </a:rPr>
                        <a:t>rmer</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4615">
                        <a:lnSpc>
                          <a:spcPct val="100000"/>
                        </a:lnSpc>
                      </a:pPr>
                      <a:r>
                        <a:rPr sz="1100" spc="-5" dirty="0" smtClean="0">
                          <a:latin typeface="Calibri"/>
                          <a:cs typeface="Calibri"/>
                        </a:rPr>
                        <a:t>N</a:t>
                      </a:r>
                      <a:r>
                        <a:rPr sz="1100" spc="0" dirty="0" smtClean="0">
                          <a:latin typeface="Calibri"/>
                          <a:cs typeface="Calibri"/>
                        </a:rPr>
                        <a:t>RDC</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5250">
                        <a:lnSpc>
                          <a:spcPct val="100000"/>
                        </a:lnSpc>
                      </a:pPr>
                      <a:r>
                        <a:rPr sz="1050" dirty="0" smtClean="0">
                          <a:latin typeface="Calibri"/>
                          <a:cs typeface="Calibri"/>
                        </a:rPr>
                        <a:t>Leg</a:t>
                      </a:r>
                      <a:r>
                        <a:rPr sz="1050" spc="-5" dirty="0" smtClean="0">
                          <a:latin typeface="Calibri"/>
                          <a:cs typeface="Calibri"/>
                        </a:rPr>
                        <a:t>a</a:t>
                      </a:r>
                      <a:r>
                        <a:rPr sz="1050" spc="0" dirty="0" smtClean="0">
                          <a:latin typeface="Calibri"/>
                          <a:cs typeface="Calibri"/>
                        </a:rPr>
                        <a:t>l</a:t>
                      </a:r>
                      <a:r>
                        <a:rPr sz="1050" spc="-15" dirty="0" smtClean="0">
                          <a:latin typeface="Calibri"/>
                          <a:cs typeface="Calibri"/>
                        </a:rPr>
                        <a:t> </a:t>
                      </a:r>
                      <a:r>
                        <a:rPr sz="1050" spc="-5" dirty="0" smtClean="0">
                          <a:latin typeface="Calibri"/>
                          <a:cs typeface="Calibri"/>
                        </a:rPr>
                        <a:t>F</a:t>
                      </a:r>
                      <a:r>
                        <a:rPr sz="1050" spc="0" dirty="0" smtClean="0">
                          <a:latin typeface="Calibri"/>
                          <a:cs typeface="Calibri"/>
                        </a:rPr>
                        <a:t>el</a:t>
                      </a:r>
                      <a:r>
                        <a:rPr sz="1050" spc="-5" dirty="0" smtClean="0">
                          <a:latin typeface="Calibri"/>
                          <a:cs typeface="Calibri"/>
                        </a:rPr>
                        <a:t>lo</a:t>
                      </a:r>
                      <a:r>
                        <a:rPr sz="1050" spc="0" dirty="0" smtClean="0">
                          <a:latin typeface="Calibri"/>
                          <a:cs typeface="Calibri"/>
                        </a:rPr>
                        <a:t>w</a:t>
                      </a:r>
                      <a:endParaRPr sz="105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177164">
                <a:tc>
                  <a:txBody>
                    <a:bodyPr/>
                    <a:lstStyle/>
                    <a:p>
                      <a:pPr marL="94615">
                        <a:lnSpc>
                          <a:spcPct val="100000"/>
                        </a:lnSpc>
                      </a:pPr>
                      <a:r>
                        <a:rPr sz="1050" b="1" dirty="0" smtClean="0">
                          <a:latin typeface="Calibri"/>
                          <a:cs typeface="Calibri"/>
                        </a:rPr>
                        <a:t>Env</a:t>
                      </a:r>
                      <a:r>
                        <a:rPr sz="1050" b="1" spc="5" dirty="0" smtClean="0">
                          <a:latin typeface="Calibri"/>
                          <a:cs typeface="Calibri"/>
                        </a:rPr>
                        <a:t>i</a:t>
                      </a:r>
                      <a:r>
                        <a:rPr sz="1050" b="1" spc="0" dirty="0" smtClean="0">
                          <a:latin typeface="Calibri"/>
                          <a:cs typeface="Calibri"/>
                        </a:rPr>
                        <a:t>r</a:t>
                      </a:r>
                      <a:r>
                        <a:rPr sz="1050" b="1" spc="-10" dirty="0" smtClean="0">
                          <a:latin typeface="Calibri"/>
                          <a:cs typeface="Calibri"/>
                        </a:rPr>
                        <a:t>o</a:t>
                      </a:r>
                      <a:r>
                        <a:rPr sz="1050" b="1" spc="0" dirty="0" smtClean="0">
                          <a:latin typeface="Calibri"/>
                          <a:cs typeface="Calibri"/>
                        </a:rPr>
                        <a:t>nm</a:t>
                      </a:r>
                      <a:r>
                        <a:rPr sz="1050" b="1" spc="-5" dirty="0" smtClean="0">
                          <a:latin typeface="Calibri"/>
                          <a:cs typeface="Calibri"/>
                        </a:rPr>
                        <a:t>e</a:t>
                      </a:r>
                      <a:r>
                        <a:rPr sz="1050" b="1" spc="0" dirty="0" smtClean="0">
                          <a:latin typeface="Calibri"/>
                          <a:cs typeface="Calibri"/>
                        </a:rPr>
                        <a:t>nt</a:t>
                      </a:r>
                      <a:r>
                        <a:rPr sz="1050" b="1" spc="-15" dirty="0" smtClean="0">
                          <a:latin typeface="Calibri"/>
                          <a:cs typeface="Calibri"/>
                        </a:rPr>
                        <a:t>a</a:t>
                      </a:r>
                      <a:r>
                        <a:rPr sz="1050" b="1" spc="0" dirty="0" smtClean="0">
                          <a:latin typeface="Calibri"/>
                          <a:cs typeface="Calibri"/>
                        </a:rPr>
                        <a:t>l</a:t>
                      </a:r>
                      <a:endParaRPr sz="105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5250">
                        <a:lnSpc>
                          <a:spcPct val="100000"/>
                        </a:lnSpc>
                      </a:pPr>
                      <a:r>
                        <a:rPr sz="1100" dirty="0" smtClean="0">
                          <a:latin typeface="Calibri"/>
                          <a:cs typeface="Calibri"/>
                        </a:rPr>
                        <a:t>R</a:t>
                      </a:r>
                      <a:r>
                        <a:rPr sz="1100" spc="5" dirty="0" smtClean="0">
                          <a:latin typeface="Calibri"/>
                          <a:cs typeface="Calibri"/>
                        </a:rPr>
                        <a:t>o</a:t>
                      </a:r>
                      <a:r>
                        <a:rPr sz="1100" spc="0" dirty="0" smtClean="0">
                          <a:latin typeface="Calibri"/>
                          <a:cs typeface="Calibri"/>
                        </a:rPr>
                        <a:t>ry</a:t>
                      </a:r>
                      <a:r>
                        <a:rPr sz="1100" spc="-5" dirty="0" smtClean="0">
                          <a:latin typeface="Calibri"/>
                          <a:cs typeface="Calibri"/>
                        </a:rPr>
                        <a:t> </a:t>
                      </a:r>
                      <a:r>
                        <a:rPr sz="1100" spc="0" dirty="0" smtClean="0">
                          <a:latin typeface="Calibri"/>
                          <a:cs typeface="Calibri"/>
                        </a:rPr>
                        <a:t>C</a:t>
                      </a:r>
                      <a:r>
                        <a:rPr sz="1100" spc="-5" dirty="0" smtClean="0">
                          <a:latin typeface="Calibri"/>
                          <a:cs typeface="Calibri"/>
                        </a:rPr>
                        <a:t>h</a:t>
                      </a:r>
                      <a:r>
                        <a:rPr sz="1100" spc="0" dirty="0" smtClean="0">
                          <a:latin typeface="Calibri"/>
                          <a:cs typeface="Calibri"/>
                        </a:rPr>
                        <a:t>risti</a:t>
                      </a:r>
                      <a:r>
                        <a:rPr sz="1100" spc="-5" dirty="0" smtClean="0">
                          <a:latin typeface="Calibri"/>
                          <a:cs typeface="Calibri"/>
                        </a:rPr>
                        <a:t>a</a:t>
                      </a:r>
                      <a:r>
                        <a:rPr sz="1100" spc="0" dirty="0" smtClean="0">
                          <a:latin typeface="Calibri"/>
                          <a:cs typeface="Calibri"/>
                        </a:rPr>
                        <a:t>n</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4615">
                        <a:lnSpc>
                          <a:spcPct val="100000"/>
                        </a:lnSpc>
                      </a:pPr>
                      <a:r>
                        <a:rPr sz="1100" dirty="0" smtClean="0">
                          <a:latin typeface="Calibri"/>
                          <a:cs typeface="Calibri"/>
                        </a:rPr>
                        <a:t>E</a:t>
                      </a:r>
                      <a:r>
                        <a:rPr sz="1100" spc="5" dirty="0" smtClean="0">
                          <a:latin typeface="Calibri"/>
                          <a:cs typeface="Calibri"/>
                        </a:rPr>
                        <a:t>D</a:t>
                      </a:r>
                      <a:r>
                        <a:rPr sz="1100" spc="0" dirty="0" smtClean="0">
                          <a:latin typeface="Calibri"/>
                          <a:cs typeface="Calibri"/>
                        </a:rPr>
                        <a:t>F</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5250">
                        <a:lnSpc>
                          <a:spcPct val="100000"/>
                        </a:lnSpc>
                      </a:pPr>
                      <a:r>
                        <a:rPr sz="1050" dirty="0" smtClean="0">
                          <a:latin typeface="Calibri"/>
                          <a:cs typeface="Calibri"/>
                        </a:rPr>
                        <a:t>D</a:t>
                      </a:r>
                      <a:r>
                        <a:rPr sz="1050" spc="-5" dirty="0" smtClean="0">
                          <a:latin typeface="Calibri"/>
                          <a:cs typeface="Calibri"/>
                        </a:rPr>
                        <a:t>i</a:t>
                      </a:r>
                      <a:r>
                        <a:rPr sz="1050" spc="0" dirty="0" smtClean="0">
                          <a:latin typeface="Calibri"/>
                          <a:cs typeface="Calibri"/>
                        </a:rPr>
                        <a:t>rec</a:t>
                      </a:r>
                      <a:r>
                        <a:rPr sz="1050" spc="-10" dirty="0" smtClean="0">
                          <a:latin typeface="Calibri"/>
                          <a:cs typeface="Calibri"/>
                        </a:rPr>
                        <a:t>t</a:t>
                      </a:r>
                      <a:r>
                        <a:rPr sz="1050" spc="-5" dirty="0" smtClean="0">
                          <a:latin typeface="Calibri"/>
                          <a:cs typeface="Calibri"/>
                        </a:rPr>
                        <a:t>o</a:t>
                      </a:r>
                      <a:r>
                        <a:rPr sz="1050" spc="0" dirty="0" smtClean="0">
                          <a:latin typeface="Calibri"/>
                          <a:cs typeface="Calibri"/>
                        </a:rPr>
                        <a:t>r,</a:t>
                      </a:r>
                      <a:r>
                        <a:rPr sz="1050" spc="-25" dirty="0" smtClean="0">
                          <a:latin typeface="Calibri"/>
                          <a:cs typeface="Calibri"/>
                        </a:rPr>
                        <a:t> </a:t>
                      </a:r>
                      <a:r>
                        <a:rPr sz="1050" spc="0" dirty="0" smtClean="0">
                          <a:latin typeface="Calibri"/>
                          <a:cs typeface="Calibri"/>
                        </a:rPr>
                        <a:t>NY</a:t>
                      </a:r>
                      <a:r>
                        <a:rPr sz="1050" spc="-10" dirty="0" smtClean="0">
                          <a:latin typeface="Calibri"/>
                          <a:cs typeface="Calibri"/>
                        </a:rPr>
                        <a:t> </a:t>
                      </a:r>
                      <a:r>
                        <a:rPr sz="1050" spc="0" dirty="0" smtClean="0">
                          <a:latin typeface="Calibri"/>
                          <a:cs typeface="Calibri"/>
                        </a:rPr>
                        <a:t>Clean</a:t>
                      </a:r>
                      <a:r>
                        <a:rPr sz="1050" spc="-15" dirty="0" smtClean="0">
                          <a:latin typeface="Calibri"/>
                          <a:cs typeface="Calibri"/>
                        </a:rPr>
                        <a:t> </a:t>
                      </a:r>
                      <a:r>
                        <a:rPr sz="1050" spc="0" dirty="0" smtClean="0">
                          <a:latin typeface="Calibri"/>
                          <a:cs typeface="Calibri"/>
                        </a:rPr>
                        <a:t>Ener</a:t>
                      </a:r>
                      <a:r>
                        <a:rPr sz="1050" spc="-5" dirty="0" smtClean="0">
                          <a:latin typeface="Calibri"/>
                          <a:cs typeface="Calibri"/>
                        </a:rPr>
                        <a:t>g</a:t>
                      </a:r>
                      <a:r>
                        <a:rPr sz="1050" spc="0" dirty="0" smtClean="0">
                          <a:latin typeface="Calibri"/>
                          <a:cs typeface="Calibri"/>
                        </a:rPr>
                        <a:t>y</a:t>
                      </a:r>
                      <a:endParaRPr sz="105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177164">
                <a:tc>
                  <a:txBody>
                    <a:bodyPr/>
                    <a:lstStyle/>
                    <a:p>
                      <a:pPr marL="94615">
                        <a:lnSpc>
                          <a:spcPct val="100000"/>
                        </a:lnSpc>
                      </a:pPr>
                      <a:r>
                        <a:rPr sz="1050" b="1" dirty="0" smtClean="0">
                          <a:latin typeface="Calibri"/>
                          <a:cs typeface="Calibri"/>
                        </a:rPr>
                        <a:t>M</a:t>
                      </a:r>
                      <a:r>
                        <a:rPr sz="1050" b="1" spc="-5" dirty="0" smtClean="0">
                          <a:latin typeface="Calibri"/>
                          <a:cs typeface="Calibri"/>
                        </a:rPr>
                        <a:t>a</a:t>
                      </a:r>
                      <a:r>
                        <a:rPr sz="1050" b="1" spc="0" dirty="0" smtClean="0">
                          <a:latin typeface="Calibri"/>
                          <a:cs typeface="Calibri"/>
                        </a:rPr>
                        <a:t>r</a:t>
                      </a:r>
                      <a:r>
                        <a:rPr sz="1050" b="1" spc="-10" dirty="0" smtClean="0">
                          <a:latin typeface="Calibri"/>
                          <a:cs typeface="Calibri"/>
                        </a:rPr>
                        <a:t>k</a:t>
                      </a:r>
                      <a:r>
                        <a:rPr sz="1050" b="1" spc="-5" dirty="0" smtClean="0">
                          <a:latin typeface="Calibri"/>
                          <a:cs typeface="Calibri"/>
                        </a:rPr>
                        <a:t>e</a:t>
                      </a:r>
                      <a:r>
                        <a:rPr sz="1050" b="1" spc="0" dirty="0" smtClean="0">
                          <a:latin typeface="Calibri"/>
                          <a:cs typeface="Calibri"/>
                        </a:rPr>
                        <a:t>t</a:t>
                      </a:r>
                      <a:r>
                        <a:rPr sz="1050" b="1" spc="-5" dirty="0" smtClean="0">
                          <a:latin typeface="Calibri"/>
                          <a:cs typeface="Calibri"/>
                        </a:rPr>
                        <a:t>e</a:t>
                      </a:r>
                      <a:r>
                        <a:rPr sz="1050" b="1" spc="0" dirty="0" smtClean="0">
                          <a:latin typeface="Calibri"/>
                          <a:cs typeface="Calibri"/>
                        </a:rPr>
                        <a:t>rs</a:t>
                      </a:r>
                      <a:endParaRPr sz="105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5250">
                        <a:lnSpc>
                          <a:spcPct val="100000"/>
                        </a:lnSpc>
                      </a:pPr>
                      <a:r>
                        <a:rPr sz="1100" dirty="0" smtClean="0">
                          <a:latin typeface="Calibri"/>
                          <a:cs typeface="Calibri"/>
                        </a:rPr>
                        <a:t>C</a:t>
                      </a:r>
                      <a:r>
                        <a:rPr sz="1100" spc="-5" dirty="0" smtClean="0">
                          <a:latin typeface="Calibri"/>
                          <a:cs typeface="Calibri"/>
                        </a:rPr>
                        <a:t>h</a:t>
                      </a:r>
                      <a:r>
                        <a:rPr sz="1100" spc="0" dirty="0" smtClean="0">
                          <a:latin typeface="Calibri"/>
                          <a:cs typeface="Calibri"/>
                        </a:rPr>
                        <a:t>ris</a:t>
                      </a:r>
                      <a:r>
                        <a:rPr sz="1100" spc="-15" dirty="0" smtClean="0">
                          <a:latin typeface="Calibri"/>
                          <a:cs typeface="Calibri"/>
                        </a:rPr>
                        <a:t> </a:t>
                      </a:r>
                      <a:r>
                        <a:rPr sz="1100" spc="0" dirty="0" smtClean="0">
                          <a:latin typeface="Calibri"/>
                          <a:cs typeface="Calibri"/>
                        </a:rPr>
                        <a:t>Kall</a:t>
                      </a:r>
                      <a:r>
                        <a:rPr sz="1100" spc="-5" dirty="0" smtClean="0">
                          <a:latin typeface="Calibri"/>
                          <a:cs typeface="Calibri"/>
                        </a:rPr>
                        <a:t>ah</a:t>
                      </a:r>
                      <a:r>
                        <a:rPr sz="1100" spc="0" dirty="0" smtClean="0">
                          <a:latin typeface="Calibri"/>
                          <a:cs typeface="Calibri"/>
                        </a:rPr>
                        <a:t>er</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4615">
                        <a:lnSpc>
                          <a:spcPct val="100000"/>
                        </a:lnSpc>
                      </a:pPr>
                      <a:r>
                        <a:rPr sz="1100" dirty="0" smtClean="0">
                          <a:latin typeface="Calibri"/>
                          <a:cs typeface="Calibri"/>
                        </a:rPr>
                        <a:t>Direct</a:t>
                      </a:r>
                      <a:r>
                        <a:rPr sz="1100" spc="-20" dirty="0" smtClean="0">
                          <a:latin typeface="Calibri"/>
                          <a:cs typeface="Calibri"/>
                        </a:rPr>
                        <a:t> </a:t>
                      </a:r>
                      <a:r>
                        <a:rPr sz="1100" spc="0" dirty="0" smtClean="0">
                          <a:latin typeface="Calibri"/>
                          <a:cs typeface="Calibri"/>
                        </a:rPr>
                        <a:t>Ener</a:t>
                      </a:r>
                      <a:r>
                        <a:rPr sz="1100" spc="-5" dirty="0" smtClean="0">
                          <a:latin typeface="Calibri"/>
                          <a:cs typeface="Calibri"/>
                        </a:rPr>
                        <a:t>g</a:t>
                      </a:r>
                      <a:r>
                        <a:rPr sz="1100" spc="0" dirty="0" smtClean="0">
                          <a:latin typeface="Calibri"/>
                          <a:cs typeface="Calibri"/>
                        </a:rPr>
                        <a:t>y</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5250">
                        <a:lnSpc>
                          <a:spcPct val="100000"/>
                        </a:lnSpc>
                      </a:pPr>
                      <a:r>
                        <a:rPr sz="1050" dirty="0" smtClean="0">
                          <a:latin typeface="Calibri"/>
                          <a:cs typeface="Calibri"/>
                        </a:rPr>
                        <a:t>D</a:t>
                      </a:r>
                      <a:r>
                        <a:rPr sz="1050" spc="-5" dirty="0" smtClean="0">
                          <a:latin typeface="Calibri"/>
                          <a:cs typeface="Calibri"/>
                        </a:rPr>
                        <a:t>i</a:t>
                      </a:r>
                      <a:r>
                        <a:rPr sz="1050" spc="0" dirty="0" smtClean="0">
                          <a:latin typeface="Calibri"/>
                          <a:cs typeface="Calibri"/>
                        </a:rPr>
                        <a:t>rec</a:t>
                      </a:r>
                      <a:r>
                        <a:rPr sz="1050" spc="-10" dirty="0" smtClean="0">
                          <a:latin typeface="Calibri"/>
                          <a:cs typeface="Calibri"/>
                        </a:rPr>
                        <a:t>t</a:t>
                      </a:r>
                      <a:r>
                        <a:rPr sz="1050" spc="-5" dirty="0" smtClean="0">
                          <a:latin typeface="Calibri"/>
                          <a:cs typeface="Calibri"/>
                        </a:rPr>
                        <a:t>o</a:t>
                      </a:r>
                      <a:r>
                        <a:rPr sz="1050" spc="0" dirty="0" smtClean="0">
                          <a:latin typeface="Calibri"/>
                          <a:cs typeface="Calibri"/>
                        </a:rPr>
                        <a:t>r,</a:t>
                      </a:r>
                      <a:r>
                        <a:rPr sz="1050" spc="-25" dirty="0" smtClean="0">
                          <a:latin typeface="Calibri"/>
                          <a:cs typeface="Calibri"/>
                        </a:rPr>
                        <a:t> </a:t>
                      </a:r>
                      <a:r>
                        <a:rPr sz="1050" spc="0" dirty="0" smtClean="0">
                          <a:latin typeface="Calibri"/>
                          <a:cs typeface="Calibri"/>
                        </a:rPr>
                        <a:t>G</a:t>
                      </a:r>
                      <a:r>
                        <a:rPr sz="1050" spc="-5" dirty="0" smtClean="0">
                          <a:latin typeface="Calibri"/>
                          <a:cs typeface="Calibri"/>
                        </a:rPr>
                        <a:t>o</a:t>
                      </a:r>
                      <a:r>
                        <a:rPr sz="1050" spc="0" dirty="0" smtClean="0">
                          <a:latin typeface="Calibri"/>
                          <a:cs typeface="Calibri"/>
                        </a:rPr>
                        <a:t>v</a:t>
                      </a:r>
                      <a:r>
                        <a:rPr sz="1050" spc="5" dirty="0" smtClean="0">
                          <a:latin typeface="Calibri"/>
                          <a:cs typeface="Calibri"/>
                        </a:rPr>
                        <a:t>e</a:t>
                      </a:r>
                      <a:r>
                        <a:rPr sz="1050" spc="0" dirty="0" smtClean="0">
                          <a:latin typeface="Calibri"/>
                          <a:cs typeface="Calibri"/>
                        </a:rPr>
                        <a:t>rn</a:t>
                      </a:r>
                      <a:r>
                        <a:rPr sz="1050" spc="-10" dirty="0" smtClean="0">
                          <a:latin typeface="Calibri"/>
                          <a:cs typeface="Calibri"/>
                        </a:rPr>
                        <a:t>m</a:t>
                      </a:r>
                      <a:r>
                        <a:rPr sz="1050" spc="0" dirty="0" smtClean="0">
                          <a:latin typeface="Calibri"/>
                          <a:cs typeface="Calibri"/>
                        </a:rPr>
                        <a:t>ent</a:t>
                      </a:r>
                      <a:r>
                        <a:rPr sz="1050" spc="-40" dirty="0" smtClean="0">
                          <a:latin typeface="Calibri"/>
                          <a:cs typeface="Calibri"/>
                        </a:rPr>
                        <a:t> </a:t>
                      </a:r>
                      <a:r>
                        <a:rPr sz="1050" spc="0" dirty="0" smtClean="0">
                          <a:latin typeface="Calibri"/>
                          <a:cs typeface="Calibri"/>
                        </a:rPr>
                        <a:t>&amp;</a:t>
                      </a:r>
                      <a:r>
                        <a:rPr sz="1050" spc="-10" dirty="0" smtClean="0">
                          <a:latin typeface="Calibri"/>
                          <a:cs typeface="Calibri"/>
                        </a:rPr>
                        <a:t> </a:t>
                      </a:r>
                      <a:r>
                        <a:rPr sz="1050" spc="0" dirty="0" smtClean="0">
                          <a:latin typeface="Calibri"/>
                          <a:cs typeface="Calibri"/>
                        </a:rPr>
                        <a:t>Re</a:t>
                      </a:r>
                      <a:r>
                        <a:rPr sz="1050" spc="-5" dirty="0" smtClean="0">
                          <a:latin typeface="Calibri"/>
                          <a:cs typeface="Calibri"/>
                        </a:rPr>
                        <a:t>g</a:t>
                      </a:r>
                      <a:r>
                        <a:rPr sz="1050" spc="0" dirty="0" smtClean="0">
                          <a:latin typeface="Calibri"/>
                          <a:cs typeface="Calibri"/>
                        </a:rPr>
                        <a:t>u</a:t>
                      </a:r>
                      <a:r>
                        <a:rPr sz="1050" spc="-10" dirty="0" smtClean="0">
                          <a:latin typeface="Calibri"/>
                          <a:cs typeface="Calibri"/>
                        </a:rPr>
                        <a:t>l</a:t>
                      </a:r>
                      <a:r>
                        <a:rPr sz="1050" spc="0" dirty="0" smtClean="0">
                          <a:latin typeface="Calibri"/>
                          <a:cs typeface="Calibri"/>
                        </a:rPr>
                        <a:t>a</a:t>
                      </a:r>
                      <a:r>
                        <a:rPr sz="1050" spc="-10" dirty="0" smtClean="0">
                          <a:latin typeface="Calibri"/>
                          <a:cs typeface="Calibri"/>
                        </a:rPr>
                        <a:t>t</a:t>
                      </a:r>
                      <a:r>
                        <a:rPr sz="1050" spc="-5" dirty="0" smtClean="0">
                          <a:latin typeface="Calibri"/>
                          <a:cs typeface="Calibri"/>
                        </a:rPr>
                        <a:t>o</a:t>
                      </a:r>
                      <a:r>
                        <a:rPr sz="1050" spc="0" dirty="0" smtClean="0">
                          <a:latin typeface="Calibri"/>
                          <a:cs typeface="Calibri"/>
                        </a:rPr>
                        <a:t>ry</a:t>
                      </a:r>
                      <a:r>
                        <a:rPr sz="1050" spc="-20" dirty="0" smtClean="0">
                          <a:latin typeface="Calibri"/>
                          <a:cs typeface="Calibri"/>
                        </a:rPr>
                        <a:t> </a:t>
                      </a:r>
                      <a:r>
                        <a:rPr sz="1050" spc="0" dirty="0" smtClean="0">
                          <a:latin typeface="Calibri"/>
                          <a:cs typeface="Calibri"/>
                        </a:rPr>
                        <a:t>Affa</a:t>
                      </a:r>
                      <a:r>
                        <a:rPr sz="1050" spc="-5" dirty="0" smtClean="0">
                          <a:latin typeface="Calibri"/>
                          <a:cs typeface="Calibri"/>
                        </a:rPr>
                        <a:t>i</a:t>
                      </a:r>
                      <a:r>
                        <a:rPr sz="1050" spc="0" dirty="0" smtClean="0">
                          <a:latin typeface="Calibri"/>
                          <a:cs typeface="Calibri"/>
                        </a:rPr>
                        <a:t>rs</a:t>
                      </a:r>
                      <a:endParaRPr sz="105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177165">
                <a:tc>
                  <a:txBody>
                    <a:bodyPr/>
                    <a:lstStyle/>
                    <a:p>
                      <a:pPr marL="94615">
                        <a:lnSpc>
                          <a:spcPct val="100000"/>
                        </a:lnSpc>
                      </a:pPr>
                      <a:r>
                        <a:rPr sz="1050" b="1" dirty="0" smtClean="0">
                          <a:latin typeface="Calibri"/>
                          <a:cs typeface="Calibri"/>
                        </a:rPr>
                        <a:t>Wh</a:t>
                      </a:r>
                      <a:r>
                        <a:rPr sz="1050" b="1" spc="-10" dirty="0" smtClean="0">
                          <a:latin typeface="Calibri"/>
                          <a:cs typeface="Calibri"/>
                        </a:rPr>
                        <a:t>o</a:t>
                      </a:r>
                      <a:r>
                        <a:rPr sz="1050" b="1" spc="0" dirty="0" smtClean="0">
                          <a:latin typeface="Calibri"/>
                          <a:cs typeface="Calibri"/>
                        </a:rPr>
                        <a:t>l</a:t>
                      </a:r>
                      <a:r>
                        <a:rPr sz="1050" b="1" spc="-5" dirty="0" smtClean="0">
                          <a:latin typeface="Calibri"/>
                          <a:cs typeface="Calibri"/>
                        </a:rPr>
                        <a:t>e</a:t>
                      </a:r>
                      <a:r>
                        <a:rPr sz="1050" b="1" spc="0" dirty="0" smtClean="0">
                          <a:latin typeface="Calibri"/>
                          <a:cs typeface="Calibri"/>
                        </a:rPr>
                        <a:t>s</a:t>
                      </a:r>
                      <a:r>
                        <a:rPr sz="1050" b="1" spc="-10" dirty="0" smtClean="0">
                          <a:latin typeface="Calibri"/>
                          <a:cs typeface="Calibri"/>
                        </a:rPr>
                        <a:t>a</a:t>
                      </a:r>
                      <a:r>
                        <a:rPr sz="1050" b="1" spc="0" dirty="0" smtClean="0">
                          <a:latin typeface="Calibri"/>
                          <a:cs typeface="Calibri"/>
                        </a:rPr>
                        <a:t>le</a:t>
                      </a:r>
                      <a:r>
                        <a:rPr sz="1050" b="1" spc="-25" dirty="0" smtClean="0">
                          <a:latin typeface="Calibri"/>
                          <a:cs typeface="Calibri"/>
                        </a:rPr>
                        <a:t> </a:t>
                      </a:r>
                      <a:r>
                        <a:rPr sz="1050" b="1" spc="5" dirty="0" smtClean="0">
                          <a:latin typeface="Calibri"/>
                          <a:cs typeface="Calibri"/>
                        </a:rPr>
                        <a:t>m</a:t>
                      </a:r>
                      <a:r>
                        <a:rPr sz="1050" b="1" spc="-5" dirty="0" smtClean="0">
                          <a:latin typeface="Calibri"/>
                          <a:cs typeface="Calibri"/>
                        </a:rPr>
                        <a:t>a</a:t>
                      </a:r>
                      <a:r>
                        <a:rPr sz="1050" b="1" spc="0" dirty="0" smtClean="0">
                          <a:latin typeface="Calibri"/>
                          <a:cs typeface="Calibri"/>
                        </a:rPr>
                        <a:t>r</a:t>
                      </a:r>
                      <a:r>
                        <a:rPr sz="1050" b="1" spc="-10" dirty="0" smtClean="0">
                          <a:latin typeface="Calibri"/>
                          <a:cs typeface="Calibri"/>
                        </a:rPr>
                        <a:t>k</a:t>
                      </a:r>
                      <a:r>
                        <a:rPr sz="1050" b="1" spc="-5" dirty="0" smtClean="0">
                          <a:latin typeface="Calibri"/>
                          <a:cs typeface="Calibri"/>
                        </a:rPr>
                        <a:t>e</a:t>
                      </a:r>
                      <a:r>
                        <a:rPr sz="1050" b="1" spc="0" dirty="0" smtClean="0">
                          <a:latin typeface="Calibri"/>
                          <a:cs typeface="Calibri"/>
                        </a:rPr>
                        <a:t>t</a:t>
                      </a:r>
                      <a:endParaRPr sz="105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5250">
                        <a:lnSpc>
                          <a:spcPct val="100000"/>
                        </a:lnSpc>
                      </a:pPr>
                      <a:r>
                        <a:rPr sz="1100" dirty="0" smtClean="0">
                          <a:latin typeface="Calibri"/>
                          <a:cs typeface="Calibri"/>
                        </a:rPr>
                        <a:t>Mike</a:t>
                      </a:r>
                      <a:r>
                        <a:rPr sz="1100" spc="-20" dirty="0" smtClean="0">
                          <a:latin typeface="Calibri"/>
                          <a:cs typeface="Calibri"/>
                        </a:rPr>
                        <a:t> </a:t>
                      </a:r>
                      <a:r>
                        <a:rPr sz="1100" spc="0" dirty="0" smtClean="0">
                          <a:latin typeface="Calibri"/>
                          <a:cs typeface="Calibri"/>
                        </a:rPr>
                        <a:t>DeSocio</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4615">
                        <a:lnSpc>
                          <a:spcPct val="100000"/>
                        </a:lnSpc>
                      </a:pPr>
                      <a:r>
                        <a:rPr sz="1100" spc="-5" dirty="0" smtClean="0">
                          <a:latin typeface="Calibri"/>
                          <a:cs typeface="Calibri"/>
                        </a:rPr>
                        <a:t>N</a:t>
                      </a:r>
                      <a:r>
                        <a:rPr sz="1100" spc="0" dirty="0" smtClean="0">
                          <a:latin typeface="Calibri"/>
                          <a:cs typeface="Calibri"/>
                        </a:rPr>
                        <a:t>YISO</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5250">
                        <a:lnSpc>
                          <a:spcPct val="100000"/>
                        </a:lnSpc>
                      </a:pPr>
                      <a:r>
                        <a:rPr sz="1050" spc="-5" dirty="0" smtClean="0">
                          <a:latin typeface="Calibri"/>
                          <a:cs typeface="Calibri"/>
                        </a:rPr>
                        <a:t>S</a:t>
                      </a:r>
                      <a:r>
                        <a:rPr sz="1050" spc="0" dirty="0" smtClean="0">
                          <a:latin typeface="Calibri"/>
                          <a:cs typeface="Calibri"/>
                        </a:rPr>
                        <a:t>en</a:t>
                      </a:r>
                      <a:r>
                        <a:rPr sz="1050" spc="-5" dirty="0" smtClean="0">
                          <a:latin typeface="Calibri"/>
                          <a:cs typeface="Calibri"/>
                        </a:rPr>
                        <a:t>io</a:t>
                      </a:r>
                      <a:r>
                        <a:rPr sz="1050" spc="0" dirty="0" smtClean="0">
                          <a:latin typeface="Calibri"/>
                          <a:cs typeface="Calibri"/>
                        </a:rPr>
                        <a:t>r</a:t>
                      </a:r>
                      <a:r>
                        <a:rPr sz="1050" spc="-10" dirty="0" smtClean="0">
                          <a:latin typeface="Calibri"/>
                          <a:cs typeface="Calibri"/>
                        </a:rPr>
                        <a:t> </a:t>
                      </a:r>
                      <a:r>
                        <a:rPr sz="1050" spc="0" dirty="0" smtClean="0">
                          <a:latin typeface="Calibri"/>
                          <a:cs typeface="Calibri"/>
                        </a:rPr>
                        <a:t>M</a:t>
                      </a:r>
                      <a:r>
                        <a:rPr sz="1050" spc="-5" dirty="0" smtClean="0">
                          <a:latin typeface="Calibri"/>
                          <a:cs typeface="Calibri"/>
                        </a:rPr>
                        <a:t>a</a:t>
                      </a:r>
                      <a:r>
                        <a:rPr sz="1050" spc="0" dirty="0" smtClean="0">
                          <a:latin typeface="Calibri"/>
                          <a:cs typeface="Calibri"/>
                        </a:rPr>
                        <a:t>n</a:t>
                      </a:r>
                      <a:r>
                        <a:rPr sz="1050" spc="-5" dirty="0" smtClean="0">
                          <a:latin typeface="Calibri"/>
                          <a:cs typeface="Calibri"/>
                        </a:rPr>
                        <a:t>ag</a:t>
                      </a:r>
                      <a:r>
                        <a:rPr sz="1050" spc="0" dirty="0" smtClean="0">
                          <a:latin typeface="Calibri"/>
                          <a:cs typeface="Calibri"/>
                        </a:rPr>
                        <a:t>e</a:t>
                      </a:r>
                      <a:r>
                        <a:rPr sz="1050" spc="5" dirty="0" smtClean="0">
                          <a:latin typeface="Calibri"/>
                          <a:cs typeface="Calibri"/>
                        </a:rPr>
                        <a:t>r</a:t>
                      </a:r>
                      <a:r>
                        <a:rPr sz="1050" spc="0" dirty="0" smtClean="0">
                          <a:latin typeface="Calibri"/>
                          <a:cs typeface="Calibri"/>
                        </a:rPr>
                        <a:t>,</a:t>
                      </a:r>
                      <a:r>
                        <a:rPr sz="1050" spc="-25" dirty="0" smtClean="0">
                          <a:latin typeface="Calibri"/>
                          <a:cs typeface="Calibri"/>
                        </a:rPr>
                        <a:t> </a:t>
                      </a:r>
                      <a:r>
                        <a:rPr sz="1050" spc="0" dirty="0" smtClean="0">
                          <a:latin typeface="Calibri"/>
                          <a:cs typeface="Calibri"/>
                        </a:rPr>
                        <a:t>M</a:t>
                      </a:r>
                      <a:r>
                        <a:rPr sz="1050" spc="-5" dirty="0" smtClean="0">
                          <a:latin typeface="Calibri"/>
                          <a:cs typeface="Calibri"/>
                        </a:rPr>
                        <a:t>a</a:t>
                      </a:r>
                      <a:r>
                        <a:rPr sz="1050" spc="0" dirty="0" smtClean="0">
                          <a:latin typeface="Calibri"/>
                          <a:cs typeface="Calibri"/>
                        </a:rPr>
                        <a:t>rket</a:t>
                      </a:r>
                      <a:r>
                        <a:rPr sz="1050" spc="-25" dirty="0" smtClean="0">
                          <a:latin typeface="Calibri"/>
                          <a:cs typeface="Calibri"/>
                        </a:rPr>
                        <a:t> </a:t>
                      </a:r>
                      <a:r>
                        <a:rPr sz="1050" spc="0" dirty="0" smtClean="0">
                          <a:latin typeface="Calibri"/>
                          <a:cs typeface="Calibri"/>
                        </a:rPr>
                        <a:t>De</a:t>
                      </a:r>
                      <a:r>
                        <a:rPr sz="1050" spc="-5" dirty="0" smtClean="0">
                          <a:latin typeface="Calibri"/>
                          <a:cs typeface="Calibri"/>
                        </a:rPr>
                        <a:t>s</a:t>
                      </a:r>
                      <a:r>
                        <a:rPr sz="1050" spc="0" dirty="0" smtClean="0">
                          <a:latin typeface="Calibri"/>
                          <a:cs typeface="Calibri"/>
                        </a:rPr>
                        <a:t>i</a:t>
                      </a:r>
                      <a:r>
                        <a:rPr sz="1050" spc="-10" dirty="0" smtClean="0">
                          <a:latin typeface="Calibri"/>
                          <a:cs typeface="Calibri"/>
                        </a:rPr>
                        <a:t>g</a:t>
                      </a:r>
                      <a:r>
                        <a:rPr sz="1050" spc="0" dirty="0" smtClean="0">
                          <a:latin typeface="Calibri"/>
                          <a:cs typeface="Calibri"/>
                        </a:rPr>
                        <a:t>n</a:t>
                      </a:r>
                      <a:r>
                        <a:rPr sz="1050" spc="10" dirty="0" smtClean="0">
                          <a:latin typeface="Calibri"/>
                          <a:cs typeface="Calibri"/>
                        </a:rPr>
                        <a:t> </a:t>
                      </a:r>
                      <a:r>
                        <a:rPr sz="1050" spc="0" dirty="0" smtClean="0">
                          <a:latin typeface="Calibri"/>
                          <a:cs typeface="Calibri"/>
                        </a:rPr>
                        <a:t>at</a:t>
                      </a:r>
                      <a:r>
                        <a:rPr sz="1050" spc="-15" dirty="0" smtClean="0">
                          <a:latin typeface="Calibri"/>
                          <a:cs typeface="Calibri"/>
                        </a:rPr>
                        <a:t> </a:t>
                      </a:r>
                      <a:r>
                        <a:rPr sz="1050" spc="0" dirty="0" smtClean="0">
                          <a:latin typeface="Calibri"/>
                          <a:cs typeface="Calibri"/>
                        </a:rPr>
                        <a:t>NYI</a:t>
                      </a:r>
                      <a:r>
                        <a:rPr sz="1050" spc="-10" dirty="0" smtClean="0">
                          <a:latin typeface="Calibri"/>
                          <a:cs typeface="Calibri"/>
                        </a:rPr>
                        <a:t>S</a:t>
                      </a:r>
                      <a:r>
                        <a:rPr sz="1050" spc="0" dirty="0" smtClean="0">
                          <a:latin typeface="Calibri"/>
                          <a:cs typeface="Calibri"/>
                        </a:rPr>
                        <a:t>O</a:t>
                      </a:r>
                      <a:endParaRPr sz="105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177164">
                <a:tc>
                  <a:txBody>
                    <a:bodyPr/>
                    <a:lstStyle/>
                    <a:p>
                      <a:pPr marL="94615">
                        <a:lnSpc>
                          <a:spcPct val="100000"/>
                        </a:lnSpc>
                      </a:pPr>
                      <a:r>
                        <a:rPr sz="1050" b="1" spc="-10" dirty="0" smtClean="0">
                          <a:latin typeface="Calibri"/>
                          <a:cs typeface="Calibri"/>
                        </a:rPr>
                        <a:t>I</a:t>
                      </a:r>
                      <a:r>
                        <a:rPr sz="1050" b="1" spc="0" dirty="0" smtClean="0">
                          <a:latin typeface="Calibri"/>
                          <a:cs typeface="Calibri"/>
                        </a:rPr>
                        <a:t>PPNY</a:t>
                      </a:r>
                      <a:endParaRPr sz="105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5250">
                        <a:lnSpc>
                          <a:spcPct val="100000"/>
                        </a:lnSpc>
                      </a:pPr>
                      <a:r>
                        <a:rPr sz="1100" dirty="0" smtClean="0">
                          <a:latin typeface="Calibri"/>
                          <a:cs typeface="Calibri"/>
                        </a:rPr>
                        <a:t>C</a:t>
                      </a:r>
                      <a:r>
                        <a:rPr sz="1100" spc="-5" dirty="0" smtClean="0">
                          <a:latin typeface="Calibri"/>
                          <a:cs typeface="Calibri"/>
                        </a:rPr>
                        <a:t>h</a:t>
                      </a:r>
                      <a:r>
                        <a:rPr sz="1100" spc="0" dirty="0" smtClean="0">
                          <a:latin typeface="Calibri"/>
                          <a:cs typeface="Calibri"/>
                        </a:rPr>
                        <a:t>ris</a:t>
                      </a:r>
                      <a:r>
                        <a:rPr sz="1100" spc="-15" dirty="0" smtClean="0">
                          <a:latin typeface="Calibri"/>
                          <a:cs typeface="Calibri"/>
                        </a:rPr>
                        <a:t> </a:t>
                      </a:r>
                      <a:r>
                        <a:rPr sz="1100" spc="0" dirty="0" smtClean="0">
                          <a:latin typeface="Calibri"/>
                          <a:cs typeface="Calibri"/>
                        </a:rPr>
                        <a:t>We</a:t>
                      </a:r>
                      <a:r>
                        <a:rPr sz="1100" spc="-5" dirty="0" smtClean="0">
                          <a:latin typeface="Calibri"/>
                          <a:cs typeface="Calibri"/>
                        </a:rPr>
                        <a:t>n</a:t>
                      </a:r>
                      <a:r>
                        <a:rPr sz="1100" spc="0" dirty="0" smtClean="0">
                          <a:latin typeface="Calibri"/>
                          <a:cs typeface="Calibri"/>
                        </a:rPr>
                        <a:t>tlent</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4615">
                        <a:lnSpc>
                          <a:spcPct val="100000"/>
                        </a:lnSpc>
                      </a:pPr>
                      <a:r>
                        <a:rPr sz="1100" dirty="0" smtClean="0">
                          <a:latin typeface="Calibri"/>
                          <a:cs typeface="Calibri"/>
                        </a:rPr>
                        <a:t>Exelon</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5250">
                        <a:lnSpc>
                          <a:spcPct val="100000"/>
                        </a:lnSpc>
                      </a:pPr>
                      <a:r>
                        <a:rPr sz="1050" dirty="0" smtClean="0">
                          <a:latin typeface="Calibri"/>
                          <a:cs typeface="Calibri"/>
                        </a:rPr>
                        <a:t>V</a:t>
                      </a:r>
                      <a:r>
                        <a:rPr sz="1050" spc="-5" dirty="0" smtClean="0">
                          <a:latin typeface="Calibri"/>
                          <a:cs typeface="Calibri"/>
                        </a:rPr>
                        <a:t>P</a:t>
                      </a:r>
                      <a:r>
                        <a:rPr sz="1050" spc="0" dirty="0" smtClean="0">
                          <a:latin typeface="Calibri"/>
                          <a:cs typeface="Calibri"/>
                        </a:rPr>
                        <a:t>,</a:t>
                      </a:r>
                      <a:r>
                        <a:rPr sz="1050" spc="-10" dirty="0" smtClean="0">
                          <a:latin typeface="Calibri"/>
                          <a:cs typeface="Calibri"/>
                        </a:rPr>
                        <a:t> </a:t>
                      </a:r>
                      <a:r>
                        <a:rPr sz="1050" spc="0" dirty="0" smtClean="0">
                          <a:latin typeface="Calibri"/>
                          <a:cs typeface="Calibri"/>
                        </a:rPr>
                        <a:t>Ener</a:t>
                      </a:r>
                      <a:r>
                        <a:rPr sz="1050" spc="-5" dirty="0" smtClean="0">
                          <a:latin typeface="Calibri"/>
                          <a:cs typeface="Calibri"/>
                        </a:rPr>
                        <a:t>g</a:t>
                      </a:r>
                      <a:r>
                        <a:rPr sz="1050" spc="0" dirty="0" smtClean="0">
                          <a:latin typeface="Calibri"/>
                          <a:cs typeface="Calibri"/>
                        </a:rPr>
                        <a:t>y</a:t>
                      </a:r>
                      <a:r>
                        <a:rPr sz="1050" spc="-10" dirty="0" smtClean="0">
                          <a:latin typeface="Calibri"/>
                          <a:cs typeface="Calibri"/>
                        </a:rPr>
                        <a:t> P</a:t>
                      </a:r>
                      <a:r>
                        <a:rPr sz="1050" spc="-5" dirty="0" smtClean="0">
                          <a:latin typeface="Calibri"/>
                          <a:cs typeface="Calibri"/>
                        </a:rPr>
                        <a:t>o</a:t>
                      </a:r>
                      <a:r>
                        <a:rPr sz="1050" spc="0" dirty="0" smtClean="0">
                          <a:latin typeface="Calibri"/>
                          <a:cs typeface="Calibri"/>
                        </a:rPr>
                        <a:t>l</a:t>
                      </a:r>
                      <a:r>
                        <a:rPr sz="1050" spc="-5" dirty="0" smtClean="0">
                          <a:latin typeface="Calibri"/>
                          <a:cs typeface="Calibri"/>
                        </a:rPr>
                        <a:t>i</a:t>
                      </a:r>
                      <a:r>
                        <a:rPr sz="1050" spc="0" dirty="0" smtClean="0">
                          <a:latin typeface="Calibri"/>
                          <a:cs typeface="Calibri"/>
                        </a:rPr>
                        <a:t>cy</a:t>
                      </a:r>
                      <a:endParaRPr sz="105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177165">
                <a:tc>
                  <a:txBody>
                    <a:bodyPr/>
                    <a:lstStyle/>
                    <a:p>
                      <a:pPr marL="94615">
                        <a:lnSpc>
                          <a:spcPct val="100000"/>
                        </a:lnSpc>
                      </a:pPr>
                      <a:r>
                        <a:rPr sz="1050" b="1" dirty="0" smtClean="0">
                          <a:latin typeface="Calibri"/>
                          <a:cs typeface="Calibri"/>
                        </a:rPr>
                        <a:t>J</a:t>
                      </a:r>
                      <a:r>
                        <a:rPr sz="1050" b="1" spc="-5" dirty="0" smtClean="0">
                          <a:latin typeface="Calibri"/>
                          <a:cs typeface="Calibri"/>
                        </a:rPr>
                        <a:t>o</a:t>
                      </a:r>
                      <a:r>
                        <a:rPr sz="1050" b="1" spc="0" dirty="0" smtClean="0">
                          <a:latin typeface="Calibri"/>
                          <a:cs typeface="Calibri"/>
                        </a:rPr>
                        <a:t>int</a:t>
                      </a:r>
                      <a:r>
                        <a:rPr sz="1050" b="1" spc="-10" dirty="0" smtClean="0">
                          <a:latin typeface="Calibri"/>
                          <a:cs typeface="Calibri"/>
                        </a:rPr>
                        <a:t> U</a:t>
                      </a:r>
                      <a:r>
                        <a:rPr sz="1050" b="1" spc="0" dirty="0" smtClean="0">
                          <a:latin typeface="Calibri"/>
                          <a:cs typeface="Calibri"/>
                        </a:rPr>
                        <a:t>tiliti</a:t>
                      </a:r>
                      <a:r>
                        <a:rPr sz="1050" b="1" spc="-5" dirty="0" smtClean="0">
                          <a:latin typeface="Calibri"/>
                          <a:cs typeface="Calibri"/>
                        </a:rPr>
                        <a:t>e</a:t>
                      </a:r>
                      <a:r>
                        <a:rPr sz="1050" b="1" spc="0" dirty="0" smtClean="0">
                          <a:latin typeface="Calibri"/>
                          <a:cs typeface="Calibri"/>
                        </a:rPr>
                        <a:t>s</a:t>
                      </a:r>
                      <a:endParaRPr sz="105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5250">
                        <a:lnSpc>
                          <a:spcPct val="100000"/>
                        </a:lnSpc>
                      </a:pPr>
                      <a:r>
                        <a:rPr sz="1100" dirty="0" smtClean="0">
                          <a:latin typeface="Calibri"/>
                          <a:cs typeface="Calibri"/>
                        </a:rPr>
                        <a:t>T</a:t>
                      </a:r>
                      <a:r>
                        <a:rPr sz="1100" spc="5" dirty="0" smtClean="0">
                          <a:latin typeface="Calibri"/>
                          <a:cs typeface="Calibri"/>
                        </a:rPr>
                        <a:t>o</a:t>
                      </a:r>
                      <a:r>
                        <a:rPr sz="1100" spc="0" dirty="0" smtClean="0">
                          <a:latin typeface="Calibri"/>
                          <a:cs typeface="Calibri"/>
                        </a:rPr>
                        <a:t>m</a:t>
                      </a:r>
                      <a:r>
                        <a:rPr sz="1100" spc="-30" dirty="0" smtClean="0">
                          <a:latin typeface="Calibri"/>
                          <a:cs typeface="Calibri"/>
                        </a:rPr>
                        <a:t> </a:t>
                      </a:r>
                      <a:r>
                        <a:rPr sz="1100" spc="0" dirty="0" smtClean="0">
                          <a:latin typeface="Calibri"/>
                          <a:cs typeface="Calibri"/>
                        </a:rPr>
                        <a:t>Mim</a:t>
                      </a:r>
                      <a:r>
                        <a:rPr sz="1100" spc="-5" dirty="0" smtClean="0">
                          <a:latin typeface="Calibri"/>
                          <a:cs typeface="Calibri"/>
                        </a:rPr>
                        <a:t>n</a:t>
                      </a:r>
                      <a:r>
                        <a:rPr sz="1100" spc="0" dirty="0" smtClean="0">
                          <a:latin typeface="Calibri"/>
                          <a:cs typeface="Calibri"/>
                        </a:rPr>
                        <a:t>a</a:t>
                      </a:r>
                      <a:r>
                        <a:rPr sz="1100" spc="-5" dirty="0" smtClean="0">
                          <a:latin typeface="Calibri"/>
                          <a:cs typeface="Calibri"/>
                        </a:rPr>
                        <a:t>g</a:t>
                      </a:r>
                      <a:r>
                        <a:rPr sz="1100" spc="0" dirty="0" smtClean="0">
                          <a:latin typeface="Calibri"/>
                          <a:cs typeface="Calibri"/>
                        </a:rPr>
                        <a:t>h</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4615">
                        <a:lnSpc>
                          <a:spcPct val="100000"/>
                        </a:lnSpc>
                      </a:pPr>
                      <a:r>
                        <a:rPr sz="1100" dirty="0" smtClean="0">
                          <a:latin typeface="Calibri"/>
                          <a:cs typeface="Calibri"/>
                        </a:rPr>
                        <a:t>Co</a:t>
                      </a:r>
                      <a:r>
                        <a:rPr sz="1100" spc="-5" dirty="0" smtClean="0">
                          <a:latin typeface="Calibri"/>
                          <a:cs typeface="Calibri"/>
                        </a:rPr>
                        <a:t>n</a:t>
                      </a:r>
                      <a:r>
                        <a:rPr sz="1100" spc="0" dirty="0" smtClean="0">
                          <a:latin typeface="Calibri"/>
                          <a:cs typeface="Calibri"/>
                        </a:rPr>
                        <a:t>Ed</a:t>
                      </a:r>
                      <a:r>
                        <a:rPr sz="1100" spc="-5" dirty="0" smtClean="0">
                          <a:latin typeface="Calibri"/>
                          <a:cs typeface="Calibri"/>
                        </a:rPr>
                        <a:t>i</a:t>
                      </a:r>
                      <a:r>
                        <a:rPr sz="1100" spc="0" dirty="0" smtClean="0">
                          <a:latin typeface="Calibri"/>
                          <a:cs typeface="Calibri"/>
                        </a:rPr>
                        <a:t>s</a:t>
                      </a:r>
                      <a:r>
                        <a:rPr sz="1100" spc="5" dirty="0" smtClean="0">
                          <a:latin typeface="Calibri"/>
                          <a:cs typeface="Calibri"/>
                        </a:rPr>
                        <a:t>o</a:t>
                      </a:r>
                      <a:r>
                        <a:rPr sz="1100" spc="0" dirty="0" smtClean="0">
                          <a:latin typeface="Calibri"/>
                          <a:cs typeface="Calibri"/>
                        </a:rPr>
                        <a:t>n</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5250">
                        <a:lnSpc>
                          <a:spcPct val="100000"/>
                        </a:lnSpc>
                      </a:pPr>
                      <a:r>
                        <a:rPr sz="1050" dirty="0" smtClean="0">
                          <a:latin typeface="Calibri"/>
                          <a:cs typeface="Calibri"/>
                        </a:rPr>
                        <a:t>Dep</a:t>
                      </a:r>
                      <a:r>
                        <a:rPr sz="1050" spc="-5" dirty="0" smtClean="0">
                          <a:latin typeface="Calibri"/>
                          <a:cs typeface="Calibri"/>
                        </a:rPr>
                        <a:t>a</a:t>
                      </a:r>
                      <a:r>
                        <a:rPr sz="1050" spc="0" dirty="0" smtClean="0">
                          <a:latin typeface="Calibri"/>
                          <a:cs typeface="Calibri"/>
                        </a:rPr>
                        <a:t>r</a:t>
                      </a:r>
                      <a:r>
                        <a:rPr sz="1050" spc="-10" dirty="0" smtClean="0">
                          <a:latin typeface="Calibri"/>
                          <a:cs typeface="Calibri"/>
                        </a:rPr>
                        <a:t>t</a:t>
                      </a:r>
                      <a:r>
                        <a:rPr sz="1050" spc="-5" dirty="0" smtClean="0">
                          <a:latin typeface="Calibri"/>
                          <a:cs typeface="Calibri"/>
                        </a:rPr>
                        <a:t>m</a:t>
                      </a:r>
                      <a:r>
                        <a:rPr sz="1050" spc="0" dirty="0" smtClean="0">
                          <a:latin typeface="Calibri"/>
                          <a:cs typeface="Calibri"/>
                        </a:rPr>
                        <a:t>ent</a:t>
                      </a:r>
                      <a:r>
                        <a:rPr sz="1050" spc="-30" dirty="0" smtClean="0">
                          <a:latin typeface="Calibri"/>
                          <a:cs typeface="Calibri"/>
                        </a:rPr>
                        <a:t> </a:t>
                      </a:r>
                      <a:r>
                        <a:rPr sz="1050" spc="0" dirty="0" smtClean="0">
                          <a:latin typeface="Calibri"/>
                          <a:cs typeface="Calibri"/>
                        </a:rPr>
                        <a:t>M</a:t>
                      </a:r>
                      <a:r>
                        <a:rPr sz="1050" spc="-5" dirty="0" smtClean="0">
                          <a:latin typeface="Calibri"/>
                          <a:cs typeface="Calibri"/>
                        </a:rPr>
                        <a:t>a</a:t>
                      </a:r>
                      <a:r>
                        <a:rPr sz="1050" spc="0" dirty="0" smtClean="0">
                          <a:latin typeface="Calibri"/>
                          <a:cs typeface="Calibri"/>
                        </a:rPr>
                        <a:t>n</a:t>
                      </a:r>
                      <a:r>
                        <a:rPr sz="1050" spc="-5" dirty="0" smtClean="0">
                          <a:latin typeface="Calibri"/>
                          <a:cs typeface="Calibri"/>
                        </a:rPr>
                        <a:t>ag</a:t>
                      </a:r>
                      <a:r>
                        <a:rPr sz="1050" spc="0" dirty="0" smtClean="0">
                          <a:latin typeface="Calibri"/>
                          <a:cs typeface="Calibri"/>
                        </a:rPr>
                        <a:t>er</a:t>
                      </a:r>
                      <a:endParaRPr sz="105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177164">
                <a:tc>
                  <a:txBody>
                    <a:bodyPr/>
                    <a:lstStyle/>
                    <a:p>
                      <a:pPr marL="94615">
                        <a:lnSpc>
                          <a:spcPct val="100000"/>
                        </a:lnSpc>
                      </a:pPr>
                      <a:r>
                        <a:rPr sz="1050" b="1" dirty="0" smtClean="0">
                          <a:latin typeface="Calibri"/>
                          <a:cs typeface="Calibri"/>
                        </a:rPr>
                        <a:t>J</a:t>
                      </a:r>
                      <a:r>
                        <a:rPr sz="1050" b="1" spc="-5" dirty="0" smtClean="0">
                          <a:latin typeface="Calibri"/>
                          <a:cs typeface="Calibri"/>
                        </a:rPr>
                        <a:t>o</a:t>
                      </a:r>
                      <a:r>
                        <a:rPr sz="1050" b="1" spc="0" dirty="0" smtClean="0">
                          <a:latin typeface="Calibri"/>
                          <a:cs typeface="Calibri"/>
                        </a:rPr>
                        <a:t>int</a:t>
                      </a:r>
                      <a:r>
                        <a:rPr sz="1050" b="1" spc="-10" dirty="0" smtClean="0">
                          <a:latin typeface="Calibri"/>
                          <a:cs typeface="Calibri"/>
                        </a:rPr>
                        <a:t> U</a:t>
                      </a:r>
                      <a:r>
                        <a:rPr sz="1050" b="1" spc="0" dirty="0" smtClean="0">
                          <a:latin typeface="Calibri"/>
                          <a:cs typeface="Calibri"/>
                        </a:rPr>
                        <a:t>tiliti</a:t>
                      </a:r>
                      <a:r>
                        <a:rPr sz="1050" b="1" spc="-5" dirty="0" smtClean="0">
                          <a:latin typeface="Calibri"/>
                          <a:cs typeface="Calibri"/>
                        </a:rPr>
                        <a:t>e</a:t>
                      </a:r>
                      <a:r>
                        <a:rPr sz="1050" b="1" spc="0" dirty="0" smtClean="0">
                          <a:latin typeface="Calibri"/>
                          <a:cs typeface="Calibri"/>
                        </a:rPr>
                        <a:t>s</a:t>
                      </a:r>
                      <a:endParaRPr sz="105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5250">
                        <a:lnSpc>
                          <a:spcPct val="100000"/>
                        </a:lnSpc>
                      </a:pPr>
                      <a:r>
                        <a:rPr sz="1100" dirty="0" smtClean="0">
                          <a:latin typeface="Calibri"/>
                          <a:cs typeface="Calibri"/>
                        </a:rPr>
                        <a:t>Damian</a:t>
                      </a:r>
                      <a:r>
                        <a:rPr sz="1100" spc="-40" dirty="0" smtClean="0">
                          <a:latin typeface="Calibri"/>
                          <a:cs typeface="Calibri"/>
                        </a:rPr>
                        <a:t> </a:t>
                      </a:r>
                      <a:r>
                        <a:rPr sz="1100" spc="0" dirty="0" smtClean="0">
                          <a:latin typeface="Calibri"/>
                          <a:cs typeface="Calibri"/>
                        </a:rPr>
                        <a:t>Sc</a:t>
                      </a:r>
                      <a:r>
                        <a:rPr sz="1100" spc="-5" dirty="0" smtClean="0">
                          <a:latin typeface="Calibri"/>
                          <a:cs typeface="Calibri"/>
                        </a:rPr>
                        <a:t>i</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o</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4615">
                        <a:lnSpc>
                          <a:spcPct val="100000"/>
                        </a:lnSpc>
                      </a:pPr>
                      <a:r>
                        <a:rPr sz="1100" dirty="0" smtClean="0">
                          <a:latin typeface="Calibri"/>
                          <a:cs typeface="Calibri"/>
                        </a:rPr>
                        <a:t>Co</a:t>
                      </a:r>
                      <a:r>
                        <a:rPr sz="1100" spc="-5" dirty="0" smtClean="0">
                          <a:latin typeface="Calibri"/>
                          <a:cs typeface="Calibri"/>
                        </a:rPr>
                        <a:t>n</a:t>
                      </a:r>
                      <a:r>
                        <a:rPr sz="1100" spc="0" dirty="0" smtClean="0">
                          <a:latin typeface="Calibri"/>
                          <a:cs typeface="Calibri"/>
                        </a:rPr>
                        <a:t>Ed</a:t>
                      </a:r>
                      <a:r>
                        <a:rPr sz="1100" spc="-5" dirty="0" smtClean="0">
                          <a:latin typeface="Calibri"/>
                          <a:cs typeface="Calibri"/>
                        </a:rPr>
                        <a:t>i</a:t>
                      </a:r>
                      <a:r>
                        <a:rPr sz="1100" spc="0" dirty="0" smtClean="0">
                          <a:latin typeface="Calibri"/>
                          <a:cs typeface="Calibri"/>
                        </a:rPr>
                        <a:t>s</a:t>
                      </a:r>
                      <a:r>
                        <a:rPr sz="1100" spc="5" dirty="0" smtClean="0">
                          <a:latin typeface="Calibri"/>
                          <a:cs typeface="Calibri"/>
                        </a:rPr>
                        <a:t>o</a:t>
                      </a:r>
                      <a:r>
                        <a:rPr sz="1100" spc="0" dirty="0" smtClean="0">
                          <a:latin typeface="Calibri"/>
                          <a:cs typeface="Calibri"/>
                        </a:rPr>
                        <a:t>n</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5250">
                        <a:lnSpc>
                          <a:spcPct val="100000"/>
                        </a:lnSpc>
                      </a:pPr>
                      <a:r>
                        <a:rPr sz="1050" dirty="0" smtClean="0">
                          <a:latin typeface="Calibri"/>
                          <a:cs typeface="Calibri"/>
                        </a:rPr>
                        <a:t>D</a:t>
                      </a:r>
                      <a:r>
                        <a:rPr sz="1050" spc="-5" dirty="0" smtClean="0">
                          <a:latin typeface="Calibri"/>
                          <a:cs typeface="Calibri"/>
                        </a:rPr>
                        <a:t>i</a:t>
                      </a:r>
                      <a:r>
                        <a:rPr sz="1050" spc="0" dirty="0" smtClean="0">
                          <a:latin typeface="Calibri"/>
                          <a:cs typeface="Calibri"/>
                        </a:rPr>
                        <a:t>rec</a:t>
                      </a:r>
                      <a:r>
                        <a:rPr sz="1050" spc="-10" dirty="0" smtClean="0">
                          <a:latin typeface="Calibri"/>
                          <a:cs typeface="Calibri"/>
                        </a:rPr>
                        <a:t>t</a:t>
                      </a:r>
                      <a:r>
                        <a:rPr sz="1050" spc="-5" dirty="0" smtClean="0">
                          <a:latin typeface="Calibri"/>
                          <a:cs typeface="Calibri"/>
                        </a:rPr>
                        <a:t>o</a:t>
                      </a:r>
                      <a:r>
                        <a:rPr sz="1050" spc="0" dirty="0" smtClean="0">
                          <a:latin typeface="Calibri"/>
                          <a:cs typeface="Calibri"/>
                        </a:rPr>
                        <a:t>r,</a:t>
                      </a:r>
                      <a:r>
                        <a:rPr sz="1050" spc="-25" dirty="0" smtClean="0">
                          <a:latin typeface="Calibri"/>
                          <a:cs typeface="Calibri"/>
                        </a:rPr>
                        <a:t> </a:t>
                      </a:r>
                      <a:r>
                        <a:rPr sz="1050" spc="0" dirty="0" smtClean="0">
                          <a:latin typeface="Calibri"/>
                          <a:cs typeface="Calibri"/>
                        </a:rPr>
                        <a:t>D</a:t>
                      </a:r>
                      <a:r>
                        <a:rPr sz="1050" spc="-5" dirty="0" smtClean="0">
                          <a:latin typeface="Calibri"/>
                          <a:cs typeface="Calibri"/>
                        </a:rPr>
                        <a:t>i</a:t>
                      </a:r>
                      <a:r>
                        <a:rPr sz="1050" spc="-10" dirty="0" smtClean="0">
                          <a:latin typeface="Calibri"/>
                          <a:cs typeface="Calibri"/>
                        </a:rPr>
                        <a:t>st</a:t>
                      </a:r>
                      <a:r>
                        <a:rPr sz="1050" spc="0" dirty="0" smtClean="0">
                          <a:latin typeface="Calibri"/>
                          <a:cs typeface="Calibri"/>
                        </a:rPr>
                        <a:t>ri</a:t>
                      </a:r>
                      <a:r>
                        <a:rPr sz="1050" spc="-10" dirty="0" smtClean="0">
                          <a:latin typeface="Calibri"/>
                          <a:cs typeface="Calibri"/>
                        </a:rPr>
                        <a:t>b</a:t>
                      </a:r>
                      <a:r>
                        <a:rPr sz="1050" spc="0" dirty="0" smtClean="0">
                          <a:latin typeface="Calibri"/>
                          <a:cs typeface="Calibri"/>
                        </a:rPr>
                        <a:t>u</a:t>
                      </a:r>
                      <a:r>
                        <a:rPr sz="1050" spc="-10" dirty="0" smtClean="0">
                          <a:latin typeface="Calibri"/>
                          <a:cs typeface="Calibri"/>
                        </a:rPr>
                        <a:t>t</a:t>
                      </a:r>
                      <a:r>
                        <a:rPr sz="1050" spc="0" dirty="0" smtClean="0">
                          <a:latin typeface="Calibri"/>
                          <a:cs typeface="Calibri"/>
                        </a:rPr>
                        <a:t>ed</a:t>
                      </a:r>
                      <a:r>
                        <a:rPr sz="1050" spc="-10" dirty="0" smtClean="0">
                          <a:latin typeface="Calibri"/>
                          <a:cs typeface="Calibri"/>
                        </a:rPr>
                        <a:t> </a:t>
                      </a:r>
                      <a:r>
                        <a:rPr sz="1050" spc="0" dirty="0" smtClean="0">
                          <a:latin typeface="Calibri"/>
                          <a:cs typeface="Calibri"/>
                        </a:rPr>
                        <a:t>Re</a:t>
                      </a:r>
                      <a:r>
                        <a:rPr sz="1050" spc="-10" dirty="0" smtClean="0">
                          <a:latin typeface="Calibri"/>
                          <a:cs typeface="Calibri"/>
                        </a:rPr>
                        <a:t>s</a:t>
                      </a:r>
                      <a:r>
                        <a:rPr sz="1050" spc="-5" dirty="0" smtClean="0">
                          <a:latin typeface="Calibri"/>
                          <a:cs typeface="Calibri"/>
                        </a:rPr>
                        <a:t>o</a:t>
                      </a:r>
                      <a:r>
                        <a:rPr sz="1050" spc="0" dirty="0" smtClean="0">
                          <a:latin typeface="Calibri"/>
                          <a:cs typeface="Calibri"/>
                        </a:rPr>
                        <a:t>urce</a:t>
                      </a:r>
                      <a:r>
                        <a:rPr sz="1050" spc="-10" dirty="0" smtClean="0">
                          <a:latin typeface="Calibri"/>
                          <a:cs typeface="Calibri"/>
                        </a:rPr>
                        <a:t> </a:t>
                      </a:r>
                      <a:r>
                        <a:rPr sz="1050" spc="0" dirty="0" smtClean="0">
                          <a:latin typeface="Calibri"/>
                          <a:cs typeface="Calibri"/>
                        </a:rPr>
                        <a:t>I</a:t>
                      </a:r>
                      <a:r>
                        <a:rPr sz="1050" spc="-5" dirty="0" smtClean="0">
                          <a:latin typeface="Calibri"/>
                          <a:cs typeface="Calibri"/>
                        </a:rPr>
                        <a:t>n</a:t>
                      </a:r>
                      <a:r>
                        <a:rPr sz="1050" spc="-10" dirty="0" smtClean="0">
                          <a:latin typeface="Calibri"/>
                          <a:cs typeface="Calibri"/>
                        </a:rPr>
                        <a:t>t</a:t>
                      </a:r>
                      <a:r>
                        <a:rPr sz="1050" spc="0" dirty="0" smtClean="0">
                          <a:latin typeface="Calibri"/>
                          <a:cs typeface="Calibri"/>
                        </a:rPr>
                        <a:t>e</a:t>
                      </a:r>
                      <a:r>
                        <a:rPr sz="1050" spc="-5" dirty="0" smtClean="0">
                          <a:latin typeface="Calibri"/>
                          <a:cs typeface="Calibri"/>
                        </a:rPr>
                        <a:t>g</a:t>
                      </a:r>
                      <a:r>
                        <a:rPr sz="1050" spc="0" dirty="0" smtClean="0">
                          <a:latin typeface="Calibri"/>
                          <a:cs typeface="Calibri"/>
                        </a:rPr>
                        <a:t>ra</a:t>
                      </a:r>
                      <a:r>
                        <a:rPr sz="1050" spc="-10" dirty="0" smtClean="0">
                          <a:latin typeface="Calibri"/>
                          <a:cs typeface="Calibri"/>
                        </a:rPr>
                        <a:t>t</a:t>
                      </a:r>
                      <a:r>
                        <a:rPr sz="1050" spc="0" dirty="0" smtClean="0">
                          <a:latin typeface="Calibri"/>
                          <a:cs typeface="Calibri"/>
                        </a:rPr>
                        <a:t>i</a:t>
                      </a:r>
                      <a:r>
                        <a:rPr sz="1050" spc="-10" dirty="0" smtClean="0">
                          <a:latin typeface="Calibri"/>
                          <a:cs typeface="Calibri"/>
                        </a:rPr>
                        <a:t>o</a:t>
                      </a:r>
                      <a:r>
                        <a:rPr sz="1050" spc="0" dirty="0" smtClean="0">
                          <a:latin typeface="Calibri"/>
                          <a:cs typeface="Calibri"/>
                        </a:rPr>
                        <a:t>n</a:t>
                      </a:r>
                      <a:endParaRPr sz="105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177164">
                <a:tc>
                  <a:txBody>
                    <a:bodyPr/>
                    <a:lstStyle/>
                    <a:p>
                      <a:pPr marL="94615">
                        <a:lnSpc>
                          <a:spcPct val="100000"/>
                        </a:lnSpc>
                      </a:pPr>
                      <a:r>
                        <a:rPr sz="1050" b="1" dirty="0" smtClean="0">
                          <a:latin typeface="Calibri"/>
                          <a:cs typeface="Calibri"/>
                        </a:rPr>
                        <a:t>J</a:t>
                      </a:r>
                      <a:r>
                        <a:rPr sz="1050" b="1" spc="-5" dirty="0" smtClean="0">
                          <a:latin typeface="Calibri"/>
                          <a:cs typeface="Calibri"/>
                        </a:rPr>
                        <a:t>o</a:t>
                      </a:r>
                      <a:r>
                        <a:rPr sz="1050" b="1" spc="0" dirty="0" smtClean="0">
                          <a:latin typeface="Calibri"/>
                          <a:cs typeface="Calibri"/>
                        </a:rPr>
                        <a:t>int</a:t>
                      </a:r>
                      <a:r>
                        <a:rPr sz="1050" b="1" spc="-10" dirty="0" smtClean="0">
                          <a:latin typeface="Calibri"/>
                          <a:cs typeface="Calibri"/>
                        </a:rPr>
                        <a:t> U</a:t>
                      </a:r>
                      <a:r>
                        <a:rPr sz="1050" b="1" spc="0" dirty="0" smtClean="0">
                          <a:latin typeface="Calibri"/>
                          <a:cs typeface="Calibri"/>
                        </a:rPr>
                        <a:t>tiliti</a:t>
                      </a:r>
                      <a:r>
                        <a:rPr sz="1050" b="1" spc="-5" dirty="0" smtClean="0">
                          <a:latin typeface="Calibri"/>
                          <a:cs typeface="Calibri"/>
                        </a:rPr>
                        <a:t>e</a:t>
                      </a:r>
                      <a:r>
                        <a:rPr sz="1050" b="1" spc="0" dirty="0" smtClean="0">
                          <a:latin typeface="Calibri"/>
                          <a:cs typeface="Calibri"/>
                        </a:rPr>
                        <a:t>s</a:t>
                      </a:r>
                      <a:endParaRPr sz="105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5250">
                        <a:lnSpc>
                          <a:spcPct val="100000"/>
                        </a:lnSpc>
                      </a:pPr>
                      <a:r>
                        <a:rPr sz="1100" spc="-5" dirty="0" smtClean="0">
                          <a:latin typeface="Calibri"/>
                          <a:cs typeface="Calibri"/>
                        </a:rPr>
                        <a:t>J</a:t>
                      </a:r>
                      <a:r>
                        <a:rPr sz="1100" spc="5" dirty="0" smtClean="0">
                          <a:latin typeface="Calibri"/>
                          <a:cs typeface="Calibri"/>
                        </a:rPr>
                        <a:t>o</a:t>
                      </a:r>
                      <a:r>
                        <a:rPr sz="1100" spc="-5" dirty="0" smtClean="0">
                          <a:latin typeface="Calibri"/>
                          <a:cs typeface="Calibri"/>
                        </a:rPr>
                        <a:t>h</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Leana</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4615">
                        <a:lnSpc>
                          <a:spcPct val="100000"/>
                        </a:lnSpc>
                      </a:pPr>
                      <a:r>
                        <a:rPr sz="1100" spc="-5" dirty="0" smtClean="0">
                          <a:latin typeface="Calibri"/>
                          <a:cs typeface="Calibri"/>
                        </a:rPr>
                        <a:t>N</a:t>
                      </a:r>
                      <a:r>
                        <a:rPr sz="1100" spc="0" dirty="0" smtClean="0">
                          <a:latin typeface="Calibri"/>
                          <a:cs typeface="Calibri"/>
                        </a:rPr>
                        <a:t>atio</a:t>
                      </a:r>
                      <a:r>
                        <a:rPr sz="1100" spc="-5" dirty="0" smtClean="0">
                          <a:latin typeface="Calibri"/>
                          <a:cs typeface="Calibri"/>
                        </a:rPr>
                        <a:t>n</a:t>
                      </a:r>
                      <a:r>
                        <a:rPr sz="1100" spc="0" dirty="0" smtClean="0">
                          <a:latin typeface="Calibri"/>
                          <a:cs typeface="Calibri"/>
                        </a:rPr>
                        <a:t>al</a:t>
                      </a:r>
                      <a:r>
                        <a:rPr sz="1100" spc="-35" dirty="0" smtClean="0">
                          <a:latin typeface="Calibri"/>
                          <a:cs typeface="Calibri"/>
                        </a:rPr>
                        <a:t> </a:t>
                      </a:r>
                      <a:r>
                        <a:rPr sz="1100" spc="0" dirty="0" smtClean="0">
                          <a:latin typeface="Calibri"/>
                          <a:cs typeface="Calibri"/>
                        </a:rPr>
                        <a:t>Gr</a:t>
                      </a:r>
                      <a:r>
                        <a:rPr sz="1100" spc="-5" dirty="0" smtClean="0">
                          <a:latin typeface="Calibri"/>
                          <a:cs typeface="Calibri"/>
                        </a:rPr>
                        <a:t>i</a:t>
                      </a:r>
                      <a:r>
                        <a:rPr sz="1100" spc="0" dirty="0" smtClean="0">
                          <a:latin typeface="Calibri"/>
                          <a:cs typeface="Calibri"/>
                        </a:rPr>
                        <a:t>d</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5250">
                        <a:lnSpc>
                          <a:spcPct val="100000"/>
                        </a:lnSpc>
                      </a:pPr>
                      <a:r>
                        <a:rPr sz="1050" dirty="0" smtClean="0">
                          <a:latin typeface="Calibri"/>
                          <a:cs typeface="Calibri"/>
                        </a:rPr>
                        <a:t>D</a:t>
                      </a:r>
                      <a:r>
                        <a:rPr sz="1050" spc="-5" dirty="0" smtClean="0">
                          <a:latin typeface="Calibri"/>
                          <a:cs typeface="Calibri"/>
                        </a:rPr>
                        <a:t>i</a:t>
                      </a:r>
                      <a:r>
                        <a:rPr sz="1050" spc="0" dirty="0" smtClean="0">
                          <a:latin typeface="Calibri"/>
                          <a:cs typeface="Calibri"/>
                        </a:rPr>
                        <a:t>rec</a:t>
                      </a:r>
                      <a:r>
                        <a:rPr sz="1050" spc="-10" dirty="0" smtClean="0">
                          <a:latin typeface="Calibri"/>
                          <a:cs typeface="Calibri"/>
                        </a:rPr>
                        <a:t>t</a:t>
                      </a:r>
                      <a:r>
                        <a:rPr sz="1050" spc="-5" dirty="0" smtClean="0">
                          <a:latin typeface="Calibri"/>
                          <a:cs typeface="Calibri"/>
                        </a:rPr>
                        <a:t>o</a:t>
                      </a:r>
                      <a:r>
                        <a:rPr sz="1050" spc="0" dirty="0" smtClean="0">
                          <a:latin typeface="Calibri"/>
                          <a:cs typeface="Calibri"/>
                        </a:rPr>
                        <a:t>r,</a:t>
                      </a:r>
                      <a:r>
                        <a:rPr sz="1050" spc="-20" dirty="0" smtClean="0">
                          <a:latin typeface="Calibri"/>
                          <a:cs typeface="Calibri"/>
                        </a:rPr>
                        <a:t> </a:t>
                      </a:r>
                      <a:r>
                        <a:rPr sz="1050" spc="-5" dirty="0" smtClean="0">
                          <a:latin typeface="Calibri"/>
                          <a:cs typeface="Calibri"/>
                        </a:rPr>
                        <a:t>S</a:t>
                      </a:r>
                      <a:r>
                        <a:rPr sz="1050" spc="-10" dirty="0" smtClean="0">
                          <a:latin typeface="Calibri"/>
                          <a:cs typeface="Calibri"/>
                        </a:rPr>
                        <a:t>t</a:t>
                      </a:r>
                      <a:r>
                        <a:rPr sz="1050" spc="0" dirty="0" smtClean="0">
                          <a:latin typeface="Calibri"/>
                          <a:cs typeface="Calibri"/>
                        </a:rPr>
                        <a:t>ra</a:t>
                      </a:r>
                      <a:r>
                        <a:rPr sz="1050" spc="-10" dirty="0" smtClean="0">
                          <a:latin typeface="Calibri"/>
                          <a:cs typeface="Calibri"/>
                        </a:rPr>
                        <a:t>t</a:t>
                      </a:r>
                      <a:r>
                        <a:rPr sz="1050" spc="0" dirty="0" smtClean="0">
                          <a:latin typeface="Calibri"/>
                          <a:cs typeface="Calibri"/>
                        </a:rPr>
                        <a:t>e</a:t>
                      </a:r>
                      <a:r>
                        <a:rPr sz="1050" spc="-5" dirty="0" smtClean="0">
                          <a:latin typeface="Calibri"/>
                          <a:cs typeface="Calibri"/>
                        </a:rPr>
                        <a:t>g</a:t>
                      </a:r>
                      <a:r>
                        <a:rPr sz="1050" spc="0" dirty="0" smtClean="0">
                          <a:latin typeface="Calibri"/>
                          <a:cs typeface="Calibri"/>
                        </a:rPr>
                        <a:t>y</a:t>
                      </a:r>
                      <a:endParaRPr sz="105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177165">
                <a:tc>
                  <a:txBody>
                    <a:bodyPr/>
                    <a:lstStyle/>
                    <a:p>
                      <a:pPr marL="94615">
                        <a:lnSpc>
                          <a:spcPct val="100000"/>
                        </a:lnSpc>
                      </a:pPr>
                      <a:r>
                        <a:rPr sz="1050" b="1" dirty="0" smtClean="0">
                          <a:latin typeface="Calibri"/>
                          <a:cs typeface="Calibri"/>
                        </a:rPr>
                        <a:t>J</a:t>
                      </a:r>
                      <a:r>
                        <a:rPr sz="1050" b="1" spc="-10" dirty="0" smtClean="0">
                          <a:latin typeface="Calibri"/>
                          <a:cs typeface="Calibri"/>
                        </a:rPr>
                        <a:t>o</a:t>
                      </a:r>
                      <a:r>
                        <a:rPr sz="1050" b="1" spc="0" dirty="0" smtClean="0">
                          <a:latin typeface="Calibri"/>
                          <a:cs typeface="Calibri"/>
                        </a:rPr>
                        <a:t>i</a:t>
                      </a:r>
                      <a:r>
                        <a:rPr sz="1050" b="1" spc="-5" dirty="0" smtClean="0">
                          <a:latin typeface="Calibri"/>
                          <a:cs typeface="Calibri"/>
                        </a:rPr>
                        <a:t>n</a:t>
                      </a:r>
                      <a:r>
                        <a:rPr sz="1050" b="1" spc="0" dirty="0" smtClean="0">
                          <a:latin typeface="Calibri"/>
                          <a:cs typeface="Calibri"/>
                        </a:rPr>
                        <a:t>t</a:t>
                      </a:r>
                      <a:r>
                        <a:rPr sz="1050" b="1" spc="-10" dirty="0" smtClean="0">
                          <a:latin typeface="Calibri"/>
                          <a:cs typeface="Calibri"/>
                        </a:rPr>
                        <a:t> U</a:t>
                      </a:r>
                      <a:r>
                        <a:rPr sz="1050" b="1" spc="0" dirty="0" smtClean="0">
                          <a:latin typeface="Calibri"/>
                          <a:cs typeface="Calibri"/>
                        </a:rPr>
                        <a:t>tiliti</a:t>
                      </a:r>
                      <a:r>
                        <a:rPr sz="1050" b="1" spc="-5" dirty="0" smtClean="0">
                          <a:latin typeface="Calibri"/>
                          <a:cs typeface="Calibri"/>
                        </a:rPr>
                        <a:t>e</a:t>
                      </a:r>
                      <a:r>
                        <a:rPr sz="1050" b="1" spc="0" dirty="0" smtClean="0">
                          <a:latin typeface="Calibri"/>
                          <a:cs typeface="Calibri"/>
                        </a:rPr>
                        <a:t>s</a:t>
                      </a:r>
                      <a:endParaRPr sz="105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5250">
                        <a:lnSpc>
                          <a:spcPct val="100000"/>
                        </a:lnSpc>
                      </a:pPr>
                      <a:r>
                        <a:rPr sz="1100" dirty="0" smtClean="0">
                          <a:latin typeface="Calibri"/>
                          <a:cs typeface="Calibri"/>
                        </a:rPr>
                        <a:t>L</a:t>
                      </a:r>
                      <a:r>
                        <a:rPr sz="1100" spc="5" dirty="0" smtClean="0">
                          <a:latin typeface="Calibri"/>
                          <a:cs typeface="Calibri"/>
                        </a:rPr>
                        <a:t>o</a:t>
                      </a:r>
                      <a:r>
                        <a:rPr sz="1100" spc="0" dirty="0" smtClean="0">
                          <a:latin typeface="Calibri"/>
                          <a:cs typeface="Calibri"/>
                        </a:rPr>
                        <a:t>ri</a:t>
                      </a:r>
                      <a:r>
                        <a:rPr sz="1100" spc="-25" dirty="0" smtClean="0">
                          <a:latin typeface="Calibri"/>
                          <a:cs typeface="Calibri"/>
                        </a:rPr>
                        <a:t> </a:t>
                      </a:r>
                      <a:r>
                        <a:rPr sz="1100" spc="0" dirty="0" smtClean="0">
                          <a:latin typeface="Calibri"/>
                          <a:cs typeface="Calibri"/>
                        </a:rPr>
                        <a:t>Cole</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4615">
                        <a:lnSpc>
                          <a:spcPct val="100000"/>
                        </a:lnSpc>
                      </a:pPr>
                      <a:r>
                        <a:rPr sz="1100" dirty="0" smtClean="0">
                          <a:latin typeface="Calibri"/>
                          <a:cs typeface="Calibri"/>
                        </a:rPr>
                        <a:t>Avan</a:t>
                      </a:r>
                      <a:r>
                        <a:rPr sz="1100" spc="-10" dirty="0" smtClean="0">
                          <a:latin typeface="Calibri"/>
                          <a:cs typeface="Calibri"/>
                        </a:rPr>
                        <a:t>g</a:t>
                      </a:r>
                      <a:r>
                        <a:rPr sz="1100" spc="0" dirty="0" smtClean="0">
                          <a:latin typeface="Calibri"/>
                          <a:cs typeface="Calibri"/>
                        </a:rPr>
                        <a:t>rid</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5250">
                        <a:lnSpc>
                          <a:spcPct val="100000"/>
                        </a:lnSpc>
                      </a:pPr>
                      <a:r>
                        <a:rPr sz="1050" spc="-10" dirty="0" smtClean="0">
                          <a:latin typeface="Calibri"/>
                          <a:cs typeface="Calibri"/>
                        </a:rPr>
                        <a:t>M</a:t>
                      </a:r>
                      <a:r>
                        <a:rPr sz="1050" spc="0" dirty="0" smtClean="0">
                          <a:latin typeface="Calibri"/>
                          <a:cs typeface="Calibri"/>
                        </a:rPr>
                        <a:t>a</a:t>
                      </a:r>
                      <a:r>
                        <a:rPr sz="1050" spc="-10" dirty="0" smtClean="0">
                          <a:latin typeface="Calibri"/>
                          <a:cs typeface="Calibri"/>
                        </a:rPr>
                        <a:t>n</a:t>
                      </a:r>
                      <a:r>
                        <a:rPr sz="1050" spc="0" dirty="0" smtClean="0">
                          <a:latin typeface="Calibri"/>
                          <a:cs typeface="Calibri"/>
                        </a:rPr>
                        <a:t>a</a:t>
                      </a:r>
                      <a:r>
                        <a:rPr sz="1050" spc="-10" dirty="0" smtClean="0">
                          <a:latin typeface="Calibri"/>
                          <a:cs typeface="Calibri"/>
                        </a:rPr>
                        <a:t>g</a:t>
                      </a:r>
                      <a:r>
                        <a:rPr sz="1050" spc="0" dirty="0" smtClean="0">
                          <a:latin typeface="Calibri"/>
                          <a:cs typeface="Calibri"/>
                        </a:rPr>
                        <a:t>er,</a:t>
                      </a:r>
                      <a:r>
                        <a:rPr sz="1050" spc="-25" dirty="0" smtClean="0">
                          <a:latin typeface="Calibri"/>
                          <a:cs typeface="Calibri"/>
                        </a:rPr>
                        <a:t> </a:t>
                      </a:r>
                      <a:r>
                        <a:rPr sz="1050" spc="0" dirty="0" smtClean="0">
                          <a:latin typeface="Calibri"/>
                          <a:cs typeface="Calibri"/>
                        </a:rPr>
                        <a:t>Re</a:t>
                      </a:r>
                      <a:r>
                        <a:rPr sz="1050" spc="-5" dirty="0" smtClean="0">
                          <a:latin typeface="Calibri"/>
                          <a:cs typeface="Calibri"/>
                        </a:rPr>
                        <a:t>gul</a:t>
                      </a:r>
                      <a:r>
                        <a:rPr sz="1050" spc="0" dirty="0" smtClean="0">
                          <a:latin typeface="Calibri"/>
                          <a:cs typeface="Calibri"/>
                        </a:rPr>
                        <a:t>a</a:t>
                      </a:r>
                      <a:r>
                        <a:rPr sz="1050" spc="-10" dirty="0" smtClean="0">
                          <a:latin typeface="Calibri"/>
                          <a:cs typeface="Calibri"/>
                        </a:rPr>
                        <a:t>to</a:t>
                      </a:r>
                      <a:r>
                        <a:rPr sz="1050" spc="0" dirty="0" smtClean="0">
                          <a:latin typeface="Calibri"/>
                          <a:cs typeface="Calibri"/>
                        </a:rPr>
                        <a:t>ry</a:t>
                      </a:r>
                      <a:r>
                        <a:rPr sz="1050" spc="-10" dirty="0" smtClean="0">
                          <a:latin typeface="Calibri"/>
                          <a:cs typeface="Calibri"/>
                        </a:rPr>
                        <a:t> </a:t>
                      </a:r>
                      <a:r>
                        <a:rPr sz="1050" spc="0" dirty="0" smtClean="0">
                          <a:latin typeface="Calibri"/>
                          <a:cs typeface="Calibri"/>
                        </a:rPr>
                        <a:t>&amp;</a:t>
                      </a:r>
                      <a:r>
                        <a:rPr sz="1050" spc="-15" dirty="0" smtClean="0">
                          <a:latin typeface="Calibri"/>
                          <a:cs typeface="Calibri"/>
                        </a:rPr>
                        <a:t> </a:t>
                      </a:r>
                      <a:r>
                        <a:rPr sz="1050" spc="0" dirty="0" smtClean="0">
                          <a:latin typeface="Calibri"/>
                          <a:cs typeface="Calibri"/>
                        </a:rPr>
                        <a:t>Tar</a:t>
                      </a:r>
                      <a:r>
                        <a:rPr sz="1050" spc="-5" dirty="0" smtClean="0">
                          <a:latin typeface="Calibri"/>
                          <a:cs typeface="Calibri"/>
                        </a:rPr>
                        <a:t>i</a:t>
                      </a:r>
                      <a:r>
                        <a:rPr sz="1050" spc="0" dirty="0" smtClean="0">
                          <a:latin typeface="Calibri"/>
                          <a:cs typeface="Calibri"/>
                        </a:rPr>
                        <a:t>ffs</a:t>
                      </a:r>
                      <a:endParaRPr sz="105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329539">
                <a:tc>
                  <a:txBody>
                    <a:bodyPr/>
                    <a:lstStyle/>
                    <a:p>
                      <a:pPr marL="94615">
                        <a:lnSpc>
                          <a:spcPct val="100000"/>
                        </a:lnSpc>
                      </a:pPr>
                      <a:r>
                        <a:rPr sz="1050" b="1" dirty="0" smtClean="0">
                          <a:latin typeface="Calibri"/>
                          <a:cs typeface="Calibri"/>
                        </a:rPr>
                        <a:t>J</a:t>
                      </a:r>
                      <a:r>
                        <a:rPr sz="1050" b="1" spc="-5" dirty="0" smtClean="0">
                          <a:latin typeface="Calibri"/>
                          <a:cs typeface="Calibri"/>
                        </a:rPr>
                        <a:t>o</a:t>
                      </a:r>
                      <a:r>
                        <a:rPr sz="1050" b="1" spc="0" dirty="0" smtClean="0">
                          <a:latin typeface="Calibri"/>
                          <a:cs typeface="Calibri"/>
                        </a:rPr>
                        <a:t>int</a:t>
                      </a:r>
                      <a:r>
                        <a:rPr sz="1050" b="1" spc="-5" dirty="0" smtClean="0">
                          <a:latin typeface="Calibri"/>
                          <a:cs typeface="Calibri"/>
                        </a:rPr>
                        <a:t> </a:t>
                      </a:r>
                      <a:r>
                        <a:rPr sz="1050" b="1" spc="-10" dirty="0" smtClean="0">
                          <a:latin typeface="Calibri"/>
                          <a:cs typeface="Calibri"/>
                        </a:rPr>
                        <a:t>U</a:t>
                      </a:r>
                      <a:r>
                        <a:rPr sz="1050" b="1" spc="0" dirty="0" smtClean="0">
                          <a:latin typeface="Calibri"/>
                          <a:cs typeface="Calibri"/>
                        </a:rPr>
                        <a:t>tiliti</a:t>
                      </a:r>
                      <a:r>
                        <a:rPr sz="1050" b="1" spc="-5" dirty="0" smtClean="0">
                          <a:latin typeface="Calibri"/>
                          <a:cs typeface="Calibri"/>
                        </a:rPr>
                        <a:t>e</a:t>
                      </a:r>
                      <a:r>
                        <a:rPr sz="1050" b="1" spc="0" dirty="0" smtClean="0">
                          <a:latin typeface="Calibri"/>
                          <a:cs typeface="Calibri"/>
                        </a:rPr>
                        <a:t>s</a:t>
                      </a:r>
                      <a:endParaRPr sz="105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5250">
                        <a:lnSpc>
                          <a:spcPct val="100000"/>
                        </a:lnSpc>
                      </a:pPr>
                      <a:r>
                        <a:rPr sz="1100" spc="-5" dirty="0" smtClean="0">
                          <a:latin typeface="Calibri"/>
                          <a:cs typeface="Calibri"/>
                        </a:rPr>
                        <a:t>J</a:t>
                      </a:r>
                      <a:r>
                        <a:rPr sz="1100" spc="5" dirty="0" smtClean="0">
                          <a:latin typeface="Calibri"/>
                          <a:cs typeface="Calibri"/>
                        </a:rPr>
                        <a:t>o</a:t>
                      </a:r>
                      <a:r>
                        <a:rPr sz="1100" spc="-5" dirty="0" smtClean="0">
                          <a:latin typeface="Calibri"/>
                          <a:cs typeface="Calibri"/>
                        </a:rPr>
                        <a:t>h</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Borc</a:t>
                      </a:r>
                      <a:r>
                        <a:rPr sz="1100" spc="-5" dirty="0" smtClean="0">
                          <a:latin typeface="Calibri"/>
                          <a:cs typeface="Calibri"/>
                        </a:rPr>
                        <a:t>h</a:t>
                      </a:r>
                      <a:r>
                        <a:rPr sz="1100" spc="0" dirty="0" smtClean="0">
                          <a:latin typeface="Calibri"/>
                          <a:cs typeface="Calibri"/>
                        </a:rPr>
                        <a:t>ert</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4615">
                        <a:lnSpc>
                          <a:spcPct val="100000"/>
                        </a:lnSpc>
                      </a:pPr>
                      <a:r>
                        <a:rPr sz="1100" dirty="0" smtClean="0">
                          <a:latin typeface="Calibri"/>
                          <a:cs typeface="Calibri"/>
                        </a:rPr>
                        <a:t>Central</a:t>
                      </a:r>
                      <a:r>
                        <a:rPr sz="1100" spc="-15" dirty="0" smtClean="0">
                          <a:latin typeface="Calibri"/>
                          <a:cs typeface="Calibri"/>
                        </a:rPr>
                        <a:t> </a:t>
                      </a:r>
                      <a:r>
                        <a:rPr sz="1100" spc="-5" dirty="0" smtClean="0">
                          <a:latin typeface="Calibri"/>
                          <a:cs typeface="Calibri"/>
                        </a:rPr>
                        <a:t>Hud</a:t>
                      </a:r>
                      <a:r>
                        <a:rPr sz="1100" spc="0" dirty="0" smtClean="0">
                          <a:latin typeface="Calibri"/>
                          <a:cs typeface="Calibri"/>
                        </a:rPr>
                        <a:t>s</a:t>
                      </a:r>
                      <a:r>
                        <a:rPr sz="1100" spc="5" dirty="0" smtClean="0">
                          <a:latin typeface="Calibri"/>
                          <a:cs typeface="Calibri"/>
                        </a:rPr>
                        <a:t>o</a:t>
                      </a:r>
                      <a:r>
                        <a:rPr sz="1100" spc="0" dirty="0" smtClean="0">
                          <a:latin typeface="Calibri"/>
                          <a:cs typeface="Calibri"/>
                        </a:rPr>
                        <a:t>n</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5250">
                        <a:lnSpc>
                          <a:spcPct val="100000"/>
                        </a:lnSpc>
                      </a:pPr>
                      <a:r>
                        <a:rPr sz="1050" spc="-5" dirty="0" smtClean="0">
                          <a:latin typeface="Calibri"/>
                          <a:cs typeface="Calibri"/>
                        </a:rPr>
                        <a:t>S</a:t>
                      </a:r>
                      <a:r>
                        <a:rPr sz="1050" spc="0" dirty="0" smtClean="0">
                          <a:latin typeface="Calibri"/>
                          <a:cs typeface="Calibri"/>
                        </a:rPr>
                        <a:t>en</a:t>
                      </a:r>
                      <a:r>
                        <a:rPr sz="1050" spc="-5" dirty="0" smtClean="0">
                          <a:latin typeface="Calibri"/>
                          <a:cs typeface="Calibri"/>
                        </a:rPr>
                        <a:t>io</a:t>
                      </a:r>
                      <a:r>
                        <a:rPr sz="1050" spc="0" dirty="0" smtClean="0">
                          <a:latin typeface="Calibri"/>
                          <a:cs typeface="Calibri"/>
                        </a:rPr>
                        <a:t>r</a:t>
                      </a:r>
                      <a:r>
                        <a:rPr sz="1050" spc="-10" dirty="0" smtClean="0">
                          <a:latin typeface="Calibri"/>
                          <a:cs typeface="Calibri"/>
                        </a:rPr>
                        <a:t> </a:t>
                      </a:r>
                      <a:r>
                        <a:rPr sz="1050" spc="0" dirty="0" smtClean="0">
                          <a:latin typeface="Calibri"/>
                          <a:cs typeface="Calibri"/>
                        </a:rPr>
                        <a:t>D</a:t>
                      </a:r>
                      <a:r>
                        <a:rPr sz="1050" spc="-5" dirty="0" smtClean="0">
                          <a:latin typeface="Calibri"/>
                          <a:cs typeface="Calibri"/>
                        </a:rPr>
                        <a:t>i</a:t>
                      </a:r>
                      <a:r>
                        <a:rPr sz="1050" spc="0" dirty="0" smtClean="0">
                          <a:latin typeface="Calibri"/>
                          <a:cs typeface="Calibri"/>
                        </a:rPr>
                        <a:t>rec</a:t>
                      </a:r>
                      <a:r>
                        <a:rPr sz="1050" spc="-10" dirty="0" smtClean="0">
                          <a:latin typeface="Calibri"/>
                          <a:cs typeface="Calibri"/>
                        </a:rPr>
                        <a:t>t</a:t>
                      </a:r>
                      <a:r>
                        <a:rPr sz="1050" spc="-5" dirty="0" smtClean="0">
                          <a:latin typeface="Calibri"/>
                          <a:cs typeface="Calibri"/>
                        </a:rPr>
                        <a:t>o</a:t>
                      </a:r>
                      <a:r>
                        <a:rPr sz="1050" spc="0" dirty="0" smtClean="0">
                          <a:latin typeface="Calibri"/>
                          <a:cs typeface="Calibri"/>
                        </a:rPr>
                        <a:t>r</a:t>
                      </a:r>
                      <a:r>
                        <a:rPr sz="1050" spc="-20" dirty="0" smtClean="0">
                          <a:latin typeface="Calibri"/>
                          <a:cs typeface="Calibri"/>
                        </a:rPr>
                        <a:t> </a:t>
                      </a:r>
                      <a:r>
                        <a:rPr sz="1050" spc="-5" dirty="0" smtClean="0">
                          <a:latin typeface="Calibri"/>
                          <a:cs typeface="Calibri"/>
                        </a:rPr>
                        <a:t>o</a:t>
                      </a:r>
                      <a:r>
                        <a:rPr sz="1050" spc="0" dirty="0" smtClean="0">
                          <a:latin typeface="Calibri"/>
                          <a:cs typeface="Calibri"/>
                        </a:rPr>
                        <a:t>f Ener</a:t>
                      </a:r>
                      <a:r>
                        <a:rPr sz="1050" spc="-5" dirty="0" smtClean="0">
                          <a:latin typeface="Calibri"/>
                          <a:cs typeface="Calibri"/>
                        </a:rPr>
                        <a:t>g</a:t>
                      </a:r>
                      <a:r>
                        <a:rPr sz="1050" spc="0" dirty="0" smtClean="0">
                          <a:latin typeface="Calibri"/>
                          <a:cs typeface="Calibri"/>
                        </a:rPr>
                        <a:t>y</a:t>
                      </a:r>
                      <a:r>
                        <a:rPr sz="1050" spc="-20" dirty="0" smtClean="0">
                          <a:latin typeface="Calibri"/>
                          <a:cs typeface="Calibri"/>
                        </a:rPr>
                        <a:t> </a:t>
                      </a:r>
                      <a:r>
                        <a:rPr sz="1050" spc="-10" dirty="0" smtClean="0">
                          <a:latin typeface="Calibri"/>
                          <a:cs typeface="Calibri"/>
                        </a:rPr>
                        <a:t>P</a:t>
                      </a:r>
                      <a:r>
                        <a:rPr sz="1050" spc="-5" dirty="0" smtClean="0">
                          <a:latin typeface="Calibri"/>
                          <a:cs typeface="Calibri"/>
                        </a:rPr>
                        <a:t>o</a:t>
                      </a:r>
                      <a:r>
                        <a:rPr sz="1050" spc="0" dirty="0" smtClean="0">
                          <a:latin typeface="Calibri"/>
                          <a:cs typeface="Calibri"/>
                        </a:rPr>
                        <a:t>l</a:t>
                      </a:r>
                      <a:r>
                        <a:rPr sz="1050" spc="-5" dirty="0" smtClean="0">
                          <a:latin typeface="Calibri"/>
                          <a:cs typeface="Calibri"/>
                        </a:rPr>
                        <a:t>i</a:t>
                      </a:r>
                      <a:r>
                        <a:rPr sz="1050" spc="0" dirty="0" smtClean="0">
                          <a:latin typeface="Calibri"/>
                          <a:cs typeface="Calibri"/>
                        </a:rPr>
                        <a:t>cy a</a:t>
                      </a:r>
                      <a:r>
                        <a:rPr sz="1050" spc="-5" dirty="0" smtClean="0">
                          <a:latin typeface="Calibri"/>
                          <a:cs typeface="Calibri"/>
                        </a:rPr>
                        <a:t>n</a:t>
                      </a:r>
                      <a:r>
                        <a:rPr sz="1050" spc="0" dirty="0" smtClean="0">
                          <a:latin typeface="Calibri"/>
                          <a:cs typeface="Calibri"/>
                        </a:rPr>
                        <a:t>d</a:t>
                      </a:r>
                      <a:endParaRPr sz="1050">
                        <a:latin typeface="Calibri"/>
                        <a:cs typeface="Calibri"/>
                      </a:endParaRPr>
                    </a:p>
                    <a:p>
                      <a:pPr marL="95250">
                        <a:lnSpc>
                          <a:spcPct val="100000"/>
                        </a:lnSpc>
                      </a:pPr>
                      <a:r>
                        <a:rPr sz="1050" dirty="0" smtClean="0">
                          <a:latin typeface="Calibri"/>
                          <a:cs typeface="Calibri"/>
                        </a:rPr>
                        <a:t>Tra</a:t>
                      </a:r>
                      <a:r>
                        <a:rPr sz="1050" spc="-10" dirty="0" smtClean="0">
                          <a:latin typeface="Calibri"/>
                          <a:cs typeface="Calibri"/>
                        </a:rPr>
                        <a:t>nsm</a:t>
                      </a:r>
                      <a:r>
                        <a:rPr sz="1050" spc="-5" dirty="0" smtClean="0">
                          <a:latin typeface="Calibri"/>
                          <a:cs typeface="Calibri"/>
                        </a:rPr>
                        <a:t>i</a:t>
                      </a:r>
                      <a:r>
                        <a:rPr sz="1050" spc="-10" dirty="0" smtClean="0">
                          <a:latin typeface="Calibri"/>
                          <a:cs typeface="Calibri"/>
                        </a:rPr>
                        <a:t>ss</a:t>
                      </a:r>
                      <a:r>
                        <a:rPr sz="1050" spc="-5" dirty="0" smtClean="0">
                          <a:latin typeface="Calibri"/>
                          <a:cs typeface="Calibri"/>
                        </a:rPr>
                        <a:t>i</a:t>
                      </a:r>
                      <a:r>
                        <a:rPr sz="1050" spc="-10" dirty="0" smtClean="0">
                          <a:latin typeface="Calibri"/>
                          <a:cs typeface="Calibri"/>
                        </a:rPr>
                        <a:t>o</a:t>
                      </a:r>
                      <a:r>
                        <a:rPr sz="1050" spc="0" dirty="0" smtClean="0">
                          <a:latin typeface="Calibri"/>
                          <a:cs typeface="Calibri"/>
                        </a:rPr>
                        <a:t>n</a:t>
                      </a:r>
                      <a:r>
                        <a:rPr sz="1050" spc="-25" dirty="0" smtClean="0">
                          <a:latin typeface="Calibri"/>
                          <a:cs typeface="Calibri"/>
                        </a:rPr>
                        <a:t> </a:t>
                      </a:r>
                      <a:r>
                        <a:rPr sz="1050" spc="0" dirty="0" smtClean="0">
                          <a:latin typeface="Calibri"/>
                          <a:cs typeface="Calibri"/>
                        </a:rPr>
                        <a:t>Devel</a:t>
                      </a:r>
                      <a:r>
                        <a:rPr sz="1050" spc="-10" dirty="0" smtClean="0">
                          <a:latin typeface="Calibri"/>
                          <a:cs typeface="Calibri"/>
                        </a:rPr>
                        <a:t>o</a:t>
                      </a:r>
                      <a:r>
                        <a:rPr sz="1050" spc="-5" dirty="0" smtClean="0">
                          <a:latin typeface="Calibri"/>
                          <a:cs typeface="Calibri"/>
                        </a:rPr>
                        <a:t>p</a:t>
                      </a:r>
                      <a:r>
                        <a:rPr sz="1050" spc="-10" dirty="0" smtClean="0">
                          <a:latin typeface="Calibri"/>
                          <a:cs typeface="Calibri"/>
                        </a:rPr>
                        <a:t>m</a:t>
                      </a:r>
                      <a:r>
                        <a:rPr sz="1050" spc="0" dirty="0" smtClean="0">
                          <a:latin typeface="Calibri"/>
                          <a:cs typeface="Calibri"/>
                        </a:rPr>
                        <a:t>ent</a:t>
                      </a:r>
                      <a:endParaRPr sz="105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177165">
                <a:tc>
                  <a:txBody>
                    <a:bodyPr/>
                    <a:lstStyle/>
                    <a:p>
                      <a:pPr marL="94615">
                        <a:lnSpc>
                          <a:spcPct val="100000"/>
                        </a:lnSpc>
                      </a:pPr>
                      <a:r>
                        <a:rPr sz="1050" b="1" spc="-5" dirty="0" smtClean="0">
                          <a:latin typeface="Calibri"/>
                          <a:cs typeface="Calibri"/>
                        </a:rPr>
                        <a:t>Fa</a:t>
                      </a:r>
                      <a:r>
                        <a:rPr sz="1050" b="1" spc="0" dirty="0" smtClean="0">
                          <a:latin typeface="Calibri"/>
                          <a:cs typeface="Calibri"/>
                        </a:rPr>
                        <a:t>c</a:t>
                      </a:r>
                      <a:r>
                        <a:rPr sz="1050" b="1" spc="5" dirty="0" smtClean="0">
                          <a:latin typeface="Calibri"/>
                          <a:cs typeface="Calibri"/>
                        </a:rPr>
                        <a:t>i</a:t>
                      </a:r>
                      <a:r>
                        <a:rPr sz="1050" b="1" spc="0" dirty="0" smtClean="0">
                          <a:latin typeface="Calibri"/>
                          <a:cs typeface="Calibri"/>
                        </a:rPr>
                        <a:t>lit</a:t>
                      </a:r>
                      <a:r>
                        <a:rPr sz="1050" b="1" spc="-5" dirty="0" smtClean="0">
                          <a:latin typeface="Calibri"/>
                          <a:cs typeface="Calibri"/>
                        </a:rPr>
                        <a:t>a</a:t>
                      </a:r>
                      <a:r>
                        <a:rPr sz="1050" b="1" spc="0" dirty="0" smtClean="0">
                          <a:latin typeface="Calibri"/>
                          <a:cs typeface="Calibri"/>
                        </a:rPr>
                        <a:t>t</a:t>
                      </a:r>
                      <a:r>
                        <a:rPr sz="1050" b="1" spc="-5" dirty="0" smtClean="0">
                          <a:latin typeface="Calibri"/>
                          <a:cs typeface="Calibri"/>
                        </a:rPr>
                        <a:t>o</a:t>
                      </a:r>
                      <a:r>
                        <a:rPr sz="1050" b="1" spc="0" dirty="0" smtClean="0">
                          <a:latin typeface="Calibri"/>
                          <a:cs typeface="Calibri"/>
                        </a:rPr>
                        <a:t>r</a:t>
                      </a:r>
                      <a:endParaRPr sz="105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5250">
                        <a:lnSpc>
                          <a:spcPct val="100000"/>
                        </a:lnSpc>
                      </a:pPr>
                      <a:r>
                        <a:rPr sz="1100" dirty="0" smtClean="0">
                          <a:latin typeface="Calibri"/>
                          <a:cs typeface="Calibri"/>
                        </a:rPr>
                        <a:t>Pa</a:t>
                      </a:r>
                      <a:r>
                        <a:rPr sz="1100" spc="-5" dirty="0" smtClean="0">
                          <a:latin typeface="Calibri"/>
                          <a:cs typeface="Calibri"/>
                        </a:rPr>
                        <a:t>u</a:t>
                      </a:r>
                      <a:r>
                        <a:rPr sz="1100" spc="0" dirty="0" smtClean="0">
                          <a:latin typeface="Calibri"/>
                          <a:cs typeface="Calibri"/>
                        </a:rPr>
                        <a:t>l</a:t>
                      </a:r>
                      <a:r>
                        <a:rPr sz="1100" spc="-25" dirty="0" smtClean="0">
                          <a:latin typeface="Calibri"/>
                          <a:cs typeface="Calibri"/>
                        </a:rPr>
                        <a:t> </a:t>
                      </a:r>
                      <a:r>
                        <a:rPr sz="1100" spc="0" dirty="0" smtClean="0">
                          <a:latin typeface="Calibri"/>
                          <a:cs typeface="Calibri"/>
                        </a:rPr>
                        <a:t>De</a:t>
                      </a:r>
                      <a:r>
                        <a:rPr sz="1100" spc="-10" dirty="0" smtClean="0">
                          <a:latin typeface="Calibri"/>
                          <a:cs typeface="Calibri"/>
                        </a:rPr>
                        <a:t> </a:t>
                      </a:r>
                      <a:r>
                        <a:rPr sz="1100" spc="0" dirty="0" smtClean="0">
                          <a:latin typeface="Calibri"/>
                          <a:cs typeface="Calibri"/>
                        </a:rPr>
                        <a:t>Marti</a:t>
                      </a:r>
                      <a:r>
                        <a:rPr sz="1100" spc="-5" dirty="0" smtClean="0">
                          <a:latin typeface="Calibri"/>
                          <a:cs typeface="Calibri"/>
                        </a:rPr>
                        <a:t>n</a:t>
                      </a:r>
                      <a:r>
                        <a:rPr sz="1100" spc="0" dirty="0" smtClean="0">
                          <a:latin typeface="Calibri"/>
                          <a:cs typeface="Calibri"/>
                        </a:rPr>
                        <a:t>i</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4615">
                        <a:lnSpc>
                          <a:spcPct val="100000"/>
                        </a:lnSpc>
                      </a:pPr>
                      <a:r>
                        <a:rPr sz="1100" dirty="0" smtClean="0">
                          <a:latin typeface="Calibri"/>
                          <a:cs typeface="Calibri"/>
                        </a:rPr>
                        <a:t>ICF</a:t>
                      </a:r>
                      <a:r>
                        <a:rPr sz="1100" spc="-20" dirty="0" smtClean="0">
                          <a:latin typeface="Calibri"/>
                          <a:cs typeface="Calibri"/>
                        </a:rPr>
                        <a:t> </a:t>
                      </a:r>
                      <a:r>
                        <a:rPr sz="1100" spc="0" dirty="0" smtClean="0">
                          <a:latin typeface="Calibri"/>
                          <a:cs typeface="Calibri"/>
                        </a:rPr>
                        <a:t>I</a:t>
                      </a:r>
                      <a:r>
                        <a:rPr sz="1100" spc="-10" dirty="0" smtClean="0">
                          <a:latin typeface="Calibri"/>
                          <a:cs typeface="Calibri"/>
                        </a:rPr>
                        <a:t>n</a:t>
                      </a:r>
                      <a:r>
                        <a:rPr sz="1100" spc="0" dirty="0" smtClean="0">
                          <a:latin typeface="Calibri"/>
                          <a:cs typeface="Calibri"/>
                        </a:rPr>
                        <a:t>ter</a:t>
                      </a:r>
                      <a:r>
                        <a:rPr sz="1100" spc="-5" dirty="0" smtClean="0">
                          <a:latin typeface="Calibri"/>
                          <a:cs typeface="Calibri"/>
                        </a:rPr>
                        <a:t>n</a:t>
                      </a:r>
                      <a:r>
                        <a:rPr sz="1100" spc="0" dirty="0" smtClean="0">
                          <a:latin typeface="Calibri"/>
                          <a:cs typeface="Calibri"/>
                        </a:rPr>
                        <a:t>atio</a:t>
                      </a:r>
                      <a:r>
                        <a:rPr sz="1100" spc="-5" dirty="0" smtClean="0">
                          <a:latin typeface="Calibri"/>
                          <a:cs typeface="Calibri"/>
                        </a:rPr>
                        <a:t>n</a:t>
                      </a:r>
                      <a:r>
                        <a:rPr sz="1100" spc="0" dirty="0" smtClean="0">
                          <a:latin typeface="Calibri"/>
                          <a:cs typeface="Calibri"/>
                        </a:rPr>
                        <a:t>al</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5250">
                        <a:lnSpc>
                          <a:spcPct val="100000"/>
                        </a:lnSpc>
                      </a:pPr>
                      <a:r>
                        <a:rPr sz="1050" dirty="0" smtClean="0">
                          <a:latin typeface="Calibri"/>
                          <a:cs typeface="Calibri"/>
                        </a:rPr>
                        <a:t>AG</a:t>
                      </a:r>
                      <a:r>
                        <a:rPr sz="1050" spc="-5" dirty="0" smtClean="0">
                          <a:latin typeface="Calibri"/>
                          <a:cs typeface="Calibri"/>
                        </a:rPr>
                        <a:t> F</a:t>
                      </a:r>
                      <a:r>
                        <a:rPr sz="1050" spc="0" dirty="0" smtClean="0">
                          <a:latin typeface="Calibri"/>
                          <a:cs typeface="Calibri"/>
                        </a:rPr>
                        <a:t>a</a:t>
                      </a:r>
                      <a:r>
                        <a:rPr sz="1050" spc="-5" dirty="0" smtClean="0">
                          <a:latin typeface="Calibri"/>
                          <a:cs typeface="Calibri"/>
                        </a:rPr>
                        <a:t>c</a:t>
                      </a:r>
                      <a:r>
                        <a:rPr sz="1050" spc="0" dirty="0" smtClean="0">
                          <a:latin typeface="Calibri"/>
                          <a:cs typeface="Calibri"/>
                        </a:rPr>
                        <a:t>i</a:t>
                      </a:r>
                      <a:r>
                        <a:rPr sz="1050" spc="-5" dirty="0" smtClean="0">
                          <a:latin typeface="Calibri"/>
                          <a:cs typeface="Calibri"/>
                        </a:rPr>
                        <a:t>l</a:t>
                      </a:r>
                      <a:r>
                        <a:rPr sz="1050" spc="0" dirty="0" smtClean="0">
                          <a:latin typeface="Calibri"/>
                          <a:cs typeface="Calibri"/>
                        </a:rPr>
                        <a:t>i</a:t>
                      </a:r>
                      <a:r>
                        <a:rPr sz="1050" spc="-10" dirty="0" smtClean="0">
                          <a:latin typeface="Calibri"/>
                          <a:cs typeface="Calibri"/>
                        </a:rPr>
                        <a:t>t</a:t>
                      </a:r>
                      <a:r>
                        <a:rPr sz="1050" spc="0" dirty="0" smtClean="0">
                          <a:latin typeface="Calibri"/>
                          <a:cs typeface="Calibri"/>
                        </a:rPr>
                        <a:t>a</a:t>
                      </a:r>
                      <a:r>
                        <a:rPr sz="1050" spc="-10" dirty="0" smtClean="0">
                          <a:latin typeface="Calibri"/>
                          <a:cs typeface="Calibri"/>
                        </a:rPr>
                        <a:t>t</a:t>
                      </a:r>
                      <a:r>
                        <a:rPr sz="1050" spc="-5" dirty="0" smtClean="0">
                          <a:latin typeface="Calibri"/>
                          <a:cs typeface="Calibri"/>
                        </a:rPr>
                        <a:t>o</a:t>
                      </a:r>
                      <a:r>
                        <a:rPr sz="1050" spc="0" dirty="0" smtClean="0">
                          <a:latin typeface="Calibri"/>
                          <a:cs typeface="Calibri"/>
                        </a:rPr>
                        <a:t>r</a:t>
                      </a:r>
                      <a:endParaRPr sz="105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r>
            </a:tbl>
          </a:graphicData>
        </a:graphic>
      </p:graphicFrame>
    </p:spTree>
    <p:extLst>
      <p:ext uri="{BB962C8B-B14F-4D97-AF65-F5344CB8AC3E}">
        <p14:creationId xmlns:p14="http://schemas.microsoft.com/office/powerpoint/2010/main" val="3166980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15545"/>
            <a:ext cx="9144000" cy="461665"/>
          </a:xfrm>
          <a:prstGeom prst="rect">
            <a:avLst/>
          </a:prstGeom>
          <a:noFill/>
        </p:spPr>
        <p:txBody>
          <a:bodyPr wrap="square" rtlCol="0">
            <a:spAutoFit/>
          </a:bodyPr>
          <a:lstStyle/>
          <a:p>
            <a:pPr algn="ctr"/>
            <a:r>
              <a:rPr lang="en-US" sz="2400" dirty="0">
                <a:solidFill>
                  <a:srgbClr val="002060"/>
                </a:solidFill>
              </a:rPr>
              <a:t>Thank you for joining us!</a:t>
            </a:r>
          </a:p>
        </p:txBody>
      </p:sp>
      <p:sp>
        <p:nvSpPr>
          <p:cNvPr id="4" name="TextBox 3"/>
          <p:cNvSpPr txBox="1"/>
          <p:nvPr/>
        </p:nvSpPr>
        <p:spPr>
          <a:xfrm>
            <a:off x="0" y="5011059"/>
            <a:ext cx="9144000" cy="1200329"/>
          </a:xfrm>
          <a:prstGeom prst="rect">
            <a:avLst/>
          </a:prstGeom>
          <a:noFill/>
        </p:spPr>
        <p:txBody>
          <a:bodyPr wrap="square" rtlCol="0">
            <a:spAutoFit/>
          </a:bodyPr>
          <a:lstStyle/>
          <a:p>
            <a:pPr algn="ctr"/>
            <a:r>
              <a:rPr lang="en-US" dirty="0" smtClean="0"/>
              <a:t>Please contact </a:t>
            </a:r>
            <a:r>
              <a:rPr lang="en-US" dirty="0" smtClean="0">
                <a:hlinkClick r:id="rId3"/>
              </a:rPr>
              <a:t>info@jointutilitiesofny.org</a:t>
            </a:r>
            <a:r>
              <a:rPr lang="en-US" dirty="0" smtClean="0"/>
              <a:t> </a:t>
            </a:r>
          </a:p>
          <a:p>
            <a:pPr algn="ctr"/>
            <a:r>
              <a:rPr lang="en-US" dirty="0" smtClean="0"/>
              <a:t>or </a:t>
            </a:r>
          </a:p>
          <a:p>
            <a:pPr algn="ctr"/>
            <a:r>
              <a:rPr lang="en-US" dirty="0" smtClean="0"/>
              <a:t>visit our website </a:t>
            </a:r>
            <a:r>
              <a:rPr lang="en-US" dirty="0" smtClean="0">
                <a:hlinkClick r:id="rId4"/>
              </a:rPr>
              <a:t>www.jointutilitiesofny.org</a:t>
            </a:r>
            <a:r>
              <a:rPr lang="en-US" dirty="0" smtClean="0"/>
              <a:t> for more information</a:t>
            </a:r>
          </a:p>
          <a:p>
            <a:pPr algn="ctr"/>
            <a:endParaRPr lang="en-US" dirty="0"/>
          </a:p>
        </p:txBody>
      </p:sp>
    </p:spTree>
    <p:extLst>
      <p:ext uri="{BB962C8B-B14F-4D97-AF65-F5344CB8AC3E}">
        <p14:creationId xmlns:p14="http://schemas.microsoft.com/office/powerpoint/2010/main" val="692240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Engagement Group Ground Rules*</a:t>
            </a:r>
          </a:p>
        </p:txBody>
      </p:sp>
      <p:sp>
        <p:nvSpPr>
          <p:cNvPr id="6" name="Rectangle 5"/>
          <p:cNvSpPr/>
          <p:nvPr/>
        </p:nvSpPr>
        <p:spPr>
          <a:xfrm>
            <a:off x="484095" y="851045"/>
            <a:ext cx="8021781" cy="5386090"/>
          </a:xfrm>
          <a:prstGeom prst="rect">
            <a:avLst/>
          </a:prstGeom>
        </p:spPr>
        <p:txBody>
          <a:bodyPr wrap="square">
            <a:spAutoFit/>
          </a:bodyPr>
          <a:lstStyle/>
          <a:p>
            <a:pPr marL="274320" indent="-274320">
              <a:buFont typeface="Arial" panose="020B0604020202020204" pitchFamily="34" charset="0"/>
              <a:buChar char="•"/>
            </a:pPr>
            <a:r>
              <a:rPr lang="en-US" sz="1600" dirty="0"/>
              <a:t>All stakeholder engagement </a:t>
            </a:r>
            <a:r>
              <a:rPr lang="en-US" sz="1600" dirty="0" smtClean="0"/>
              <a:t>(Advisory </a:t>
            </a:r>
            <a:r>
              <a:rPr lang="en-US" sz="1600" dirty="0"/>
              <a:t>G</a:t>
            </a:r>
            <a:r>
              <a:rPr lang="en-US" sz="1600" dirty="0" smtClean="0"/>
              <a:t>roup </a:t>
            </a:r>
            <a:r>
              <a:rPr lang="en-US" sz="1600" dirty="0"/>
              <a:t>and </a:t>
            </a:r>
            <a:r>
              <a:rPr lang="en-US" sz="1600" dirty="0" smtClean="0"/>
              <a:t>Engagement </a:t>
            </a:r>
            <a:r>
              <a:rPr lang="en-US" sz="1600" dirty="0"/>
              <a:t>G</a:t>
            </a:r>
            <a:r>
              <a:rPr lang="en-US" sz="1600" dirty="0" smtClean="0"/>
              <a:t>roup</a:t>
            </a:r>
            <a:r>
              <a:rPr lang="en-US" sz="1600" dirty="0"/>
              <a:t>) meetings, webinars and information exchange are designed </a:t>
            </a:r>
            <a:r>
              <a:rPr lang="en-US" sz="1600" u="sng" dirty="0"/>
              <a:t>solely</a:t>
            </a:r>
            <a:r>
              <a:rPr lang="en-US" sz="1600" dirty="0"/>
              <a:t> to provide an</a:t>
            </a:r>
            <a:r>
              <a:rPr lang="en-US" sz="1600" dirty="0">
                <a:solidFill>
                  <a:srgbClr val="FF0000"/>
                </a:solidFill>
              </a:rPr>
              <a:t> </a:t>
            </a:r>
            <a:r>
              <a:rPr lang="en-US" sz="1600" dirty="0"/>
              <a:t>open forum or means for the expression of various points of view </a:t>
            </a:r>
            <a:r>
              <a:rPr lang="en-US" sz="1600" u="sng" dirty="0"/>
              <a:t>in compliance with antitrust laws</a:t>
            </a:r>
            <a:r>
              <a:rPr lang="en-US" sz="1600" dirty="0"/>
              <a:t>.  </a:t>
            </a:r>
          </a:p>
          <a:p>
            <a:pPr marL="274320" indent="-274320">
              <a:buFont typeface="Arial" panose="020B0604020202020204" pitchFamily="34" charset="0"/>
              <a:buChar char="•"/>
            </a:pPr>
            <a:endParaRPr lang="en-US" sz="1000" dirty="0"/>
          </a:p>
          <a:p>
            <a:pPr marL="274320" indent="-274320">
              <a:buFont typeface="Arial" panose="020B0604020202020204" pitchFamily="34" charset="0"/>
              <a:buChar char="•"/>
            </a:pPr>
            <a:r>
              <a:rPr lang="en-US" sz="1600" u="sng" dirty="0"/>
              <a:t>Under no circumstances </a:t>
            </a:r>
            <a:r>
              <a:rPr lang="en-US" sz="1600" dirty="0"/>
              <a:t>shall stakeholder engagement activities be used as a means for competing companies to reach any understanding, expressed or implied, which tends to restrict competition, or in any way, to impair the ability of participating members to exercise independent business judgment regarding matters affecting competition or regulatory positions.</a:t>
            </a:r>
          </a:p>
          <a:p>
            <a:pPr marL="274320" indent="-274320">
              <a:buFont typeface="Arial" panose="020B0604020202020204" pitchFamily="34" charset="0"/>
              <a:buChar char="•"/>
            </a:pPr>
            <a:endParaRPr lang="en-US" sz="1000" dirty="0"/>
          </a:p>
          <a:p>
            <a:pPr marL="274320" indent="-274320">
              <a:buFont typeface="Arial" panose="020B0604020202020204" pitchFamily="34" charset="0"/>
              <a:buChar char="•"/>
            </a:pPr>
            <a:r>
              <a:rPr lang="en-US" sz="1600" dirty="0"/>
              <a:t>Proprietary information </a:t>
            </a:r>
            <a:r>
              <a:rPr lang="en-US" sz="1600" u="sng" dirty="0"/>
              <a:t>shall not be disclosed by any participant </a:t>
            </a:r>
            <a:r>
              <a:rPr lang="en-US" sz="1600" dirty="0"/>
              <a:t>during any stakeholder engagement meeting or its subgroups. In addition, no information of a secret or proprietary nature shall be made available to stakeholder engagement members.</a:t>
            </a:r>
          </a:p>
          <a:p>
            <a:pPr marL="274320" indent="-274320">
              <a:buFont typeface="Arial" panose="020B0604020202020204" pitchFamily="34" charset="0"/>
              <a:buChar char="•"/>
            </a:pPr>
            <a:endParaRPr lang="en-US" sz="1000" dirty="0"/>
          </a:p>
          <a:p>
            <a:pPr marL="274320" indent="-274320">
              <a:buFont typeface="Arial" panose="020B0604020202020204" pitchFamily="34" charset="0"/>
              <a:buChar char="•"/>
            </a:pPr>
            <a:r>
              <a:rPr lang="en-US" sz="1600" dirty="0"/>
              <a:t>All proprietary information which may nonetheless be publicly disclosed by any participant during any stakeholder engagement meeting or its subgroups </a:t>
            </a:r>
            <a:r>
              <a:rPr lang="en-US" sz="1600" u="sng" dirty="0"/>
              <a:t>shall be deemed to have been disclosed on a non-confidential basis</a:t>
            </a:r>
            <a:r>
              <a:rPr lang="en-US" sz="1600" dirty="0"/>
              <a:t>, without any restrictions on use by anyone, except that no valid copyright or patent right shall be deemed to have been waived by such disclosure.</a:t>
            </a:r>
          </a:p>
          <a:p>
            <a:pPr marL="274320" indent="-274320">
              <a:buFont typeface="Arial" panose="020B0604020202020204" pitchFamily="34" charset="0"/>
              <a:buChar char="•"/>
            </a:pPr>
            <a:endParaRPr lang="en-US" sz="1000" dirty="0"/>
          </a:p>
          <a:p>
            <a:pPr marL="274320" indent="-274320">
              <a:buFont typeface="Arial" panose="020B0604020202020204" pitchFamily="34" charset="0"/>
              <a:buChar char="•"/>
            </a:pPr>
            <a:r>
              <a:rPr lang="en-US" sz="1600" dirty="0"/>
              <a:t>AG &amp; EG discussions will be </a:t>
            </a:r>
            <a:r>
              <a:rPr lang="en-US" sz="1600" u="sng" dirty="0"/>
              <a:t>open forums without attribution </a:t>
            </a:r>
            <a:r>
              <a:rPr lang="en-US" sz="1600" dirty="0"/>
              <a:t>and no public documents by the AG or EG will be produced unless publication is agreed upon by the group.</a:t>
            </a:r>
          </a:p>
          <a:p>
            <a:pPr algn="r"/>
            <a:r>
              <a:rPr lang="en-US" sz="1200" i="1" dirty="0"/>
              <a:t>*Ground Rules adapted from the JU Advisory Group</a:t>
            </a:r>
            <a:endParaRPr lang="en-US" sz="1100" i="1" dirty="0"/>
          </a:p>
        </p:txBody>
      </p:sp>
    </p:spTree>
    <p:extLst>
      <p:ext uri="{BB962C8B-B14F-4D97-AF65-F5344CB8AC3E}">
        <p14:creationId xmlns:p14="http://schemas.microsoft.com/office/powerpoint/2010/main" val="2383842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graphicFrame>
        <p:nvGraphicFramePr>
          <p:cNvPr id="4" name="Table 3"/>
          <p:cNvGraphicFramePr>
            <a:graphicFrameLocks noGrp="1"/>
          </p:cNvGraphicFramePr>
          <p:nvPr>
            <p:extLst>
              <p:ext uri="{D42A27DB-BD31-4B8C-83A1-F6EECF244321}">
                <p14:modId xmlns:p14="http://schemas.microsoft.com/office/powerpoint/2010/main" val="1486799393"/>
              </p:ext>
            </p:extLst>
          </p:nvPr>
        </p:nvGraphicFramePr>
        <p:xfrm>
          <a:off x="1065207" y="1384432"/>
          <a:ext cx="7056618" cy="3393948"/>
        </p:xfrm>
        <a:graphic>
          <a:graphicData uri="http://schemas.openxmlformats.org/drawingml/2006/table">
            <a:tbl>
              <a:tblPr firstRow="1" bandRow="1">
                <a:tableStyleId>{5A111915-BE36-4E01-A7E5-04B1672EAD32}</a:tableStyleId>
              </a:tblPr>
              <a:tblGrid>
                <a:gridCol w="2216447">
                  <a:extLst>
                    <a:ext uri="{9D8B030D-6E8A-4147-A177-3AD203B41FA5}">
                      <a16:colId xmlns="" xmlns:a16="http://schemas.microsoft.com/office/drawing/2014/main" val="20000"/>
                    </a:ext>
                  </a:extLst>
                </a:gridCol>
                <a:gridCol w="4840171">
                  <a:extLst>
                    <a:ext uri="{9D8B030D-6E8A-4147-A177-3AD203B41FA5}">
                      <a16:colId xmlns="" xmlns:a16="http://schemas.microsoft.com/office/drawing/2014/main" val="20001"/>
                    </a:ext>
                  </a:extLst>
                </a:gridCol>
              </a:tblGrid>
              <a:tr h="433578">
                <a:tc>
                  <a:txBody>
                    <a:bodyPr/>
                    <a:lstStyle/>
                    <a:p>
                      <a:pPr algn="l"/>
                      <a:r>
                        <a:rPr lang="en-US" sz="2000" dirty="0"/>
                        <a:t>Time</a:t>
                      </a:r>
                      <a:endParaRPr lang="en-US" sz="2000" dirty="0">
                        <a:solidFill>
                          <a:schemeClr val="tx1"/>
                        </a:solidFill>
                      </a:endParaRPr>
                    </a:p>
                  </a:txBody>
                  <a:tcPr>
                    <a:solidFill>
                      <a:srgbClr val="002060"/>
                    </a:solidFill>
                  </a:tcPr>
                </a:tc>
                <a:tc>
                  <a:txBody>
                    <a:bodyPr/>
                    <a:lstStyle/>
                    <a:p>
                      <a:r>
                        <a:rPr lang="en-US" sz="2000" dirty="0"/>
                        <a:t>Topic</a:t>
                      </a:r>
                      <a:endParaRPr lang="en-US" sz="2000" dirty="0">
                        <a:solidFill>
                          <a:schemeClr val="tx1"/>
                        </a:solidFill>
                      </a:endParaRPr>
                    </a:p>
                  </a:txBody>
                  <a:tcPr>
                    <a:solidFill>
                      <a:srgbClr val="002060"/>
                    </a:solidFill>
                  </a:tcPr>
                </a:tc>
                <a:extLst>
                  <a:ext uri="{0D108BD9-81ED-4DB2-BD59-A6C34878D82A}">
                    <a16:rowId xmlns="" xmlns:a16="http://schemas.microsoft.com/office/drawing/2014/main" val="10000"/>
                  </a:ext>
                </a:extLst>
              </a:tr>
              <a:tr h="465811">
                <a:tc>
                  <a:txBody>
                    <a:bodyPr/>
                    <a:lstStyle/>
                    <a:p>
                      <a:pPr algn="l"/>
                      <a:r>
                        <a:rPr lang="en-US" sz="1800" dirty="0" smtClean="0">
                          <a:ln>
                            <a:solidFill>
                              <a:srgbClr val="002060"/>
                            </a:solidFill>
                          </a:ln>
                        </a:rPr>
                        <a:t>9:00</a:t>
                      </a:r>
                      <a:r>
                        <a:rPr lang="en-US" sz="1800" baseline="0" dirty="0" smtClean="0">
                          <a:ln>
                            <a:solidFill>
                              <a:srgbClr val="002060"/>
                            </a:solidFill>
                          </a:ln>
                        </a:rPr>
                        <a:t> </a:t>
                      </a:r>
                      <a:r>
                        <a:rPr lang="en-US" sz="1800" baseline="0" dirty="0">
                          <a:ln>
                            <a:solidFill>
                              <a:srgbClr val="002060"/>
                            </a:solidFill>
                          </a:ln>
                        </a:rPr>
                        <a:t>– </a:t>
                      </a:r>
                      <a:r>
                        <a:rPr lang="en-US" sz="1800" baseline="0" dirty="0" smtClean="0">
                          <a:ln>
                            <a:solidFill>
                              <a:srgbClr val="002060"/>
                            </a:solidFill>
                          </a:ln>
                        </a:rPr>
                        <a:t>9:15</a:t>
                      </a:r>
                      <a:endParaRPr lang="en-US" sz="1800" dirty="0">
                        <a:ln>
                          <a:solidFill>
                            <a:srgbClr val="002060"/>
                          </a:solidFill>
                        </a:ln>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n>
                            <a:solidFill>
                              <a:srgbClr val="002060"/>
                            </a:solidFill>
                          </a:ln>
                          <a:effectLst/>
                        </a:rPr>
                        <a:t>Introductions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ln>
                            <a:solidFill>
                              <a:srgbClr val="002060"/>
                            </a:solidFill>
                          </a:ln>
                          <a:effectLst/>
                        </a:rPr>
                        <a:t>- Purpose &amp; Objectives</a:t>
                      </a:r>
                      <a:r>
                        <a:rPr lang="en-US" sz="1400" baseline="0" dirty="0" smtClean="0">
                          <a:ln>
                            <a:solidFill>
                              <a:srgbClr val="002060"/>
                            </a:solidFill>
                          </a:ln>
                          <a:effectLst/>
                        </a:rPr>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ln>
                            <a:solidFill>
                              <a:srgbClr val="002060"/>
                            </a:solidFill>
                          </a:ln>
                          <a:effectLst/>
                        </a:rPr>
                        <a:t>- Ground Rules</a:t>
                      </a:r>
                    </a:p>
                  </a:txBody>
                  <a:tcPr/>
                </a:tc>
                <a:extLst>
                  <a:ext uri="{0D108BD9-81ED-4DB2-BD59-A6C34878D82A}">
                    <a16:rowId xmlns="" xmlns:a16="http://schemas.microsoft.com/office/drawing/2014/main" val="10001"/>
                  </a:ext>
                </a:extLst>
              </a:tr>
              <a:tr h="4335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n>
                            <a:solidFill>
                              <a:srgbClr val="002060"/>
                            </a:solidFill>
                          </a:ln>
                          <a:solidFill>
                            <a:schemeClr val="tx1"/>
                          </a:solidFill>
                          <a:effectLst/>
                          <a:latin typeface="+mn-lt"/>
                          <a:ea typeface="Calibri"/>
                          <a:cs typeface="Times New Roman"/>
                        </a:rPr>
                        <a:t>9:15</a:t>
                      </a:r>
                      <a:r>
                        <a:rPr lang="en-US" sz="1800" baseline="0" dirty="0" smtClean="0">
                          <a:ln>
                            <a:solidFill>
                              <a:srgbClr val="002060"/>
                            </a:solidFill>
                          </a:ln>
                          <a:solidFill>
                            <a:schemeClr val="tx1"/>
                          </a:solidFill>
                          <a:effectLst/>
                          <a:latin typeface="+mn-lt"/>
                          <a:ea typeface="Calibri"/>
                          <a:cs typeface="Times New Roman"/>
                        </a:rPr>
                        <a:t> – 9:45</a:t>
                      </a:r>
                      <a:endParaRPr lang="en-US" sz="1800" dirty="0">
                        <a:ln>
                          <a:solidFill>
                            <a:srgbClr val="002060"/>
                          </a:solidFill>
                        </a:ln>
                        <a:solidFill>
                          <a:schemeClr val="tx1"/>
                        </a:solidFill>
                        <a:effectLst/>
                        <a:latin typeface="+mn-lt"/>
                        <a:ea typeface="Calibri"/>
                        <a:cs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ln>
                            <a:solidFill>
                              <a:srgbClr val="002060"/>
                            </a:solidFill>
                          </a:ln>
                          <a:solidFill>
                            <a:schemeClr val="tx1"/>
                          </a:solidFill>
                          <a:effectLst/>
                          <a:latin typeface="+mn-lt"/>
                          <a:ea typeface="Times New Roman"/>
                          <a:cs typeface="Times New Roman"/>
                        </a:rPr>
                        <a:t>Presentations</a:t>
                      </a:r>
                    </a:p>
                  </a:txBody>
                  <a:tcPr/>
                </a:tc>
                <a:extLst>
                  <a:ext uri="{0D108BD9-81ED-4DB2-BD59-A6C34878D82A}">
                    <a16:rowId xmlns="" xmlns:a16="http://schemas.microsoft.com/office/drawing/2014/main" val="10006"/>
                  </a:ext>
                </a:extLst>
              </a:tr>
              <a:tr h="4335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n>
                            <a:solidFill>
                              <a:srgbClr val="002060"/>
                            </a:solidFill>
                          </a:ln>
                          <a:solidFill>
                            <a:schemeClr val="tx1"/>
                          </a:solidFill>
                          <a:effectLst/>
                          <a:latin typeface="+mn-lt"/>
                          <a:ea typeface="Calibri"/>
                          <a:cs typeface="Times New Roman"/>
                        </a:rPr>
                        <a:t>9:45 – 10:30</a:t>
                      </a:r>
                      <a:endParaRPr lang="en-US" sz="1800" dirty="0">
                        <a:ln>
                          <a:solidFill>
                            <a:srgbClr val="002060"/>
                          </a:solidFill>
                        </a:ln>
                        <a:solidFill>
                          <a:schemeClr val="tx1"/>
                        </a:solidFill>
                        <a:effectLst/>
                        <a:latin typeface="+mn-lt"/>
                        <a:ea typeface="Calibri"/>
                        <a:cs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ln>
                            <a:solidFill>
                              <a:srgbClr val="002060"/>
                            </a:solidFill>
                          </a:ln>
                          <a:solidFill>
                            <a:schemeClr val="tx1"/>
                          </a:solidFill>
                          <a:effectLst/>
                          <a:latin typeface="+mn-lt"/>
                          <a:ea typeface="Times New Roman"/>
                          <a:cs typeface="Times New Roman"/>
                        </a:rPr>
                        <a:t>Discussion</a:t>
                      </a:r>
                    </a:p>
                  </a:txBody>
                  <a:tcPr/>
                </a:tc>
              </a:tr>
              <a:tr h="4335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n>
                            <a:solidFill>
                              <a:srgbClr val="002060"/>
                            </a:solidFill>
                          </a:ln>
                          <a:solidFill>
                            <a:schemeClr val="tx1"/>
                          </a:solidFill>
                          <a:effectLst/>
                          <a:latin typeface="+mn-lt"/>
                          <a:ea typeface="Calibri"/>
                          <a:cs typeface="Times New Roman"/>
                        </a:rPr>
                        <a:t>10:30-10:45</a:t>
                      </a:r>
                      <a:endParaRPr lang="en-US" sz="1800" dirty="0">
                        <a:ln>
                          <a:solidFill>
                            <a:srgbClr val="002060"/>
                          </a:solidFill>
                        </a:ln>
                        <a:solidFill>
                          <a:schemeClr val="tx1"/>
                        </a:solidFill>
                        <a:effectLst/>
                        <a:latin typeface="+mn-lt"/>
                        <a:ea typeface="Calibri"/>
                        <a:cs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ln>
                            <a:solidFill>
                              <a:srgbClr val="002060"/>
                            </a:solidFill>
                          </a:ln>
                          <a:solidFill>
                            <a:schemeClr val="tx1"/>
                          </a:solidFill>
                          <a:effectLst/>
                          <a:latin typeface="+mn-lt"/>
                          <a:ea typeface="Times New Roman"/>
                          <a:cs typeface="Times New Roman"/>
                        </a:rPr>
                        <a:t>Break</a:t>
                      </a:r>
                      <a:endParaRPr lang="en-US" sz="1800" baseline="0" dirty="0">
                        <a:ln>
                          <a:solidFill>
                            <a:srgbClr val="002060"/>
                          </a:solidFill>
                        </a:ln>
                        <a:solidFill>
                          <a:schemeClr val="tx1"/>
                        </a:solidFill>
                        <a:effectLst/>
                        <a:latin typeface="+mn-lt"/>
                        <a:ea typeface="Times New Roman"/>
                        <a:cs typeface="Times New Roman"/>
                      </a:endParaRPr>
                    </a:p>
                  </a:txBody>
                  <a:tcPr/>
                </a:tc>
              </a:tr>
              <a:tr h="4335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n>
                            <a:solidFill>
                              <a:srgbClr val="002060"/>
                            </a:solidFill>
                          </a:ln>
                          <a:solidFill>
                            <a:schemeClr val="tx1"/>
                          </a:solidFill>
                          <a:effectLst/>
                          <a:latin typeface="+mn-lt"/>
                          <a:ea typeface="Calibri"/>
                          <a:cs typeface="Times New Roman"/>
                        </a:rPr>
                        <a:t>10:45-11:50</a:t>
                      </a:r>
                      <a:endParaRPr lang="en-US" sz="1800" dirty="0">
                        <a:ln>
                          <a:solidFill>
                            <a:srgbClr val="002060"/>
                          </a:solidFill>
                        </a:ln>
                        <a:solidFill>
                          <a:schemeClr val="tx1"/>
                        </a:solidFill>
                        <a:effectLst/>
                        <a:latin typeface="+mn-lt"/>
                        <a:ea typeface="Calibri"/>
                        <a:cs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ln>
                            <a:solidFill>
                              <a:srgbClr val="002060"/>
                            </a:solidFill>
                          </a:ln>
                          <a:solidFill>
                            <a:schemeClr val="tx1"/>
                          </a:solidFill>
                          <a:effectLst/>
                          <a:latin typeface="+mn-lt"/>
                          <a:ea typeface="Times New Roman"/>
                          <a:cs typeface="Times New Roman"/>
                        </a:rPr>
                        <a:t>Discussion</a:t>
                      </a:r>
                      <a:endParaRPr lang="en-US" sz="1800" baseline="0" dirty="0">
                        <a:ln>
                          <a:solidFill>
                            <a:srgbClr val="002060"/>
                          </a:solidFill>
                        </a:ln>
                        <a:solidFill>
                          <a:schemeClr val="tx1"/>
                        </a:solidFill>
                        <a:effectLst/>
                        <a:latin typeface="+mn-lt"/>
                        <a:ea typeface="Times New Roman"/>
                        <a:cs typeface="Times New Roman"/>
                      </a:endParaRPr>
                    </a:p>
                  </a:txBody>
                  <a:tcPr/>
                </a:tc>
              </a:tr>
              <a:tr h="4335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n>
                            <a:solidFill>
                              <a:srgbClr val="002060"/>
                            </a:solidFill>
                          </a:ln>
                          <a:solidFill>
                            <a:schemeClr val="tx1"/>
                          </a:solidFill>
                          <a:effectLst/>
                          <a:latin typeface="+mn-lt"/>
                          <a:ea typeface="Calibri"/>
                          <a:cs typeface="Times New Roman"/>
                        </a:rPr>
                        <a:t>11:50 </a:t>
                      </a:r>
                      <a:r>
                        <a:rPr lang="en-US" sz="1800" dirty="0">
                          <a:ln>
                            <a:solidFill>
                              <a:srgbClr val="002060"/>
                            </a:solidFill>
                          </a:ln>
                          <a:solidFill>
                            <a:schemeClr val="tx1"/>
                          </a:solidFill>
                          <a:effectLst/>
                          <a:latin typeface="+mn-lt"/>
                          <a:ea typeface="Calibri"/>
                          <a:cs typeface="Times New Roman"/>
                        </a:rPr>
                        <a:t>– 12:00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a:ln>
                            <a:solidFill>
                              <a:srgbClr val="002060"/>
                            </a:solidFill>
                          </a:ln>
                          <a:solidFill>
                            <a:schemeClr val="tx1"/>
                          </a:solidFill>
                          <a:effectLst/>
                          <a:latin typeface="+mn-lt"/>
                          <a:ea typeface="Times New Roman"/>
                          <a:cs typeface="Times New Roman"/>
                        </a:rPr>
                        <a:t>Summary &amp; Next Steps</a:t>
                      </a: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524069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p:cNvSpPr/>
          <p:nvPr/>
        </p:nvSpPr>
        <p:spPr>
          <a:xfrm>
            <a:off x="87745" y="2152151"/>
            <a:ext cx="8882063" cy="34996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p>
            <a:r>
              <a:rPr lang="en-US" dirty="0" smtClean="0"/>
              <a:t>Schedule </a:t>
            </a:r>
            <a:r>
              <a:rPr lang="en-US" dirty="0"/>
              <a:t>(subject to revision)</a:t>
            </a:r>
          </a:p>
        </p:txBody>
      </p:sp>
      <p:sp>
        <p:nvSpPr>
          <p:cNvPr id="104" name="Rectangle 103"/>
          <p:cNvSpPr/>
          <p:nvPr/>
        </p:nvSpPr>
        <p:spPr>
          <a:xfrm>
            <a:off x="92251" y="1575296"/>
            <a:ext cx="8880394" cy="3444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05" name="Straight Connector 104"/>
          <p:cNvCxnSpPr/>
          <p:nvPr/>
        </p:nvCxnSpPr>
        <p:spPr>
          <a:xfrm flipV="1">
            <a:off x="735689" y="1371600"/>
            <a:ext cx="8313672" cy="16981"/>
          </a:xfrm>
          <a:prstGeom prst="line">
            <a:avLst/>
          </a:prstGeom>
          <a:ln w="38100">
            <a:solidFill>
              <a:schemeClr val="accent1">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738221" y="1287113"/>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642674" y="1287113"/>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3679954" y="1287113"/>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5020418" y="1287113"/>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121478" y="1287113"/>
            <a:ext cx="0" cy="166255"/>
          </a:xfrm>
          <a:prstGeom prst="line">
            <a:avLst/>
          </a:prstGeom>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545230" y="1041700"/>
            <a:ext cx="469030" cy="246221"/>
          </a:xfrm>
          <a:prstGeom prst="rect">
            <a:avLst/>
          </a:prstGeom>
          <a:noFill/>
        </p:spPr>
        <p:txBody>
          <a:bodyPr wrap="square" rtlCol="0">
            <a:spAutoFit/>
          </a:bodyPr>
          <a:lstStyle/>
          <a:p>
            <a:pPr algn="ctr"/>
            <a:r>
              <a:rPr lang="en-US" sz="1000" b="1" dirty="0" smtClean="0">
                <a:solidFill>
                  <a:prstClr val="black"/>
                </a:solidFill>
              </a:rPr>
              <a:t>7/11</a:t>
            </a:r>
            <a:endParaRPr lang="en-US" sz="1000" b="1" dirty="0">
              <a:solidFill>
                <a:prstClr val="black"/>
              </a:solidFill>
            </a:endParaRPr>
          </a:p>
        </p:txBody>
      </p:sp>
      <p:sp>
        <p:nvSpPr>
          <p:cNvPr id="113" name="TextBox 112"/>
          <p:cNvSpPr txBox="1"/>
          <p:nvPr/>
        </p:nvSpPr>
        <p:spPr>
          <a:xfrm>
            <a:off x="2409465" y="1041700"/>
            <a:ext cx="469030" cy="246221"/>
          </a:xfrm>
          <a:prstGeom prst="rect">
            <a:avLst/>
          </a:prstGeom>
          <a:noFill/>
        </p:spPr>
        <p:txBody>
          <a:bodyPr wrap="square" rtlCol="0">
            <a:spAutoFit/>
          </a:bodyPr>
          <a:lstStyle/>
          <a:p>
            <a:pPr algn="ctr"/>
            <a:r>
              <a:rPr lang="en-US" sz="1000" b="1" dirty="0" smtClean="0">
                <a:solidFill>
                  <a:prstClr val="black"/>
                </a:solidFill>
              </a:rPr>
              <a:t>7/18</a:t>
            </a:r>
            <a:endParaRPr lang="en-US" sz="1000" b="1" dirty="0">
              <a:solidFill>
                <a:prstClr val="black"/>
              </a:solidFill>
            </a:endParaRPr>
          </a:p>
        </p:txBody>
      </p:sp>
      <p:sp>
        <p:nvSpPr>
          <p:cNvPr id="114" name="TextBox 113"/>
          <p:cNvSpPr txBox="1"/>
          <p:nvPr/>
        </p:nvSpPr>
        <p:spPr>
          <a:xfrm>
            <a:off x="3446934" y="1041700"/>
            <a:ext cx="469030" cy="246221"/>
          </a:xfrm>
          <a:prstGeom prst="rect">
            <a:avLst/>
          </a:prstGeom>
          <a:noFill/>
        </p:spPr>
        <p:txBody>
          <a:bodyPr wrap="square" rtlCol="0">
            <a:spAutoFit/>
          </a:bodyPr>
          <a:lstStyle/>
          <a:p>
            <a:pPr algn="ctr"/>
            <a:r>
              <a:rPr lang="en-US" sz="1000" b="1" dirty="0" smtClean="0">
                <a:solidFill>
                  <a:prstClr val="black"/>
                </a:solidFill>
              </a:rPr>
              <a:t>7/25</a:t>
            </a:r>
            <a:endParaRPr lang="en-US" sz="1000" b="1" dirty="0">
              <a:solidFill>
                <a:prstClr val="black"/>
              </a:solidFill>
            </a:endParaRPr>
          </a:p>
        </p:txBody>
      </p:sp>
      <p:sp>
        <p:nvSpPr>
          <p:cNvPr id="115" name="TextBox 114"/>
          <p:cNvSpPr txBox="1"/>
          <p:nvPr/>
        </p:nvSpPr>
        <p:spPr>
          <a:xfrm>
            <a:off x="4787398" y="1041700"/>
            <a:ext cx="469030" cy="246221"/>
          </a:xfrm>
          <a:prstGeom prst="rect">
            <a:avLst/>
          </a:prstGeom>
          <a:noFill/>
        </p:spPr>
        <p:txBody>
          <a:bodyPr wrap="square" rtlCol="0">
            <a:spAutoFit/>
          </a:bodyPr>
          <a:lstStyle/>
          <a:p>
            <a:pPr algn="ctr"/>
            <a:r>
              <a:rPr lang="en-US" sz="1000" b="1" dirty="0" smtClean="0">
                <a:solidFill>
                  <a:prstClr val="black"/>
                </a:solidFill>
              </a:rPr>
              <a:t>8/1</a:t>
            </a:r>
            <a:endParaRPr lang="en-US" sz="1000" b="1" dirty="0">
              <a:solidFill>
                <a:prstClr val="black"/>
              </a:solidFill>
            </a:endParaRPr>
          </a:p>
        </p:txBody>
      </p:sp>
      <p:sp>
        <p:nvSpPr>
          <p:cNvPr id="116" name="TextBox 115"/>
          <p:cNvSpPr txBox="1"/>
          <p:nvPr/>
        </p:nvSpPr>
        <p:spPr>
          <a:xfrm>
            <a:off x="6888458" y="1041700"/>
            <a:ext cx="469030" cy="246221"/>
          </a:xfrm>
          <a:prstGeom prst="rect">
            <a:avLst/>
          </a:prstGeom>
          <a:noFill/>
        </p:spPr>
        <p:txBody>
          <a:bodyPr wrap="square" rtlCol="0">
            <a:spAutoFit/>
          </a:bodyPr>
          <a:lstStyle/>
          <a:p>
            <a:pPr algn="ctr"/>
            <a:r>
              <a:rPr lang="en-US" sz="1000" b="1" dirty="0" smtClean="0">
                <a:solidFill>
                  <a:prstClr val="black"/>
                </a:solidFill>
              </a:rPr>
              <a:t>8/15</a:t>
            </a:r>
            <a:endParaRPr lang="en-US" sz="1000" b="1" dirty="0">
              <a:solidFill>
                <a:prstClr val="black"/>
              </a:solidFill>
            </a:endParaRPr>
          </a:p>
        </p:txBody>
      </p:sp>
      <p:sp>
        <p:nvSpPr>
          <p:cNvPr id="123" name="Flowchart: Decision 122"/>
          <p:cNvSpPr/>
          <p:nvPr/>
        </p:nvSpPr>
        <p:spPr>
          <a:xfrm>
            <a:off x="1717078" y="1682127"/>
            <a:ext cx="94118" cy="155863"/>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4" name="TextBox 123"/>
          <p:cNvSpPr txBox="1"/>
          <p:nvPr/>
        </p:nvSpPr>
        <p:spPr>
          <a:xfrm>
            <a:off x="167922" y="1621559"/>
            <a:ext cx="1267975" cy="276999"/>
          </a:xfrm>
          <a:prstGeom prst="rect">
            <a:avLst/>
          </a:prstGeom>
          <a:noFill/>
        </p:spPr>
        <p:txBody>
          <a:bodyPr wrap="square" rtlCol="0">
            <a:spAutoFit/>
          </a:bodyPr>
          <a:lstStyle/>
          <a:p>
            <a:r>
              <a:rPr lang="en-US" sz="1200" b="1" dirty="0">
                <a:solidFill>
                  <a:prstClr val="black"/>
                </a:solidFill>
              </a:rPr>
              <a:t>Advisory </a:t>
            </a:r>
            <a:r>
              <a:rPr lang="en-US" sz="1200" b="1" dirty="0" smtClean="0">
                <a:solidFill>
                  <a:prstClr val="black"/>
                </a:solidFill>
              </a:rPr>
              <a:t>Group</a:t>
            </a:r>
            <a:endParaRPr lang="en-US" sz="1200" b="1" dirty="0">
              <a:solidFill>
                <a:prstClr val="black"/>
              </a:solidFill>
            </a:endParaRPr>
          </a:p>
        </p:txBody>
      </p:sp>
      <p:sp>
        <p:nvSpPr>
          <p:cNvPr id="128" name="TextBox 127"/>
          <p:cNvSpPr txBox="1"/>
          <p:nvPr/>
        </p:nvSpPr>
        <p:spPr>
          <a:xfrm>
            <a:off x="226501" y="3213236"/>
            <a:ext cx="1159613" cy="523220"/>
          </a:xfrm>
          <a:prstGeom prst="rect">
            <a:avLst/>
          </a:prstGeom>
          <a:noFill/>
        </p:spPr>
        <p:txBody>
          <a:bodyPr wrap="square" rtlCol="0">
            <a:spAutoFit/>
          </a:bodyPr>
          <a:lstStyle/>
          <a:p>
            <a:r>
              <a:rPr lang="en-US" sz="1400" b="1" dirty="0" smtClean="0">
                <a:solidFill>
                  <a:srgbClr val="0070C0"/>
                </a:solidFill>
              </a:rPr>
              <a:t>Hosting Capacity</a:t>
            </a:r>
            <a:endParaRPr lang="en-US" sz="1400" b="1" dirty="0">
              <a:solidFill>
                <a:srgbClr val="0070C0"/>
              </a:solidFill>
            </a:endParaRPr>
          </a:p>
        </p:txBody>
      </p:sp>
      <p:sp>
        <p:nvSpPr>
          <p:cNvPr id="131" name="TextBox 130"/>
          <p:cNvSpPr txBox="1"/>
          <p:nvPr/>
        </p:nvSpPr>
        <p:spPr>
          <a:xfrm>
            <a:off x="1481301" y="3471068"/>
            <a:ext cx="905377" cy="430887"/>
          </a:xfrm>
          <a:prstGeom prst="rect">
            <a:avLst/>
          </a:prstGeom>
          <a:noFill/>
        </p:spPr>
        <p:txBody>
          <a:bodyPr wrap="square" rtlCol="0">
            <a:spAutoFit/>
          </a:bodyPr>
          <a:lstStyle/>
          <a:p>
            <a:pPr algn="ctr"/>
            <a:r>
              <a:rPr lang="en-US" sz="1100" b="1" dirty="0" smtClean="0">
                <a:solidFill>
                  <a:srgbClr val="0070C0"/>
                </a:solidFill>
              </a:rPr>
              <a:t>7/14 </a:t>
            </a:r>
            <a:r>
              <a:rPr lang="en-US" sz="1100" b="1" dirty="0">
                <a:solidFill>
                  <a:srgbClr val="0070C0"/>
                </a:solidFill>
              </a:rPr>
              <a:t>Initial Meeting</a:t>
            </a:r>
          </a:p>
        </p:txBody>
      </p:sp>
      <p:sp>
        <p:nvSpPr>
          <p:cNvPr id="133" name="TextBox 132"/>
          <p:cNvSpPr txBox="1"/>
          <p:nvPr/>
        </p:nvSpPr>
        <p:spPr>
          <a:xfrm>
            <a:off x="2359214" y="3549446"/>
            <a:ext cx="1656911" cy="261610"/>
          </a:xfrm>
          <a:prstGeom prst="rect">
            <a:avLst/>
          </a:prstGeom>
          <a:noFill/>
        </p:spPr>
        <p:txBody>
          <a:bodyPr wrap="square" rtlCol="0">
            <a:spAutoFit/>
          </a:bodyPr>
          <a:lstStyle/>
          <a:p>
            <a:pPr algn="ctr"/>
            <a:r>
              <a:rPr lang="en-US" sz="1100" dirty="0" smtClean="0">
                <a:solidFill>
                  <a:srgbClr val="0070C0"/>
                </a:solidFill>
              </a:rPr>
              <a:t>7/21 Webinar</a:t>
            </a:r>
            <a:endParaRPr lang="en-US" sz="1100" dirty="0">
              <a:solidFill>
                <a:srgbClr val="0070C0"/>
              </a:solidFill>
            </a:endParaRPr>
          </a:p>
        </p:txBody>
      </p:sp>
      <p:sp>
        <p:nvSpPr>
          <p:cNvPr id="135" name="TextBox 134"/>
          <p:cNvSpPr txBox="1"/>
          <p:nvPr/>
        </p:nvSpPr>
        <p:spPr>
          <a:xfrm>
            <a:off x="3562087" y="3471068"/>
            <a:ext cx="1656911" cy="600164"/>
          </a:xfrm>
          <a:prstGeom prst="rect">
            <a:avLst/>
          </a:prstGeom>
          <a:noFill/>
        </p:spPr>
        <p:txBody>
          <a:bodyPr wrap="square" rtlCol="0">
            <a:spAutoFit/>
          </a:bodyPr>
          <a:lstStyle/>
          <a:p>
            <a:pPr algn="ctr"/>
            <a:r>
              <a:rPr lang="en-US" sz="1100" dirty="0" smtClean="0">
                <a:solidFill>
                  <a:srgbClr val="0070C0"/>
                </a:solidFill>
              </a:rPr>
              <a:t>7/28 </a:t>
            </a:r>
            <a:endParaRPr lang="en-US" sz="1100" dirty="0">
              <a:solidFill>
                <a:srgbClr val="0070C0"/>
              </a:solidFill>
            </a:endParaRPr>
          </a:p>
          <a:p>
            <a:pPr algn="ctr"/>
            <a:r>
              <a:rPr lang="en-US" sz="1100" dirty="0" smtClean="0">
                <a:solidFill>
                  <a:srgbClr val="0070C0"/>
                </a:solidFill>
              </a:rPr>
              <a:t>Face to Face</a:t>
            </a:r>
          </a:p>
          <a:p>
            <a:pPr algn="ctr"/>
            <a:r>
              <a:rPr lang="en-US" sz="1100" dirty="0" smtClean="0">
                <a:solidFill>
                  <a:srgbClr val="0070C0"/>
                </a:solidFill>
              </a:rPr>
              <a:t>Albany</a:t>
            </a:r>
            <a:endParaRPr lang="en-US" sz="1100" dirty="0">
              <a:solidFill>
                <a:srgbClr val="0070C0"/>
              </a:solidFill>
            </a:endParaRPr>
          </a:p>
        </p:txBody>
      </p:sp>
      <p:sp>
        <p:nvSpPr>
          <p:cNvPr id="137" name="TextBox 136"/>
          <p:cNvSpPr txBox="1"/>
          <p:nvPr/>
        </p:nvSpPr>
        <p:spPr>
          <a:xfrm>
            <a:off x="5727865" y="3484131"/>
            <a:ext cx="1656911" cy="430887"/>
          </a:xfrm>
          <a:prstGeom prst="rect">
            <a:avLst/>
          </a:prstGeom>
          <a:noFill/>
        </p:spPr>
        <p:txBody>
          <a:bodyPr wrap="square" rtlCol="0">
            <a:spAutoFit/>
          </a:bodyPr>
          <a:lstStyle/>
          <a:p>
            <a:pPr algn="ctr"/>
            <a:r>
              <a:rPr lang="en-US" sz="1100" dirty="0">
                <a:solidFill>
                  <a:srgbClr val="0070C0"/>
                </a:solidFill>
              </a:rPr>
              <a:t>8</a:t>
            </a:r>
            <a:r>
              <a:rPr lang="en-US" sz="1100" dirty="0" smtClean="0">
                <a:solidFill>
                  <a:srgbClr val="0070C0"/>
                </a:solidFill>
              </a:rPr>
              <a:t>/11 </a:t>
            </a:r>
            <a:endParaRPr lang="en-US" sz="1100" dirty="0">
              <a:solidFill>
                <a:srgbClr val="0070C0"/>
              </a:solidFill>
            </a:endParaRPr>
          </a:p>
          <a:p>
            <a:pPr algn="ctr"/>
            <a:r>
              <a:rPr lang="en-US" sz="1100" dirty="0" smtClean="0">
                <a:solidFill>
                  <a:srgbClr val="0070C0"/>
                </a:solidFill>
              </a:rPr>
              <a:t>Final Face-to-Face</a:t>
            </a:r>
            <a:endParaRPr lang="en-US" sz="1100" dirty="0">
              <a:solidFill>
                <a:srgbClr val="0070C0"/>
              </a:solidFill>
            </a:endParaRPr>
          </a:p>
        </p:txBody>
      </p:sp>
      <p:sp>
        <p:nvSpPr>
          <p:cNvPr id="147" name="TextBox 146"/>
          <p:cNvSpPr txBox="1"/>
          <p:nvPr/>
        </p:nvSpPr>
        <p:spPr>
          <a:xfrm>
            <a:off x="1110598" y="1636948"/>
            <a:ext cx="905377" cy="246221"/>
          </a:xfrm>
          <a:prstGeom prst="rect">
            <a:avLst/>
          </a:prstGeom>
          <a:noFill/>
        </p:spPr>
        <p:txBody>
          <a:bodyPr wrap="square" rtlCol="0">
            <a:spAutoFit/>
          </a:bodyPr>
          <a:lstStyle/>
          <a:p>
            <a:pPr algn="ctr"/>
            <a:r>
              <a:rPr lang="en-US" sz="1000" b="1" dirty="0" smtClean="0">
                <a:solidFill>
                  <a:prstClr val="black"/>
                </a:solidFill>
              </a:rPr>
              <a:t>7/12</a:t>
            </a:r>
            <a:endParaRPr lang="en-US" sz="1000" b="1" dirty="0">
              <a:solidFill>
                <a:prstClr val="black"/>
              </a:solidFill>
            </a:endParaRPr>
          </a:p>
        </p:txBody>
      </p:sp>
      <p:sp>
        <p:nvSpPr>
          <p:cNvPr id="150" name="TextBox 149"/>
          <p:cNvSpPr txBox="1"/>
          <p:nvPr/>
        </p:nvSpPr>
        <p:spPr>
          <a:xfrm>
            <a:off x="210020" y="2239132"/>
            <a:ext cx="2110269" cy="276999"/>
          </a:xfrm>
          <a:prstGeom prst="rect">
            <a:avLst/>
          </a:prstGeom>
          <a:noFill/>
        </p:spPr>
        <p:txBody>
          <a:bodyPr wrap="square" rtlCol="0">
            <a:spAutoFit/>
          </a:bodyPr>
          <a:lstStyle/>
          <a:p>
            <a:r>
              <a:rPr lang="en-US" sz="1200" b="1" dirty="0">
                <a:solidFill>
                  <a:prstClr val="black"/>
                </a:solidFill>
              </a:rPr>
              <a:t>Distribution System Planning</a:t>
            </a:r>
          </a:p>
        </p:txBody>
      </p:sp>
      <p:sp>
        <p:nvSpPr>
          <p:cNvPr id="40" name="TextBox 39"/>
          <p:cNvSpPr txBox="1"/>
          <p:nvPr/>
        </p:nvSpPr>
        <p:spPr>
          <a:xfrm>
            <a:off x="4683484" y="3518203"/>
            <a:ext cx="1443872" cy="430887"/>
          </a:xfrm>
          <a:prstGeom prst="rect">
            <a:avLst/>
          </a:prstGeom>
          <a:noFill/>
        </p:spPr>
        <p:txBody>
          <a:bodyPr wrap="square" rtlCol="0">
            <a:spAutoFit/>
          </a:bodyPr>
          <a:lstStyle/>
          <a:p>
            <a:pPr algn="ctr"/>
            <a:r>
              <a:rPr lang="en-US" sz="1100" dirty="0" smtClean="0">
                <a:solidFill>
                  <a:srgbClr val="0070C0"/>
                </a:solidFill>
              </a:rPr>
              <a:t>8/4 </a:t>
            </a:r>
          </a:p>
          <a:p>
            <a:pPr algn="ctr"/>
            <a:r>
              <a:rPr lang="en-US" sz="1100" dirty="0" smtClean="0">
                <a:solidFill>
                  <a:srgbClr val="0070C0"/>
                </a:solidFill>
              </a:rPr>
              <a:t>Phone </a:t>
            </a:r>
            <a:r>
              <a:rPr lang="en-US" sz="1100" dirty="0">
                <a:solidFill>
                  <a:srgbClr val="0070C0"/>
                </a:solidFill>
              </a:rPr>
              <a:t>/ Webinar</a:t>
            </a:r>
            <a:endParaRPr lang="en-US" sz="1000" dirty="0">
              <a:solidFill>
                <a:srgbClr val="0070C0"/>
              </a:solidFill>
            </a:endParaRPr>
          </a:p>
        </p:txBody>
      </p:sp>
      <p:sp>
        <p:nvSpPr>
          <p:cNvPr id="41" name="TextBox 40"/>
          <p:cNvSpPr txBox="1"/>
          <p:nvPr/>
        </p:nvSpPr>
        <p:spPr>
          <a:xfrm>
            <a:off x="4016125" y="2718767"/>
            <a:ext cx="1826141" cy="430887"/>
          </a:xfrm>
          <a:prstGeom prst="rect">
            <a:avLst/>
          </a:prstGeom>
          <a:noFill/>
        </p:spPr>
        <p:txBody>
          <a:bodyPr wrap="square" rtlCol="0">
            <a:spAutoFit/>
          </a:bodyPr>
          <a:lstStyle/>
          <a:p>
            <a:pPr algn="ctr"/>
            <a:r>
              <a:rPr lang="en-US" sz="1100" i="1" dirty="0" smtClean="0">
                <a:solidFill>
                  <a:srgbClr val="0067AB">
                    <a:lumMod val="75000"/>
                  </a:srgbClr>
                </a:solidFill>
              </a:rPr>
              <a:t>Webinar 7/27 on NWA Suitability and System Data</a:t>
            </a:r>
          </a:p>
        </p:txBody>
      </p:sp>
      <p:sp>
        <p:nvSpPr>
          <p:cNvPr id="127" name="Flowchart: Decision 126"/>
          <p:cNvSpPr/>
          <p:nvPr/>
        </p:nvSpPr>
        <p:spPr>
          <a:xfrm>
            <a:off x="3119572" y="3214527"/>
            <a:ext cx="94118" cy="155863"/>
          </a:xfrm>
          <a:prstGeom prst="flowChartDecision">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32" name="Flowchart: Decision 131"/>
          <p:cNvSpPr/>
          <p:nvPr/>
        </p:nvSpPr>
        <p:spPr>
          <a:xfrm>
            <a:off x="1848830" y="3214527"/>
            <a:ext cx="94118" cy="155863"/>
          </a:xfrm>
          <a:prstGeom prst="flowChartDecision">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9" name="Flowchart: Decision 38"/>
          <p:cNvSpPr/>
          <p:nvPr/>
        </p:nvSpPr>
        <p:spPr>
          <a:xfrm>
            <a:off x="5352144" y="3214527"/>
            <a:ext cx="94118" cy="155863"/>
          </a:xfrm>
          <a:prstGeom prst="flowChartDecision">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7AB">
                  <a:lumMod val="75000"/>
                </a:srgbClr>
              </a:solidFill>
            </a:endParaRPr>
          </a:p>
        </p:txBody>
      </p:sp>
      <p:sp>
        <p:nvSpPr>
          <p:cNvPr id="134" name="Flowchart: Decision 133"/>
          <p:cNvSpPr/>
          <p:nvPr/>
        </p:nvSpPr>
        <p:spPr>
          <a:xfrm>
            <a:off x="4199791" y="3214527"/>
            <a:ext cx="94118" cy="155863"/>
          </a:xfrm>
          <a:prstGeom prst="flowChartDecision">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42" name="Flowchart: Decision 41"/>
          <p:cNvSpPr/>
          <p:nvPr/>
        </p:nvSpPr>
        <p:spPr>
          <a:xfrm>
            <a:off x="7185943" y="3214527"/>
            <a:ext cx="94118" cy="155863"/>
          </a:xfrm>
          <a:prstGeom prst="flowChartDecision">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7AB">
                  <a:lumMod val="75000"/>
                </a:srgbClr>
              </a:solidFill>
            </a:endParaRPr>
          </a:p>
        </p:txBody>
      </p:sp>
      <p:sp>
        <p:nvSpPr>
          <p:cNvPr id="136" name="Flowchart: Decision 135"/>
          <p:cNvSpPr/>
          <p:nvPr/>
        </p:nvSpPr>
        <p:spPr>
          <a:xfrm>
            <a:off x="6496199" y="3214527"/>
            <a:ext cx="94118" cy="155863"/>
          </a:xfrm>
          <a:prstGeom prst="flowChartDecision">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43" name="TextBox 42"/>
          <p:cNvSpPr txBox="1"/>
          <p:nvPr/>
        </p:nvSpPr>
        <p:spPr>
          <a:xfrm>
            <a:off x="6402785" y="2447798"/>
            <a:ext cx="1656911" cy="430887"/>
          </a:xfrm>
          <a:prstGeom prst="rect">
            <a:avLst/>
          </a:prstGeom>
          <a:noFill/>
        </p:spPr>
        <p:txBody>
          <a:bodyPr wrap="square" rtlCol="0">
            <a:spAutoFit/>
          </a:bodyPr>
          <a:lstStyle/>
          <a:p>
            <a:pPr algn="ctr"/>
            <a:r>
              <a:rPr lang="en-US" sz="1100" dirty="0" smtClean="0">
                <a:solidFill>
                  <a:srgbClr val="0070C0"/>
                </a:solidFill>
              </a:rPr>
              <a:t>8/18</a:t>
            </a:r>
            <a:endParaRPr lang="en-US" sz="1100" dirty="0">
              <a:solidFill>
                <a:srgbClr val="0070C0"/>
              </a:solidFill>
            </a:endParaRPr>
          </a:p>
          <a:p>
            <a:pPr algn="ctr"/>
            <a:r>
              <a:rPr lang="en-US" sz="1100" dirty="0" smtClean="0">
                <a:solidFill>
                  <a:srgbClr val="0070C0"/>
                </a:solidFill>
              </a:rPr>
              <a:t>Stakeholder Engagement </a:t>
            </a:r>
            <a:endParaRPr lang="en-US" sz="1100" dirty="0">
              <a:solidFill>
                <a:srgbClr val="0070C0"/>
              </a:solidFill>
            </a:endParaRPr>
          </a:p>
        </p:txBody>
      </p:sp>
      <p:cxnSp>
        <p:nvCxnSpPr>
          <p:cNvPr id="44" name="Straight Connector 43"/>
          <p:cNvCxnSpPr/>
          <p:nvPr/>
        </p:nvCxnSpPr>
        <p:spPr>
          <a:xfrm>
            <a:off x="6309299" y="1282757"/>
            <a:ext cx="0" cy="166255"/>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076279" y="1037344"/>
            <a:ext cx="469030" cy="246221"/>
          </a:xfrm>
          <a:prstGeom prst="rect">
            <a:avLst/>
          </a:prstGeom>
          <a:noFill/>
        </p:spPr>
        <p:txBody>
          <a:bodyPr wrap="square" rtlCol="0">
            <a:spAutoFit/>
          </a:bodyPr>
          <a:lstStyle/>
          <a:p>
            <a:pPr algn="ctr"/>
            <a:r>
              <a:rPr lang="en-US" sz="1000" b="1" dirty="0" smtClean="0">
                <a:solidFill>
                  <a:prstClr val="black"/>
                </a:solidFill>
              </a:rPr>
              <a:t>8/8</a:t>
            </a:r>
            <a:endParaRPr lang="en-US" sz="1000" b="1" dirty="0">
              <a:solidFill>
                <a:prstClr val="black"/>
              </a:solidFill>
            </a:endParaRPr>
          </a:p>
        </p:txBody>
      </p:sp>
      <p:sp>
        <p:nvSpPr>
          <p:cNvPr id="46" name="Flowchart: Decision 45"/>
          <p:cNvSpPr/>
          <p:nvPr/>
        </p:nvSpPr>
        <p:spPr>
          <a:xfrm>
            <a:off x="6406695" y="1682127"/>
            <a:ext cx="94118" cy="155863"/>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TextBox 46"/>
          <p:cNvSpPr txBox="1"/>
          <p:nvPr/>
        </p:nvSpPr>
        <p:spPr>
          <a:xfrm>
            <a:off x="5798037" y="1636948"/>
            <a:ext cx="905377" cy="246221"/>
          </a:xfrm>
          <a:prstGeom prst="rect">
            <a:avLst/>
          </a:prstGeom>
          <a:noFill/>
        </p:spPr>
        <p:txBody>
          <a:bodyPr wrap="square" rtlCol="0">
            <a:spAutoFit/>
          </a:bodyPr>
          <a:lstStyle/>
          <a:p>
            <a:pPr algn="ctr"/>
            <a:r>
              <a:rPr lang="en-US" sz="1000" b="1" dirty="0" smtClean="0">
                <a:solidFill>
                  <a:prstClr val="black"/>
                </a:solidFill>
              </a:rPr>
              <a:t>8/10</a:t>
            </a:r>
            <a:endParaRPr lang="en-US" sz="1000" b="1" dirty="0">
              <a:solidFill>
                <a:prstClr val="black"/>
              </a:solidFill>
            </a:endParaRPr>
          </a:p>
        </p:txBody>
      </p:sp>
      <p:cxnSp>
        <p:nvCxnSpPr>
          <p:cNvPr id="38" name="Straight Connector 37"/>
          <p:cNvCxnSpPr/>
          <p:nvPr/>
        </p:nvCxnSpPr>
        <p:spPr>
          <a:xfrm flipH="1">
            <a:off x="6526480" y="982316"/>
            <a:ext cx="33557" cy="504717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Flowchart: Decision 47"/>
          <p:cNvSpPr/>
          <p:nvPr/>
        </p:nvSpPr>
        <p:spPr>
          <a:xfrm>
            <a:off x="4119044" y="2772453"/>
            <a:ext cx="94118" cy="155863"/>
          </a:xfrm>
          <a:prstGeom prst="flowChartDecision">
            <a:avLst/>
          </a:prstGeom>
          <a:solidFill>
            <a:schemeClr val="accent6"/>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7AB">
                  <a:lumMod val="75000"/>
                </a:srgbClr>
              </a:solidFill>
            </a:endParaRPr>
          </a:p>
        </p:txBody>
      </p:sp>
      <p:sp>
        <p:nvSpPr>
          <p:cNvPr id="49" name="TextBox 48"/>
          <p:cNvSpPr txBox="1"/>
          <p:nvPr/>
        </p:nvSpPr>
        <p:spPr>
          <a:xfrm>
            <a:off x="4102725" y="4217581"/>
            <a:ext cx="1826141" cy="430887"/>
          </a:xfrm>
          <a:prstGeom prst="rect">
            <a:avLst/>
          </a:prstGeom>
          <a:noFill/>
        </p:spPr>
        <p:txBody>
          <a:bodyPr wrap="square" rtlCol="0">
            <a:spAutoFit/>
          </a:bodyPr>
          <a:lstStyle/>
          <a:p>
            <a:pPr algn="ctr"/>
            <a:r>
              <a:rPr lang="en-US" sz="1100" i="1" dirty="0" smtClean="0">
                <a:solidFill>
                  <a:srgbClr val="0067AB">
                    <a:lumMod val="75000"/>
                  </a:srgbClr>
                </a:solidFill>
              </a:rPr>
              <a:t>Invitation-only </a:t>
            </a:r>
          </a:p>
          <a:p>
            <a:pPr algn="ctr"/>
            <a:r>
              <a:rPr lang="en-US" sz="1100" i="1" dirty="0" smtClean="0">
                <a:solidFill>
                  <a:srgbClr val="0067AB">
                    <a:lumMod val="75000"/>
                  </a:srgbClr>
                </a:solidFill>
              </a:rPr>
              <a:t>Roundtable 7/29</a:t>
            </a:r>
          </a:p>
        </p:txBody>
      </p:sp>
      <p:sp>
        <p:nvSpPr>
          <p:cNvPr id="50" name="Flowchart: Decision 49"/>
          <p:cNvSpPr/>
          <p:nvPr/>
        </p:nvSpPr>
        <p:spPr>
          <a:xfrm>
            <a:off x="4360344" y="4283753"/>
            <a:ext cx="94118" cy="155863"/>
          </a:xfrm>
          <a:prstGeom prst="flowChartDecisi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7AB">
                  <a:lumMod val="75000"/>
                </a:srgbClr>
              </a:solidFill>
            </a:endParaRPr>
          </a:p>
        </p:txBody>
      </p:sp>
      <p:sp>
        <p:nvSpPr>
          <p:cNvPr id="52" name="Flowchart: Decision 51"/>
          <p:cNvSpPr/>
          <p:nvPr/>
        </p:nvSpPr>
        <p:spPr>
          <a:xfrm>
            <a:off x="7171430" y="3212239"/>
            <a:ext cx="94118" cy="155863"/>
          </a:xfrm>
          <a:prstGeom prst="flowChartDecision">
            <a:avLst/>
          </a:prstGeom>
          <a:solidFill>
            <a:schemeClr val="accent6"/>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7AB">
                  <a:lumMod val="75000"/>
                </a:srgbClr>
              </a:solidFill>
            </a:endParaRPr>
          </a:p>
        </p:txBody>
      </p:sp>
      <p:cxnSp>
        <p:nvCxnSpPr>
          <p:cNvPr id="51" name="Straight Connector 50"/>
          <p:cNvCxnSpPr/>
          <p:nvPr/>
        </p:nvCxnSpPr>
        <p:spPr>
          <a:xfrm>
            <a:off x="8096847" y="1295820"/>
            <a:ext cx="0" cy="166255"/>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850764" y="1050407"/>
            <a:ext cx="469030" cy="246221"/>
          </a:xfrm>
          <a:prstGeom prst="rect">
            <a:avLst/>
          </a:prstGeom>
          <a:noFill/>
        </p:spPr>
        <p:txBody>
          <a:bodyPr wrap="square" rtlCol="0">
            <a:spAutoFit/>
          </a:bodyPr>
          <a:lstStyle/>
          <a:p>
            <a:pPr algn="ctr"/>
            <a:r>
              <a:rPr lang="en-US" sz="1000" b="1" dirty="0">
                <a:solidFill>
                  <a:prstClr val="black"/>
                </a:solidFill>
              </a:rPr>
              <a:t>9</a:t>
            </a:r>
            <a:r>
              <a:rPr lang="en-US" sz="1000" b="1" dirty="0" smtClean="0">
                <a:solidFill>
                  <a:prstClr val="black"/>
                </a:solidFill>
              </a:rPr>
              <a:t>/12</a:t>
            </a:r>
            <a:endParaRPr lang="en-US" sz="1000" b="1" dirty="0">
              <a:solidFill>
                <a:prstClr val="black"/>
              </a:solidFill>
            </a:endParaRPr>
          </a:p>
        </p:txBody>
      </p:sp>
      <p:sp>
        <p:nvSpPr>
          <p:cNvPr id="54" name="Flowchart: Decision 53"/>
          <p:cNvSpPr/>
          <p:nvPr/>
        </p:nvSpPr>
        <p:spPr>
          <a:xfrm>
            <a:off x="8161312" y="3223234"/>
            <a:ext cx="94118" cy="155863"/>
          </a:xfrm>
          <a:prstGeom prst="flowChartDecision">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7AB">
                  <a:lumMod val="75000"/>
                </a:srgbClr>
              </a:solidFill>
            </a:endParaRPr>
          </a:p>
        </p:txBody>
      </p:sp>
      <p:sp>
        <p:nvSpPr>
          <p:cNvPr id="55" name="Flowchart: Decision 54"/>
          <p:cNvSpPr/>
          <p:nvPr/>
        </p:nvSpPr>
        <p:spPr>
          <a:xfrm>
            <a:off x="8146799" y="3220946"/>
            <a:ext cx="94118" cy="155863"/>
          </a:xfrm>
          <a:prstGeom prst="flowChartDecision">
            <a:avLst/>
          </a:prstGeom>
          <a:solidFill>
            <a:schemeClr val="accent6"/>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7AB">
                  <a:lumMod val="75000"/>
                </a:srgbClr>
              </a:solidFill>
            </a:endParaRPr>
          </a:p>
        </p:txBody>
      </p:sp>
      <p:sp>
        <p:nvSpPr>
          <p:cNvPr id="56" name="TextBox 55"/>
          <p:cNvSpPr txBox="1"/>
          <p:nvPr/>
        </p:nvSpPr>
        <p:spPr>
          <a:xfrm>
            <a:off x="7391217" y="4024065"/>
            <a:ext cx="1656911" cy="430887"/>
          </a:xfrm>
          <a:prstGeom prst="rect">
            <a:avLst/>
          </a:prstGeom>
          <a:noFill/>
        </p:spPr>
        <p:txBody>
          <a:bodyPr wrap="square" rtlCol="0">
            <a:spAutoFit/>
          </a:bodyPr>
          <a:lstStyle/>
          <a:p>
            <a:pPr algn="ctr"/>
            <a:r>
              <a:rPr lang="en-US" sz="1100" dirty="0">
                <a:solidFill>
                  <a:srgbClr val="0070C0"/>
                </a:solidFill>
              </a:rPr>
              <a:t>9</a:t>
            </a:r>
            <a:r>
              <a:rPr lang="en-US" sz="1100" dirty="0" smtClean="0">
                <a:solidFill>
                  <a:srgbClr val="0070C0"/>
                </a:solidFill>
              </a:rPr>
              <a:t>/13</a:t>
            </a:r>
            <a:endParaRPr lang="en-US" sz="1100" dirty="0">
              <a:solidFill>
                <a:srgbClr val="0070C0"/>
              </a:solidFill>
            </a:endParaRPr>
          </a:p>
          <a:p>
            <a:pPr algn="ctr"/>
            <a:r>
              <a:rPr lang="en-US" sz="1100" dirty="0" smtClean="0">
                <a:solidFill>
                  <a:srgbClr val="0070C0"/>
                </a:solidFill>
              </a:rPr>
              <a:t>Stakeholder Engagement </a:t>
            </a:r>
            <a:endParaRPr lang="en-US" sz="1100" dirty="0">
              <a:solidFill>
                <a:srgbClr val="0070C0"/>
              </a:solidFill>
            </a:endParaRPr>
          </a:p>
        </p:txBody>
      </p:sp>
      <p:cxnSp>
        <p:nvCxnSpPr>
          <p:cNvPr id="57" name="Straight Connector 56"/>
          <p:cNvCxnSpPr/>
          <p:nvPr/>
        </p:nvCxnSpPr>
        <p:spPr>
          <a:xfrm>
            <a:off x="7635286" y="1304527"/>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687538" y="1304527"/>
            <a:ext cx="0" cy="16625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30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1012" y="1051560"/>
            <a:ext cx="8422958" cy="4812030"/>
          </a:xfrm>
        </p:spPr>
        <p:txBody>
          <a:bodyPr>
            <a:normAutofit lnSpcReduction="10000"/>
          </a:bodyPr>
          <a:lstStyle/>
          <a:p>
            <a:r>
              <a:rPr lang="en-US" dirty="0"/>
              <a:t>Definition: </a:t>
            </a:r>
          </a:p>
          <a:p>
            <a:pPr lvl="1"/>
            <a:r>
              <a:rPr lang="en-US" dirty="0"/>
              <a:t>Hosting Capacity is the amount of DER that can be accommodated without adversely impacting power quality or reliability under current configurations and without requiring infrastructure upgrades.</a:t>
            </a:r>
          </a:p>
          <a:p>
            <a:r>
              <a:rPr lang="en-US" dirty="0"/>
              <a:t>Hosting Capacity is</a:t>
            </a:r>
          </a:p>
          <a:p>
            <a:pPr lvl="1"/>
            <a:r>
              <a:rPr lang="en-US" dirty="0"/>
              <a:t>Location dependent</a:t>
            </a:r>
          </a:p>
          <a:p>
            <a:pPr lvl="1"/>
            <a:r>
              <a:rPr lang="en-US" dirty="0"/>
              <a:t>Feeder-specific</a:t>
            </a:r>
          </a:p>
          <a:p>
            <a:pPr lvl="1"/>
            <a:r>
              <a:rPr lang="en-US" dirty="0"/>
              <a:t>Time-varying</a:t>
            </a:r>
          </a:p>
          <a:p>
            <a:r>
              <a:rPr lang="en-US" dirty="0"/>
              <a:t>Hosting capacity considers DER interconnection without allowing</a:t>
            </a:r>
          </a:p>
          <a:p>
            <a:pPr lvl="1"/>
            <a:r>
              <a:rPr lang="en-US" dirty="0"/>
              <a:t>Voltage/flicker violations</a:t>
            </a:r>
          </a:p>
          <a:p>
            <a:pPr lvl="1"/>
            <a:r>
              <a:rPr lang="en-US" dirty="0" err="1" smtClean="0"/>
              <a:t>Misoperation</a:t>
            </a:r>
            <a:r>
              <a:rPr lang="en-US" dirty="0" smtClean="0"/>
              <a:t> of protection devices</a:t>
            </a:r>
            <a:endParaRPr lang="en-US" dirty="0"/>
          </a:p>
          <a:p>
            <a:pPr lvl="1"/>
            <a:r>
              <a:rPr lang="en-US" dirty="0"/>
              <a:t>Thermal overloads</a:t>
            </a:r>
          </a:p>
          <a:p>
            <a:pPr lvl="1"/>
            <a:r>
              <a:rPr lang="en-US" dirty="0"/>
              <a:t>Decreased safety/reliability/power quality</a:t>
            </a:r>
          </a:p>
          <a:p>
            <a:r>
              <a:rPr lang="en-US" dirty="0"/>
              <a:t>Hosting capacity evaluations require precise models of entire distribution system</a:t>
            </a:r>
          </a:p>
          <a:p>
            <a:endParaRPr lang="en-US" dirty="0"/>
          </a:p>
        </p:txBody>
      </p:sp>
      <p:sp>
        <p:nvSpPr>
          <p:cNvPr id="6" name="Title 5"/>
          <p:cNvSpPr>
            <a:spLocks noGrp="1"/>
          </p:cNvSpPr>
          <p:nvPr>
            <p:ph type="title"/>
          </p:nvPr>
        </p:nvSpPr>
        <p:spPr/>
        <p:txBody>
          <a:bodyPr/>
          <a:lstStyle/>
          <a:p>
            <a:r>
              <a:rPr lang="en-US" sz="2600" dirty="0"/>
              <a:t>What is Hosting Capacity and Why is it So Important?</a:t>
            </a:r>
          </a:p>
        </p:txBody>
      </p:sp>
      <p:sp>
        <p:nvSpPr>
          <p:cNvPr id="7" name="TextBox 6"/>
          <p:cNvSpPr txBox="1"/>
          <p:nvPr/>
        </p:nvSpPr>
        <p:spPr>
          <a:xfrm>
            <a:off x="4392862" y="2187745"/>
            <a:ext cx="4085216"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dirty="0" smtClean="0">
                <a:solidFill>
                  <a:schemeClr val="tx1"/>
                </a:solidFill>
              </a:rPr>
              <a:t>Hosting Capacity can be used to inform utility interconnection processes and to support DG developer understanding of more favorable locations for interconnection </a:t>
            </a:r>
            <a:endParaRPr lang="en-US" sz="1600" dirty="0">
              <a:solidFill>
                <a:schemeClr val="tx1"/>
              </a:solidFill>
            </a:endParaRPr>
          </a:p>
        </p:txBody>
      </p:sp>
      <p:sp>
        <p:nvSpPr>
          <p:cNvPr id="8" name="TextBox 7"/>
          <p:cNvSpPr txBox="1"/>
          <p:nvPr/>
        </p:nvSpPr>
        <p:spPr>
          <a:xfrm>
            <a:off x="1123121" y="5525036"/>
            <a:ext cx="7354957"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dirty="0" smtClean="0"/>
              <a:t>A feeder’s hosting capacity is not a single value, but a range of values</a:t>
            </a:r>
            <a:endParaRPr lang="en-US" sz="1600" dirty="0"/>
          </a:p>
        </p:txBody>
      </p:sp>
    </p:spTree>
    <p:extLst>
      <p:ext uri="{BB962C8B-B14F-4D97-AF65-F5344CB8AC3E}">
        <p14:creationId xmlns:p14="http://schemas.microsoft.com/office/powerpoint/2010/main" val="905204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978231"/>
            <a:ext cx="9144000"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a:lstStyle>
          <a:p>
            <a:pPr algn="ctr"/>
            <a:r>
              <a:rPr lang="en-US" sz="3200" dirty="0" smtClean="0"/>
              <a:t>Presentation: Increasing Hosting Capacity</a:t>
            </a:r>
          </a:p>
        </p:txBody>
      </p:sp>
    </p:spTree>
    <p:extLst>
      <p:ext uri="{BB962C8B-B14F-4D97-AF65-F5344CB8AC3E}">
        <p14:creationId xmlns:p14="http://schemas.microsoft.com/office/powerpoint/2010/main" val="3232875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4095" y="232756"/>
            <a:ext cx="8230247" cy="516391"/>
          </a:xfrm>
        </p:spPr>
        <p:txBody>
          <a:bodyPr/>
          <a:lstStyle/>
          <a:p>
            <a:r>
              <a:rPr lang="en-US" dirty="0" smtClean="0"/>
              <a:t>Increasing Hosting Capacity </a:t>
            </a:r>
            <a:endParaRPr lang="en-US" dirty="0"/>
          </a:p>
        </p:txBody>
      </p:sp>
      <p:sp>
        <p:nvSpPr>
          <p:cNvPr id="4" name="Content Placeholder 2"/>
          <p:cNvSpPr>
            <a:spLocks noGrp="1"/>
          </p:cNvSpPr>
          <p:nvPr>
            <p:ph sz="half" idx="1"/>
          </p:nvPr>
        </p:nvSpPr>
        <p:spPr>
          <a:xfrm>
            <a:off x="633411" y="1077686"/>
            <a:ext cx="8080931" cy="4735285"/>
          </a:xfrm>
        </p:spPr>
        <p:txBody>
          <a:bodyPr>
            <a:normAutofit/>
          </a:bodyPr>
          <a:lstStyle/>
          <a:p>
            <a:pPr marL="0" indent="0">
              <a:buNone/>
            </a:pPr>
            <a:endParaRPr lang="en-US" sz="2600" dirty="0"/>
          </a:p>
          <a:p>
            <a:pPr marL="0" indent="0">
              <a:buNone/>
            </a:pPr>
            <a:r>
              <a:rPr lang="en-US" sz="2600" dirty="0" smtClean="0"/>
              <a:t>Presentations on </a:t>
            </a:r>
            <a:r>
              <a:rPr lang="en-US" sz="2600" dirty="0"/>
              <a:t>hosting </a:t>
            </a:r>
            <a:r>
              <a:rPr lang="en-US" sz="2600" dirty="0" smtClean="0"/>
              <a:t>capacity</a:t>
            </a:r>
            <a:endParaRPr lang="en-US" sz="2600" i="1" dirty="0" smtClean="0"/>
          </a:p>
          <a:p>
            <a:pPr lvl="2"/>
            <a:r>
              <a:rPr lang="en-US" sz="2600" dirty="0" smtClean="0">
                <a:solidFill>
                  <a:schemeClr val="bg2">
                    <a:lumMod val="50000"/>
                  </a:schemeClr>
                </a:solidFill>
              </a:rPr>
              <a:t>Advanced Microgrid Solutions</a:t>
            </a:r>
          </a:p>
          <a:p>
            <a:pPr lvl="2"/>
            <a:r>
              <a:rPr lang="en-US" sz="2600" dirty="0" smtClean="0">
                <a:solidFill>
                  <a:schemeClr val="bg2">
                    <a:lumMod val="50000"/>
                  </a:schemeClr>
                </a:solidFill>
              </a:rPr>
              <a:t>Borrego Solar</a:t>
            </a:r>
          </a:p>
          <a:p>
            <a:pPr lvl="2"/>
            <a:r>
              <a:rPr lang="en-US" sz="2600" b="1" dirty="0" err="1" smtClean="0"/>
              <a:t>Enbala</a:t>
            </a:r>
            <a:endParaRPr lang="en-US" sz="2600" b="1" dirty="0" smtClean="0"/>
          </a:p>
          <a:p>
            <a:pPr lvl="2"/>
            <a:r>
              <a:rPr lang="en-US" sz="2600" dirty="0" smtClean="0">
                <a:solidFill>
                  <a:schemeClr val="bg2">
                    <a:lumMod val="50000"/>
                  </a:schemeClr>
                </a:solidFill>
              </a:rPr>
              <a:t>EPRI</a:t>
            </a:r>
          </a:p>
          <a:p>
            <a:pPr lvl="2"/>
            <a:r>
              <a:rPr lang="en-US" sz="2600" dirty="0" smtClean="0">
                <a:solidFill>
                  <a:schemeClr val="bg2">
                    <a:lumMod val="50000"/>
                  </a:schemeClr>
                </a:solidFill>
              </a:rPr>
              <a:t>IREC</a:t>
            </a:r>
          </a:p>
          <a:p>
            <a:pPr lvl="2"/>
            <a:r>
              <a:rPr lang="en-US" sz="2600" dirty="0" smtClean="0">
                <a:solidFill>
                  <a:schemeClr val="bg2">
                    <a:lumMod val="50000"/>
                  </a:schemeClr>
                </a:solidFill>
              </a:rPr>
              <a:t>NY-BEST</a:t>
            </a:r>
            <a:endParaRPr lang="en-US" sz="2600" dirty="0">
              <a:solidFill>
                <a:schemeClr val="bg2">
                  <a:lumMod val="50000"/>
                </a:schemeClr>
              </a:solidFill>
            </a:endParaRPr>
          </a:p>
          <a:p>
            <a:pPr lvl="2"/>
            <a:r>
              <a:rPr lang="en-US" sz="2600" dirty="0" smtClean="0">
                <a:solidFill>
                  <a:schemeClr val="bg2">
                    <a:lumMod val="50000"/>
                  </a:schemeClr>
                </a:solidFill>
              </a:rPr>
              <a:t>Smarter Grid Solutions</a:t>
            </a:r>
          </a:p>
        </p:txBody>
      </p:sp>
    </p:spTree>
    <p:extLst>
      <p:ext uri="{BB962C8B-B14F-4D97-AF65-F5344CB8AC3E}">
        <p14:creationId xmlns:p14="http://schemas.microsoft.com/office/powerpoint/2010/main" val="343328484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016 EPRI">
  <a:themeElements>
    <a:clrScheme name="EPRI Color Theme 2015">
      <a:dk1>
        <a:srgbClr val="000000"/>
      </a:dk1>
      <a:lt1>
        <a:srgbClr val="FFFFFF"/>
      </a:lt1>
      <a:dk2>
        <a:srgbClr val="000099"/>
      </a:dk2>
      <a:lt2>
        <a:srgbClr val="595959"/>
      </a:lt2>
      <a:accent1>
        <a:srgbClr val="006699"/>
      </a:accent1>
      <a:accent2>
        <a:srgbClr val="A50021"/>
      </a:accent2>
      <a:accent3>
        <a:srgbClr val="30BE30"/>
      </a:accent3>
      <a:accent4>
        <a:srgbClr val="FF8000"/>
      </a:accent4>
      <a:accent5>
        <a:srgbClr val="8409FF"/>
      </a:accent5>
      <a:accent6>
        <a:srgbClr val="FFCC00"/>
      </a:accent6>
      <a:hlink>
        <a:srgbClr val="0000FF"/>
      </a:hlink>
      <a:folHlink>
        <a:srgbClr val="FF00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 EPRI" id="{927C7F8F-BAD6-461A-B0F1-3A65DB11DAB8}" vid="{DC9EE112-E29A-4A97-9EDC-856FBF721EB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5C3CE8B6CA0C468912D5F0DE1E2016" ma:contentTypeVersion="2" ma:contentTypeDescription="Create a new document." ma:contentTypeScope="" ma:versionID="cfa3e7fe288528f8cfb2de211c8e8049">
  <xsd:schema xmlns:xsd="http://www.w3.org/2001/XMLSchema" xmlns:xs="http://www.w3.org/2001/XMLSchema" xmlns:p="http://schemas.microsoft.com/office/2006/metadata/properties" xmlns:ns2="111b167e-d5f1-4a37-9b38-8b8857d1e56d" targetNamespace="http://schemas.microsoft.com/office/2006/metadata/properties" ma:root="true" ma:fieldsID="9007e673b94d5065872dfbc5b2644a51" ns2:_="">
    <xsd:import namespace="111b167e-d5f1-4a37-9b38-8b8857d1e56d"/>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1b167e-d5f1-4a37-9b38-8b8857d1e5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C27114-126B-4AF1-A7BD-06E02F9B4C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1b167e-d5f1-4a37-9b38-8b8857d1e5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685E1B-11B3-42F3-9927-D8AB8D57F9C9}">
  <ds:schemaRefs>
    <ds:schemaRef ds:uri="http://schemas.openxmlformats.org/package/2006/metadata/core-properties"/>
    <ds:schemaRef ds:uri="http://www.w3.org/XML/1998/namespace"/>
    <ds:schemaRef ds:uri="http://schemas.microsoft.com/office/infopath/2007/PartnerControls"/>
    <ds:schemaRef ds:uri="http://purl.org/dc/dcmitype/"/>
    <ds:schemaRef ds:uri="http://purl.org/dc/terms/"/>
    <ds:schemaRef ds:uri="http://schemas.microsoft.com/office/2006/documentManagement/types"/>
    <ds:schemaRef ds:uri="111b167e-d5f1-4a37-9b38-8b8857d1e56d"/>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BAB1E7DA-A27E-409E-A4DD-2122D49441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19256</TotalTime>
  <Words>3048</Words>
  <Application>Microsoft Office PowerPoint</Application>
  <PresentationFormat>On-screen Show (4:3)</PresentationFormat>
  <Paragraphs>558</Paragraphs>
  <Slides>31</Slides>
  <Notes>20</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31</vt:i4>
      </vt:variant>
    </vt:vector>
  </HeadingPairs>
  <TitlesOfParts>
    <vt:vector size="46" baseType="lpstr">
      <vt:lpstr>Arial</vt:lpstr>
      <vt:lpstr>Arial Black</vt:lpstr>
      <vt:lpstr>Arial Narrow</vt:lpstr>
      <vt:lpstr>Calibri</vt:lpstr>
      <vt:lpstr>Calibri Light</vt:lpstr>
      <vt:lpstr>Courier New</vt:lpstr>
      <vt:lpstr>Times New Roman</vt:lpstr>
      <vt:lpstr>Wingdings</vt:lpstr>
      <vt:lpstr>1_Office Theme</vt:lpstr>
      <vt:lpstr>Custom Design</vt:lpstr>
      <vt:lpstr>2_Office Theme</vt:lpstr>
      <vt:lpstr>1_Custom Design</vt:lpstr>
      <vt:lpstr>2016 EPRI</vt:lpstr>
      <vt:lpstr>Office Theme</vt:lpstr>
      <vt:lpstr>6_Office Theme</vt:lpstr>
      <vt:lpstr>Distribution System Planning Engagement Group</vt:lpstr>
      <vt:lpstr>Overall Engagement Group Purpose &amp; Objectives</vt:lpstr>
      <vt:lpstr>Distribution System Planning Engagement Group Charter  (updated draft 05/23/2016)</vt:lpstr>
      <vt:lpstr>Engagement Group Ground Rules*</vt:lpstr>
      <vt:lpstr>Agenda</vt:lpstr>
      <vt:lpstr>Schedule (subject to revision)</vt:lpstr>
      <vt:lpstr>What is Hosting Capacity and Why is it So Important?</vt:lpstr>
      <vt:lpstr>PowerPoint Presentation</vt:lpstr>
      <vt:lpstr>Increasing Hosting Capacity </vt:lpstr>
      <vt:lpstr>PowerPoint Presentation</vt:lpstr>
      <vt:lpstr>Hosting Capacity Themes</vt:lpstr>
      <vt:lpstr>Hosting Capacity Implementation Roadmap</vt:lpstr>
      <vt:lpstr>Hosting Capacity Stakeholder Discussion</vt:lpstr>
      <vt:lpstr>Hosting Capacity – What We’ve Heard</vt:lpstr>
      <vt:lpstr>Hosting Capacity – What We’ve Heard</vt:lpstr>
      <vt:lpstr>Industry Status – Distribution Modeling Still Work to be Done</vt:lpstr>
      <vt:lpstr>Streamlined Implementation of Hosting Capacity Assessments</vt:lpstr>
      <vt:lpstr>PowerPoint Presentation</vt:lpstr>
      <vt:lpstr>Stakeholder Engagement Conference – August 18th </vt:lpstr>
      <vt:lpstr>PowerPoint Presentation</vt:lpstr>
      <vt:lpstr>Engagement Process Overview</vt:lpstr>
      <vt:lpstr>Supplemental DSIP Topics</vt:lpstr>
      <vt:lpstr>Scope of Hosting Capacity </vt:lpstr>
      <vt:lpstr>Distribution System Planning Topic Descriptions</vt:lpstr>
      <vt:lpstr>Distribution System Planning Topic Descriptions continued</vt:lpstr>
      <vt:lpstr>Reference Guide</vt:lpstr>
      <vt:lpstr>Information Guide</vt:lpstr>
      <vt:lpstr>Distribution System Planning – Participants (1)</vt:lpstr>
      <vt:lpstr>Distribution System Planning – Participants (2)</vt:lpstr>
      <vt:lpstr>Advisory Group Members</vt:lpstr>
      <vt:lpstr>PowerPoint Presentation</vt:lpstr>
    </vt:vector>
  </TitlesOfParts>
  <Company>ICFI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Howley, Annie</dc:creator>
  <cp:lastModifiedBy>Howley, Annie</cp:lastModifiedBy>
  <cp:revision>488</cp:revision>
  <dcterms:created xsi:type="dcterms:W3CDTF">2016-02-02T19:27:06Z</dcterms:created>
  <dcterms:modified xsi:type="dcterms:W3CDTF">2016-08-11T12:44:14Z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0x010100C65C3CE8B6CA0C468912D5F0DE1E2016</vt:lpwstr>
  </property>
</Properties>
</file>