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4"/>
  </p:sldMasterIdLst>
  <p:notesMasterIdLst>
    <p:notesMasterId r:id="rId11"/>
  </p:notesMasterIdLst>
  <p:sldIdLst>
    <p:sldId id="256" r:id="rId5"/>
    <p:sldId id="300" r:id="rId6"/>
    <p:sldId id="303" r:id="rId7"/>
    <p:sldId id="305" r:id="rId8"/>
    <p:sldId id="306" r:id="rId9"/>
    <p:sldId id="258" r:id="rId10"/>
  </p:sldIdLst>
  <p:sldSz cx="9144000" cy="6858000" type="screen4x3"/>
  <p:notesSz cx="7010400" cy="93726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2" autoAdjust="0"/>
    <p:restoredTop sz="94660"/>
  </p:normalViewPr>
  <p:slideViewPr>
    <p:cSldViewPr snapToGrid="0">
      <p:cViewPr varScale="1">
        <p:scale>
          <a:sx n="67" d="100"/>
          <a:sy n="67" d="100"/>
        </p:scale>
        <p:origin x="1296" y="66"/>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9900"/>
          </a:xfrm>
          <a:prstGeom prst="rect">
            <a:avLst/>
          </a:prstGeom>
        </p:spPr>
        <p:txBody>
          <a:bodyPr vert="horz" lIns="91440" tIns="45720" rIns="91440" bIns="45720" rtlCol="0"/>
          <a:lstStyle>
            <a:lvl1pPr algn="r">
              <a:defRPr sz="1200"/>
            </a:lvl1pPr>
          </a:lstStyle>
          <a:p>
            <a:fld id="{B7AE374C-B855-4B0C-A800-9B2D436CDEB3}" type="datetimeFigureOut">
              <a:rPr lang="en-US" smtClean="0"/>
              <a:t>8/12/2016</a:t>
            </a:fld>
            <a:endParaRPr lang="en-US"/>
          </a:p>
        </p:txBody>
      </p:sp>
      <p:sp>
        <p:nvSpPr>
          <p:cNvPr id="4" name="Slide Image Placeholder 3"/>
          <p:cNvSpPr>
            <a:spLocks noGrp="1" noRot="1" noChangeAspect="1"/>
          </p:cNvSpPr>
          <p:nvPr>
            <p:ph type="sldImg" idx="2"/>
          </p:nvPr>
        </p:nvSpPr>
        <p:spPr>
          <a:xfrm>
            <a:off x="1395413" y="1171575"/>
            <a:ext cx="4219575" cy="31638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510088"/>
            <a:ext cx="5607050" cy="36909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02700"/>
            <a:ext cx="3038475"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902700"/>
            <a:ext cx="3038475" cy="469900"/>
          </a:xfrm>
          <a:prstGeom prst="rect">
            <a:avLst/>
          </a:prstGeom>
        </p:spPr>
        <p:txBody>
          <a:bodyPr vert="horz" lIns="91440" tIns="45720" rIns="91440" bIns="45720" rtlCol="0" anchor="b"/>
          <a:lstStyle>
            <a:lvl1pPr algn="r">
              <a:defRPr sz="1200"/>
            </a:lvl1pPr>
          </a:lstStyle>
          <a:p>
            <a:fld id="{5F2E5D71-D5EF-4851-BEA4-355D1EDCB4AF}" type="slidenum">
              <a:rPr lang="en-US" smtClean="0"/>
              <a:t>‹#›</a:t>
            </a:fld>
            <a:endParaRPr lang="en-US"/>
          </a:p>
        </p:txBody>
      </p:sp>
    </p:spTree>
    <p:extLst>
      <p:ext uri="{BB962C8B-B14F-4D97-AF65-F5344CB8AC3E}">
        <p14:creationId xmlns:p14="http://schemas.microsoft.com/office/powerpoint/2010/main" val="3307132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79620" y="1973866"/>
            <a:ext cx="5648623" cy="1204306"/>
          </a:xfrm>
        </p:spPr>
        <p:txBody>
          <a:bodyPr bIns="9144" anchor="b"/>
          <a:lstStyle>
            <a:lvl1pPr>
              <a:defRPr sz="3200" b="0">
                <a:solidFill>
                  <a:schemeClr val="accent1"/>
                </a:solidFill>
                <a:latin typeface="+mn-lt"/>
              </a:defRPr>
            </a:lvl1pPr>
          </a:lstStyle>
          <a:p>
            <a:r>
              <a:rPr lang="en-US"/>
              <a:t>Click to edit Master title style</a:t>
            </a:r>
            <a:endParaRPr lang="en-US" dirty="0"/>
          </a:p>
        </p:txBody>
      </p:sp>
      <p:sp>
        <p:nvSpPr>
          <p:cNvPr id="3" name="Subtitle 2"/>
          <p:cNvSpPr>
            <a:spLocks noGrp="1"/>
          </p:cNvSpPr>
          <p:nvPr>
            <p:ph type="subTitle" idx="1"/>
          </p:nvPr>
        </p:nvSpPr>
        <p:spPr>
          <a:xfrm>
            <a:off x="1679620" y="3361739"/>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pic>
        <p:nvPicPr>
          <p:cNvPr id="9" name="Picture 20" descr="Meter-33864"/>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7187184" y="365125"/>
            <a:ext cx="1691640" cy="1119062"/>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pic>
      <p:pic>
        <p:nvPicPr>
          <p:cNvPr id="10" name="Picture 21" descr="nuclear-580438"/>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3716241" y="365125"/>
            <a:ext cx="1691640" cy="1119062"/>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pic>
      <p:pic>
        <p:nvPicPr>
          <p:cNvPr id="11" name="Picture 22" descr="wind-301417"/>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a:stretch/>
        </p:blipFill>
        <p:spPr bwMode="auto">
          <a:xfrm>
            <a:off x="233571" y="365125"/>
            <a:ext cx="1691640" cy="1119062"/>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pic>
      <p:pic>
        <p:nvPicPr>
          <p:cNvPr id="12" name="Picture 23" descr="powerlines-7716405"/>
          <p:cNvPicPr>
            <a:picLocks noChangeAspect="1" noChangeArrowheads="1"/>
          </p:cNvPicPr>
          <p:nvPr/>
        </p:nvPicPr>
        <p:blipFill rotWithShape="1">
          <a:blip r:embed="rId5" cstate="screen">
            <a:extLst>
              <a:ext uri="{28A0092B-C50C-407E-A947-70E740481C1C}">
                <a14:useLocalDpi xmlns:a14="http://schemas.microsoft.com/office/drawing/2010/main"/>
              </a:ext>
            </a:extLst>
          </a:blip>
          <a:srcRect/>
          <a:stretch/>
        </p:blipFill>
        <p:spPr bwMode="auto">
          <a:xfrm>
            <a:off x="5449824" y="365125"/>
            <a:ext cx="1691640" cy="1119062"/>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pic>
      <p:pic>
        <p:nvPicPr>
          <p:cNvPr id="13" name="Picture 24"/>
          <p:cNvPicPr>
            <a:picLocks noChangeAspect="1" noChangeArrowheads="1"/>
          </p:cNvPicPr>
          <p:nvPr/>
        </p:nvPicPr>
        <p:blipFill rotWithShape="1">
          <a:blip r:embed="rId6" cstate="screen">
            <a:extLst>
              <a:ext uri="{28A0092B-C50C-407E-A947-70E740481C1C}">
                <a14:useLocalDpi xmlns:a14="http://schemas.microsoft.com/office/drawing/2010/main"/>
              </a:ext>
            </a:extLst>
          </a:blip>
          <a:srcRect/>
          <a:stretch/>
        </p:blipFill>
        <p:spPr bwMode="auto">
          <a:xfrm>
            <a:off x="1974906" y="365125"/>
            <a:ext cx="1691640" cy="1119062"/>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pic>
      <p:pic>
        <p:nvPicPr>
          <p:cNvPr id="14" name="Picture 13" descr="MJB_lh.jpg"/>
          <p:cNvPicPr>
            <a:picLocks noChangeAspect="1"/>
          </p:cNvPicPr>
          <p:nvPr/>
        </p:nvPicPr>
        <p:blipFill>
          <a:blip r:embed="rId7">
            <a:extLst>
              <a:ext uri="{28A0092B-C50C-407E-A947-70E740481C1C}">
                <a14:useLocalDpi xmlns:a14="http://schemas.microsoft.com/office/drawing/2010/main"/>
              </a:ext>
            </a:extLst>
          </a:blip>
          <a:stretch>
            <a:fillRect/>
          </a:stretch>
        </p:blipFill>
        <p:spPr>
          <a:xfrm>
            <a:off x="6816525" y="5476305"/>
            <a:ext cx="1359098" cy="507397"/>
          </a:xfrm>
          <a:prstGeom prst="rect">
            <a:avLst/>
          </a:prstGeom>
        </p:spPr>
      </p:pic>
      <p:sp>
        <p:nvSpPr>
          <p:cNvPr id="15" name="Rectangle 14"/>
          <p:cNvSpPr/>
          <p:nvPr/>
        </p:nvSpPr>
        <p:spPr>
          <a:xfrm>
            <a:off x="6616100" y="5445666"/>
            <a:ext cx="1751748" cy="591300"/>
          </a:xfrm>
          <a:prstGeom prst="rect">
            <a:avLst/>
          </a:prstGeom>
          <a:noFill/>
          <a:ln w="3175" cmpd="sng">
            <a:solidFill>
              <a:schemeClr val="bg2">
                <a:lumMod val="85000"/>
              </a:schemeClr>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835773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a:t>Click to edit Master title style</a:t>
            </a:r>
          </a:p>
        </p:txBody>
      </p:sp>
      <p:sp>
        <p:nvSpPr>
          <p:cNvPr id="3" name="Content Placeholder 2"/>
          <p:cNvSpPr>
            <a:spLocks noGrp="1"/>
          </p:cNvSpPr>
          <p:nvPr>
            <p:ph idx="1"/>
          </p:nvPr>
        </p:nvSpPr>
        <p:spPr/>
        <p:txBody>
          <a:bodyPr/>
          <a:lstStyle>
            <a:lvl1pPr marL="0" indent="0">
              <a:buFont typeface="Arial" panose="020B0604020202020204" pitchFamily="34" charset="0"/>
              <a:buNone/>
              <a:defRPr/>
            </a:lvl1pPr>
            <a:lvl2pPr marL="173736" indent="-173736">
              <a:buFont typeface="Arial" panose="020B0604020202020204" pitchFamily="34" charset="0"/>
              <a:buChar char="•"/>
              <a:defRPr/>
            </a:lvl2pPr>
            <a:lvl3pPr marL="402336" indent="-164592">
              <a:buFont typeface="Arial" panose="020B0604020202020204" pitchFamily="34" charset="0"/>
              <a:buChar char="•"/>
              <a:defRPr/>
            </a:lvl3pPr>
            <a:lvl4pPr marL="630936" indent="-164592">
              <a:buFont typeface="Arial" panose="020B0604020202020204" pitchFamily="34" charset="0"/>
              <a:buChar char="•"/>
              <a:defRPr/>
            </a:lvl4pPr>
            <a:lvl5pPr marL="859536" indent="-173736">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8677656" y="6535114"/>
            <a:ext cx="256069" cy="246888"/>
          </a:xfrm>
        </p:spPr>
        <p:txBody>
          <a:bodyPr>
            <a:noAutofit/>
          </a:bodyPr>
          <a:lstStyle>
            <a:lvl1pPr>
              <a:defRPr sz="900">
                <a:latin typeface="Arial" panose="020B0604020202020204" pitchFamily="34" charset="0"/>
                <a:cs typeface="Arial" panose="020B0604020202020204" pitchFamily="34" charset="0"/>
              </a:defRPr>
            </a:lvl1pPr>
          </a:lstStyle>
          <a:p>
            <a:fld id="{B3BDEB45-861C-4D7F-ADCC-2E1E0B82DA9F}" type="slidenum">
              <a:rPr lang="en-US" smtClean="0">
                <a:solidFill>
                  <a:srgbClr val="3E4238"/>
                </a:solidFill>
              </a:rPr>
              <a:pPr/>
              <a:t>‹#›</a:t>
            </a:fld>
            <a:endParaRPr lang="en-US" dirty="0">
              <a:solidFill>
                <a:srgbClr val="3E4238"/>
              </a:solidFill>
            </a:endParaRPr>
          </a:p>
        </p:txBody>
      </p:sp>
    </p:spTree>
    <p:extLst>
      <p:ext uri="{BB962C8B-B14F-4D97-AF65-F5344CB8AC3E}">
        <p14:creationId xmlns:p14="http://schemas.microsoft.com/office/powerpoint/2010/main" val="477980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6" name="Slide Number Placeholder 5"/>
          <p:cNvSpPr>
            <a:spLocks noGrp="1"/>
          </p:cNvSpPr>
          <p:nvPr>
            <p:ph type="sldNum" sz="quarter" idx="12"/>
          </p:nvPr>
        </p:nvSpPr>
        <p:spPr>
          <a:xfrm>
            <a:off x="8677656" y="6535114"/>
            <a:ext cx="256069" cy="245636"/>
          </a:xfrm>
        </p:spPr>
        <p:txBody>
          <a:bodyPr>
            <a:noAutofit/>
          </a:bodyPr>
          <a:lstStyle>
            <a:lvl1pPr>
              <a:defRPr sz="900">
                <a:latin typeface="Arial" panose="020B0604020202020204" pitchFamily="34" charset="0"/>
                <a:cs typeface="Arial" panose="020B0604020202020204" pitchFamily="34" charset="0"/>
              </a:defRPr>
            </a:lvl1pPr>
          </a:lstStyle>
          <a:p>
            <a:fld id="{78F6D011-5ED5-44EC-B100-0D7774820495}" type="slidenum">
              <a:rPr lang="en-US" smtClean="0">
                <a:solidFill>
                  <a:srgbClr val="3E4238"/>
                </a:solidFill>
              </a:rPr>
              <a:pPr/>
              <a:t>‹#›</a:t>
            </a:fld>
            <a:endParaRPr lang="en-US" dirty="0">
              <a:solidFill>
                <a:srgbClr val="3E4238"/>
              </a:solidFill>
            </a:endParaRPr>
          </a:p>
        </p:txBody>
      </p:sp>
    </p:spTree>
    <p:extLst>
      <p:ext uri="{BB962C8B-B14F-4D97-AF65-F5344CB8AC3E}">
        <p14:creationId xmlns:p14="http://schemas.microsoft.com/office/powerpoint/2010/main" val="2900522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5"/>
          <p:cNvSpPr>
            <a:spLocks noGrp="1"/>
          </p:cNvSpPr>
          <p:nvPr>
            <p:ph type="sldNum" sz="quarter" idx="12"/>
          </p:nvPr>
        </p:nvSpPr>
        <p:spPr>
          <a:xfrm>
            <a:off x="8677656" y="6535114"/>
            <a:ext cx="256069" cy="245636"/>
          </a:xfrm>
        </p:spPr>
        <p:txBody>
          <a:bodyPr>
            <a:noAutofit/>
          </a:bodyPr>
          <a:lstStyle>
            <a:lvl1pPr>
              <a:defRPr sz="900">
                <a:latin typeface="Arial" panose="020B0604020202020204" pitchFamily="34" charset="0"/>
                <a:cs typeface="Arial" panose="020B0604020202020204" pitchFamily="34" charset="0"/>
              </a:defRPr>
            </a:lvl1pPr>
          </a:lstStyle>
          <a:p>
            <a:fld id="{77C084AE-EF92-47AF-9489-83E19BDC85CB}" type="slidenum">
              <a:rPr lang="en-US" smtClean="0">
                <a:solidFill>
                  <a:srgbClr val="3E4238"/>
                </a:solidFill>
              </a:rPr>
              <a:pPr/>
              <a:t>‹#›</a:t>
            </a:fld>
            <a:endParaRPr lang="en-US" dirty="0">
              <a:solidFill>
                <a:srgbClr val="3E4238"/>
              </a:solidFill>
            </a:endParaRPr>
          </a:p>
        </p:txBody>
      </p:sp>
    </p:spTree>
    <p:extLst>
      <p:ext uri="{BB962C8B-B14F-4D97-AF65-F5344CB8AC3E}">
        <p14:creationId xmlns:p14="http://schemas.microsoft.com/office/powerpoint/2010/main" val="3118808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8677656" y="6535114"/>
            <a:ext cx="256069" cy="245636"/>
          </a:xfrm>
        </p:spPr>
        <p:txBody>
          <a:bodyPr>
            <a:noAutofit/>
          </a:bodyPr>
          <a:lstStyle>
            <a:lvl1pPr>
              <a:defRPr sz="900">
                <a:latin typeface="Arial" panose="020B0604020202020204" pitchFamily="34" charset="0"/>
                <a:cs typeface="Arial" panose="020B0604020202020204" pitchFamily="34" charset="0"/>
              </a:defRPr>
            </a:lvl1pPr>
          </a:lstStyle>
          <a:p>
            <a:fld id="{9FE4A176-482D-4CB8-9B00-3D3CDB47EF5A}" type="slidenum">
              <a:rPr lang="en-US" smtClean="0">
                <a:solidFill>
                  <a:srgbClr val="3E4238"/>
                </a:solidFill>
              </a:rPr>
              <a:pPr/>
              <a:t>‹#›</a:t>
            </a:fld>
            <a:endParaRPr lang="en-US" dirty="0">
              <a:solidFill>
                <a:srgbClr val="3E4238"/>
              </a:solidFill>
            </a:endParaRPr>
          </a:p>
        </p:txBody>
      </p:sp>
    </p:spTree>
    <p:extLst>
      <p:ext uri="{BB962C8B-B14F-4D97-AF65-F5344CB8AC3E}">
        <p14:creationId xmlns:p14="http://schemas.microsoft.com/office/powerpoint/2010/main" val="1928944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ac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fontAlgn="auto">
              <a:spcBef>
                <a:spcPts val="0"/>
              </a:spcBef>
              <a:spcAft>
                <a:spcPts val="0"/>
              </a:spcAft>
            </a:pPr>
            <a:fld id="{D713FA7F-0CAF-804F-8B3E-085241A5ECEB}" type="slidenum">
              <a:rPr lang="en-US" smtClean="0">
                <a:solidFill>
                  <a:srgbClr val="3E4238"/>
                </a:solidFill>
              </a:rPr>
              <a:pPr defTabSz="457200" fontAlgn="auto">
                <a:spcBef>
                  <a:spcPts val="0"/>
                </a:spcBef>
                <a:spcAft>
                  <a:spcPts val="0"/>
                </a:spcAft>
              </a:pPr>
              <a:t>‹#›</a:t>
            </a:fld>
            <a:endParaRPr lang="en-US" dirty="0">
              <a:solidFill>
                <a:srgbClr val="3E4238"/>
              </a:solidFill>
            </a:endParaRPr>
          </a:p>
        </p:txBody>
      </p:sp>
      <p:pic>
        <p:nvPicPr>
          <p:cNvPr id="4" name="Picture 3" descr="MJB_lh.jp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225709" y="1496734"/>
            <a:ext cx="1760249" cy="657160"/>
          </a:xfrm>
          <a:prstGeom prst="rect">
            <a:avLst/>
          </a:prstGeom>
        </p:spPr>
      </p:pic>
      <p:sp>
        <p:nvSpPr>
          <p:cNvPr id="5" name="Rectangle 4"/>
          <p:cNvSpPr/>
          <p:nvPr/>
        </p:nvSpPr>
        <p:spPr>
          <a:xfrm>
            <a:off x="1103942" y="1466095"/>
            <a:ext cx="2012884" cy="765828"/>
          </a:xfrm>
          <a:prstGeom prst="rect">
            <a:avLst/>
          </a:prstGeom>
          <a:noFill/>
          <a:ln w="3175" cmpd="sng">
            <a:solidFill>
              <a:schemeClr val="bg2">
                <a:lumMod val="85000"/>
              </a:schemeClr>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6" name="Group 5"/>
          <p:cNvGrpSpPr/>
          <p:nvPr/>
        </p:nvGrpSpPr>
        <p:grpSpPr>
          <a:xfrm>
            <a:off x="1103942" y="2603885"/>
            <a:ext cx="4802504" cy="2805241"/>
            <a:chOff x="1103942" y="2603885"/>
            <a:chExt cx="4802504" cy="2805241"/>
          </a:xfrm>
        </p:grpSpPr>
        <p:sp>
          <p:nvSpPr>
            <p:cNvPr id="7" name="Rectangle 4"/>
            <p:cNvSpPr>
              <a:spLocks noChangeArrowheads="1"/>
            </p:cNvSpPr>
            <p:nvPr/>
          </p:nvSpPr>
          <p:spPr bwMode="auto">
            <a:xfrm>
              <a:off x="1103942" y="2609089"/>
              <a:ext cx="2560747" cy="2800037"/>
            </a:xfrm>
            <a:prstGeom prst="rect">
              <a:avLst/>
            </a:prstGeom>
            <a:noFill/>
            <a:ln>
              <a:noFill/>
            </a:ln>
            <a:effectLst/>
            <a:extLst/>
          </p:spPr>
          <p:txBody>
            <a:bodyPr lIns="0" tIns="0" rIns="0" bIns="0"/>
            <a:lstStyle/>
            <a:p>
              <a:pPr>
                <a:lnSpc>
                  <a:spcPct val="150000"/>
                </a:lnSpc>
                <a:buClr>
                  <a:srgbClr val="BA9342"/>
                </a:buClr>
                <a:buFont typeface="Wingdings" pitchFamily="2" charset="2"/>
                <a:buNone/>
                <a:tabLst>
                  <a:tab pos="271463" algn="l"/>
                </a:tabLst>
                <a:defRPr/>
              </a:pPr>
              <a:r>
                <a:rPr lang="en-GB" sz="1200" dirty="0">
                  <a:latin typeface="Arial" panose="020B0604020202020204" pitchFamily="34" charset="0"/>
                  <a:cs typeface="Arial" panose="020B0604020202020204" pitchFamily="34" charset="0"/>
                </a:rPr>
                <a:t>Concord, MA</a:t>
              </a:r>
            </a:p>
            <a:p>
              <a:pPr>
                <a:lnSpc>
                  <a:spcPct val="150000"/>
                </a:lnSpc>
                <a:spcAft>
                  <a:spcPts val="600"/>
                </a:spcAft>
                <a:buClr>
                  <a:srgbClr val="BA9342"/>
                </a:buClr>
                <a:buFont typeface="Wingdings" pitchFamily="2" charset="2"/>
                <a:buNone/>
                <a:tabLst>
                  <a:tab pos="271463" algn="l"/>
                </a:tabLst>
                <a:defRPr/>
              </a:pPr>
              <a:r>
                <a:rPr lang="en-GB" sz="1200" i="1" dirty="0">
                  <a:latin typeface="Arial" panose="020B0604020202020204" pitchFamily="34" charset="0"/>
                  <a:cs typeface="Arial" panose="020B0604020202020204" pitchFamily="34" charset="0"/>
                </a:rPr>
                <a:t>Headquarters</a:t>
              </a:r>
            </a:p>
            <a:p>
              <a:pPr>
                <a:lnSpc>
                  <a:spcPct val="100000"/>
                </a:lnSpc>
                <a:buClr>
                  <a:srgbClr val="BA9342"/>
                </a:buClr>
                <a:buFont typeface="Wingdings" pitchFamily="2" charset="2"/>
                <a:buNone/>
                <a:tabLst>
                  <a:tab pos="271463" algn="l"/>
                </a:tabLst>
                <a:defRPr/>
              </a:pPr>
              <a:r>
                <a:rPr lang="en-GB" sz="1200" dirty="0">
                  <a:latin typeface="Arial" panose="020B0604020202020204" pitchFamily="34" charset="0"/>
                  <a:cs typeface="Arial" panose="020B0604020202020204" pitchFamily="34" charset="0"/>
                </a:rPr>
                <a:t>47 Junction Square Drive</a:t>
              </a:r>
            </a:p>
            <a:p>
              <a:pPr>
                <a:lnSpc>
                  <a:spcPct val="100000"/>
                </a:lnSpc>
                <a:buClr>
                  <a:srgbClr val="BA9342"/>
                </a:buClr>
                <a:buFont typeface="Wingdings" pitchFamily="2" charset="2"/>
                <a:buNone/>
                <a:tabLst>
                  <a:tab pos="271463" algn="l"/>
                </a:tabLst>
                <a:defRPr/>
              </a:pPr>
              <a:r>
                <a:rPr lang="en-GB" sz="1200" dirty="0">
                  <a:latin typeface="Arial" panose="020B0604020202020204" pitchFamily="34" charset="0"/>
                  <a:cs typeface="Arial" panose="020B0604020202020204" pitchFamily="34" charset="0"/>
                </a:rPr>
                <a:t>Concord, Massachusetts</a:t>
              </a:r>
            </a:p>
            <a:p>
              <a:pPr>
                <a:lnSpc>
                  <a:spcPct val="100000"/>
                </a:lnSpc>
                <a:spcAft>
                  <a:spcPts val="600"/>
                </a:spcAft>
                <a:buClr>
                  <a:srgbClr val="BA9342"/>
                </a:buClr>
                <a:buFont typeface="Wingdings" pitchFamily="2" charset="2"/>
                <a:buNone/>
                <a:tabLst>
                  <a:tab pos="271463" algn="l"/>
                </a:tabLst>
                <a:defRPr/>
              </a:pPr>
              <a:r>
                <a:rPr lang="en-GB" sz="1200" dirty="0">
                  <a:latin typeface="Arial" panose="020B0604020202020204" pitchFamily="34" charset="0"/>
                  <a:cs typeface="Arial" panose="020B0604020202020204" pitchFamily="34" charset="0"/>
                </a:rPr>
                <a:t>United States</a:t>
              </a:r>
            </a:p>
            <a:p>
              <a:pPr>
                <a:lnSpc>
                  <a:spcPct val="150000"/>
                </a:lnSpc>
                <a:buClr>
                  <a:srgbClr val="BA9342"/>
                </a:buClr>
                <a:buFont typeface="Wingdings" pitchFamily="2" charset="2"/>
                <a:buNone/>
                <a:tabLst>
                  <a:tab pos="271463" algn="l"/>
                </a:tabLst>
                <a:defRPr/>
              </a:pPr>
              <a:r>
                <a:rPr lang="en-GB" sz="1200" dirty="0">
                  <a:latin typeface="Arial" panose="020B0604020202020204" pitchFamily="34" charset="0"/>
                  <a:cs typeface="Arial" panose="020B0604020202020204" pitchFamily="34" charset="0"/>
                </a:rPr>
                <a:t>Tel: 978 369 5533</a:t>
              </a:r>
            </a:p>
            <a:p>
              <a:pPr>
                <a:lnSpc>
                  <a:spcPct val="150000"/>
                </a:lnSpc>
                <a:spcAft>
                  <a:spcPts val="600"/>
                </a:spcAft>
                <a:buClr>
                  <a:srgbClr val="BA9342"/>
                </a:buClr>
                <a:buFont typeface="Wingdings" pitchFamily="2" charset="2"/>
                <a:buNone/>
                <a:tabLst>
                  <a:tab pos="271463" algn="l"/>
                </a:tabLst>
                <a:defRPr/>
              </a:pPr>
              <a:r>
                <a:rPr lang="en-GB" sz="1200" dirty="0">
                  <a:latin typeface="Arial" panose="020B0604020202020204" pitchFamily="34" charset="0"/>
                  <a:cs typeface="Arial" panose="020B0604020202020204" pitchFamily="34" charset="0"/>
                </a:rPr>
                <a:t>Fax: 978 369 7712</a:t>
              </a:r>
            </a:p>
            <a:p>
              <a:pPr>
                <a:lnSpc>
                  <a:spcPct val="150000"/>
                </a:lnSpc>
                <a:buClr>
                  <a:srgbClr val="BA9342"/>
                </a:buClr>
                <a:buFont typeface="Wingdings" pitchFamily="2" charset="2"/>
                <a:buNone/>
                <a:tabLst>
                  <a:tab pos="271463" algn="l"/>
                </a:tabLst>
                <a:defRPr/>
              </a:pPr>
              <a:r>
                <a:rPr lang="en-GB" sz="1200" b="1" dirty="0">
                  <a:latin typeface="Arial" panose="020B0604020202020204" pitchFamily="34" charset="0"/>
                  <a:cs typeface="Arial" panose="020B0604020202020204" pitchFamily="34" charset="0"/>
                </a:rPr>
                <a:t>www.mjbradley.com</a:t>
              </a:r>
            </a:p>
            <a:p>
              <a:pPr>
                <a:lnSpc>
                  <a:spcPct val="150000"/>
                </a:lnSpc>
                <a:buClr>
                  <a:srgbClr val="BA9342"/>
                </a:buClr>
                <a:buFont typeface="Wingdings" pitchFamily="2" charset="2"/>
                <a:buNone/>
                <a:tabLst>
                  <a:tab pos="271463" algn="l"/>
                </a:tabLst>
                <a:defRPr/>
              </a:pPr>
              <a:r>
                <a:rPr lang="en-GB" sz="1200" dirty="0">
                  <a:latin typeface="Arial" panose="020B0604020202020204" pitchFamily="34" charset="0"/>
                  <a:cs typeface="Arial" panose="020B0604020202020204" pitchFamily="34" charset="0"/>
                </a:rPr>
                <a:t> </a:t>
              </a:r>
            </a:p>
          </p:txBody>
        </p:sp>
        <p:sp>
          <p:nvSpPr>
            <p:cNvPr id="8" name="Rectangle 4"/>
            <p:cNvSpPr>
              <a:spLocks noChangeArrowheads="1"/>
            </p:cNvSpPr>
            <p:nvPr/>
          </p:nvSpPr>
          <p:spPr bwMode="auto">
            <a:xfrm>
              <a:off x="3345699" y="2603885"/>
              <a:ext cx="2560747" cy="2800037"/>
            </a:xfrm>
            <a:prstGeom prst="rect">
              <a:avLst/>
            </a:prstGeom>
            <a:noFill/>
            <a:ln>
              <a:noFill/>
            </a:ln>
            <a:effectLst/>
            <a:extLst/>
          </p:spPr>
          <p:txBody>
            <a:bodyPr lIns="0" tIns="0" rIns="0" bIns="0"/>
            <a:lstStyle/>
            <a:p>
              <a:pPr>
                <a:lnSpc>
                  <a:spcPct val="150000"/>
                </a:lnSpc>
                <a:buClr>
                  <a:srgbClr val="BA9342"/>
                </a:buClr>
                <a:buFont typeface="Wingdings" pitchFamily="2" charset="2"/>
                <a:buNone/>
                <a:tabLst>
                  <a:tab pos="271463" algn="l"/>
                </a:tabLst>
                <a:defRPr/>
              </a:pPr>
              <a:r>
                <a:rPr lang="en-GB" sz="1200" dirty="0">
                  <a:latin typeface="Arial" panose="020B0604020202020204" pitchFamily="34" charset="0"/>
                  <a:cs typeface="Arial" panose="020B0604020202020204" pitchFamily="34" charset="0"/>
                </a:rPr>
                <a:t>Washington, DC</a:t>
              </a:r>
            </a:p>
            <a:p>
              <a:pPr>
                <a:lnSpc>
                  <a:spcPct val="150000"/>
                </a:lnSpc>
                <a:spcAft>
                  <a:spcPts val="600"/>
                </a:spcAft>
                <a:buClr>
                  <a:srgbClr val="BA9342"/>
                </a:buClr>
                <a:buFont typeface="Wingdings" pitchFamily="2" charset="2"/>
                <a:buNone/>
                <a:tabLst>
                  <a:tab pos="271463" algn="l"/>
                </a:tabLst>
                <a:defRPr/>
              </a:pPr>
              <a:endParaRPr lang="en-GB" sz="1200" i="1" dirty="0">
                <a:latin typeface="Arial" panose="020B0604020202020204" pitchFamily="34" charset="0"/>
                <a:cs typeface="Arial" panose="020B0604020202020204" pitchFamily="34" charset="0"/>
              </a:endParaRPr>
            </a:p>
            <a:p>
              <a:pPr>
                <a:lnSpc>
                  <a:spcPct val="100000"/>
                </a:lnSpc>
                <a:buClr>
                  <a:srgbClr val="BA9342"/>
                </a:buClr>
                <a:buFont typeface="Wingdings" pitchFamily="2" charset="2"/>
                <a:buNone/>
                <a:tabLst>
                  <a:tab pos="271463" algn="l"/>
                </a:tabLst>
                <a:defRPr/>
              </a:pPr>
              <a:r>
                <a:rPr lang="en-GB" sz="1200" dirty="0">
                  <a:latin typeface="Arial" panose="020B0604020202020204" pitchFamily="34" charset="0"/>
                  <a:cs typeface="Arial" panose="020B0604020202020204" pitchFamily="34" charset="0"/>
                </a:rPr>
                <a:t>1225 Eye Street, NW, Suite 200</a:t>
              </a:r>
            </a:p>
            <a:p>
              <a:pPr>
                <a:lnSpc>
                  <a:spcPct val="100000"/>
                </a:lnSpc>
                <a:buClr>
                  <a:srgbClr val="BA9342"/>
                </a:buClr>
                <a:buFont typeface="Wingdings" pitchFamily="2" charset="2"/>
                <a:buNone/>
                <a:tabLst>
                  <a:tab pos="271463" algn="l"/>
                </a:tabLst>
                <a:defRPr/>
              </a:pPr>
              <a:r>
                <a:rPr lang="en-GB" sz="1200" dirty="0">
                  <a:latin typeface="Arial" panose="020B0604020202020204" pitchFamily="34" charset="0"/>
                  <a:cs typeface="Arial" panose="020B0604020202020204" pitchFamily="34" charset="0"/>
                </a:rPr>
                <a:t>Washington, DC</a:t>
              </a:r>
            </a:p>
            <a:p>
              <a:pPr>
                <a:lnSpc>
                  <a:spcPct val="100000"/>
                </a:lnSpc>
                <a:spcAft>
                  <a:spcPts val="600"/>
                </a:spcAft>
                <a:buClr>
                  <a:srgbClr val="BA9342"/>
                </a:buClr>
                <a:buFont typeface="Wingdings" pitchFamily="2" charset="2"/>
                <a:buNone/>
                <a:tabLst>
                  <a:tab pos="271463" algn="l"/>
                </a:tabLst>
                <a:defRPr/>
              </a:pPr>
              <a:r>
                <a:rPr lang="en-GB" sz="1200" dirty="0">
                  <a:latin typeface="Arial" panose="020B0604020202020204" pitchFamily="34" charset="0"/>
                  <a:cs typeface="Arial" panose="020B0604020202020204" pitchFamily="34" charset="0"/>
                </a:rPr>
                <a:t>United States</a:t>
              </a:r>
            </a:p>
            <a:p>
              <a:pPr>
                <a:lnSpc>
                  <a:spcPct val="150000"/>
                </a:lnSpc>
                <a:buClr>
                  <a:srgbClr val="BA9342"/>
                </a:buClr>
                <a:buFont typeface="Wingdings" pitchFamily="2" charset="2"/>
                <a:buNone/>
                <a:tabLst>
                  <a:tab pos="271463" algn="l"/>
                </a:tabLst>
                <a:defRPr/>
              </a:pPr>
              <a:r>
                <a:rPr lang="en-GB" sz="1200" dirty="0">
                  <a:latin typeface="Arial" panose="020B0604020202020204" pitchFamily="34" charset="0"/>
                  <a:cs typeface="Arial" panose="020B0604020202020204" pitchFamily="34" charset="0"/>
                </a:rPr>
                <a:t>Tel: 202 525 5770</a:t>
              </a:r>
            </a:p>
            <a:p>
              <a:pPr>
                <a:lnSpc>
                  <a:spcPct val="150000"/>
                </a:lnSpc>
                <a:buClr>
                  <a:srgbClr val="BA9342"/>
                </a:buClr>
                <a:buFont typeface="Wingdings" pitchFamily="2" charset="2"/>
                <a:buNone/>
                <a:tabLst>
                  <a:tab pos="271463" algn="l"/>
                </a:tabLst>
                <a:defRPr/>
              </a:pPr>
              <a:r>
                <a:rPr lang="en-GB" sz="1200" dirty="0">
                  <a:latin typeface="Arial" panose="020B0604020202020204" pitchFamily="34" charset="0"/>
                  <a:cs typeface="Arial" panose="020B0604020202020204" pitchFamily="34" charset="0"/>
                </a:rPr>
                <a:t> </a:t>
              </a:r>
            </a:p>
          </p:txBody>
        </p:sp>
      </p:grpSp>
    </p:spTree>
    <p:extLst>
      <p:ext uri="{BB962C8B-B14F-4D97-AF65-F5344CB8AC3E}">
        <p14:creationId xmlns:p14="http://schemas.microsoft.com/office/powerpoint/2010/main" val="2528103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0943" y="365760"/>
            <a:ext cx="8260735"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00943" y="1100628"/>
            <a:ext cx="8260735"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677656" y="6535114"/>
            <a:ext cx="256069" cy="245636"/>
          </a:xfrm>
          <a:prstGeom prst="ellipse">
            <a:avLst/>
          </a:prstGeom>
          <a:ln w="19050">
            <a:solidFill>
              <a:srgbClr val="FFFFFF"/>
            </a:solidFill>
          </a:ln>
        </p:spPr>
        <p:txBody>
          <a:bodyPr vert="horz" lIns="9144" tIns="9144" rIns="9144" bIns="9144" rtlCol="0" anchor="ctr">
            <a:noAutofit/>
          </a:bodyPr>
          <a:lstStyle>
            <a:lvl1pPr algn="ctr">
              <a:defRPr sz="900" b="1">
                <a:solidFill>
                  <a:schemeClr val="tx1"/>
                </a:solidFill>
                <a:latin typeface="Arial" panose="020B0604020202020204" pitchFamily="34" charset="0"/>
                <a:cs typeface="Arial" panose="020B0604020202020204" pitchFamily="34" charset="0"/>
              </a:defRPr>
            </a:lvl1pPr>
          </a:lstStyle>
          <a:p>
            <a:pPr defTabSz="457200" fontAlgn="auto">
              <a:spcBef>
                <a:spcPts val="0"/>
              </a:spcBef>
              <a:spcAft>
                <a:spcPts val="0"/>
              </a:spcAft>
            </a:pPr>
            <a:fld id="{D713FA7F-0CAF-804F-8B3E-085241A5ECEB}" type="slidenum">
              <a:rPr lang="en-US" smtClean="0">
                <a:solidFill>
                  <a:srgbClr val="3E4238"/>
                </a:solidFill>
              </a:rPr>
              <a:pPr defTabSz="457200" fontAlgn="auto">
                <a:spcBef>
                  <a:spcPts val="0"/>
                </a:spcBef>
                <a:spcAft>
                  <a:spcPts val="0"/>
                </a:spcAft>
              </a:pPr>
              <a:t>‹#›</a:t>
            </a:fld>
            <a:endParaRPr lang="en-US" dirty="0">
              <a:solidFill>
                <a:srgbClr val="3E4238"/>
              </a:solidFill>
            </a:endParaRPr>
          </a:p>
        </p:txBody>
      </p:sp>
      <p:sp>
        <p:nvSpPr>
          <p:cNvPr id="9" name="Footer Placeholder 4"/>
          <p:cNvSpPr txBox="1">
            <a:spLocks/>
          </p:cNvSpPr>
          <p:nvPr/>
        </p:nvSpPr>
        <p:spPr>
          <a:xfrm>
            <a:off x="1600270" y="6364224"/>
            <a:ext cx="5556767" cy="457986"/>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lnSpc>
                <a:spcPct val="130000"/>
              </a:lnSpc>
              <a:spcBef>
                <a:spcPts val="0"/>
              </a:spcBef>
              <a:spcAft>
                <a:spcPts val="0"/>
              </a:spcAft>
            </a:pPr>
            <a:r>
              <a:rPr lang="en-US" sz="900" b="1" kern="0" spc="100" dirty="0">
                <a:solidFill>
                  <a:schemeClr val="bg1">
                    <a:lumMod val="50000"/>
                  </a:schemeClr>
                </a:solidFill>
                <a:latin typeface="Georgia"/>
                <a:cs typeface="Georgia"/>
              </a:rPr>
              <a:t>M.J. Bradley &amp; Associates, LLC</a:t>
            </a:r>
          </a:p>
          <a:p>
            <a:pPr fontAlgn="auto">
              <a:lnSpc>
                <a:spcPct val="130000"/>
              </a:lnSpc>
              <a:spcBef>
                <a:spcPts val="0"/>
              </a:spcBef>
              <a:spcAft>
                <a:spcPts val="0"/>
              </a:spcAft>
            </a:pPr>
            <a:r>
              <a:rPr lang="en-US" sz="900" kern="0" dirty="0">
                <a:solidFill>
                  <a:schemeClr val="bg1">
                    <a:lumMod val="50000"/>
                  </a:schemeClr>
                </a:solidFill>
                <a:latin typeface="Georgia"/>
                <a:cs typeface="Georgia"/>
              </a:rPr>
              <a:t>(978) 369 5533 / </a:t>
            </a:r>
            <a:r>
              <a:rPr lang="en-US" sz="900" kern="0" spc="50" dirty="0">
                <a:solidFill>
                  <a:schemeClr val="bg1">
                    <a:lumMod val="50000"/>
                  </a:schemeClr>
                </a:solidFill>
                <a:latin typeface="Georgia"/>
                <a:cs typeface="Georgia"/>
              </a:rPr>
              <a:t>www.mjbradley.com</a:t>
            </a:r>
          </a:p>
          <a:p>
            <a:pPr fontAlgn="auto">
              <a:lnSpc>
                <a:spcPct val="130000"/>
              </a:lnSpc>
              <a:spcBef>
                <a:spcPts val="0"/>
              </a:spcBef>
              <a:spcAft>
                <a:spcPts val="0"/>
              </a:spcAft>
            </a:pPr>
            <a:endParaRPr lang="en-US" sz="900" dirty="0">
              <a:solidFill>
                <a:schemeClr val="bg1">
                  <a:lumMod val="50000"/>
                </a:schemeClr>
              </a:solidFill>
            </a:endParaRPr>
          </a:p>
        </p:txBody>
      </p:sp>
      <p:pic>
        <p:nvPicPr>
          <p:cNvPr id="10" name="Picture 9" descr="MJB_lh.jpg"/>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437582" y="6382512"/>
            <a:ext cx="1003509" cy="374644"/>
          </a:xfrm>
          <a:prstGeom prst="rect">
            <a:avLst/>
          </a:prstGeom>
        </p:spPr>
      </p:pic>
      <p:sp>
        <p:nvSpPr>
          <p:cNvPr id="11" name="Rectangle 10"/>
          <p:cNvSpPr/>
          <p:nvPr/>
        </p:nvSpPr>
        <p:spPr>
          <a:xfrm>
            <a:off x="309727" y="6364224"/>
            <a:ext cx="1293428" cy="436595"/>
          </a:xfrm>
          <a:prstGeom prst="rect">
            <a:avLst/>
          </a:prstGeom>
          <a:noFill/>
          <a:ln w="3175" cmpd="sng">
            <a:solidFill>
              <a:schemeClr val="bg2">
                <a:lumMod val="85000"/>
              </a:schemeClr>
            </a:solidFill>
          </a:ln>
          <a:effectLst/>
        </p:spPr>
        <p:style>
          <a:lnRef idx="1">
            <a:schemeClr val="accent1"/>
          </a:lnRef>
          <a:fillRef idx="3">
            <a:schemeClr val="accent1"/>
          </a:fillRef>
          <a:effectRef idx="2">
            <a:schemeClr val="accent1"/>
          </a:effectRef>
          <a:fontRef idx="minor">
            <a:schemeClr val="lt1"/>
          </a:fontRef>
        </p:style>
        <p:txBody>
          <a:bodyPr/>
          <a:lstStyle/>
          <a:p>
            <a:pPr defTabSz="457200" fontAlgn="auto">
              <a:spcBef>
                <a:spcPts val="0"/>
              </a:spcBef>
              <a:spcAft>
                <a:spcPts val="0"/>
              </a:spcAft>
            </a:pPr>
            <a:endParaRPr lang="en-US">
              <a:solidFill>
                <a:prstClr val="white"/>
              </a:solidFill>
            </a:endParaRPr>
          </a:p>
        </p:txBody>
      </p:sp>
      <p:cxnSp>
        <p:nvCxnSpPr>
          <p:cNvPr id="12" name="Straight Connector 11"/>
          <p:cNvCxnSpPr/>
          <p:nvPr/>
        </p:nvCxnSpPr>
        <p:spPr>
          <a:xfrm>
            <a:off x="231903" y="6291079"/>
            <a:ext cx="8638087" cy="0"/>
          </a:xfrm>
          <a:prstGeom prst="line">
            <a:avLst/>
          </a:prstGeom>
          <a:ln w="3175" cmpd="sng">
            <a:solidFill>
              <a:srgbClr val="000000"/>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231903" y="936985"/>
            <a:ext cx="8638087" cy="0"/>
          </a:xfrm>
          <a:prstGeom prst="line">
            <a:avLst/>
          </a:prstGeom>
          <a:ln w="3175" cmpd="sng">
            <a:solidFill>
              <a:srgbClr val="000000"/>
            </a:solidFill>
            <a:prstDash val="sysDot"/>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15558574"/>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7" r:id="rId5"/>
    <p:sldLayoutId id="2147483699" r:id="rId6"/>
  </p:sldLayoutIdLst>
  <p:hf hdr="0" ftr="0" dt="0"/>
  <p:txStyles>
    <p:titleStyle>
      <a:lvl1pPr algn="l" defTabSz="914400" rtl="0" eaLnBrk="1" latinLnBrk="0" hangingPunct="1">
        <a:spcBef>
          <a:spcPct val="0"/>
        </a:spcBef>
        <a:buNone/>
        <a:defRPr sz="2400" b="1" kern="1200" cap="none" baseline="0">
          <a:solidFill>
            <a:schemeClr val="tx1"/>
          </a:solidFill>
          <a:latin typeface="+mn-lt"/>
          <a:ea typeface="+mj-ea"/>
          <a:cs typeface="+mj-cs"/>
        </a:defRPr>
      </a:lvl1pPr>
    </p:titleStyle>
    <p:bodyStyle>
      <a:lvl1pPr marL="0" indent="0" algn="l" defTabSz="914400" rtl="0" eaLnBrk="1" latinLnBrk="0" hangingPunct="1">
        <a:spcBef>
          <a:spcPts val="800"/>
        </a:spcBef>
        <a:buClr>
          <a:schemeClr val="tx1"/>
        </a:buClr>
        <a:buFont typeface="Arial" pitchFamily="34" charset="0"/>
        <a:buNone/>
        <a:defRPr sz="1600" b="1" kern="1200">
          <a:solidFill>
            <a:schemeClr val="tx1"/>
          </a:solidFill>
          <a:latin typeface="Arial" panose="020B0604020202020204" pitchFamily="34" charset="0"/>
          <a:ea typeface="+mn-ea"/>
          <a:cs typeface="Arial" panose="020B0604020202020204" pitchFamily="34" charset="0"/>
        </a:defRPr>
      </a:lvl1pPr>
      <a:lvl2pPr marL="173736" indent="-173736" algn="l" defTabSz="914400" rtl="0" eaLnBrk="1" latinLnBrk="0" hangingPunct="1">
        <a:spcBef>
          <a:spcPts val="300"/>
        </a:spcBef>
        <a:buClr>
          <a:schemeClr val="tx1"/>
        </a:buClr>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402336" indent="-164592" algn="l" defTabSz="914400" rtl="0" eaLnBrk="1" latinLnBrk="0" hangingPunct="1">
        <a:spcBef>
          <a:spcPts val="300"/>
        </a:spcBef>
        <a:buClr>
          <a:schemeClr val="tx1"/>
        </a:buClr>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30936" indent="-164592" algn="l" defTabSz="914400" rtl="0" eaLnBrk="1" latinLnBrk="0" hangingPunct="1">
        <a:spcBef>
          <a:spcPts val="300"/>
        </a:spcBef>
        <a:buClr>
          <a:schemeClr val="tx1"/>
        </a:buClr>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859536" indent="-173736" algn="l" defTabSz="914400" rtl="0" eaLnBrk="1" latinLnBrk="0" hangingPunct="1">
        <a:spcBef>
          <a:spcPts val="300"/>
        </a:spcBef>
        <a:buClr>
          <a:schemeClr val="tx1"/>
        </a:buClr>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jones@mjbradley.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6585" y="2219095"/>
            <a:ext cx="6737016" cy="1204306"/>
          </a:xfrm>
        </p:spPr>
        <p:txBody>
          <a:bodyPr/>
          <a:lstStyle/>
          <a:p>
            <a:r>
              <a:rPr lang="en-US" sz="3600" dirty="0"/>
              <a:t>East Coast utility EV Initiative</a:t>
            </a:r>
          </a:p>
        </p:txBody>
      </p:sp>
      <p:sp>
        <p:nvSpPr>
          <p:cNvPr id="3" name="Subtitle 2"/>
          <p:cNvSpPr>
            <a:spLocks noGrp="1"/>
          </p:cNvSpPr>
          <p:nvPr>
            <p:ph type="subTitle" idx="1"/>
          </p:nvPr>
        </p:nvSpPr>
        <p:spPr>
          <a:xfrm>
            <a:off x="1396585" y="4075824"/>
            <a:ext cx="6511131" cy="329259"/>
          </a:xfrm>
        </p:spPr>
        <p:txBody>
          <a:bodyPr>
            <a:normAutofit/>
          </a:bodyPr>
          <a:lstStyle/>
          <a:p>
            <a:r>
              <a:rPr lang="en-US" sz="1800" dirty="0"/>
              <a:t>NY JU Meeting August 16, 2016</a:t>
            </a:r>
          </a:p>
        </p:txBody>
      </p:sp>
      <p:sp>
        <p:nvSpPr>
          <p:cNvPr id="4" name="TextBox 3"/>
          <p:cNvSpPr txBox="1"/>
          <p:nvPr/>
        </p:nvSpPr>
        <p:spPr>
          <a:xfrm>
            <a:off x="399933" y="5057507"/>
            <a:ext cx="3257667" cy="923330"/>
          </a:xfrm>
          <a:prstGeom prst="rect">
            <a:avLst/>
          </a:prstGeom>
          <a:noFill/>
        </p:spPr>
        <p:txBody>
          <a:bodyPr wrap="square" rtlCol="0">
            <a:spAutoFit/>
          </a:bodyPr>
          <a:lstStyle/>
          <a:p>
            <a:r>
              <a:rPr lang="en-US" dirty="0">
                <a:latin typeface="Arial" pitchFamily="34" charset="0"/>
                <a:cs typeface="Arial" pitchFamily="34" charset="0"/>
              </a:rPr>
              <a:t>Dana Lowell</a:t>
            </a:r>
          </a:p>
          <a:p>
            <a:endParaRPr lang="en-US" dirty="0">
              <a:latin typeface="Arial" pitchFamily="34" charset="0"/>
              <a:cs typeface="Arial" pitchFamily="34" charset="0"/>
            </a:endParaRPr>
          </a:p>
          <a:p>
            <a:r>
              <a:rPr lang="en-US" dirty="0">
                <a:latin typeface="Arial" pitchFamily="34" charset="0"/>
                <a:cs typeface="Arial" pitchFamily="34" charset="0"/>
                <a:hlinkClick r:id="rId2"/>
              </a:rPr>
              <a:t>dlowell@mjbradley.com</a:t>
            </a:r>
            <a:r>
              <a:rPr lang="en-US" dirty="0">
                <a:latin typeface="Arial" pitchFamily="34" charset="0"/>
                <a:cs typeface="Arial" pitchFamily="34" charset="0"/>
              </a:rPr>
              <a:t> </a:t>
            </a:r>
          </a:p>
        </p:txBody>
      </p:sp>
    </p:spTree>
    <p:extLst>
      <p:ext uri="{BB962C8B-B14F-4D97-AF65-F5344CB8AC3E}">
        <p14:creationId xmlns:p14="http://schemas.microsoft.com/office/powerpoint/2010/main" val="94424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solidFill>
                  <a:srgbClr val="0070C0"/>
                </a:solidFill>
              </a:rPr>
              <a:t>About MJB&amp;A</a:t>
            </a:r>
          </a:p>
        </p:txBody>
      </p:sp>
      <p:sp>
        <p:nvSpPr>
          <p:cNvPr id="4" name="Slide Number Placeholder 3"/>
          <p:cNvSpPr>
            <a:spLocks noGrp="1"/>
          </p:cNvSpPr>
          <p:nvPr>
            <p:ph type="sldNum" sz="quarter" idx="12"/>
          </p:nvPr>
        </p:nvSpPr>
        <p:spPr/>
        <p:txBody>
          <a:bodyPr/>
          <a:lstStyle/>
          <a:p>
            <a:fld id="{B3BDEB45-861C-4D7F-ADCC-2E1E0B82DA9F}" type="slidenum">
              <a:rPr lang="en-US" smtClean="0">
                <a:solidFill>
                  <a:srgbClr val="3E4238"/>
                </a:solidFill>
              </a:rPr>
              <a:pPr/>
              <a:t>2</a:t>
            </a:fld>
            <a:endParaRPr lang="en-US" dirty="0">
              <a:solidFill>
                <a:srgbClr val="3E4238"/>
              </a:solidFill>
            </a:endParaRPr>
          </a:p>
        </p:txBody>
      </p:sp>
      <p:sp>
        <p:nvSpPr>
          <p:cNvPr id="6" name="Content Placeholder 2"/>
          <p:cNvSpPr>
            <a:spLocks noGrp="1"/>
          </p:cNvSpPr>
          <p:nvPr>
            <p:ph idx="1"/>
          </p:nvPr>
        </p:nvSpPr>
        <p:spPr>
          <a:xfrm>
            <a:off x="400943" y="1100628"/>
            <a:ext cx="8260735" cy="4651586"/>
          </a:xfrm>
        </p:spPr>
        <p:txBody>
          <a:bodyPr>
            <a:normAutofit lnSpcReduction="10000"/>
          </a:bodyPr>
          <a:lstStyle/>
          <a:p>
            <a:pPr marL="0" indent="0" algn="just">
              <a:buNone/>
            </a:pPr>
            <a:r>
              <a:rPr lang="en-US" sz="1700" b="1" dirty="0">
                <a:solidFill>
                  <a:schemeClr val="tx2"/>
                </a:solidFill>
                <a:latin typeface="Franklin Gothic Book" panose="020B0503020102020204" pitchFamily="34" charset="0"/>
              </a:rPr>
              <a:t>M.J. Bradley &amp; Associates (“MJB&amp;A”) is a nationally recognized consulting firm with a </a:t>
            </a:r>
            <a:r>
              <a:rPr lang="en-US" sz="1700" dirty="0">
                <a:solidFill>
                  <a:schemeClr val="tx2"/>
                </a:solidFill>
                <a:latin typeface="Franklin Gothic Book" panose="020B0503020102020204" pitchFamily="34" charset="0"/>
              </a:rPr>
              <a:t>20</a:t>
            </a:r>
            <a:r>
              <a:rPr lang="en-US" sz="1700" b="1" dirty="0">
                <a:solidFill>
                  <a:schemeClr val="tx2"/>
                </a:solidFill>
                <a:latin typeface="Franklin Gothic Book" panose="020B0503020102020204" pitchFamily="34" charset="0"/>
              </a:rPr>
              <a:t>-year track record advising industry, NGOs, and government agencies on environmental and energy policy, technology, and implementation</a:t>
            </a:r>
          </a:p>
          <a:p>
            <a:pPr marL="169164" indent="-169164"/>
            <a:endParaRPr lang="en-US" sz="1500" dirty="0">
              <a:latin typeface="Franklin Gothic Book" panose="020B0503020102020204" pitchFamily="34" charset="0"/>
            </a:endParaRPr>
          </a:p>
          <a:p>
            <a:pPr marL="0" indent="-443802"/>
            <a:r>
              <a:rPr lang="en-US" sz="1700" dirty="0">
                <a:latin typeface="Franklin Gothic Book" panose="020B0503020102020204" pitchFamily="34" charset="0"/>
              </a:rPr>
              <a:t>We advise our clients on:</a:t>
            </a:r>
          </a:p>
          <a:p>
            <a:pPr marL="527749" lvl="3" indent="-285750"/>
            <a:r>
              <a:rPr lang="en-US" sz="1600" dirty="0">
                <a:latin typeface="Franklin Gothic Book" panose="020B0503020102020204" pitchFamily="34" charset="0"/>
              </a:rPr>
              <a:t>Air, energy, and climate change policy and regulatory analysis</a:t>
            </a:r>
          </a:p>
          <a:p>
            <a:pPr marL="527749" lvl="3" indent="-285750"/>
            <a:r>
              <a:rPr lang="en-US" sz="1600" dirty="0">
                <a:latin typeface="Franklin Gothic Book" panose="020B0503020102020204" pitchFamily="34" charset="0"/>
              </a:rPr>
              <a:t>Business planning and program development for energy and environmental issues</a:t>
            </a:r>
          </a:p>
          <a:p>
            <a:pPr marL="527749" lvl="3" indent="-285750"/>
            <a:r>
              <a:rPr lang="en-US" sz="1600" dirty="0">
                <a:latin typeface="Franklin Gothic Book" panose="020B0503020102020204" pitchFamily="34" charset="0"/>
              </a:rPr>
              <a:t>Advanced transportation technologies</a:t>
            </a:r>
          </a:p>
          <a:p>
            <a:pPr marL="527749" lvl="3" indent="-285750"/>
            <a:r>
              <a:rPr lang="en-US" sz="1600" dirty="0">
                <a:latin typeface="Franklin Gothic Book" panose="020B0503020102020204" pitchFamily="34" charset="0"/>
              </a:rPr>
              <a:t>Political strategy and coalition-building</a:t>
            </a:r>
          </a:p>
          <a:p>
            <a:pPr marL="527749" lvl="3" indent="-285750"/>
            <a:r>
              <a:rPr lang="en-US" sz="1600" dirty="0">
                <a:latin typeface="Franklin Gothic Book" panose="020B0503020102020204" pitchFamily="34" charset="0"/>
              </a:rPr>
              <a:t>Technical, economic and market assessments for advanced technologies and mitigation projects</a:t>
            </a:r>
          </a:p>
          <a:p>
            <a:pPr marL="241999" lvl="3" indent="0">
              <a:buNone/>
            </a:pPr>
            <a:endParaRPr lang="en-US" sz="1400" dirty="0">
              <a:latin typeface="Franklin Gothic Book" panose="020B0503020102020204" pitchFamily="34" charset="0"/>
            </a:endParaRPr>
          </a:p>
          <a:p>
            <a:pPr marL="0" indent="-443802"/>
            <a:r>
              <a:rPr lang="en-US" sz="1700" dirty="0">
                <a:latin typeface="Franklin Gothic Book" panose="020B0503020102020204" pitchFamily="34" charset="0"/>
              </a:rPr>
              <a:t>We deliver:  </a:t>
            </a:r>
          </a:p>
          <a:p>
            <a:pPr marL="527749" lvl="3" indent="-285750"/>
            <a:r>
              <a:rPr lang="en-US" sz="1600" dirty="0">
                <a:latin typeface="Franklin Gothic Book" panose="020B0503020102020204" pitchFamily="34" charset="0"/>
              </a:rPr>
              <a:t>Tailored engagements through project-based work or open-ended strategic services</a:t>
            </a:r>
          </a:p>
          <a:p>
            <a:pPr marL="527749" lvl="3" indent="-285750"/>
            <a:r>
              <a:rPr lang="en-US" sz="1600" dirty="0">
                <a:latin typeface="Franklin Gothic Book" panose="020B0503020102020204" pitchFamily="34" charset="0"/>
              </a:rPr>
              <a:t>Incisive and timely information: regulatory intelligence, market analysis, and strategic support</a:t>
            </a:r>
          </a:p>
          <a:p>
            <a:pPr marL="527749" lvl="3" indent="-285750"/>
            <a:r>
              <a:rPr lang="en-US" sz="1600" dirty="0">
                <a:latin typeface="Franklin Gothic Book" panose="020B0503020102020204" pitchFamily="34" charset="0"/>
              </a:rPr>
              <a:t>Perspectives informed by decades of experience in the energy / environmental sector</a:t>
            </a:r>
          </a:p>
        </p:txBody>
      </p:sp>
    </p:spTree>
    <p:extLst>
      <p:ext uri="{BB962C8B-B14F-4D97-AF65-F5344CB8AC3E}">
        <p14:creationId xmlns:p14="http://schemas.microsoft.com/office/powerpoint/2010/main" val="1604727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713FA7F-0CAF-804F-8B3E-085241A5ECEB}" type="slidenum">
              <a:rPr lang="en-US" smtClean="0"/>
              <a:pPr/>
              <a:t>3</a:t>
            </a:fld>
            <a:endParaRPr lang="en-US" dirty="0"/>
          </a:p>
        </p:txBody>
      </p:sp>
      <p:sp>
        <p:nvSpPr>
          <p:cNvPr id="3" name="Title 1"/>
          <p:cNvSpPr txBox="1">
            <a:spLocks/>
          </p:cNvSpPr>
          <p:nvPr/>
        </p:nvSpPr>
        <p:spPr>
          <a:xfrm>
            <a:off x="609600" y="365760"/>
            <a:ext cx="7734300" cy="548640"/>
          </a:xfrm>
          <a:prstGeom prst="rect">
            <a:avLst/>
          </a:prstGeom>
        </p:spPr>
        <p:txBody>
          <a:bodyPr/>
          <a:lstStyle>
            <a:lvl1pPr algn="l" rtl="0" eaLnBrk="1" fontAlgn="base" hangingPunct="1">
              <a:spcBef>
                <a:spcPct val="0"/>
              </a:spcBef>
              <a:spcAft>
                <a:spcPct val="0"/>
              </a:spcAft>
              <a:defRPr sz="2400" b="1" kern="1200">
                <a:solidFill>
                  <a:schemeClr val="tx2"/>
                </a:solidFill>
                <a:latin typeface="Arial" pitchFamily="34" charset="0"/>
                <a:ea typeface="+mj-ea"/>
                <a:cs typeface="Arial" pitchFamily="34" charset="0"/>
              </a:defRPr>
            </a:lvl1pPr>
            <a:lvl2pPr algn="l" rtl="0" eaLnBrk="1" fontAlgn="base" hangingPunct="1">
              <a:spcBef>
                <a:spcPct val="0"/>
              </a:spcBef>
              <a:spcAft>
                <a:spcPct val="0"/>
              </a:spcAft>
              <a:defRPr sz="2400" b="1">
                <a:solidFill>
                  <a:schemeClr val="tx2"/>
                </a:solidFill>
                <a:latin typeface="Arial" charset="0"/>
                <a:cs typeface="Arial" charset="0"/>
              </a:defRPr>
            </a:lvl2pPr>
            <a:lvl3pPr algn="l" rtl="0" eaLnBrk="1" fontAlgn="base" hangingPunct="1">
              <a:spcBef>
                <a:spcPct val="0"/>
              </a:spcBef>
              <a:spcAft>
                <a:spcPct val="0"/>
              </a:spcAft>
              <a:defRPr sz="2400" b="1">
                <a:solidFill>
                  <a:schemeClr val="tx2"/>
                </a:solidFill>
                <a:latin typeface="Arial" charset="0"/>
                <a:cs typeface="Arial" charset="0"/>
              </a:defRPr>
            </a:lvl3pPr>
            <a:lvl4pPr algn="l" rtl="0" eaLnBrk="1" fontAlgn="base" hangingPunct="1">
              <a:spcBef>
                <a:spcPct val="0"/>
              </a:spcBef>
              <a:spcAft>
                <a:spcPct val="0"/>
              </a:spcAft>
              <a:defRPr sz="2400" b="1">
                <a:solidFill>
                  <a:schemeClr val="tx2"/>
                </a:solidFill>
                <a:latin typeface="Arial" charset="0"/>
                <a:cs typeface="Arial" charset="0"/>
              </a:defRPr>
            </a:lvl4pPr>
            <a:lvl5pPr algn="l" rtl="0" eaLnBrk="1" fontAlgn="base" hangingPunct="1">
              <a:spcBef>
                <a:spcPct val="0"/>
              </a:spcBef>
              <a:spcAft>
                <a:spcPct val="0"/>
              </a:spcAft>
              <a:defRPr sz="2400" b="1">
                <a:solidFill>
                  <a:schemeClr val="tx2"/>
                </a:solidFill>
                <a:latin typeface="Arial" charset="0"/>
                <a:cs typeface="Arial" charset="0"/>
              </a:defRPr>
            </a:lvl5pPr>
            <a:lvl6pPr marL="457200" algn="l" rtl="0" eaLnBrk="1" fontAlgn="base" hangingPunct="1">
              <a:spcBef>
                <a:spcPct val="0"/>
              </a:spcBef>
              <a:spcAft>
                <a:spcPct val="0"/>
              </a:spcAft>
              <a:defRPr sz="3200" b="1">
                <a:solidFill>
                  <a:schemeClr val="tx2"/>
                </a:solidFill>
                <a:latin typeface="Calibri" pitchFamily="34" charset="0"/>
                <a:cs typeface="Calibri" pitchFamily="34" charset="0"/>
              </a:defRPr>
            </a:lvl6pPr>
            <a:lvl7pPr marL="914400" algn="l" rtl="0" eaLnBrk="1" fontAlgn="base" hangingPunct="1">
              <a:spcBef>
                <a:spcPct val="0"/>
              </a:spcBef>
              <a:spcAft>
                <a:spcPct val="0"/>
              </a:spcAft>
              <a:defRPr sz="3200" b="1">
                <a:solidFill>
                  <a:schemeClr val="tx2"/>
                </a:solidFill>
                <a:latin typeface="Calibri" pitchFamily="34" charset="0"/>
                <a:cs typeface="Calibri" pitchFamily="34" charset="0"/>
              </a:defRPr>
            </a:lvl7pPr>
            <a:lvl8pPr marL="1371600" algn="l" rtl="0" eaLnBrk="1" fontAlgn="base" hangingPunct="1">
              <a:spcBef>
                <a:spcPct val="0"/>
              </a:spcBef>
              <a:spcAft>
                <a:spcPct val="0"/>
              </a:spcAft>
              <a:defRPr sz="3200" b="1">
                <a:solidFill>
                  <a:schemeClr val="tx2"/>
                </a:solidFill>
                <a:latin typeface="Calibri" pitchFamily="34" charset="0"/>
                <a:cs typeface="Calibri" pitchFamily="34" charset="0"/>
              </a:defRPr>
            </a:lvl8pPr>
            <a:lvl9pPr marL="1828800" algn="l" rtl="0" eaLnBrk="1" fontAlgn="base" hangingPunct="1">
              <a:spcBef>
                <a:spcPct val="0"/>
              </a:spcBef>
              <a:spcAft>
                <a:spcPct val="0"/>
              </a:spcAft>
              <a:defRPr sz="3200" b="1">
                <a:solidFill>
                  <a:schemeClr val="tx2"/>
                </a:solidFill>
                <a:latin typeface="Calibri" pitchFamily="34" charset="0"/>
                <a:cs typeface="Calibri" pitchFamily="34" charset="0"/>
              </a:defRPr>
            </a:lvl9pPr>
          </a:lstStyle>
          <a:p>
            <a:r>
              <a:rPr lang="en-US" sz="2800" dirty="0">
                <a:solidFill>
                  <a:srgbClr val="0070C0"/>
                </a:solidFill>
              </a:rPr>
              <a:t>East Coast Utility EV Initiative </a:t>
            </a:r>
          </a:p>
        </p:txBody>
      </p:sp>
      <p:sp>
        <p:nvSpPr>
          <p:cNvPr id="4" name="Content Placeholder 2"/>
          <p:cNvSpPr txBox="1">
            <a:spLocks/>
          </p:cNvSpPr>
          <p:nvPr/>
        </p:nvSpPr>
        <p:spPr>
          <a:xfrm>
            <a:off x="609600" y="1066800"/>
            <a:ext cx="8305800" cy="5257800"/>
          </a:xfrm>
          <a:prstGeom prst="rect">
            <a:avLst/>
          </a:prstGeom>
        </p:spPr>
        <p:txBody>
          <a:bodyPr>
            <a:normAutofit/>
          </a:bodyPr>
          <a:lstStyle>
            <a:lvl1pPr marL="273050" indent="-273050" algn="l" rtl="0" eaLnBrk="1" fontAlgn="base" hangingPunct="1">
              <a:spcBef>
                <a:spcPts val="600"/>
              </a:spcBef>
              <a:spcAft>
                <a:spcPct val="0"/>
              </a:spcAft>
              <a:buClr>
                <a:srgbClr val="7D8525"/>
              </a:buClr>
              <a:buSzPct val="110000"/>
              <a:buFont typeface="Wingdings" pitchFamily="2" charset="2"/>
              <a:buChar char="§"/>
              <a:defRPr sz="2000" kern="1200">
                <a:solidFill>
                  <a:schemeClr val="tx2">
                    <a:lumMod val="50000"/>
                  </a:schemeClr>
                </a:solidFill>
                <a:latin typeface="Franklin Gothic Book" pitchFamily="34" charset="0"/>
                <a:ea typeface="+mn-ea"/>
                <a:cs typeface="Arial" pitchFamily="34" charset="0"/>
              </a:defRPr>
            </a:lvl1pPr>
            <a:lvl2pPr marL="547688" indent="-273050" algn="l" rtl="0" eaLnBrk="1" fontAlgn="base" hangingPunct="1">
              <a:spcBef>
                <a:spcPts val="500"/>
              </a:spcBef>
              <a:spcAft>
                <a:spcPct val="0"/>
              </a:spcAft>
              <a:buClr>
                <a:srgbClr val="7D8525"/>
              </a:buClr>
              <a:buSzPct val="75000"/>
              <a:buFont typeface="Wingdings 3" pitchFamily="18" charset="2"/>
              <a:buChar char=""/>
              <a:defRPr kern="1200">
                <a:solidFill>
                  <a:schemeClr val="tx2">
                    <a:lumMod val="50000"/>
                  </a:schemeClr>
                </a:solidFill>
                <a:latin typeface="Franklin Gothic Book" pitchFamily="34" charset="0"/>
                <a:ea typeface="+mn-ea"/>
                <a:cs typeface="Arial" pitchFamily="34" charset="0"/>
              </a:defRPr>
            </a:lvl2pPr>
            <a:lvl3pPr marL="822325" indent="-228600" algn="l" rtl="0" eaLnBrk="1" fontAlgn="base" hangingPunct="1">
              <a:spcBef>
                <a:spcPts val="500"/>
              </a:spcBef>
              <a:spcAft>
                <a:spcPct val="0"/>
              </a:spcAft>
              <a:buClr>
                <a:srgbClr val="BCBCBC"/>
              </a:buClr>
              <a:buSzPct val="50000"/>
              <a:buFont typeface="Wingdings 3" pitchFamily="18" charset="2"/>
              <a:buChar char=""/>
              <a:defRPr sz="1600" kern="1200">
                <a:solidFill>
                  <a:schemeClr val="tx2">
                    <a:lumMod val="50000"/>
                  </a:schemeClr>
                </a:solidFill>
                <a:latin typeface="Franklin Gothic Book" pitchFamily="34" charset="0"/>
                <a:ea typeface="+mn-ea"/>
                <a:cs typeface="Arial" pitchFamily="34" charset="0"/>
              </a:defRPr>
            </a:lvl3pPr>
            <a:lvl4pPr marL="1096963" indent="-228600" algn="l" rtl="0" eaLnBrk="1" fontAlgn="base" hangingPunct="1">
              <a:spcBef>
                <a:spcPts val="400"/>
              </a:spcBef>
              <a:spcAft>
                <a:spcPct val="0"/>
              </a:spcAft>
              <a:buClr>
                <a:srgbClr val="E4E9AF"/>
              </a:buClr>
              <a:buSzPct val="50000"/>
              <a:buFont typeface="Wingdings" pitchFamily="2" charset="2"/>
              <a:buChar char=""/>
              <a:defRPr sz="1400" kern="1200">
                <a:solidFill>
                  <a:schemeClr val="tx2">
                    <a:lumMod val="50000"/>
                  </a:schemeClr>
                </a:solidFill>
                <a:latin typeface="Franklin Gothic Book" pitchFamily="34" charset="0"/>
                <a:ea typeface="+mn-ea"/>
                <a:cs typeface="Arial" pitchFamily="34" charset="0"/>
              </a:defRPr>
            </a:lvl4pPr>
            <a:lvl5pPr marL="1371600" indent="-228600" algn="l" rtl="0" eaLnBrk="1" fontAlgn="base" hangingPunct="1">
              <a:spcBef>
                <a:spcPts val="300"/>
              </a:spcBef>
              <a:spcAft>
                <a:spcPct val="0"/>
              </a:spcAft>
              <a:buClr>
                <a:srgbClr val="E4E9AF"/>
              </a:buClr>
              <a:buSzPct val="70000"/>
              <a:buFont typeface="Calibri" pitchFamily="34" charset="0"/>
              <a:buChar char="—"/>
              <a:defRPr sz="1200" kern="1200">
                <a:solidFill>
                  <a:schemeClr val="tx2">
                    <a:lumMod val="50000"/>
                  </a:schemeClr>
                </a:solidFill>
                <a:latin typeface="Franklin Gothic Book" pitchFamily="34" charset="0"/>
                <a:ea typeface="+mn-ea"/>
                <a:cs typeface="Arial" pitchFamily="34" charset="0"/>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a:spcBef>
                <a:spcPts val="0"/>
              </a:spcBef>
              <a:spcAft>
                <a:spcPts val="1200"/>
              </a:spcAft>
              <a:buClr>
                <a:srgbClr val="0070C0"/>
              </a:buClr>
            </a:pPr>
            <a:r>
              <a:rPr lang="en-US" sz="2400" b="1" dirty="0">
                <a:solidFill>
                  <a:schemeClr val="tx1"/>
                </a:solidFill>
              </a:rPr>
              <a:t>DRAFT Mission Statement: </a:t>
            </a:r>
          </a:p>
          <a:p>
            <a:pPr lvl="1">
              <a:spcBef>
                <a:spcPts val="0"/>
              </a:spcBef>
              <a:spcAft>
                <a:spcPts val="1200"/>
              </a:spcAft>
              <a:buClr>
                <a:srgbClr val="0070C0"/>
              </a:buClr>
            </a:pPr>
            <a:r>
              <a:rPr lang="en-US" sz="2400" dirty="0">
                <a:solidFill>
                  <a:schemeClr val="tx1"/>
                </a:solidFill>
              </a:rPr>
              <a:t>The East Coast Utility Initiative is a group of leading electric utilities collaborating to address key market, regulatory and technical factors affecting the growth of the market for electric vehicles (EVs).  </a:t>
            </a:r>
          </a:p>
          <a:p>
            <a:pPr lvl="1">
              <a:spcBef>
                <a:spcPts val="0"/>
              </a:spcBef>
              <a:spcAft>
                <a:spcPts val="1200"/>
              </a:spcAft>
              <a:buClr>
                <a:srgbClr val="0070C0"/>
              </a:buClr>
            </a:pPr>
            <a:r>
              <a:rPr lang="en-US" sz="2400" dirty="0">
                <a:solidFill>
                  <a:schemeClr val="tx1"/>
                </a:solidFill>
              </a:rPr>
              <a:t>The mission of the Initiative is to advance the electrification of the transportation segment through consumer engagement and education, making the case for utility programs to help accelerate EV charging infrastructure deployment, and integration of EVs into the electric grid for the benefit all electric customers. </a:t>
            </a:r>
          </a:p>
        </p:txBody>
      </p:sp>
    </p:spTree>
    <p:extLst>
      <p:ext uri="{BB962C8B-B14F-4D97-AF65-F5344CB8AC3E}">
        <p14:creationId xmlns:p14="http://schemas.microsoft.com/office/powerpoint/2010/main" val="491617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713FA7F-0CAF-804F-8B3E-085241A5ECEB}" type="slidenum">
              <a:rPr lang="en-US" smtClean="0"/>
              <a:pPr/>
              <a:t>4</a:t>
            </a:fld>
            <a:endParaRPr lang="en-US" dirty="0"/>
          </a:p>
        </p:txBody>
      </p:sp>
      <p:sp>
        <p:nvSpPr>
          <p:cNvPr id="3" name="Title 1"/>
          <p:cNvSpPr txBox="1">
            <a:spLocks/>
          </p:cNvSpPr>
          <p:nvPr/>
        </p:nvSpPr>
        <p:spPr>
          <a:xfrm>
            <a:off x="609600" y="365760"/>
            <a:ext cx="7734300" cy="548640"/>
          </a:xfrm>
          <a:prstGeom prst="rect">
            <a:avLst/>
          </a:prstGeom>
        </p:spPr>
        <p:txBody>
          <a:bodyPr/>
          <a:lstStyle>
            <a:lvl1pPr algn="l" rtl="0" eaLnBrk="1" fontAlgn="base" hangingPunct="1">
              <a:spcBef>
                <a:spcPct val="0"/>
              </a:spcBef>
              <a:spcAft>
                <a:spcPct val="0"/>
              </a:spcAft>
              <a:defRPr sz="2400" b="1" kern="1200">
                <a:solidFill>
                  <a:schemeClr val="tx2"/>
                </a:solidFill>
                <a:latin typeface="Arial" pitchFamily="34" charset="0"/>
                <a:ea typeface="+mj-ea"/>
                <a:cs typeface="Arial" pitchFamily="34" charset="0"/>
              </a:defRPr>
            </a:lvl1pPr>
            <a:lvl2pPr algn="l" rtl="0" eaLnBrk="1" fontAlgn="base" hangingPunct="1">
              <a:spcBef>
                <a:spcPct val="0"/>
              </a:spcBef>
              <a:spcAft>
                <a:spcPct val="0"/>
              </a:spcAft>
              <a:defRPr sz="2400" b="1">
                <a:solidFill>
                  <a:schemeClr val="tx2"/>
                </a:solidFill>
                <a:latin typeface="Arial" charset="0"/>
                <a:cs typeface="Arial" charset="0"/>
              </a:defRPr>
            </a:lvl2pPr>
            <a:lvl3pPr algn="l" rtl="0" eaLnBrk="1" fontAlgn="base" hangingPunct="1">
              <a:spcBef>
                <a:spcPct val="0"/>
              </a:spcBef>
              <a:spcAft>
                <a:spcPct val="0"/>
              </a:spcAft>
              <a:defRPr sz="2400" b="1">
                <a:solidFill>
                  <a:schemeClr val="tx2"/>
                </a:solidFill>
                <a:latin typeface="Arial" charset="0"/>
                <a:cs typeface="Arial" charset="0"/>
              </a:defRPr>
            </a:lvl3pPr>
            <a:lvl4pPr algn="l" rtl="0" eaLnBrk="1" fontAlgn="base" hangingPunct="1">
              <a:spcBef>
                <a:spcPct val="0"/>
              </a:spcBef>
              <a:spcAft>
                <a:spcPct val="0"/>
              </a:spcAft>
              <a:defRPr sz="2400" b="1">
                <a:solidFill>
                  <a:schemeClr val="tx2"/>
                </a:solidFill>
                <a:latin typeface="Arial" charset="0"/>
                <a:cs typeface="Arial" charset="0"/>
              </a:defRPr>
            </a:lvl4pPr>
            <a:lvl5pPr algn="l" rtl="0" eaLnBrk="1" fontAlgn="base" hangingPunct="1">
              <a:spcBef>
                <a:spcPct val="0"/>
              </a:spcBef>
              <a:spcAft>
                <a:spcPct val="0"/>
              </a:spcAft>
              <a:defRPr sz="2400" b="1">
                <a:solidFill>
                  <a:schemeClr val="tx2"/>
                </a:solidFill>
                <a:latin typeface="Arial" charset="0"/>
                <a:cs typeface="Arial" charset="0"/>
              </a:defRPr>
            </a:lvl5pPr>
            <a:lvl6pPr marL="457200" algn="l" rtl="0" eaLnBrk="1" fontAlgn="base" hangingPunct="1">
              <a:spcBef>
                <a:spcPct val="0"/>
              </a:spcBef>
              <a:spcAft>
                <a:spcPct val="0"/>
              </a:spcAft>
              <a:defRPr sz="3200" b="1">
                <a:solidFill>
                  <a:schemeClr val="tx2"/>
                </a:solidFill>
                <a:latin typeface="Calibri" pitchFamily="34" charset="0"/>
                <a:cs typeface="Calibri" pitchFamily="34" charset="0"/>
              </a:defRPr>
            </a:lvl6pPr>
            <a:lvl7pPr marL="914400" algn="l" rtl="0" eaLnBrk="1" fontAlgn="base" hangingPunct="1">
              <a:spcBef>
                <a:spcPct val="0"/>
              </a:spcBef>
              <a:spcAft>
                <a:spcPct val="0"/>
              </a:spcAft>
              <a:defRPr sz="3200" b="1">
                <a:solidFill>
                  <a:schemeClr val="tx2"/>
                </a:solidFill>
                <a:latin typeface="Calibri" pitchFamily="34" charset="0"/>
                <a:cs typeface="Calibri" pitchFamily="34" charset="0"/>
              </a:defRPr>
            </a:lvl7pPr>
            <a:lvl8pPr marL="1371600" algn="l" rtl="0" eaLnBrk="1" fontAlgn="base" hangingPunct="1">
              <a:spcBef>
                <a:spcPct val="0"/>
              </a:spcBef>
              <a:spcAft>
                <a:spcPct val="0"/>
              </a:spcAft>
              <a:defRPr sz="3200" b="1">
                <a:solidFill>
                  <a:schemeClr val="tx2"/>
                </a:solidFill>
                <a:latin typeface="Calibri" pitchFamily="34" charset="0"/>
                <a:cs typeface="Calibri" pitchFamily="34" charset="0"/>
              </a:defRPr>
            </a:lvl8pPr>
            <a:lvl9pPr marL="1828800" algn="l" rtl="0" eaLnBrk="1" fontAlgn="base" hangingPunct="1">
              <a:spcBef>
                <a:spcPct val="0"/>
              </a:spcBef>
              <a:spcAft>
                <a:spcPct val="0"/>
              </a:spcAft>
              <a:defRPr sz="3200" b="1">
                <a:solidFill>
                  <a:schemeClr val="tx2"/>
                </a:solidFill>
                <a:latin typeface="Calibri" pitchFamily="34" charset="0"/>
                <a:cs typeface="Calibri" pitchFamily="34" charset="0"/>
              </a:defRPr>
            </a:lvl9pPr>
          </a:lstStyle>
          <a:p>
            <a:r>
              <a:rPr lang="en-US" sz="2800" dirty="0">
                <a:solidFill>
                  <a:srgbClr val="0070C0"/>
                </a:solidFill>
              </a:rPr>
              <a:t>Proposed – Near Term Key Work Areas</a:t>
            </a:r>
          </a:p>
        </p:txBody>
      </p:sp>
      <p:sp>
        <p:nvSpPr>
          <p:cNvPr id="4" name="Content Placeholder 2"/>
          <p:cNvSpPr txBox="1">
            <a:spLocks/>
          </p:cNvSpPr>
          <p:nvPr/>
        </p:nvSpPr>
        <p:spPr>
          <a:xfrm>
            <a:off x="609600" y="1066800"/>
            <a:ext cx="8305800" cy="5257800"/>
          </a:xfrm>
          <a:prstGeom prst="rect">
            <a:avLst/>
          </a:prstGeom>
        </p:spPr>
        <p:txBody>
          <a:bodyPr>
            <a:normAutofit/>
          </a:bodyPr>
          <a:lstStyle>
            <a:lvl1pPr marL="273050" indent="-273050" algn="l" rtl="0" eaLnBrk="1" fontAlgn="base" hangingPunct="1">
              <a:spcBef>
                <a:spcPts val="600"/>
              </a:spcBef>
              <a:spcAft>
                <a:spcPct val="0"/>
              </a:spcAft>
              <a:buClr>
                <a:srgbClr val="7D8525"/>
              </a:buClr>
              <a:buSzPct val="110000"/>
              <a:buFont typeface="Wingdings" pitchFamily="2" charset="2"/>
              <a:buChar char="§"/>
              <a:defRPr sz="2000" kern="1200">
                <a:solidFill>
                  <a:schemeClr val="tx2">
                    <a:lumMod val="50000"/>
                  </a:schemeClr>
                </a:solidFill>
                <a:latin typeface="Franklin Gothic Book" pitchFamily="34" charset="0"/>
                <a:ea typeface="+mn-ea"/>
                <a:cs typeface="Arial" pitchFamily="34" charset="0"/>
              </a:defRPr>
            </a:lvl1pPr>
            <a:lvl2pPr marL="547688" indent="-273050" algn="l" rtl="0" eaLnBrk="1" fontAlgn="base" hangingPunct="1">
              <a:spcBef>
                <a:spcPts val="500"/>
              </a:spcBef>
              <a:spcAft>
                <a:spcPct val="0"/>
              </a:spcAft>
              <a:buClr>
                <a:srgbClr val="7D8525"/>
              </a:buClr>
              <a:buSzPct val="75000"/>
              <a:buFont typeface="Wingdings 3" pitchFamily="18" charset="2"/>
              <a:buChar char=""/>
              <a:defRPr kern="1200">
                <a:solidFill>
                  <a:schemeClr val="tx2">
                    <a:lumMod val="50000"/>
                  </a:schemeClr>
                </a:solidFill>
                <a:latin typeface="Franklin Gothic Book" pitchFamily="34" charset="0"/>
                <a:ea typeface="+mn-ea"/>
                <a:cs typeface="Arial" pitchFamily="34" charset="0"/>
              </a:defRPr>
            </a:lvl2pPr>
            <a:lvl3pPr marL="822325" indent="-228600" algn="l" rtl="0" eaLnBrk="1" fontAlgn="base" hangingPunct="1">
              <a:spcBef>
                <a:spcPts val="500"/>
              </a:spcBef>
              <a:spcAft>
                <a:spcPct val="0"/>
              </a:spcAft>
              <a:buClr>
                <a:srgbClr val="BCBCBC"/>
              </a:buClr>
              <a:buSzPct val="50000"/>
              <a:buFont typeface="Wingdings 3" pitchFamily="18" charset="2"/>
              <a:buChar char=""/>
              <a:defRPr sz="1600" kern="1200">
                <a:solidFill>
                  <a:schemeClr val="tx2">
                    <a:lumMod val="50000"/>
                  </a:schemeClr>
                </a:solidFill>
                <a:latin typeface="Franklin Gothic Book" pitchFamily="34" charset="0"/>
                <a:ea typeface="+mn-ea"/>
                <a:cs typeface="Arial" pitchFamily="34" charset="0"/>
              </a:defRPr>
            </a:lvl3pPr>
            <a:lvl4pPr marL="1096963" indent="-228600" algn="l" rtl="0" eaLnBrk="1" fontAlgn="base" hangingPunct="1">
              <a:spcBef>
                <a:spcPts val="400"/>
              </a:spcBef>
              <a:spcAft>
                <a:spcPct val="0"/>
              </a:spcAft>
              <a:buClr>
                <a:srgbClr val="E4E9AF"/>
              </a:buClr>
              <a:buSzPct val="50000"/>
              <a:buFont typeface="Wingdings" pitchFamily="2" charset="2"/>
              <a:buChar char=""/>
              <a:defRPr sz="1400" kern="1200">
                <a:solidFill>
                  <a:schemeClr val="tx2">
                    <a:lumMod val="50000"/>
                  </a:schemeClr>
                </a:solidFill>
                <a:latin typeface="Franklin Gothic Book" pitchFamily="34" charset="0"/>
                <a:ea typeface="+mn-ea"/>
                <a:cs typeface="Arial" pitchFamily="34" charset="0"/>
              </a:defRPr>
            </a:lvl4pPr>
            <a:lvl5pPr marL="1371600" indent="-228600" algn="l" rtl="0" eaLnBrk="1" fontAlgn="base" hangingPunct="1">
              <a:spcBef>
                <a:spcPts val="300"/>
              </a:spcBef>
              <a:spcAft>
                <a:spcPct val="0"/>
              </a:spcAft>
              <a:buClr>
                <a:srgbClr val="E4E9AF"/>
              </a:buClr>
              <a:buSzPct val="70000"/>
              <a:buFont typeface="Calibri" pitchFamily="34" charset="0"/>
              <a:buChar char="—"/>
              <a:defRPr sz="1200" kern="1200">
                <a:solidFill>
                  <a:schemeClr val="tx2">
                    <a:lumMod val="50000"/>
                  </a:schemeClr>
                </a:solidFill>
                <a:latin typeface="Franklin Gothic Book" pitchFamily="34" charset="0"/>
                <a:ea typeface="+mn-ea"/>
                <a:cs typeface="Arial" pitchFamily="34" charset="0"/>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a:spcBef>
                <a:spcPts val="0"/>
              </a:spcBef>
              <a:spcAft>
                <a:spcPts val="1200"/>
              </a:spcAft>
              <a:buClr>
                <a:srgbClr val="0070C0"/>
              </a:buClr>
            </a:pPr>
            <a:r>
              <a:rPr lang="en-US" sz="2400" b="1" dirty="0">
                <a:solidFill>
                  <a:schemeClr val="tx1"/>
                </a:solidFill>
              </a:rPr>
              <a:t>VW Settlement. </a:t>
            </a:r>
            <a:r>
              <a:rPr lang="en-US" sz="2400" dirty="0">
                <a:solidFill>
                  <a:schemeClr val="tx1"/>
                </a:solidFill>
              </a:rPr>
              <a:t>Engage with Federal and State policymakers on the ZEV infrastructure component of the VW settlement </a:t>
            </a:r>
          </a:p>
          <a:p>
            <a:pPr>
              <a:spcBef>
                <a:spcPts val="0"/>
              </a:spcBef>
              <a:spcAft>
                <a:spcPts val="1200"/>
              </a:spcAft>
              <a:buClr>
                <a:srgbClr val="0070C0"/>
              </a:buClr>
            </a:pPr>
            <a:r>
              <a:rPr lang="en-US" sz="2400" b="1" dirty="0">
                <a:solidFill>
                  <a:schemeClr val="tx1"/>
                </a:solidFill>
              </a:rPr>
              <a:t>White Paper for Utility Commissions. </a:t>
            </a:r>
            <a:r>
              <a:rPr lang="en-US" sz="2400" dirty="0">
                <a:solidFill>
                  <a:schemeClr val="tx1"/>
                </a:solidFill>
              </a:rPr>
              <a:t>Develop a briefing paper for utility commissions on transportation electrification programs and the potential roles for utilities  </a:t>
            </a:r>
            <a:endParaRPr lang="en-US" sz="2200" dirty="0">
              <a:solidFill>
                <a:schemeClr val="tx1"/>
              </a:solidFill>
            </a:endParaRPr>
          </a:p>
          <a:p>
            <a:pPr>
              <a:spcBef>
                <a:spcPts val="0"/>
              </a:spcBef>
              <a:spcAft>
                <a:spcPts val="1200"/>
              </a:spcAft>
              <a:buClr>
                <a:srgbClr val="0070C0"/>
              </a:buClr>
            </a:pPr>
            <a:r>
              <a:rPr lang="en-US" sz="2400" b="1" dirty="0">
                <a:solidFill>
                  <a:schemeClr val="tx1"/>
                </a:solidFill>
              </a:rPr>
              <a:t>Stakeholder Engagement. </a:t>
            </a:r>
            <a:r>
              <a:rPr lang="en-US" sz="2400" dirty="0">
                <a:solidFill>
                  <a:schemeClr val="tx1"/>
                </a:solidFill>
              </a:rPr>
              <a:t>Coordinate with stakeholders to develop regional transportation electrification workshops to educate utility commissions and staff </a:t>
            </a:r>
          </a:p>
        </p:txBody>
      </p:sp>
    </p:spTree>
    <p:extLst>
      <p:ext uri="{BB962C8B-B14F-4D97-AF65-F5344CB8AC3E}">
        <p14:creationId xmlns:p14="http://schemas.microsoft.com/office/powerpoint/2010/main" val="2587572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713FA7F-0CAF-804F-8B3E-085241A5ECEB}" type="slidenum">
              <a:rPr lang="en-US" smtClean="0"/>
              <a:pPr/>
              <a:t>5</a:t>
            </a:fld>
            <a:endParaRPr lang="en-US" dirty="0"/>
          </a:p>
        </p:txBody>
      </p:sp>
      <p:sp>
        <p:nvSpPr>
          <p:cNvPr id="3" name="Title 1"/>
          <p:cNvSpPr txBox="1">
            <a:spLocks/>
          </p:cNvSpPr>
          <p:nvPr/>
        </p:nvSpPr>
        <p:spPr>
          <a:xfrm>
            <a:off x="609600" y="365760"/>
            <a:ext cx="7734300" cy="548640"/>
          </a:xfrm>
          <a:prstGeom prst="rect">
            <a:avLst/>
          </a:prstGeom>
        </p:spPr>
        <p:txBody>
          <a:bodyPr/>
          <a:lstStyle>
            <a:lvl1pPr algn="l" rtl="0" eaLnBrk="1" fontAlgn="base" hangingPunct="1">
              <a:spcBef>
                <a:spcPct val="0"/>
              </a:spcBef>
              <a:spcAft>
                <a:spcPct val="0"/>
              </a:spcAft>
              <a:defRPr sz="2400" b="1" kern="1200">
                <a:solidFill>
                  <a:schemeClr val="tx2"/>
                </a:solidFill>
                <a:latin typeface="Arial" pitchFamily="34" charset="0"/>
                <a:ea typeface="+mj-ea"/>
                <a:cs typeface="Arial" pitchFamily="34" charset="0"/>
              </a:defRPr>
            </a:lvl1pPr>
            <a:lvl2pPr algn="l" rtl="0" eaLnBrk="1" fontAlgn="base" hangingPunct="1">
              <a:spcBef>
                <a:spcPct val="0"/>
              </a:spcBef>
              <a:spcAft>
                <a:spcPct val="0"/>
              </a:spcAft>
              <a:defRPr sz="2400" b="1">
                <a:solidFill>
                  <a:schemeClr val="tx2"/>
                </a:solidFill>
                <a:latin typeface="Arial" charset="0"/>
                <a:cs typeface="Arial" charset="0"/>
              </a:defRPr>
            </a:lvl2pPr>
            <a:lvl3pPr algn="l" rtl="0" eaLnBrk="1" fontAlgn="base" hangingPunct="1">
              <a:spcBef>
                <a:spcPct val="0"/>
              </a:spcBef>
              <a:spcAft>
                <a:spcPct val="0"/>
              </a:spcAft>
              <a:defRPr sz="2400" b="1">
                <a:solidFill>
                  <a:schemeClr val="tx2"/>
                </a:solidFill>
                <a:latin typeface="Arial" charset="0"/>
                <a:cs typeface="Arial" charset="0"/>
              </a:defRPr>
            </a:lvl3pPr>
            <a:lvl4pPr algn="l" rtl="0" eaLnBrk="1" fontAlgn="base" hangingPunct="1">
              <a:spcBef>
                <a:spcPct val="0"/>
              </a:spcBef>
              <a:spcAft>
                <a:spcPct val="0"/>
              </a:spcAft>
              <a:defRPr sz="2400" b="1">
                <a:solidFill>
                  <a:schemeClr val="tx2"/>
                </a:solidFill>
                <a:latin typeface="Arial" charset="0"/>
                <a:cs typeface="Arial" charset="0"/>
              </a:defRPr>
            </a:lvl4pPr>
            <a:lvl5pPr algn="l" rtl="0" eaLnBrk="1" fontAlgn="base" hangingPunct="1">
              <a:spcBef>
                <a:spcPct val="0"/>
              </a:spcBef>
              <a:spcAft>
                <a:spcPct val="0"/>
              </a:spcAft>
              <a:defRPr sz="2400" b="1">
                <a:solidFill>
                  <a:schemeClr val="tx2"/>
                </a:solidFill>
                <a:latin typeface="Arial" charset="0"/>
                <a:cs typeface="Arial" charset="0"/>
              </a:defRPr>
            </a:lvl5pPr>
            <a:lvl6pPr marL="457200" algn="l" rtl="0" eaLnBrk="1" fontAlgn="base" hangingPunct="1">
              <a:spcBef>
                <a:spcPct val="0"/>
              </a:spcBef>
              <a:spcAft>
                <a:spcPct val="0"/>
              </a:spcAft>
              <a:defRPr sz="3200" b="1">
                <a:solidFill>
                  <a:schemeClr val="tx2"/>
                </a:solidFill>
                <a:latin typeface="Calibri" pitchFamily="34" charset="0"/>
                <a:cs typeface="Calibri" pitchFamily="34" charset="0"/>
              </a:defRPr>
            </a:lvl6pPr>
            <a:lvl7pPr marL="914400" algn="l" rtl="0" eaLnBrk="1" fontAlgn="base" hangingPunct="1">
              <a:spcBef>
                <a:spcPct val="0"/>
              </a:spcBef>
              <a:spcAft>
                <a:spcPct val="0"/>
              </a:spcAft>
              <a:defRPr sz="3200" b="1">
                <a:solidFill>
                  <a:schemeClr val="tx2"/>
                </a:solidFill>
                <a:latin typeface="Calibri" pitchFamily="34" charset="0"/>
                <a:cs typeface="Calibri" pitchFamily="34" charset="0"/>
              </a:defRPr>
            </a:lvl7pPr>
            <a:lvl8pPr marL="1371600" algn="l" rtl="0" eaLnBrk="1" fontAlgn="base" hangingPunct="1">
              <a:spcBef>
                <a:spcPct val="0"/>
              </a:spcBef>
              <a:spcAft>
                <a:spcPct val="0"/>
              </a:spcAft>
              <a:defRPr sz="3200" b="1">
                <a:solidFill>
                  <a:schemeClr val="tx2"/>
                </a:solidFill>
                <a:latin typeface="Calibri" pitchFamily="34" charset="0"/>
                <a:cs typeface="Calibri" pitchFamily="34" charset="0"/>
              </a:defRPr>
            </a:lvl8pPr>
            <a:lvl9pPr marL="1828800" algn="l" rtl="0" eaLnBrk="1" fontAlgn="base" hangingPunct="1">
              <a:spcBef>
                <a:spcPct val="0"/>
              </a:spcBef>
              <a:spcAft>
                <a:spcPct val="0"/>
              </a:spcAft>
              <a:defRPr sz="3200" b="1">
                <a:solidFill>
                  <a:schemeClr val="tx2"/>
                </a:solidFill>
                <a:latin typeface="Calibri" pitchFamily="34" charset="0"/>
                <a:cs typeface="Calibri" pitchFamily="34" charset="0"/>
              </a:defRPr>
            </a:lvl9pPr>
          </a:lstStyle>
          <a:p>
            <a:r>
              <a:rPr lang="en-US" sz="2800" dirty="0">
                <a:solidFill>
                  <a:srgbClr val="0070C0"/>
                </a:solidFill>
              </a:rPr>
              <a:t>Current MJB&amp;A EV Analyses</a:t>
            </a:r>
          </a:p>
        </p:txBody>
      </p:sp>
      <p:sp>
        <p:nvSpPr>
          <p:cNvPr id="5" name="Content Placeholder 2"/>
          <p:cNvSpPr txBox="1">
            <a:spLocks/>
          </p:cNvSpPr>
          <p:nvPr/>
        </p:nvSpPr>
        <p:spPr>
          <a:xfrm>
            <a:off x="609600" y="1066799"/>
            <a:ext cx="8305800" cy="5181601"/>
          </a:xfrm>
          <a:prstGeom prst="rect">
            <a:avLst/>
          </a:prstGeom>
        </p:spPr>
        <p:txBody>
          <a:bodyPr>
            <a:normAutofit/>
          </a:bodyPr>
          <a:lstStyle>
            <a:lvl1pPr marL="273050" indent="-273050" algn="l" rtl="0" eaLnBrk="1" fontAlgn="base" hangingPunct="1">
              <a:spcBef>
                <a:spcPts val="600"/>
              </a:spcBef>
              <a:spcAft>
                <a:spcPct val="0"/>
              </a:spcAft>
              <a:buClr>
                <a:srgbClr val="7D8525"/>
              </a:buClr>
              <a:buSzPct val="110000"/>
              <a:buFont typeface="Wingdings" pitchFamily="2" charset="2"/>
              <a:buChar char="§"/>
              <a:defRPr sz="2000" kern="1200">
                <a:solidFill>
                  <a:schemeClr val="tx2">
                    <a:lumMod val="50000"/>
                  </a:schemeClr>
                </a:solidFill>
                <a:latin typeface="Franklin Gothic Book" pitchFamily="34" charset="0"/>
                <a:ea typeface="+mn-ea"/>
                <a:cs typeface="Arial" pitchFamily="34" charset="0"/>
              </a:defRPr>
            </a:lvl1pPr>
            <a:lvl2pPr marL="547688" indent="-273050" algn="l" rtl="0" eaLnBrk="1" fontAlgn="base" hangingPunct="1">
              <a:spcBef>
                <a:spcPts val="500"/>
              </a:spcBef>
              <a:spcAft>
                <a:spcPct val="0"/>
              </a:spcAft>
              <a:buClr>
                <a:srgbClr val="7D8525"/>
              </a:buClr>
              <a:buSzPct val="75000"/>
              <a:buFont typeface="Wingdings 3" pitchFamily="18" charset="2"/>
              <a:buChar char=""/>
              <a:defRPr kern="1200">
                <a:solidFill>
                  <a:schemeClr val="tx2">
                    <a:lumMod val="50000"/>
                  </a:schemeClr>
                </a:solidFill>
                <a:latin typeface="Franklin Gothic Book" pitchFamily="34" charset="0"/>
                <a:ea typeface="+mn-ea"/>
                <a:cs typeface="Arial" pitchFamily="34" charset="0"/>
              </a:defRPr>
            </a:lvl2pPr>
            <a:lvl3pPr marL="822325" indent="-228600" algn="l" rtl="0" eaLnBrk="1" fontAlgn="base" hangingPunct="1">
              <a:spcBef>
                <a:spcPts val="500"/>
              </a:spcBef>
              <a:spcAft>
                <a:spcPct val="0"/>
              </a:spcAft>
              <a:buClr>
                <a:srgbClr val="BCBCBC"/>
              </a:buClr>
              <a:buSzPct val="50000"/>
              <a:buFont typeface="Wingdings 3" pitchFamily="18" charset="2"/>
              <a:buChar char=""/>
              <a:defRPr sz="1600" kern="1200">
                <a:solidFill>
                  <a:schemeClr val="tx2">
                    <a:lumMod val="50000"/>
                  </a:schemeClr>
                </a:solidFill>
                <a:latin typeface="Franklin Gothic Book" pitchFamily="34" charset="0"/>
                <a:ea typeface="+mn-ea"/>
                <a:cs typeface="Arial" pitchFamily="34" charset="0"/>
              </a:defRPr>
            </a:lvl3pPr>
            <a:lvl4pPr marL="1096963" indent="-228600" algn="l" rtl="0" eaLnBrk="1" fontAlgn="base" hangingPunct="1">
              <a:spcBef>
                <a:spcPts val="400"/>
              </a:spcBef>
              <a:spcAft>
                <a:spcPct val="0"/>
              </a:spcAft>
              <a:buClr>
                <a:srgbClr val="E4E9AF"/>
              </a:buClr>
              <a:buSzPct val="50000"/>
              <a:buFont typeface="Wingdings" pitchFamily="2" charset="2"/>
              <a:buChar char=""/>
              <a:defRPr sz="1400" kern="1200">
                <a:solidFill>
                  <a:schemeClr val="tx2">
                    <a:lumMod val="50000"/>
                  </a:schemeClr>
                </a:solidFill>
                <a:latin typeface="Franklin Gothic Book" pitchFamily="34" charset="0"/>
                <a:ea typeface="+mn-ea"/>
                <a:cs typeface="Arial" pitchFamily="34" charset="0"/>
              </a:defRPr>
            </a:lvl4pPr>
            <a:lvl5pPr marL="1371600" indent="-228600" algn="l" rtl="0" eaLnBrk="1" fontAlgn="base" hangingPunct="1">
              <a:spcBef>
                <a:spcPts val="300"/>
              </a:spcBef>
              <a:spcAft>
                <a:spcPct val="0"/>
              </a:spcAft>
              <a:buClr>
                <a:srgbClr val="E4E9AF"/>
              </a:buClr>
              <a:buSzPct val="70000"/>
              <a:buFont typeface="Calibri" pitchFamily="34" charset="0"/>
              <a:buChar char="—"/>
              <a:defRPr sz="1200" kern="1200">
                <a:solidFill>
                  <a:schemeClr val="tx2">
                    <a:lumMod val="50000"/>
                  </a:schemeClr>
                </a:solidFill>
                <a:latin typeface="Franklin Gothic Book" pitchFamily="34" charset="0"/>
                <a:ea typeface="+mn-ea"/>
                <a:cs typeface="Arial" pitchFamily="34" charset="0"/>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a:spcBef>
                <a:spcPts val="0"/>
              </a:spcBef>
              <a:spcAft>
                <a:spcPts val="1200"/>
              </a:spcAft>
              <a:buClr>
                <a:srgbClr val="0070C0"/>
              </a:buClr>
            </a:pPr>
            <a:r>
              <a:rPr lang="en-US" b="1" dirty="0">
                <a:solidFill>
                  <a:schemeClr val="tx1"/>
                </a:solidFill>
              </a:rPr>
              <a:t>Purpose: </a:t>
            </a:r>
            <a:r>
              <a:rPr lang="en-US" dirty="0">
                <a:solidFill>
                  <a:schemeClr val="tx1"/>
                </a:solidFill>
              </a:rPr>
              <a:t>Evaluate costs and benefits of PEVs to inform stakeholders on the benefits of transportation electrification. </a:t>
            </a:r>
          </a:p>
          <a:p>
            <a:pPr>
              <a:spcBef>
                <a:spcPts val="0"/>
              </a:spcBef>
              <a:spcAft>
                <a:spcPts val="1200"/>
              </a:spcAft>
              <a:buClr>
                <a:srgbClr val="0070C0"/>
              </a:buClr>
            </a:pPr>
            <a:r>
              <a:rPr lang="en-US" b="1" dirty="0">
                <a:solidFill>
                  <a:schemeClr val="tx1"/>
                </a:solidFill>
              </a:rPr>
              <a:t>Jurisdictions</a:t>
            </a:r>
            <a:r>
              <a:rPr lang="en-US" dirty="0">
                <a:solidFill>
                  <a:schemeClr val="tx1"/>
                </a:solidFill>
              </a:rPr>
              <a:t>: Five Northeast states (MA, CT, NY, PA, MD)</a:t>
            </a:r>
          </a:p>
          <a:p>
            <a:pPr>
              <a:spcBef>
                <a:spcPts val="0"/>
              </a:spcBef>
              <a:spcAft>
                <a:spcPts val="1200"/>
              </a:spcAft>
              <a:buClr>
                <a:srgbClr val="0070C0"/>
              </a:buClr>
            </a:pPr>
            <a:r>
              <a:rPr lang="en-US" b="1" dirty="0">
                <a:solidFill>
                  <a:schemeClr val="tx1"/>
                </a:solidFill>
              </a:rPr>
              <a:t>Time frame:  </a:t>
            </a:r>
            <a:r>
              <a:rPr lang="en-US" dirty="0">
                <a:solidFill>
                  <a:schemeClr val="tx1"/>
                </a:solidFill>
              </a:rPr>
              <a:t>2030, 2040, 2050</a:t>
            </a:r>
            <a:endParaRPr lang="en-US" dirty="0"/>
          </a:p>
          <a:p>
            <a:pPr>
              <a:spcBef>
                <a:spcPts val="0"/>
              </a:spcBef>
              <a:spcAft>
                <a:spcPts val="1200"/>
              </a:spcAft>
              <a:buClr>
                <a:srgbClr val="0070C0"/>
              </a:buClr>
            </a:pPr>
            <a:r>
              <a:rPr lang="en-US" b="1" dirty="0">
                <a:solidFill>
                  <a:schemeClr val="tx1"/>
                </a:solidFill>
              </a:rPr>
              <a:t>Costs included in the study</a:t>
            </a:r>
          </a:p>
          <a:p>
            <a:pPr lvl="1">
              <a:spcBef>
                <a:spcPts val="0"/>
              </a:spcBef>
              <a:spcAft>
                <a:spcPts val="1200"/>
              </a:spcAft>
              <a:buClr>
                <a:srgbClr val="0070C0"/>
              </a:buClr>
            </a:pPr>
            <a:r>
              <a:rPr lang="en-US" sz="2000" dirty="0">
                <a:solidFill>
                  <a:schemeClr val="tx1"/>
                </a:solidFill>
              </a:rPr>
              <a:t>PEV owner (incremental vehicle cost, EVSE, electricity)</a:t>
            </a:r>
          </a:p>
          <a:p>
            <a:pPr lvl="1">
              <a:spcBef>
                <a:spcPts val="0"/>
              </a:spcBef>
              <a:spcAft>
                <a:spcPts val="1200"/>
              </a:spcAft>
              <a:buClr>
                <a:srgbClr val="0070C0"/>
              </a:buClr>
            </a:pPr>
            <a:r>
              <a:rPr lang="en-US" sz="2000" dirty="0">
                <a:solidFill>
                  <a:schemeClr val="tx1"/>
                </a:solidFill>
              </a:rPr>
              <a:t>Electric utility (capacity and energy costs of generation, distribution upgrades) </a:t>
            </a:r>
          </a:p>
          <a:p>
            <a:pPr>
              <a:spcBef>
                <a:spcPts val="0"/>
              </a:spcBef>
              <a:spcAft>
                <a:spcPts val="1200"/>
              </a:spcAft>
              <a:buClr>
                <a:srgbClr val="0070C0"/>
              </a:buClr>
            </a:pPr>
            <a:r>
              <a:rPr lang="en-US" b="1" dirty="0">
                <a:solidFill>
                  <a:schemeClr val="tx1"/>
                </a:solidFill>
              </a:rPr>
              <a:t>Benefits included in the study </a:t>
            </a:r>
          </a:p>
          <a:p>
            <a:pPr lvl="1">
              <a:spcBef>
                <a:spcPts val="0"/>
              </a:spcBef>
              <a:spcAft>
                <a:spcPts val="1200"/>
              </a:spcAft>
              <a:buClr>
                <a:srgbClr val="0070C0"/>
              </a:buClr>
            </a:pPr>
            <a:r>
              <a:rPr lang="en-US" sz="2000" dirty="0">
                <a:solidFill>
                  <a:schemeClr val="tx1"/>
                </a:solidFill>
              </a:rPr>
              <a:t>PEV owner (avoided gasoline, avoided maintenance) </a:t>
            </a:r>
          </a:p>
          <a:p>
            <a:pPr lvl="1">
              <a:spcBef>
                <a:spcPts val="0"/>
              </a:spcBef>
              <a:spcAft>
                <a:spcPts val="1200"/>
              </a:spcAft>
              <a:buClr>
                <a:srgbClr val="0070C0"/>
              </a:buClr>
            </a:pPr>
            <a:r>
              <a:rPr lang="en-US" sz="2000" dirty="0">
                <a:solidFill>
                  <a:schemeClr val="tx1"/>
                </a:solidFill>
              </a:rPr>
              <a:t>Electric utility (revenue from incremental sales, greater utilization)</a:t>
            </a:r>
          </a:p>
          <a:p>
            <a:pPr lvl="1">
              <a:spcBef>
                <a:spcPts val="0"/>
              </a:spcBef>
              <a:spcAft>
                <a:spcPts val="1200"/>
              </a:spcAft>
              <a:buClr>
                <a:srgbClr val="0070C0"/>
              </a:buClr>
            </a:pPr>
            <a:r>
              <a:rPr lang="en-US" sz="2000" dirty="0">
                <a:solidFill>
                  <a:schemeClr val="tx1"/>
                </a:solidFill>
              </a:rPr>
              <a:t>Society (net GHG reductions)</a:t>
            </a:r>
          </a:p>
        </p:txBody>
      </p:sp>
    </p:spTree>
    <p:extLst>
      <p:ext uri="{BB962C8B-B14F-4D97-AF65-F5344CB8AC3E}">
        <p14:creationId xmlns:p14="http://schemas.microsoft.com/office/powerpoint/2010/main" val="3293803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3BDEB45-861C-4D7F-ADCC-2E1E0B82DA9F}" type="slidenum">
              <a:rPr lang="en-US" smtClean="0">
                <a:solidFill>
                  <a:srgbClr val="3E4238"/>
                </a:solidFill>
              </a:rPr>
              <a:pPr/>
              <a:t>6</a:t>
            </a:fld>
            <a:endParaRPr lang="en-US" dirty="0">
              <a:solidFill>
                <a:srgbClr val="3E4238"/>
              </a:solidFill>
            </a:endParaRPr>
          </a:p>
        </p:txBody>
      </p:sp>
    </p:spTree>
    <p:extLst>
      <p:ext uri="{BB962C8B-B14F-4D97-AF65-F5344CB8AC3E}">
        <p14:creationId xmlns:p14="http://schemas.microsoft.com/office/powerpoint/2010/main" val="36010803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JB&amp;A Style Guide">
  <a:themeElements>
    <a:clrScheme name="MJB&amp;A Style Guide">
      <a:dk1>
        <a:srgbClr val="3E4238"/>
      </a:dk1>
      <a:lt1>
        <a:sysClr val="window" lastClr="FFFFFF"/>
      </a:lt1>
      <a:dk2>
        <a:srgbClr val="7F7F7F"/>
      </a:dk2>
      <a:lt2>
        <a:srgbClr val="DBE3EF"/>
      </a:lt2>
      <a:accent1>
        <a:srgbClr val="00305C"/>
      </a:accent1>
      <a:accent2>
        <a:srgbClr val="BAC696"/>
      </a:accent2>
      <a:accent3>
        <a:srgbClr val="E0DC24"/>
      </a:accent3>
      <a:accent4>
        <a:srgbClr val="956B43"/>
      </a:accent4>
      <a:accent5>
        <a:srgbClr val="FC9804"/>
      </a:accent5>
      <a:accent6>
        <a:srgbClr val="9B2D20"/>
      </a:accent6>
      <a:hlink>
        <a:srgbClr val="0070C0"/>
      </a:hlink>
      <a:folHlink>
        <a:srgbClr val="7F7F7F"/>
      </a:folHlink>
    </a:clrScheme>
    <a:fontScheme name="MJB&amp;A Font">
      <a:majorFont>
        <a:latin typeface="Franklin Gothic Medium"/>
        <a:ea typeface=""/>
        <a:cs typeface=""/>
      </a:majorFont>
      <a:minorFont>
        <a:latin typeface="Arial"/>
        <a:ea typeface=""/>
        <a:cs typeface=""/>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sz="1400" dirty="0" smtClean="0">
            <a:latin typeface="Arial" pitchFamily="34" charset="0"/>
            <a:cs typeface="Arial" pitchFamily="34" charset="0"/>
          </a:defRPr>
        </a:defPPr>
      </a:lstStyle>
    </a:txDef>
  </a:objectDefaults>
  <a:extraClrSchemeLst/>
  <a:extLst>
    <a:ext uri="{05A4C25C-085E-4340-85A3-A5531E510DB2}">
      <thm15:themeFamily xmlns:thm15="http://schemas.microsoft.com/office/thememl/2012/main" name="MJB&amp;A Style Guide" id="{F5073878-CBF8-4326-96BB-11BDC393E8C8}" vid="{B3DC88A0-B54A-467E-823B-E5367EEFCF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069BC04CD684F49906F9D13114228E4" ma:contentTypeVersion="3" ma:contentTypeDescription="Create a new document." ma:contentTypeScope="" ma:versionID="931772aa88a546ee0cfab387373c984f">
  <xsd:schema xmlns:xsd="http://www.w3.org/2001/XMLSchema" xmlns:xs="http://www.w3.org/2001/XMLSchema" xmlns:p="http://schemas.microsoft.com/office/2006/metadata/properties" xmlns:ns2="a0cc9dee-70a2-47ca-bc6b-f73f31ab4a52" targetNamespace="http://schemas.microsoft.com/office/2006/metadata/properties" ma:root="true" ma:fieldsID="74158c04508e8c1664492d90d2edf536" ns2:_="">
    <xsd:import namespace="a0cc9dee-70a2-47ca-bc6b-f73f31ab4a52"/>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cc9dee-70a2-47ca-bc6b-f73f31ab4a5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40F6E5C-BAE4-4AF8-8599-4E6C3A6FE7AA}">
  <ds:schemaRefs>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www.w3.org/XML/1998/namespace"/>
    <ds:schemaRef ds:uri="http://schemas.openxmlformats.org/package/2006/metadata/core-properties"/>
    <ds:schemaRef ds:uri="a0cc9dee-70a2-47ca-bc6b-f73f31ab4a52"/>
    <ds:schemaRef ds:uri="http://purl.org/dc/dcmitype/"/>
  </ds:schemaRefs>
</ds:datastoreItem>
</file>

<file path=customXml/itemProps2.xml><?xml version="1.0" encoding="utf-8"?>
<ds:datastoreItem xmlns:ds="http://schemas.openxmlformats.org/officeDocument/2006/customXml" ds:itemID="{31C14D44-21B2-4D7F-9AB7-FC8439BFBAB3}">
  <ds:schemaRefs>
    <ds:schemaRef ds:uri="http://schemas.microsoft.com/sharepoint/v3/contenttype/forms"/>
  </ds:schemaRefs>
</ds:datastoreItem>
</file>

<file path=customXml/itemProps3.xml><?xml version="1.0" encoding="utf-8"?>
<ds:datastoreItem xmlns:ds="http://schemas.openxmlformats.org/officeDocument/2006/customXml" ds:itemID="{3532DA1B-C4BE-4F77-89D4-D54966965C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0cc9dee-70a2-47ca-bc6b-f73f31ab4a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MJB&amp;A Style Guide</Template>
  <TotalTime>1114</TotalTime>
  <Words>407</Words>
  <Application>Microsoft Office PowerPoint</Application>
  <PresentationFormat>On-screen Show (4:3)</PresentationFormat>
  <Paragraphs>43</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Franklin Gothic Book</vt:lpstr>
      <vt:lpstr>Georgia</vt:lpstr>
      <vt:lpstr>Tunga</vt:lpstr>
      <vt:lpstr>Wingdings</vt:lpstr>
      <vt:lpstr>Wingdings 3</vt:lpstr>
      <vt:lpstr>MJB&amp;A Style Guide</vt:lpstr>
      <vt:lpstr>East Coast utility EV Initiative</vt:lpstr>
      <vt:lpstr>About MJB&amp;A</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Natural Gas Downstream Initiative</dc:title>
  <dc:creator>Lauren Slawsky</dc:creator>
  <cp:lastModifiedBy> </cp:lastModifiedBy>
  <cp:revision>121</cp:revision>
  <dcterms:created xsi:type="dcterms:W3CDTF">2015-09-08T12:46:45Z</dcterms:created>
  <dcterms:modified xsi:type="dcterms:W3CDTF">2016-08-12T18:08:15Z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0x0101004069BC04CD684F49906F9D13114228E4</vt:lpwstr>
  </property>
</Properties>
</file>