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713" r:id="rId3"/>
  </p:sldMasterIdLst>
  <p:notesMasterIdLst>
    <p:notesMasterId r:id="rId5"/>
  </p:notesMasterIdLst>
  <p:handoutMasterIdLst>
    <p:handoutMasterId r:id="rId6"/>
  </p:handoutMasterIdLst>
  <p:sldIdLst>
    <p:sldId id="1132" r:id="rId4"/>
  </p:sldIdLst>
  <p:sldSz cx="12188825" cy="6858000"/>
  <p:notesSz cx="7102475" cy="9388475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9FCF8B"/>
    <a:srgbClr val="4A7E34"/>
    <a:srgbClr val="F4B132"/>
    <a:srgbClr val="000000"/>
    <a:srgbClr val="FF2600"/>
    <a:srgbClr val="035589"/>
    <a:srgbClr val="C00000"/>
    <a:srgbClr val="595959"/>
    <a:srgbClr val="265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1" autoAdjust="0"/>
    <p:restoredTop sz="95291" autoAdjust="0"/>
  </p:normalViewPr>
  <p:slideViewPr>
    <p:cSldViewPr snapToGrid="0">
      <p:cViewPr varScale="1">
        <p:scale>
          <a:sx n="79" d="100"/>
          <a:sy n="79" d="100"/>
        </p:scale>
        <p:origin x="180" y="7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4800"/>
    </p:cViewPr>
  </p:sorterViewPr>
  <p:notesViewPr>
    <p:cSldViewPr snapToGrid="0">
      <p:cViewPr varScale="1">
        <p:scale>
          <a:sx n="88" d="100"/>
          <a:sy n="88" d="100"/>
        </p:scale>
        <p:origin x="-3696" y="-96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16" tIns="47109" rIns="94216" bIns="4710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16" tIns="47109" rIns="94216" bIns="47109" rtlCol="0"/>
          <a:lstStyle>
            <a:lvl1pPr algn="r">
              <a:defRPr sz="1200"/>
            </a:lvl1pPr>
          </a:lstStyle>
          <a:p>
            <a:fld id="{6C8F64B3-47DB-44E1-824A-70CD3A9BFA6C}" type="datetimeFigureOut">
              <a:rPr lang="en-CA" smtClean="0"/>
              <a:pPr/>
              <a:t>15/06/2016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16" tIns="47109" rIns="94216" bIns="4710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16" tIns="47109" rIns="94216" bIns="47109" rtlCol="0" anchor="b"/>
          <a:lstStyle>
            <a:lvl1pPr algn="r">
              <a:defRPr sz="1200"/>
            </a:lvl1pPr>
          </a:lstStyle>
          <a:p>
            <a:fld id="{AA542C36-EE94-49E1-BAAE-96F9017B1D0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8562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16" tIns="47109" rIns="94216" bIns="4710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16" tIns="47109" rIns="94216" bIns="47109" rtlCol="0"/>
          <a:lstStyle>
            <a:lvl1pPr algn="r">
              <a:defRPr sz="1200"/>
            </a:lvl1pPr>
          </a:lstStyle>
          <a:p>
            <a:fld id="{2E1D84A4-44BD-4A71-9369-ECED8545AC65}" type="datetimeFigureOut">
              <a:rPr lang="en-CA" smtClean="0"/>
              <a:pPr/>
              <a:t>15/06/2016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3263"/>
            <a:ext cx="62579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6" tIns="47109" rIns="94216" bIns="4710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16" tIns="47109" rIns="94216" bIns="4710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16" tIns="47109" rIns="94216" bIns="4710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16" tIns="47109" rIns="94216" bIns="47109" rtlCol="0" anchor="b"/>
          <a:lstStyle>
            <a:lvl1pPr algn="r">
              <a:defRPr sz="1200"/>
            </a:lvl1pPr>
          </a:lstStyle>
          <a:p>
            <a:fld id="{D96E5BF5-F70D-4D9C-85C7-3A01742AAFF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0584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732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79" y="1056640"/>
            <a:ext cx="11629871" cy="5104384"/>
          </a:xfrm>
        </p:spPr>
        <p:txBody>
          <a:bodyPr/>
          <a:lstStyle>
            <a:lvl1pPr marL="457086" indent="-457086">
              <a:lnSpc>
                <a:spcPct val="150000"/>
              </a:lnSpc>
              <a:buClr>
                <a:schemeClr val="accent1"/>
              </a:buClr>
              <a:buSzPct val="100000"/>
              <a:buFont typeface="Arial" charset="0"/>
              <a:buChar char="•"/>
              <a:defRPr sz="2666" b="0">
                <a:solidFill>
                  <a:srgbClr val="0356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399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399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133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1866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Confidential &amp; 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99143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>
            <a:lum/>
          </a:blip>
          <a:srcRect/>
          <a:stretch>
            <a:fillRect t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169334" y="1316766"/>
            <a:ext cx="12019492" cy="1363133"/>
          </a:xfrm>
          <a:solidFill>
            <a:srgbClr val="CCBF10">
              <a:alpha val="44000"/>
            </a:srgbClr>
          </a:solidFill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13844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13"/>
          <a:stretch/>
        </p:blipFill>
        <p:spPr>
          <a:xfrm>
            <a:off x="-25391" y="31589"/>
            <a:ext cx="12214217" cy="6953412"/>
          </a:xfrm>
          <a:prstGeom prst="rect">
            <a:avLst/>
          </a:prstGeom>
        </p:spPr>
      </p:pic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169334" y="1316766"/>
            <a:ext cx="12019492" cy="1363133"/>
          </a:xfrm>
          <a:solidFill>
            <a:srgbClr val="03568A">
              <a:alpha val="44000"/>
            </a:srgbClr>
          </a:solidFill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 descr="ENBALA_LOGO_R_vector.png"/>
          <p:cNvPicPr>
            <a:picLocks noChangeAspect="1"/>
          </p:cNvPicPr>
          <p:nvPr/>
        </p:nvPicPr>
        <p:blipFill>
          <a:blip r:embed="rId3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1797" y="6353424"/>
            <a:ext cx="1684355" cy="38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07758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180622" y="1316766"/>
            <a:ext cx="12008203" cy="1363133"/>
          </a:xfrm>
          <a:solidFill>
            <a:srgbClr val="03568A">
              <a:alpha val="44000"/>
            </a:srgbClr>
          </a:solidFill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 descr="ENBALA_LOGO_R_vector.png"/>
          <p:cNvPicPr>
            <a:picLocks noChangeAspect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1797" y="6353424"/>
            <a:ext cx="1684355" cy="38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181657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pattFill prst="pct90">
          <a:fgClr>
            <a:schemeClr val="tx1">
              <a:lumMod val="85000"/>
              <a:lumOff val="15000"/>
            </a:schemeClr>
          </a:fgClr>
          <a:bgClr>
            <a:schemeClr val="tx1">
              <a:lumMod val="50000"/>
              <a:lumOff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Confidential &amp; Proprietary</a:t>
            </a:r>
            <a:endParaRPr lang="en-US" dirty="0"/>
          </a:p>
        </p:txBody>
      </p:sp>
      <p:pic>
        <p:nvPicPr>
          <p:cNvPr id="4" name="Picture 3" descr="ENBALA_LOGO_R_vector.png"/>
          <p:cNvPicPr>
            <a:picLocks noChangeAspect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130" y="6436188"/>
            <a:ext cx="1684355" cy="38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848671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79" y="1124745"/>
            <a:ext cx="5716560" cy="5000889"/>
          </a:xfrm>
        </p:spPr>
        <p:txBody>
          <a:bodyPr>
            <a:normAutofit/>
          </a:bodyPr>
          <a:lstStyle>
            <a:lvl1pPr>
              <a:defRPr sz="2399" b="1">
                <a:solidFill>
                  <a:srgbClr val="0356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399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33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66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66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124745"/>
            <a:ext cx="5710163" cy="5000889"/>
          </a:xfrm>
        </p:spPr>
        <p:txBody>
          <a:bodyPr>
            <a:normAutofit/>
          </a:bodyPr>
          <a:lstStyle>
            <a:lvl1pPr>
              <a:defRPr sz="2399" b="1">
                <a:solidFill>
                  <a:srgbClr val="03568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399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33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66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66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Confidential &amp; 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32277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Confidential &amp; 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61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ttyImages_dv791028crop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88825" cy="5637245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8398069" y="932723"/>
            <a:ext cx="3359498" cy="3456384"/>
          </a:xfrm>
          <a:prstGeom prst="rect">
            <a:avLst/>
          </a:prstGeom>
          <a:solidFill>
            <a:srgbClr val="62A845"/>
          </a:solidFill>
          <a:ln>
            <a:noFill/>
          </a:ln>
        </p:spPr>
        <p:txBody>
          <a:bodyPr lIns="121856" tIns="60928" rIns="121856" bIns="60928" anchor="ctr" anchorCtr="1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600" b="1" kern="1200" dirty="0">
                <a:solidFill>
                  <a:schemeClr val="bg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</a:lstStyle>
          <a:p>
            <a:r>
              <a:rPr lang="en-US" sz="3466" dirty="0"/>
              <a:t>Thank you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Confidential &amp; 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89324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896311" y="296605"/>
            <a:ext cx="9129222" cy="9131600"/>
          </a:xfrm>
          <a:prstGeom prst="ellipse">
            <a:avLst/>
          </a:prstGeom>
          <a:noFill/>
          <a:ln>
            <a:solidFill>
              <a:srgbClr val="EEAD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/>
            <a:endParaRPr lang="en-US" sz="1799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888" y="1005417"/>
            <a:ext cx="346619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339425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79" y="177631"/>
            <a:ext cx="11629871" cy="753567"/>
          </a:xfrm>
          <a:prstGeom prst="rect">
            <a:avLst/>
          </a:prstGeom>
        </p:spPr>
        <p:txBody>
          <a:bodyPr lIns="91416" tIns="45708" rIns="91416" bIns="45708"/>
          <a:lstStyle/>
          <a:p>
            <a:pPr lvl="0" fontAlgn="base">
              <a:lnSpc>
                <a:spcPts val="4799"/>
              </a:lnSpc>
              <a:spcAft>
                <a:spcPts val="80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79" y="1027209"/>
            <a:ext cx="11629871" cy="5000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ENBALA_LOGO_R_vector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130" y="6436188"/>
            <a:ext cx="1684355" cy="38794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6581001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B12CA2A-9BF7-42E7-947F-0B5819EBAD2C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3814" y="653693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117508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35" r:id="rId5"/>
    <p:sldLayoutId id="2147483719" r:id="rId6"/>
    <p:sldLayoutId id="2147483720" r:id="rId7"/>
    <p:sldLayoutId id="2147483722" r:id="rId8"/>
    <p:sldLayoutId id="2147483734" r:id="rId9"/>
  </p:sldLayoutIdLst>
  <p:transition spd="slow">
    <p:wipe dir="r"/>
  </p:transition>
  <p:hf sldNum="0" hdr="0" dt="0"/>
  <p:txStyles>
    <p:titleStyle>
      <a:lvl1pPr algn="l" defTabSz="1218895" rtl="0" eaLnBrk="1" latinLnBrk="0" hangingPunct="1">
        <a:spcBef>
          <a:spcPct val="0"/>
        </a:spcBef>
        <a:buNone/>
        <a:defRPr lang="en-US" sz="3732" b="0" kern="1200">
          <a:solidFill>
            <a:schemeClr val="tx1">
              <a:lumMod val="50000"/>
              <a:lumOff val="50000"/>
            </a:schemeClr>
          </a:solidFill>
          <a:latin typeface="+mj-lt"/>
          <a:ea typeface="MS PGothic" pitchFamily="34" charset="-128"/>
          <a:cs typeface="Arial" panose="020B0604020202020204" pitchFamily="34" charset="0"/>
        </a:defRPr>
      </a:lvl1pPr>
    </p:titleStyle>
    <p:bodyStyle>
      <a:lvl1pPr marL="457086" indent="-457086" algn="l" defTabSz="1218895" rtl="0" eaLnBrk="1" latinLnBrk="0" hangingPunct="1">
        <a:lnSpc>
          <a:spcPts val="3466"/>
        </a:lnSpc>
        <a:spcBef>
          <a:spcPts val="0"/>
        </a:spcBef>
        <a:spcAft>
          <a:spcPts val="800"/>
        </a:spcAft>
        <a:buClr>
          <a:schemeClr val="accent1"/>
        </a:buClr>
        <a:buFont typeface="Arial" charset="0"/>
        <a:buChar char="•"/>
        <a:defRPr sz="2666" kern="1200">
          <a:solidFill>
            <a:schemeClr val="accent2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352" indent="-380905" algn="l" defTabSz="1218895" rtl="0" eaLnBrk="1" latinLnBrk="0" hangingPunct="1">
        <a:lnSpc>
          <a:spcPts val="3466"/>
        </a:lnSpc>
        <a:spcBef>
          <a:spcPts val="613"/>
        </a:spcBef>
        <a:spcAft>
          <a:spcPts val="0"/>
        </a:spcAft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619" indent="-304724" algn="l" defTabSz="1218895" rtl="0" eaLnBrk="1" latinLnBrk="0" hangingPunct="1">
        <a:spcBef>
          <a:spcPts val="613"/>
        </a:spcBef>
        <a:spcAft>
          <a:spcPts val="0"/>
        </a:spcAft>
        <a:buFont typeface="Courier New" panose="02070309020205020404" pitchFamily="49" charset="0"/>
        <a:buChar char="o"/>
        <a:defRPr lang="en-US" sz="2399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067" indent="-304724" algn="l" defTabSz="1218895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2133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2514" indent="-304724" algn="l" defTabSz="1218895" rtl="0" eaLnBrk="1" latinLnBrk="0" hangingPunct="1">
        <a:spcBef>
          <a:spcPct val="20000"/>
        </a:spcBef>
        <a:buFont typeface="Arial" panose="020B0604020202020204" pitchFamily="34" charset="0"/>
        <a:buChar char="-"/>
        <a:defRPr lang="en-US" sz="1866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1962" indent="-304724" algn="l" defTabSz="12188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1409" indent="-304724" algn="l" defTabSz="12188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0857" indent="-304724" algn="l" defTabSz="12188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5" indent="-304724" algn="l" defTabSz="12188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89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48" algn="l" defTabSz="121889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95" algn="l" defTabSz="121889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3" algn="l" defTabSz="121889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0" algn="l" defTabSz="121889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238" algn="l" defTabSz="121889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686" algn="l" defTabSz="121889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3" algn="l" defTabSz="121889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1" algn="l" defTabSz="121889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Enbala NWA Feedback – Linda Richardson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79" y="829063"/>
            <a:ext cx="11028294" cy="593960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000" i="1" dirty="0"/>
              <a:t>Enbala Introduction: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000" b="0" dirty="0"/>
              <a:t>Enbala provides a DER optimization and control platform that stacks the multiple stakeholder value streams around a portfolio of DER assets and optimizes across all of them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000" b="0" dirty="0"/>
              <a:t>Enbala represents innovative vendors in the small-to-medium size company bucket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endParaRPr lang="en-US" sz="2000" i="1" dirty="0"/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000" i="1" dirty="0"/>
              <a:t>Project Timeline: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000" b="0" dirty="0"/>
              <a:t>Consider phasing of NWA projects so revenues will flow in the 12-24 month timeframe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endParaRPr lang="en-US" sz="2000" b="0" i="1" dirty="0"/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000" i="1" dirty="0"/>
              <a:t>Project Procurement Process: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000" b="0" dirty="0"/>
              <a:t>Consider where turnkey projects vs best of breed buckets make the most sense in the procurement process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000" b="0" dirty="0"/>
              <a:t>Structure and consistency in communications and solicitation (to the extent possible) across the JUs will make the procurement process as efficient as possible</a:t>
            </a:r>
          </a:p>
        </p:txBody>
      </p:sp>
    </p:spTree>
    <p:extLst>
      <p:ext uri="{BB962C8B-B14F-4D97-AF65-F5344CB8AC3E}">
        <p14:creationId xmlns:p14="http://schemas.microsoft.com/office/powerpoint/2010/main" val="1627166632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Enbala2015_3">
  <a:themeElements>
    <a:clrScheme name="Enbala Color Set 2015">
      <a:dk1>
        <a:srgbClr val="000000"/>
      </a:dk1>
      <a:lt1>
        <a:sysClr val="window" lastClr="FFFFFF"/>
      </a:lt1>
      <a:dk2>
        <a:srgbClr val="5D6770"/>
      </a:dk2>
      <a:lt2>
        <a:srgbClr val="343E48"/>
      </a:lt2>
      <a:accent1>
        <a:srgbClr val="03568A"/>
      </a:accent1>
      <a:accent2>
        <a:srgbClr val="0D223F"/>
      </a:accent2>
      <a:accent3>
        <a:srgbClr val="F3A054"/>
      </a:accent3>
      <a:accent4>
        <a:srgbClr val="F8B332"/>
      </a:accent4>
      <a:accent5>
        <a:srgbClr val="62A845"/>
      </a:accent5>
      <a:accent6>
        <a:srgbClr val="1F5B41"/>
      </a:accent6>
      <a:hlink>
        <a:srgbClr val="7F7F7F"/>
      </a:hlink>
      <a:folHlink>
        <a:srgbClr val="F2F2F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bala2015_3" id="{210089AA-24AB-42F0-8106-17E0280BF962}" vid="{D02AFF61-4EB6-4C88-A419-8849A73A0A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bae1a3a-a5b7-4631-bbc6-621a5027dec8">
      <UserInfo>
        <DisplayName>Trent Bowers</DisplayName>
        <AccountId>24</AccountId>
        <AccountType/>
      </UserInfo>
      <UserInfo>
        <DisplayName>Andy Gassner</DisplayName>
        <AccountId>21</AccountId>
        <AccountType/>
      </UserInfo>
      <UserInfo>
        <DisplayName>Bud Vos</DisplayName>
        <AccountId>12</AccountId>
        <AccountType/>
      </UserInfo>
      <UserInfo>
        <DisplayName>Todd Sankey</DisplayName>
        <AccountId>28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E43D5126981147896EC6E5B18BE4FA" ma:contentTypeVersion="2" ma:contentTypeDescription="Create a new document." ma:contentTypeScope="" ma:versionID="4b140a781e534850881e265558892391">
  <xsd:schema xmlns:xsd="http://www.w3.org/2001/XMLSchema" xmlns:xs="http://www.w3.org/2001/XMLSchema" xmlns:p="http://schemas.microsoft.com/office/2006/metadata/properties" xmlns:ns2="0bae1a3a-a5b7-4631-bbc6-621a5027dec8" targetNamespace="http://schemas.microsoft.com/office/2006/metadata/properties" ma:root="true" ma:fieldsID="bd0cd2f7c1b61410fe0aada1f6cf1ca5" ns2:_="">
    <xsd:import namespace="0bae1a3a-a5b7-4631-bbc6-621a5027dec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ae1a3a-a5b7-4631-bbc6-621a5027de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3270E3-AF38-4432-97DD-F185E58F7CC5}">
  <ds:schemaRefs>
    <ds:schemaRef ds:uri="http://schemas.microsoft.com/office/infopath/2007/PartnerControls"/>
    <ds:schemaRef ds:uri="http://schemas.microsoft.com/office/2006/documentManagement/types"/>
    <ds:schemaRef ds:uri="0bae1a3a-a5b7-4631-bbc6-621a5027dec8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2562088-0974-4170-9BDA-C9C6823169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ae1a3a-a5b7-4631-bbc6-621a5027de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90805</TotalTime>
  <Words>109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Courier New</vt:lpstr>
      <vt:lpstr>Enbala2015_3</vt:lpstr>
      <vt:lpstr>Enbala NWA Feedback – Linda Richardson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Bud Vos</dc:creator>
  <cp:lastModifiedBy>Linda Richardson</cp:lastModifiedBy>
  <cp:revision>1449</cp:revision>
  <cp:lastPrinted>2016-06-15T14:35:10Z</cp:lastPrinted>
  <dcterms:created xsi:type="dcterms:W3CDTF">2012-09-19T14:58:37Z</dcterms:created>
  <dcterms:modified xsi:type="dcterms:W3CDTF">2016-06-15T14:45:06Z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0x01010076E43D5126981147896EC6E5B18BE4FA</vt:lpwstr>
  </property>
</Properties>
</file>