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00" r:id="rId5"/>
    <p:sldMasterId id="2147483710" r:id="rId6"/>
    <p:sldMasterId id="2147483722" r:id="rId7"/>
    <p:sldMasterId id="2147483725" r:id="rId8"/>
    <p:sldMasterId id="2147483727" r:id="rId9"/>
    <p:sldMasterId id="2147483733" r:id="rId10"/>
    <p:sldMasterId id="2147483769" r:id="rId11"/>
    <p:sldMasterId id="2147483782" r:id="rId12"/>
  </p:sldMasterIdLst>
  <p:notesMasterIdLst>
    <p:notesMasterId r:id="rId76"/>
  </p:notesMasterIdLst>
  <p:sldIdLst>
    <p:sldId id="312" r:id="rId13"/>
    <p:sldId id="450" r:id="rId14"/>
    <p:sldId id="431" r:id="rId15"/>
    <p:sldId id="493" r:id="rId16"/>
    <p:sldId id="445" r:id="rId17"/>
    <p:sldId id="526" r:id="rId18"/>
    <p:sldId id="527" r:id="rId19"/>
    <p:sldId id="528" r:id="rId20"/>
    <p:sldId id="529" r:id="rId21"/>
    <p:sldId id="501" r:id="rId22"/>
    <p:sldId id="502" r:id="rId23"/>
    <p:sldId id="503" r:id="rId24"/>
    <p:sldId id="504" r:id="rId25"/>
    <p:sldId id="505" r:id="rId26"/>
    <p:sldId id="506" r:id="rId27"/>
    <p:sldId id="507" r:id="rId28"/>
    <p:sldId id="508" r:id="rId29"/>
    <p:sldId id="509" r:id="rId30"/>
    <p:sldId id="524" r:id="rId31"/>
    <p:sldId id="511" r:id="rId32"/>
    <p:sldId id="523" r:id="rId33"/>
    <p:sldId id="513" r:id="rId34"/>
    <p:sldId id="514" r:id="rId35"/>
    <p:sldId id="515" r:id="rId36"/>
    <p:sldId id="516" r:id="rId37"/>
    <p:sldId id="517" r:id="rId38"/>
    <p:sldId id="518" r:id="rId39"/>
    <p:sldId id="519" r:id="rId40"/>
    <p:sldId id="520" r:id="rId41"/>
    <p:sldId id="494" r:id="rId42"/>
    <p:sldId id="495" r:id="rId43"/>
    <p:sldId id="496" r:id="rId44"/>
    <p:sldId id="497" r:id="rId45"/>
    <p:sldId id="498" r:id="rId46"/>
    <p:sldId id="499" r:id="rId47"/>
    <p:sldId id="500" r:id="rId48"/>
    <p:sldId id="469" r:id="rId49"/>
    <p:sldId id="521" r:id="rId50"/>
    <p:sldId id="522" r:id="rId51"/>
    <p:sldId id="473" r:id="rId52"/>
    <p:sldId id="488" r:id="rId53"/>
    <p:sldId id="489" r:id="rId54"/>
    <p:sldId id="475" r:id="rId55"/>
    <p:sldId id="490" r:id="rId56"/>
    <p:sldId id="470" r:id="rId57"/>
    <p:sldId id="525" r:id="rId58"/>
    <p:sldId id="471" r:id="rId59"/>
    <p:sldId id="472" r:id="rId60"/>
    <p:sldId id="440" r:id="rId61"/>
    <p:sldId id="486" r:id="rId62"/>
    <p:sldId id="491" r:id="rId63"/>
    <p:sldId id="492" r:id="rId64"/>
    <p:sldId id="453" r:id="rId65"/>
    <p:sldId id="454" r:id="rId66"/>
    <p:sldId id="451" r:id="rId67"/>
    <p:sldId id="444" r:id="rId68"/>
    <p:sldId id="436" r:id="rId69"/>
    <p:sldId id="530" r:id="rId70"/>
    <p:sldId id="446" r:id="rId71"/>
    <p:sldId id="447" r:id="rId72"/>
    <p:sldId id="435" r:id="rId73"/>
    <p:sldId id="380" r:id="rId74"/>
    <p:sldId id="324" r:id="rId75"/>
  </p:sldIdLst>
  <p:sldSz cx="9144000" cy="6858000" type="screen4x3"/>
  <p:notesSz cx="6858000" cy="91440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D7B"/>
    <a:srgbClr val="277D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66615" autoAdjust="0"/>
  </p:normalViewPr>
  <p:slideViewPr>
    <p:cSldViewPr snapToGrid="0">
      <p:cViewPr varScale="1">
        <p:scale>
          <a:sx n="49" d="100"/>
          <a:sy n="49" d="100"/>
        </p:scale>
        <p:origin x="312" y="54"/>
      </p:cViewPr>
      <p:guideLst>
        <p:guide orient="horz" pos="2160"/>
        <p:guide pos="2880"/>
      </p:guideLst>
    </p:cSldViewPr>
  </p:slideViewPr>
  <p:notesTextViewPr>
    <p:cViewPr>
      <p:scale>
        <a:sx n="75" d="100"/>
        <a:sy n="75" d="100"/>
      </p:scale>
      <p:origin x="0" y="0"/>
    </p:cViewPr>
  </p:notesTextViewPr>
  <p:sorterViewPr>
    <p:cViewPr>
      <p:scale>
        <a:sx n="100" d="100"/>
        <a:sy n="100" d="100"/>
      </p:scale>
      <p:origin x="0" y="3859"/>
    </p:cViewPr>
  </p:sorterViewPr>
  <p:notesViewPr>
    <p:cSldViewPr snapToGrid="0">
      <p:cViewPr>
        <p:scale>
          <a:sx n="100" d="100"/>
          <a:sy n="100" d="100"/>
        </p:scale>
        <p:origin x="1555" y="-286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9.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7FA18-3E32-4EE5-9B38-6A4ECD2D6612}" type="doc">
      <dgm:prSet loTypeId="urn:microsoft.com/office/officeart/2005/8/layout/process2" loCatId="process" qsTypeId="urn:microsoft.com/office/officeart/2005/8/quickstyle/simple1" qsCatId="simple" csTypeId="urn:microsoft.com/office/officeart/2005/8/colors/accent1_2" csCatId="accent1" phldr="1"/>
      <dgm:spPr/>
    </dgm:pt>
    <dgm:pt modelId="{DC8C8C8F-D3B0-446F-8302-83C415CD0A1A}">
      <dgm:prSet phldrT="[Text]" custT="1"/>
      <dgm:spPr/>
      <dgm:t>
        <a:bodyPr/>
        <a:lstStyle/>
        <a:p>
          <a:r>
            <a:rPr lang="en-US" sz="1300" dirty="0" smtClean="0"/>
            <a:t>Attackers entered the SCADA network through hijacked VPNs</a:t>
          </a:r>
          <a:endParaRPr lang="en-US" sz="1300" dirty="0"/>
        </a:p>
      </dgm:t>
    </dgm:pt>
    <dgm:pt modelId="{4A2FBD02-A794-40CC-91B7-2C80103CFB5E}" type="parTrans" cxnId="{31DB082B-03D3-4B28-BA22-31BA4454CBBC}">
      <dgm:prSet/>
      <dgm:spPr/>
      <dgm:t>
        <a:bodyPr/>
        <a:lstStyle/>
        <a:p>
          <a:endParaRPr lang="en-US" sz="1300"/>
        </a:p>
      </dgm:t>
    </dgm:pt>
    <dgm:pt modelId="{C4FCDA4C-83D5-4DBF-9DC8-C8F985CBE4F5}" type="sibTrans" cxnId="{31DB082B-03D3-4B28-BA22-31BA4454CBBC}">
      <dgm:prSet custT="1"/>
      <dgm:spPr/>
      <dgm:t>
        <a:bodyPr/>
        <a:lstStyle/>
        <a:p>
          <a:endParaRPr lang="en-US" sz="1300"/>
        </a:p>
      </dgm:t>
    </dgm:pt>
    <dgm:pt modelId="{1CAECDDD-FE93-424D-9122-6E0937220985}">
      <dgm:prSet phldrT="[Text]" custT="1"/>
      <dgm:spPr/>
      <dgm:t>
        <a:bodyPr/>
        <a:lstStyle/>
        <a:p>
          <a:r>
            <a:rPr lang="en-US" sz="1300" dirty="0" smtClean="0"/>
            <a:t>Issued commands to disable UPS</a:t>
          </a:r>
          <a:endParaRPr lang="en-US" sz="1300" dirty="0"/>
        </a:p>
      </dgm:t>
    </dgm:pt>
    <dgm:pt modelId="{9239334C-D35E-4A39-9109-7157D0176583}" type="parTrans" cxnId="{83AAE428-45CB-43B6-8936-08CD87FBADBF}">
      <dgm:prSet/>
      <dgm:spPr/>
      <dgm:t>
        <a:bodyPr/>
        <a:lstStyle/>
        <a:p>
          <a:endParaRPr lang="en-US" sz="1300"/>
        </a:p>
      </dgm:t>
    </dgm:pt>
    <dgm:pt modelId="{F206EF5F-4C15-4AB0-B59B-6FF26FFA0641}" type="sibTrans" cxnId="{83AAE428-45CB-43B6-8936-08CD87FBADBF}">
      <dgm:prSet custT="1"/>
      <dgm:spPr/>
      <dgm:t>
        <a:bodyPr/>
        <a:lstStyle/>
        <a:p>
          <a:endParaRPr lang="en-US" sz="1300"/>
        </a:p>
      </dgm:t>
    </dgm:pt>
    <dgm:pt modelId="{DE097CB3-E17C-4519-9A38-C85C3A38DD05}">
      <dgm:prSet phldrT="[Text]" custT="1"/>
      <dgm:spPr/>
      <dgm:t>
        <a:bodyPr/>
        <a:lstStyle/>
        <a:p>
          <a:r>
            <a:rPr lang="en-US" sz="1300" dirty="0" smtClean="0"/>
            <a:t>Initiated Telephone DoS</a:t>
          </a:r>
          <a:endParaRPr lang="en-US" sz="1300" dirty="0"/>
        </a:p>
      </dgm:t>
    </dgm:pt>
    <dgm:pt modelId="{7E247C4E-6793-4061-A1B0-B58028B73645}" type="sibTrans" cxnId="{F63DCBB0-DAFC-46E6-ADFB-9D3CB99F8F6F}">
      <dgm:prSet custT="1"/>
      <dgm:spPr/>
      <dgm:t>
        <a:bodyPr/>
        <a:lstStyle/>
        <a:p>
          <a:endParaRPr lang="en-US" sz="1300"/>
        </a:p>
      </dgm:t>
    </dgm:pt>
    <dgm:pt modelId="{5717B789-6D6B-4737-828B-13609A73C781}" type="parTrans" cxnId="{F63DCBB0-DAFC-46E6-ADFB-9D3CB99F8F6F}">
      <dgm:prSet/>
      <dgm:spPr/>
      <dgm:t>
        <a:bodyPr/>
        <a:lstStyle/>
        <a:p>
          <a:endParaRPr lang="en-US" sz="1300"/>
        </a:p>
      </dgm:t>
    </dgm:pt>
    <dgm:pt modelId="{36A30C07-679F-4899-BCB5-2FD8BEB2A553}">
      <dgm:prSet phldrT="[Text]" custT="1"/>
      <dgm:spPr/>
      <dgm:t>
        <a:bodyPr/>
        <a:lstStyle/>
        <a:p>
          <a:r>
            <a:rPr lang="en-US" sz="1300" dirty="0" smtClean="0"/>
            <a:t>Overwrote firmware on sub-station serial-to-Ethernet converters, preventing remote M&amp;C</a:t>
          </a:r>
          <a:endParaRPr lang="en-US" sz="1300" dirty="0"/>
        </a:p>
      </dgm:t>
    </dgm:pt>
    <dgm:pt modelId="{DAFBDC6E-D3E6-4C72-9D75-EBCAA5BDE53E}" type="parTrans" cxnId="{15C04CC4-2D88-4F94-B8D9-AEC9A5D88A8D}">
      <dgm:prSet/>
      <dgm:spPr/>
      <dgm:t>
        <a:bodyPr/>
        <a:lstStyle/>
        <a:p>
          <a:endParaRPr lang="en-US" sz="1300"/>
        </a:p>
      </dgm:t>
    </dgm:pt>
    <dgm:pt modelId="{A2A97EF2-03D7-4D09-8343-4560DE62D39F}" type="sibTrans" cxnId="{15C04CC4-2D88-4F94-B8D9-AEC9A5D88A8D}">
      <dgm:prSet custT="1"/>
      <dgm:spPr/>
      <dgm:t>
        <a:bodyPr/>
        <a:lstStyle/>
        <a:p>
          <a:endParaRPr lang="en-US" sz="1300"/>
        </a:p>
      </dgm:t>
    </dgm:pt>
    <dgm:pt modelId="{B1128887-6C6F-4592-A71D-27066C6B5C72}">
      <dgm:prSet phldrT="[Text]" custT="1"/>
      <dgm:spPr/>
      <dgm:t>
        <a:bodyPr/>
        <a:lstStyle/>
        <a:p>
          <a:r>
            <a:rPr lang="en-US" sz="1300" dirty="0" smtClean="0"/>
            <a:t>Began opening breakers on the system and took substations off</a:t>
          </a:r>
          <a:endParaRPr lang="en-US" sz="1300" dirty="0"/>
        </a:p>
      </dgm:t>
    </dgm:pt>
    <dgm:pt modelId="{10C2C6DD-E656-49BE-8899-2338070A9B57}" type="parTrans" cxnId="{D95893B4-95FB-4679-A0A0-763EEEFFCB3F}">
      <dgm:prSet/>
      <dgm:spPr/>
      <dgm:t>
        <a:bodyPr/>
        <a:lstStyle/>
        <a:p>
          <a:endParaRPr lang="en-US" sz="1300"/>
        </a:p>
      </dgm:t>
    </dgm:pt>
    <dgm:pt modelId="{49724FF8-0845-48A8-9CF1-075FBCC2BCA2}" type="sibTrans" cxnId="{D95893B4-95FB-4679-A0A0-763EEEFFCB3F}">
      <dgm:prSet custT="1"/>
      <dgm:spPr/>
      <dgm:t>
        <a:bodyPr/>
        <a:lstStyle/>
        <a:p>
          <a:endParaRPr lang="en-US" sz="1300"/>
        </a:p>
      </dgm:t>
    </dgm:pt>
    <dgm:pt modelId="{41BADE95-1BB5-4E1E-B3F3-CC3DFC38C7F0}">
      <dgm:prSet phldrT="[Text]" custT="1"/>
      <dgm:spPr/>
      <dgm:t>
        <a:bodyPr/>
        <a:lstStyle/>
        <a:p>
          <a:r>
            <a:rPr lang="en-US" sz="1300" dirty="0" smtClean="0"/>
            <a:t>Used KillDisk Malware to wipe files from operator stations at around 5 pm</a:t>
          </a:r>
          <a:endParaRPr lang="en-US" sz="1300" dirty="0"/>
        </a:p>
      </dgm:t>
    </dgm:pt>
    <dgm:pt modelId="{464746CD-796F-438A-A413-2CAD46CC9C9A}" type="parTrans" cxnId="{89BFD70A-1A39-4CA0-B228-27B21F7DD787}">
      <dgm:prSet/>
      <dgm:spPr/>
      <dgm:t>
        <a:bodyPr/>
        <a:lstStyle/>
        <a:p>
          <a:endParaRPr lang="en-US" sz="1300"/>
        </a:p>
      </dgm:t>
    </dgm:pt>
    <dgm:pt modelId="{CECC8763-E6FB-42C2-8122-5BFCC2A4CED6}" type="sibTrans" cxnId="{89BFD70A-1A39-4CA0-B228-27B21F7DD787}">
      <dgm:prSet/>
      <dgm:spPr/>
      <dgm:t>
        <a:bodyPr/>
        <a:lstStyle/>
        <a:p>
          <a:endParaRPr lang="en-US" sz="1300"/>
        </a:p>
      </dgm:t>
    </dgm:pt>
    <dgm:pt modelId="{FF57351D-FE3B-490A-9E69-1449BCDBA848}" type="pres">
      <dgm:prSet presAssocID="{2987FA18-3E32-4EE5-9B38-6A4ECD2D6612}" presName="linearFlow" presStyleCnt="0">
        <dgm:presLayoutVars>
          <dgm:resizeHandles val="exact"/>
        </dgm:presLayoutVars>
      </dgm:prSet>
      <dgm:spPr/>
    </dgm:pt>
    <dgm:pt modelId="{B3D40B52-0752-4165-B624-F761A2A43DBA}" type="pres">
      <dgm:prSet presAssocID="{DC8C8C8F-D3B0-446F-8302-83C415CD0A1A}" presName="node" presStyleLbl="node1" presStyleIdx="0" presStyleCnt="6" custScaleX="133701" custScaleY="76401">
        <dgm:presLayoutVars>
          <dgm:bulletEnabled val="1"/>
        </dgm:presLayoutVars>
      </dgm:prSet>
      <dgm:spPr/>
      <dgm:t>
        <a:bodyPr/>
        <a:lstStyle/>
        <a:p>
          <a:endParaRPr lang="en-US"/>
        </a:p>
      </dgm:t>
    </dgm:pt>
    <dgm:pt modelId="{48043F2A-AAD3-4C77-8DEE-9E7C6F5CA26A}" type="pres">
      <dgm:prSet presAssocID="{C4FCDA4C-83D5-4DBF-9DC8-C8F985CBE4F5}" presName="sibTrans" presStyleLbl="sibTrans2D1" presStyleIdx="0" presStyleCnt="5"/>
      <dgm:spPr/>
      <dgm:t>
        <a:bodyPr/>
        <a:lstStyle/>
        <a:p>
          <a:endParaRPr lang="en-US"/>
        </a:p>
      </dgm:t>
    </dgm:pt>
    <dgm:pt modelId="{8C7E05D0-BF93-462A-8290-37409F9A363C}" type="pres">
      <dgm:prSet presAssocID="{C4FCDA4C-83D5-4DBF-9DC8-C8F985CBE4F5}" presName="connectorText" presStyleLbl="sibTrans2D1" presStyleIdx="0" presStyleCnt="5"/>
      <dgm:spPr/>
      <dgm:t>
        <a:bodyPr/>
        <a:lstStyle/>
        <a:p>
          <a:endParaRPr lang="en-US"/>
        </a:p>
      </dgm:t>
    </dgm:pt>
    <dgm:pt modelId="{BCAD1DA1-37C6-4BE9-A1FC-891E7E878037}" type="pres">
      <dgm:prSet presAssocID="{1CAECDDD-FE93-424D-9122-6E0937220985}" presName="node" presStyleLbl="node1" presStyleIdx="1" presStyleCnt="6" custScaleX="133467" custScaleY="76267">
        <dgm:presLayoutVars>
          <dgm:bulletEnabled val="1"/>
        </dgm:presLayoutVars>
      </dgm:prSet>
      <dgm:spPr/>
      <dgm:t>
        <a:bodyPr/>
        <a:lstStyle/>
        <a:p>
          <a:endParaRPr lang="en-US"/>
        </a:p>
      </dgm:t>
    </dgm:pt>
    <dgm:pt modelId="{B9517E00-F996-46E4-9450-F9EE05D3C0E5}" type="pres">
      <dgm:prSet presAssocID="{F206EF5F-4C15-4AB0-B59B-6FF26FFA0641}" presName="sibTrans" presStyleLbl="sibTrans2D1" presStyleIdx="1" presStyleCnt="5"/>
      <dgm:spPr/>
      <dgm:t>
        <a:bodyPr/>
        <a:lstStyle/>
        <a:p>
          <a:endParaRPr lang="en-US"/>
        </a:p>
      </dgm:t>
    </dgm:pt>
    <dgm:pt modelId="{686AC624-9D8A-4CA9-A69E-1E84EC14C9A7}" type="pres">
      <dgm:prSet presAssocID="{F206EF5F-4C15-4AB0-B59B-6FF26FFA0641}" presName="connectorText" presStyleLbl="sibTrans2D1" presStyleIdx="1" presStyleCnt="5"/>
      <dgm:spPr/>
      <dgm:t>
        <a:bodyPr/>
        <a:lstStyle/>
        <a:p>
          <a:endParaRPr lang="en-US"/>
        </a:p>
      </dgm:t>
    </dgm:pt>
    <dgm:pt modelId="{BDD239E3-4174-4DD6-8722-ABD35A08E0BF}" type="pres">
      <dgm:prSet presAssocID="{DE097CB3-E17C-4519-9A38-C85C3A38DD05}" presName="node" presStyleLbl="node1" presStyleIdx="2" presStyleCnt="6" custScaleX="133467" custScaleY="75867">
        <dgm:presLayoutVars>
          <dgm:bulletEnabled val="1"/>
        </dgm:presLayoutVars>
      </dgm:prSet>
      <dgm:spPr/>
      <dgm:t>
        <a:bodyPr/>
        <a:lstStyle/>
        <a:p>
          <a:endParaRPr lang="en-US"/>
        </a:p>
      </dgm:t>
    </dgm:pt>
    <dgm:pt modelId="{3D4054A4-1AA3-4A9D-AD17-54F23E122945}" type="pres">
      <dgm:prSet presAssocID="{7E247C4E-6793-4061-A1B0-B58028B73645}" presName="sibTrans" presStyleLbl="sibTrans2D1" presStyleIdx="2" presStyleCnt="5"/>
      <dgm:spPr/>
      <dgm:t>
        <a:bodyPr/>
        <a:lstStyle/>
        <a:p>
          <a:endParaRPr lang="en-US"/>
        </a:p>
      </dgm:t>
    </dgm:pt>
    <dgm:pt modelId="{BBC26A17-68D6-4E77-88C7-51398F2C7A18}" type="pres">
      <dgm:prSet presAssocID="{7E247C4E-6793-4061-A1B0-B58028B73645}" presName="connectorText" presStyleLbl="sibTrans2D1" presStyleIdx="2" presStyleCnt="5"/>
      <dgm:spPr/>
      <dgm:t>
        <a:bodyPr/>
        <a:lstStyle/>
        <a:p>
          <a:endParaRPr lang="en-US"/>
        </a:p>
      </dgm:t>
    </dgm:pt>
    <dgm:pt modelId="{7993ED4A-9C23-4A96-8BD8-94D9FAB19537}" type="pres">
      <dgm:prSet presAssocID="{36A30C07-679F-4899-BCB5-2FD8BEB2A553}" presName="node" presStyleLbl="node1" presStyleIdx="3" presStyleCnt="6" custScaleX="132306" custScaleY="75603">
        <dgm:presLayoutVars>
          <dgm:bulletEnabled val="1"/>
        </dgm:presLayoutVars>
      </dgm:prSet>
      <dgm:spPr/>
      <dgm:t>
        <a:bodyPr/>
        <a:lstStyle/>
        <a:p>
          <a:endParaRPr lang="en-US"/>
        </a:p>
      </dgm:t>
    </dgm:pt>
    <dgm:pt modelId="{D979565A-F5F4-4C6B-87A4-D1110EE9471A}" type="pres">
      <dgm:prSet presAssocID="{A2A97EF2-03D7-4D09-8343-4560DE62D39F}" presName="sibTrans" presStyleLbl="sibTrans2D1" presStyleIdx="3" presStyleCnt="5"/>
      <dgm:spPr/>
      <dgm:t>
        <a:bodyPr/>
        <a:lstStyle/>
        <a:p>
          <a:endParaRPr lang="en-US"/>
        </a:p>
      </dgm:t>
    </dgm:pt>
    <dgm:pt modelId="{63194BA3-00D4-4243-896A-3DE4C1D21693}" type="pres">
      <dgm:prSet presAssocID="{A2A97EF2-03D7-4D09-8343-4560DE62D39F}" presName="connectorText" presStyleLbl="sibTrans2D1" presStyleIdx="3" presStyleCnt="5"/>
      <dgm:spPr/>
      <dgm:t>
        <a:bodyPr/>
        <a:lstStyle/>
        <a:p>
          <a:endParaRPr lang="en-US"/>
        </a:p>
      </dgm:t>
    </dgm:pt>
    <dgm:pt modelId="{8AB08812-84A6-4E0E-898A-EE5009632E5A}" type="pres">
      <dgm:prSet presAssocID="{B1128887-6C6F-4592-A71D-27066C6B5C72}" presName="node" presStyleLbl="node1" presStyleIdx="4" presStyleCnt="6" custScaleX="131619" custScaleY="75211">
        <dgm:presLayoutVars>
          <dgm:bulletEnabled val="1"/>
        </dgm:presLayoutVars>
      </dgm:prSet>
      <dgm:spPr/>
      <dgm:t>
        <a:bodyPr/>
        <a:lstStyle/>
        <a:p>
          <a:endParaRPr lang="en-US"/>
        </a:p>
      </dgm:t>
    </dgm:pt>
    <dgm:pt modelId="{5002D0F7-AAE8-45D1-A40A-649D6DCBD2CA}" type="pres">
      <dgm:prSet presAssocID="{49724FF8-0845-48A8-9CF1-075FBCC2BCA2}" presName="sibTrans" presStyleLbl="sibTrans2D1" presStyleIdx="4" presStyleCnt="5"/>
      <dgm:spPr/>
      <dgm:t>
        <a:bodyPr/>
        <a:lstStyle/>
        <a:p>
          <a:endParaRPr lang="en-US"/>
        </a:p>
      </dgm:t>
    </dgm:pt>
    <dgm:pt modelId="{F26CED3B-96BD-4E78-BF42-4C671F5E31EC}" type="pres">
      <dgm:prSet presAssocID="{49724FF8-0845-48A8-9CF1-075FBCC2BCA2}" presName="connectorText" presStyleLbl="sibTrans2D1" presStyleIdx="4" presStyleCnt="5"/>
      <dgm:spPr/>
      <dgm:t>
        <a:bodyPr/>
        <a:lstStyle/>
        <a:p>
          <a:endParaRPr lang="en-US"/>
        </a:p>
      </dgm:t>
    </dgm:pt>
    <dgm:pt modelId="{7B69C07F-229F-41BB-9796-8712EEB8178E}" type="pres">
      <dgm:prSet presAssocID="{41BADE95-1BB5-4E1E-B3F3-CC3DFC38C7F0}" presName="node" presStyleLbl="node1" presStyleIdx="5" presStyleCnt="6" custScaleX="130940" custScaleY="74823">
        <dgm:presLayoutVars>
          <dgm:bulletEnabled val="1"/>
        </dgm:presLayoutVars>
      </dgm:prSet>
      <dgm:spPr/>
      <dgm:t>
        <a:bodyPr/>
        <a:lstStyle/>
        <a:p>
          <a:endParaRPr lang="en-US"/>
        </a:p>
      </dgm:t>
    </dgm:pt>
  </dgm:ptLst>
  <dgm:cxnLst>
    <dgm:cxn modelId="{37D68A20-AF60-49B1-9A4F-83172005B94B}" type="presOf" srcId="{7E247C4E-6793-4061-A1B0-B58028B73645}" destId="{BBC26A17-68D6-4E77-88C7-51398F2C7A18}" srcOrd="1" destOrd="0" presId="urn:microsoft.com/office/officeart/2005/8/layout/process2"/>
    <dgm:cxn modelId="{1E126923-B61D-4568-995B-05FD4AAF3A1F}" type="presOf" srcId="{F206EF5F-4C15-4AB0-B59B-6FF26FFA0641}" destId="{B9517E00-F996-46E4-9450-F9EE05D3C0E5}" srcOrd="0" destOrd="0" presId="urn:microsoft.com/office/officeart/2005/8/layout/process2"/>
    <dgm:cxn modelId="{5D42A8AD-8388-4308-82CA-9B724B3216EB}" type="presOf" srcId="{C4FCDA4C-83D5-4DBF-9DC8-C8F985CBE4F5}" destId="{8C7E05D0-BF93-462A-8290-37409F9A363C}" srcOrd="1" destOrd="0" presId="urn:microsoft.com/office/officeart/2005/8/layout/process2"/>
    <dgm:cxn modelId="{C9E716AD-F4F3-42BA-9B55-0DF14A99F44D}" type="presOf" srcId="{41BADE95-1BB5-4E1E-B3F3-CC3DFC38C7F0}" destId="{7B69C07F-229F-41BB-9796-8712EEB8178E}" srcOrd="0" destOrd="0" presId="urn:microsoft.com/office/officeart/2005/8/layout/process2"/>
    <dgm:cxn modelId="{D95893B4-95FB-4679-A0A0-763EEEFFCB3F}" srcId="{2987FA18-3E32-4EE5-9B38-6A4ECD2D6612}" destId="{B1128887-6C6F-4592-A71D-27066C6B5C72}" srcOrd="4" destOrd="0" parTransId="{10C2C6DD-E656-49BE-8899-2338070A9B57}" sibTransId="{49724FF8-0845-48A8-9CF1-075FBCC2BCA2}"/>
    <dgm:cxn modelId="{73D11BBF-DF77-493F-BED0-14BB725AD014}" type="presOf" srcId="{36A30C07-679F-4899-BCB5-2FD8BEB2A553}" destId="{7993ED4A-9C23-4A96-8BD8-94D9FAB19537}" srcOrd="0" destOrd="0" presId="urn:microsoft.com/office/officeart/2005/8/layout/process2"/>
    <dgm:cxn modelId="{4CAE2FBC-4026-4922-B239-219541112046}" type="presOf" srcId="{A2A97EF2-03D7-4D09-8343-4560DE62D39F}" destId="{63194BA3-00D4-4243-896A-3DE4C1D21693}" srcOrd="1" destOrd="0" presId="urn:microsoft.com/office/officeart/2005/8/layout/process2"/>
    <dgm:cxn modelId="{809F0596-711E-475D-A4AA-EACBF5E23439}" type="presOf" srcId="{7E247C4E-6793-4061-A1B0-B58028B73645}" destId="{3D4054A4-1AA3-4A9D-AD17-54F23E122945}" srcOrd="0" destOrd="0" presId="urn:microsoft.com/office/officeart/2005/8/layout/process2"/>
    <dgm:cxn modelId="{43C6EEBD-64AF-4744-B028-77BB2E21785F}" type="presOf" srcId="{49724FF8-0845-48A8-9CF1-075FBCC2BCA2}" destId="{F26CED3B-96BD-4E78-BF42-4C671F5E31EC}" srcOrd="1" destOrd="0" presId="urn:microsoft.com/office/officeart/2005/8/layout/process2"/>
    <dgm:cxn modelId="{F77ED491-6E3C-4E11-BFD2-0D0DFF6AE53C}" type="presOf" srcId="{1CAECDDD-FE93-424D-9122-6E0937220985}" destId="{BCAD1DA1-37C6-4BE9-A1FC-891E7E878037}" srcOrd="0" destOrd="0" presId="urn:microsoft.com/office/officeart/2005/8/layout/process2"/>
    <dgm:cxn modelId="{AE6602E6-CC73-4B68-A963-130F26CFF1D3}" type="presOf" srcId="{B1128887-6C6F-4592-A71D-27066C6B5C72}" destId="{8AB08812-84A6-4E0E-898A-EE5009632E5A}" srcOrd="0" destOrd="0" presId="urn:microsoft.com/office/officeart/2005/8/layout/process2"/>
    <dgm:cxn modelId="{E14D0715-D4AF-471A-A83C-52D5946BA229}" type="presOf" srcId="{A2A97EF2-03D7-4D09-8343-4560DE62D39F}" destId="{D979565A-F5F4-4C6B-87A4-D1110EE9471A}" srcOrd="0" destOrd="0" presId="urn:microsoft.com/office/officeart/2005/8/layout/process2"/>
    <dgm:cxn modelId="{94381119-D8BC-4176-84BE-B864C3D541DF}" type="presOf" srcId="{F206EF5F-4C15-4AB0-B59B-6FF26FFA0641}" destId="{686AC624-9D8A-4CA9-A69E-1E84EC14C9A7}" srcOrd="1" destOrd="0" presId="urn:microsoft.com/office/officeart/2005/8/layout/process2"/>
    <dgm:cxn modelId="{89BFD70A-1A39-4CA0-B228-27B21F7DD787}" srcId="{2987FA18-3E32-4EE5-9B38-6A4ECD2D6612}" destId="{41BADE95-1BB5-4E1E-B3F3-CC3DFC38C7F0}" srcOrd="5" destOrd="0" parTransId="{464746CD-796F-438A-A413-2CAD46CC9C9A}" sibTransId="{CECC8763-E6FB-42C2-8122-5BFCC2A4CED6}"/>
    <dgm:cxn modelId="{DCBF58A3-8494-4157-857D-232DAE327A4A}" type="presOf" srcId="{49724FF8-0845-48A8-9CF1-075FBCC2BCA2}" destId="{5002D0F7-AAE8-45D1-A40A-649D6DCBD2CA}" srcOrd="0" destOrd="0" presId="urn:microsoft.com/office/officeart/2005/8/layout/process2"/>
    <dgm:cxn modelId="{F63DCBB0-DAFC-46E6-ADFB-9D3CB99F8F6F}" srcId="{2987FA18-3E32-4EE5-9B38-6A4ECD2D6612}" destId="{DE097CB3-E17C-4519-9A38-C85C3A38DD05}" srcOrd="2" destOrd="0" parTransId="{5717B789-6D6B-4737-828B-13609A73C781}" sibTransId="{7E247C4E-6793-4061-A1B0-B58028B73645}"/>
    <dgm:cxn modelId="{C729E945-CB74-482A-9415-208BB351EC34}" type="presOf" srcId="{2987FA18-3E32-4EE5-9B38-6A4ECD2D6612}" destId="{FF57351D-FE3B-490A-9E69-1449BCDBA848}" srcOrd="0" destOrd="0" presId="urn:microsoft.com/office/officeart/2005/8/layout/process2"/>
    <dgm:cxn modelId="{33C034A1-051E-4969-A76F-EF6C2C3AA578}" type="presOf" srcId="{DE097CB3-E17C-4519-9A38-C85C3A38DD05}" destId="{BDD239E3-4174-4DD6-8722-ABD35A08E0BF}" srcOrd="0" destOrd="0" presId="urn:microsoft.com/office/officeart/2005/8/layout/process2"/>
    <dgm:cxn modelId="{ECFB2908-C509-4A8F-AADF-193A83DE29FC}" type="presOf" srcId="{DC8C8C8F-D3B0-446F-8302-83C415CD0A1A}" destId="{B3D40B52-0752-4165-B624-F761A2A43DBA}" srcOrd="0" destOrd="0" presId="urn:microsoft.com/office/officeart/2005/8/layout/process2"/>
    <dgm:cxn modelId="{83AAE428-45CB-43B6-8936-08CD87FBADBF}" srcId="{2987FA18-3E32-4EE5-9B38-6A4ECD2D6612}" destId="{1CAECDDD-FE93-424D-9122-6E0937220985}" srcOrd="1" destOrd="0" parTransId="{9239334C-D35E-4A39-9109-7157D0176583}" sibTransId="{F206EF5F-4C15-4AB0-B59B-6FF26FFA0641}"/>
    <dgm:cxn modelId="{31DB082B-03D3-4B28-BA22-31BA4454CBBC}" srcId="{2987FA18-3E32-4EE5-9B38-6A4ECD2D6612}" destId="{DC8C8C8F-D3B0-446F-8302-83C415CD0A1A}" srcOrd="0" destOrd="0" parTransId="{4A2FBD02-A794-40CC-91B7-2C80103CFB5E}" sibTransId="{C4FCDA4C-83D5-4DBF-9DC8-C8F985CBE4F5}"/>
    <dgm:cxn modelId="{6C4C6AFC-161D-4317-A452-3121EAF8CC20}" type="presOf" srcId="{C4FCDA4C-83D5-4DBF-9DC8-C8F985CBE4F5}" destId="{48043F2A-AAD3-4C77-8DEE-9E7C6F5CA26A}" srcOrd="0" destOrd="0" presId="urn:microsoft.com/office/officeart/2005/8/layout/process2"/>
    <dgm:cxn modelId="{15C04CC4-2D88-4F94-B8D9-AEC9A5D88A8D}" srcId="{2987FA18-3E32-4EE5-9B38-6A4ECD2D6612}" destId="{36A30C07-679F-4899-BCB5-2FD8BEB2A553}" srcOrd="3" destOrd="0" parTransId="{DAFBDC6E-D3E6-4C72-9D75-EBCAA5BDE53E}" sibTransId="{A2A97EF2-03D7-4D09-8343-4560DE62D39F}"/>
    <dgm:cxn modelId="{0EF9036E-A8FA-444A-BB47-3B0C76C2CFA0}" type="presParOf" srcId="{FF57351D-FE3B-490A-9E69-1449BCDBA848}" destId="{B3D40B52-0752-4165-B624-F761A2A43DBA}" srcOrd="0" destOrd="0" presId="urn:microsoft.com/office/officeart/2005/8/layout/process2"/>
    <dgm:cxn modelId="{802F4947-6DE1-41C9-AAF7-A16D16210BAD}" type="presParOf" srcId="{FF57351D-FE3B-490A-9E69-1449BCDBA848}" destId="{48043F2A-AAD3-4C77-8DEE-9E7C6F5CA26A}" srcOrd="1" destOrd="0" presId="urn:microsoft.com/office/officeart/2005/8/layout/process2"/>
    <dgm:cxn modelId="{5FF14C30-DD38-4F93-AF25-45BDC44E7A52}" type="presParOf" srcId="{48043F2A-AAD3-4C77-8DEE-9E7C6F5CA26A}" destId="{8C7E05D0-BF93-462A-8290-37409F9A363C}" srcOrd="0" destOrd="0" presId="urn:microsoft.com/office/officeart/2005/8/layout/process2"/>
    <dgm:cxn modelId="{37A64069-9B98-4B15-9A0C-D4944952FFA8}" type="presParOf" srcId="{FF57351D-FE3B-490A-9E69-1449BCDBA848}" destId="{BCAD1DA1-37C6-4BE9-A1FC-891E7E878037}" srcOrd="2" destOrd="0" presId="urn:microsoft.com/office/officeart/2005/8/layout/process2"/>
    <dgm:cxn modelId="{573392C4-0396-4127-AA3A-A65713325B02}" type="presParOf" srcId="{FF57351D-FE3B-490A-9E69-1449BCDBA848}" destId="{B9517E00-F996-46E4-9450-F9EE05D3C0E5}" srcOrd="3" destOrd="0" presId="urn:microsoft.com/office/officeart/2005/8/layout/process2"/>
    <dgm:cxn modelId="{C69999DE-75E9-4C4A-A2F5-DCDF0F75CF03}" type="presParOf" srcId="{B9517E00-F996-46E4-9450-F9EE05D3C0E5}" destId="{686AC624-9D8A-4CA9-A69E-1E84EC14C9A7}" srcOrd="0" destOrd="0" presId="urn:microsoft.com/office/officeart/2005/8/layout/process2"/>
    <dgm:cxn modelId="{5525CC16-02CA-40CD-B2CB-5CED98092FB8}" type="presParOf" srcId="{FF57351D-FE3B-490A-9E69-1449BCDBA848}" destId="{BDD239E3-4174-4DD6-8722-ABD35A08E0BF}" srcOrd="4" destOrd="0" presId="urn:microsoft.com/office/officeart/2005/8/layout/process2"/>
    <dgm:cxn modelId="{C36561EB-1065-4C76-BE42-ED1F5EAF6699}" type="presParOf" srcId="{FF57351D-FE3B-490A-9E69-1449BCDBA848}" destId="{3D4054A4-1AA3-4A9D-AD17-54F23E122945}" srcOrd="5" destOrd="0" presId="urn:microsoft.com/office/officeart/2005/8/layout/process2"/>
    <dgm:cxn modelId="{A42500D2-D66A-4E3A-B80B-9C7198F35305}" type="presParOf" srcId="{3D4054A4-1AA3-4A9D-AD17-54F23E122945}" destId="{BBC26A17-68D6-4E77-88C7-51398F2C7A18}" srcOrd="0" destOrd="0" presId="urn:microsoft.com/office/officeart/2005/8/layout/process2"/>
    <dgm:cxn modelId="{62A88881-044E-448B-8BB5-506C9A24879A}" type="presParOf" srcId="{FF57351D-FE3B-490A-9E69-1449BCDBA848}" destId="{7993ED4A-9C23-4A96-8BD8-94D9FAB19537}" srcOrd="6" destOrd="0" presId="urn:microsoft.com/office/officeart/2005/8/layout/process2"/>
    <dgm:cxn modelId="{64B5664E-A951-4D35-8471-085149E3799F}" type="presParOf" srcId="{FF57351D-FE3B-490A-9E69-1449BCDBA848}" destId="{D979565A-F5F4-4C6B-87A4-D1110EE9471A}" srcOrd="7" destOrd="0" presId="urn:microsoft.com/office/officeart/2005/8/layout/process2"/>
    <dgm:cxn modelId="{C50C20AC-BC53-4E23-A811-41234CE7C6C1}" type="presParOf" srcId="{D979565A-F5F4-4C6B-87A4-D1110EE9471A}" destId="{63194BA3-00D4-4243-896A-3DE4C1D21693}" srcOrd="0" destOrd="0" presId="urn:microsoft.com/office/officeart/2005/8/layout/process2"/>
    <dgm:cxn modelId="{F7C6E964-38EA-411A-A79C-D0AFD1B31951}" type="presParOf" srcId="{FF57351D-FE3B-490A-9E69-1449BCDBA848}" destId="{8AB08812-84A6-4E0E-898A-EE5009632E5A}" srcOrd="8" destOrd="0" presId="urn:microsoft.com/office/officeart/2005/8/layout/process2"/>
    <dgm:cxn modelId="{A0BA7F23-75D0-4B84-99F7-062125423DCD}" type="presParOf" srcId="{FF57351D-FE3B-490A-9E69-1449BCDBA848}" destId="{5002D0F7-AAE8-45D1-A40A-649D6DCBD2CA}" srcOrd="9" destOrd="0" presId="urn:microsoft.com/office/officeart/2005/8/layout/process2"/>
    <dgm:cxn modelId="{DB854696-FD0C-4989-A806-A416396FD617}" type="presParOf" srcId="{5002D0F7-AAE8-45D1-A40A-649D6DCBD2CA}" destId="{F26CED3B-96BD-4E78-BF42-4C671F5E31EC}" srcOrd="0" destOrd="0" presId="urn:microsoft.com/office/officeart/2005/8/layout/process2"/>
    <dgm:cxn modelId="{F2E3A18B-9891-4DC4-B958-591F7C18A3A8}" type="presParOf" srcId="{FF57351D-FE3B-490A-9E69-1449BCDBA848}" destId="{7B69C07F-229F-41BB-9796-8712EEB8178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40B52-0752-4165-B624-F761A2A43DBA}">
      <dsp:nvSpPr>
        <dsp:cNvPr id="0" name=""/>
        <dsp:cNvSpPr/>
      </dsp:nvSpPr>
      <dsp:spPr>
        <a:xfrm>
          <a:off x="265874" y="4608"/>
          <a:ext cx="3267891" cy="466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Attackers entered the SCADA network through hijacked VPNs</a:t>
          </a:r>
          <a:endParaRPr lang="en-US" sz="1300" kern="1200" dirty="0"/>
        </a:p>
      </dsp:txBody>
      <dsp:txXfrm>
        <a:off x="279547" y="18281"/>
        <a:ext cx="3240545" cy="439498"/>
      </dsp:txXfrm>
    </dsp:sp>
    <dsp:sp modelId="{48043F2A-AAD3-4C77-8DEE-9E7C6F5CA26A}">
      <dsp:nvSpPr>
        <dsp:cNvPr id="0" name=""/>
        <dsp:cNvSpPr/>
      </dsp:nvSpPr>
      <dsp:spPr>
        <a:xfrm rot="5400000">
          <a:off x="1785249" y="486729"/>
          <a:ext cx="229141" cy="2749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817329" y="509643"/>
        <a:ext cx="164982" cy="160399"/>
      </dsp:txXfrm>
    </dsp:sp>
    <dsp:sp modelId="{BCAD1DA1-37C6-4BE9-A1FC-891E7E878037}">
      <dsp:nvSpPr>
        <dsp:cNvPr id="0" name=""/>
        <dsp:cNvSpPr/>
      </dsp:nvSpPr>
      <dsp:spPr>
        <a:xfrm>
          <a:off x="268734" y="776975"/>
          <a:ext cx="3262171" cy="466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Issued commands to disable UPS</a:t>
          </a:r>
          <a:endParaRPr lang="en-US" sz="1300" kern="1200" dirty="0"/>
        </a:p>
      </dsp:txBody>
      <dsp:txXfrm>
        <a:off x="282383" y="790624"/>
        <a:ext cx="3234873" cy="438727"/>
      </dsp:txXfrm>
    </dsp:sp>
    <dsp:sp modelId="{B9517E00-F996-46E4-9450-F9EE05D3C0E5}">
      <dsp:nvSpPr>
        <dsp:cNvPr id="0" name=""/>
        <dsp:cNvSpPr/>
      </dsp:nvSpPr>
      <dsp:spPr>
        <a:xfrm rot="5400000">
          <a:off x="1785249" y="1258276"/>
          <a:ext cx="229141" cy="2749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817329" y="1281190"/>
        <a:ext cx="164982" cy="160399"/>
      </dsp:txXfrm>
    </dsp:sp>
    <dsp:sp modelId="{BDD239E3-4174-4DD6-8722-ABD35A08E0BF}">
      <dsp:nvSpPr>
        <dsp:cNvPr id="0" name=""/>
        <dsp:cNvSpPr/>
      </dsp:nvSpPr>
      <dsp:spPr>
        <a:xfrm>
          <a:off x="268734" y="1548523"/>
          <a:ext cx="3262171" cy="4635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Initiated Telephone DoS</a:t>
          </a:r>
          <a:endParaRPr lang="en-US" sz="1300" kern="1200" dirty="0"/>
        </a:p>
      </dsp:txBody>
      <dsp:txXfrm>
        <a:off x="282312" y="1562101"/>
        <a:ext cx="3235015" cy="436425"/>
      </dsp:txXfrm>
    </dsp:sp>
    <dsp:sp modelId="{3D4054A4-1AA3-4A9D-AD17-54F23E122945}">
      <dsp:nvSpPr>
        <dsp:cNvPr id="0" name=""/>
        <dsp:cNvSpPr/>
      </dsp:nvSpPr>
      <dsp:spPr>
        <a:xfrm rot="5400000">
          <a:off x="1785249" y="2027380"/>
          <a:ext cx="229141" cy="2749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817329" y="2050294"/>
        <a:ext cx="164982" cy="160399"/>
      </dsp:txXfrm>
    </dsp:sp>
    <dsp:sp modelId="{7993ED4A-9C23-4A96-8BD8-94D9FAB19537}">
      <dsp:nvSpPr>
        <dsp:cNvPr id="0" name=""/>
        <dsp:cNvSpPr/>
      </dsp:nvSpPr>
      <dsp:spPr>
        <a:xfrm>
          <a:off x="282922" y="2317626"/>
          <a:ext cx="3233794" cy="461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Overwrote firmware on sub-station serial-to-Ethernet converters, preventing remote M&amp;C</a:t>
          </a:r>
          <a:endParaRPr lang="en-US" sz="1300" kern="1200" dirty="0"/>
        </a:p>
      </dsp:txBody>
      <dsp:txXfrm>
        <a:off x="296453" y="2331157"/>
        <a:ext cx="3206732" cy="434906"/>
      </dsp:txXfrm>
    </dsp:sp>
    <dsp:sp modelId="{D979565A-F5F4-4C6B-87A4-D1110EE9471A}">
      <dsp:nvSpPr>
        <dsp:cNvPr id="0" name=""/>
        <dsp:cNvSpPr/>
      </dsp:nvSpPr>
      <dsp:spPr>
        <a:xfrm rot="5400000">
          <a:off x="1785249" y="2794870"/>
          <a:ext cx="229141" cy="2749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817329" y="2817784"/>
        <a:ext cx="164982" cy="160399"/>
      </dsp:txXfrm>
    </dsp:sp>
    <dsp:sp modelId="{8AB08812-84A6-4E0E-898A-EE5009632E5A}">
      <dsp:nvSpPr>
        <dsp:cNvPr id="0" name=""/>
        <dsp:cNvSpPr/>
      </dsp:nvSpPr>
      <dsp:spPr>
        <a:xfrm>
          <a:off x="291318" y="3085117"/>
          <a:ext cx="3217003" cy="459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Began opening breakers on the system and took substations off</a:t>
          </a:r>
          <a:endParaRPr lang="en-US" sz="1300" kern="1200" dirty="0"/>
        </a:p>
      </dsp:txBody>
      <dsp:txXfrm>
        <a:off x="304778" y="3098577"/>
        <a:ext cx="3190083" cy="432652"/>
      </dsp:txXfrm>
    </dsp:sp>
    <dsp:sp modelId="{5002D0F7-AAE8-45D1-A40A-649D6DCBD2CA}">
      <dsp:nvSpPr>
        <dsp:cNvPr id="0" name=""/>
        <dsp:cNvSpPr/>
      </dsp:nvSpPr>
      <dsp:spPr>
        <a:xfrm rot="5400000">
          <a:off x="1785249" y="3559965"/>
          <a:ext cx="229141" cy="2749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817329" y="3582879"/>
        <a:ext cx="164982" cy="160399"/>
      </dsp:txXfrm>
    </dsp:sp>
    <dsp:sp modelId="{7B69C07F-229F-41BB-9796-8712EEB8178E}">
      <dsp:nvSpPr>
        <dsp:cNvPr id="0" name=""/>
        <dsp:cNvSpPr/>
      </dsp:nvSpPr>
      <dsp:spPr>
        <a:xfrm>
          <a:off x="299616" y="3850212"/>
          <a:ext cx="3200407" cy="457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Used KillDisk Malware to wipe files from operator stations at around 5 pm</a:t>
          </a:r>
          <a:endParaRPr lang="en-US" sz="1300" kern="1200" dirty="0"/>
        </a:p>
      </dsp:txBody>
      <dsp:txXfrm>
        <a:off x="313007" y="3863603"/>
        <a:ext cx="3173625" cy="4304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D75A1-1B9A-436B-A2A6-86D8417345D2}" type="datetimeFigureOut">
              <a:rPr lang="en-US" smtClean="0"/>
              <a:t>7/24/2016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840BD-D819-4CA7-9B99-C959A3D92D38}" type="slidenum">
              <a:rPr lang="en-US" smtClean="0"/>
              <a:t>‹#›</a:t>
            </a:fld>
            <a:endParaRPr lang="en-US" dirty="0"/>
          </a:p>
        </p:txBody>
      </p:sp>
    </p:spTree>
    <p:extLst>
      <p:ext uri="{BB962C8B-B14F-4D97-AF65-F5344CB8AC3E}">
        <p14:creationId xmlns:p14="http://schemas.microsoft.com/office/powerpoint/2010/main" val="425598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28600" indent="0" algn="l" defTabSz="914400" rtl="0" eaLnBrk="1" latinLnBrk="0" hangingPunct="1">
      <a:defRPr sz="1200" kern="1200">
        <a:solidFill>
          <a:schemeClr val="tx1"/>
        </a:solidFill>
        <a:latin typeface="+mn-lt"/>
        <a:ea typeface="+mn-ea"/>
        <a:cs typeface="+mn-cs"/>
      </a:defRPr>
    </a:lvl2pPr>
    <a:lvl3pPr marL="457200" indent="0" algn="l" defTabSz="914400" rtl="0" eaLnBrk="1" latinLnBrk="0" hangingPunct="1">
      <a:defRPr sz="1200" kern="1200">
        <a:solidFill>
          <a:schemeClr val="tx1"/>
        </a:solidFill>
        <a:latin typeface="+mn-lt"/>
        <a:ea typeface="+mn-ea"/>
        <a:cs typeface="+mn-cs"/>
      </a:defRPr>
    </a:lvl3pPr>
    <a:lvl4pPr marL="685800" indent="0" algn="l" defTabSz="914400" rtl="0" eaLnBrk="1" latinLnBrk="0" hangingPunct="1">
      <a:defRPr sz="1200" kern="1200">
        <a:solidFill>
          <a:schemeClr val="tx1"/>
        </a:solidFill>
        <a:latin typeface="+mn-lt"/>
        <a:ea typeface="+mn-ea"/>
        <a:cs typeface="+mn-cs"/>
      </a:defRPr>
    </a:lvl4pPr>
    <a:lvl5pPr marL="914400"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2</a:t>
            </a:fld>
            <a:endParaRPr lang="en-US" dirty="0"/>
          </a:p>
        </p:txBody>
      </p:sp>
    </p:spTree>
    <p:extLst>
      <p:ext uri="{BB962C8B-B14F-4D97-AF65-F5344CB8AC3E}">
        <p14:creationId xmlns:p14="http://schemas.microsoft.com/office/powerpoint/2010/main" val="4284960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12</a:t>
            </a:fld>
            <a:endParaRPr lang="en-US" dirty="0"/>
          </a:p>
        </p:txBody>
      </p:sp>
    </p:spTree>
    <p:extLst>
      <p:ext uri="{BB962C8B-B14F-4D97-AF65-F5344CB8AC3E}">
        <p14:creationId xmlns:p14="http://schemas.microsoft.com/office/powerpoint/2010/main" val="36161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13</a:t>
            </a:fld>
            <a:endParaRPr lang="en-US" dirty="0"/>
          </a:p>
        </p:txBody>
      </p:sp>
    </p:spTree>
    <p:extLst>
      <p:ext uri="{BB962C8B-B14F-4D97-AF65-F5344CB8AC3E}">
        <p14:creationId xmlns:p14="http://schemas.microsoft.com/office/powerpoint/2010/main" val="3468747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14</a:t>
            </a:fld>
            <a:endParaRPr lang="en-US" dirty="0"/>
          </a:p>
        </p:txBody>
      </p:sp>
    </p:spTree>
    <p:extLst>
      <p:ext uri="{BB962C8B-B14F-4D97-AF65-F5344CB8AC3E}">
        <p14:creationId xmlns:p14="http://schemas.microsoft.com/office/powerpoint/2010/main" val="300942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15</a:t>
            </a:fld>
            <a:endParaRPr lang="en-US" dirty="0"/>
          </a:p>
        </p:txBody>
      </p:sp>
    </p:spTree>
    <p:extLst>
      <p:ext uri="{BB962C8B-B14F-4D97-AF65-F5344CB8AC3E}">
        <p14:creationId xmlns:p14="http://schemas.microsoft.com/office/powerpoint/2010/main" val="110591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16</a:t>
            </a:fld>
            <a:endParaRPr lang="en-US" dirty="0"/>
          </a:p>
        </p:txBody>
      </p:sp>
    </p:spTree>
    <p:extLst>
      <p:ext uri="{BB962C8B-B14F-4D97-AF65-F5344CB8AC3E}">
        <p14:creationId xmlns:p14="http://schemas.microsoft.com/office/powerpoint/2010/main" val="4002008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17</a:t>
            </a:fld>
            <a:endParaRPr lang="en-US" dirty="0"/>
          </a:p>
        </p:txBody>
      </p:sp>
    </p:spTree>
    <p:extLst>
      <p:ext uri="{BB962C8B-B14F-4D97-AF65-F5344CB8AC3E}">
        <p14:creationId xmlns:p14="http://schemas.microsoft.com/office/powerpoint/2010/main" val="2224363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18</a:t>
            </a:fld>
            <a:endParaRPr lang="en-US" dirty="0"/>
          </a:p>
        </p:txBody>
      </p:sp>
    </p:spTree>
    <p:extLst>
      <p:ext uri="{BB962C8B-B14F-4D97-AF65-F5344CB8AC3E}">
        <p14:creationId xmlns:p14="http://schemas.microsoft.com/office/powerpoint/2010/main" val="1852863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19</a:t>
            </a:fld>
            <a:endParaRPr lang="en-US" dirty="0"/>
          </a:p>
        </p:txBody>
      </p:sp>
    </p:spTree>
    <p:extLst>
      <p:ext uri="{BB962C8B-B14F-4D97-AF65-F5344CB8AC3E}">
        <p14:creationId xmlns:p14="http://schemas.microsoft.com/office/powerpoint/2010/main" val="1533282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20</a:t>
            </a:fld>
            <a:endParaRPr lang="en-US" dirty="0"/>
          </a:p>
        </p:txBody>
      </p:sp>
    </p:spTree>
    <p:extLst>
      <p:ext uri="{BB962C8B-B14F-4D97-AF65-F5344CB8AC3E}">
        <p14:creationId xmlns:p14="http://schemas.microsoft.com/office/powerpoint/2010/main" val="421331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21</a:t>
            </a:fld>
            <a:endParaRPr lang="en-US" dirty="0"/>
          </a:p>
        </p:txBody>
      </p:sp>
    </p:spTree>
    <p:extLst>
      <p:ext uri="{BB962C8B-B14F-4D97-AF65-F5344CB8AC3E}">
        <p14:creationId xmlns:p14="http://schemas.microsoft.com/office/powerpoint/2010/main" val="290754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3</a:t>
            </a:fld>
            <a:endParaRPr lang="en-US" dirty="0"/>
          </a:p>
        </p:txBody>
      </p:sp>
    </p:spTree>
    <p:extLst>
      <p:ext uri="{BB962C8B-B14F-4D97-AF65-F5344CB8AC3E}">
        <p14:creationId xmlns:p14="http://schemas.microsoft.com/office/powerpoint/2010/main" val="2117678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22</a:t>
            </a:fld>
            <a:endParaRPr lang="en-US" dirty="0"/>
          </a:p>
        </p:txBody>
      </p:sp>
    </p:spTree>
    <p:extLst>
      <p:ext uri="{BB962C8B-B14F-4D97-AF65-F5344CB8AC3E}">
        <p14:creationId xmlns:p14="http://schemas.microsoft.com/office/powerpoint/2010/main" val="3433685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24</a:t>
            </a:fld>
            <a:endParaRPr lang="en-US" dirty="0"/>
          </a:p>
        </p:txBody>
      </p:sp>
    </p:spTree>
    <p:extLst>
      <p:ext uri="{BB962C8B-B14F-4D97-AF65-F5344CB8AC3E}">
        <p14:creationId xmlns:p14="http://schemas.microsoft.com/office/powerpoint/2010/main" val="3708259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25</a:t>
            </a:fld>
            <a:endParaRPr lang="en-US" dirty="0"/>
          </a:p>
        </p:txBody>
      </p:sp>
    </p:spTree>
    <p:extLst>
      <p:ext uri="{BB962C8B-B14F-4D97-AF65-F5344CB8AC3E}">
        <p14:creationId xmlns:p14="http://schemas.microsoft.com/office/powerpoint/2010/main" val="2217744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26</a:t>
            </a:fld>
            <a:endParaRPr lang="en-US" dirty="0"/>
          </a:p>
        </p:txBody>
      </p:sp>
    </p:spTree>
    <p:extLst>
      <p:ext uri="{BB962C8B-B14F-4D97-AF65-F5344CB8AC3E}">
        <p14:creationId xmlns:p14="http://schemas.microsoft.com/office/powerpoint/2010/main" val="23287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27</a:t>
            </a:fld>
            <a:endParaRPr lang="en-US" dirty="0"/>
          </a:p>
        </p:txBody>
      </p:sp>
    </p:spTree>
    <p:extLst>
      <p:ext uri="{BB962C8B-B14F-4D97-AF65-F5344CB8AC3E}">
        <p14:creationId xmlns:p14="http://schemas.microsoft.com/office/powerpoint/2010/main" val="3467996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28</a:t>
            </a:fld>
            <a:endParaRPr lang="en-US" dirty="0"/>
          </a:p>
        </p:txBody>
      </p:sp>
    </p:spTree>
    <p:extLst>
      <p:ext uri="{BB962C8B-B14F-4D97-AF65-F5344CB8AC3E}">
        <p14:creationId xmlns:p14="http://schemas.microsoft.com/office/powerpoint/2010/main" val="1187126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32</a:t>
            </a:fld>
            <a:endParaRPr lang="en-US" dirty="0"/>
          </a:p>
        </p:txBody>
      </p:sp>
    </p:spTree>
    <p:extLst>
      <p:ext uri="{BB962C8B-B14F-4D97-AF65-F5344CB8AC3E}">
        <p14:creationId xmlns:p14="http://schemas.microsoft.com/office/powerpoint/2010/main" val="2958399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34</a:t>
            </a:fld>
            <a:endParaRPr lang="en-US" dirty="0"/>
          </a:p>
        </p:txBody>
      </p:sp>
    </p:spTree>
    <p:extLst>
      <p:ext uri="{BB962C8B-B14F-4D97-AF65-F5344CB8AC3E}">
        <p14:creationId xmlns:p14="http://schemas.microsoft.com/office/powerpoint/2010/main" val="2619902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228868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1200"/>
              </a:spcAft>
              <a:buFont typeface="+mj-lt"/>
              <a:buNone/>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9E840BD-D819-4CA7-9B99-C959A3D92D38}" type="slidenum">
              <a:rPr lang="en-US" smtClean="0"/>
              <a:t>45</a:t>
            </a:fld>
            <a:endParaRPr lang="en-US" dirty="0"/>
          </a:p>
        </p:txBody>
      </p:sp>
    </p:spTree>
    <p:extLst>
      <p:ext uri="{BB962C8B-B14F-4D97-AF65-F5344CB8AC3E}">
        <p14:creationId xmlns:p14="http://schemas.microsoft.com/office/powerpoint/2010/main" val="96341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11196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1200"/>
              </a:spcAft>
              <a:buFont typeface="+mj-lt"/>
              <a:buNone/>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9E840BD-D819-4CA7-9B99-C959A3D92D38}" type="slidenum">
              <a:rPr lang="en-US" smtClean="0"/>
              <a:t>46</a:t>
            </a:fld>
            <a:endParaRPr lang="en-US" dirty="0"/>
          </a:p>
        </p:txBody>
      </p:sp>
    </p:spTree>
    <p:extLst>
      <p:ext uri="{BB962C8B-B14F-4D97-AF65-F5344CB8AC3E}">
        <p14:creationId xmlns:p14="http://schemas.microsoft.com/office/powerpoint/2010/main" val="3698283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1200"/>
              </a:spcAft>
              <a:buFont typeface="+mj-lt"/>
              <a:buNone/>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9E840BD-D819-4CA7-9B99-C959A3D92D38}" type="slidenum">
              <a:rPr lang="en-US" smtClean="0"/>
              <a:t>47</a:t>
            </a:fld>
            <a:endParaRPr lang="en-US" dirty="0"/>
          </a:p>
        </p:txBody>
      </p:sp>
    </p:spTree>
    <p:extLst>
      <p:ext uri="{BB962C8B-B14F-4D97-AF65-F5344CB8AC3E}">
        <p14:creationId xmlns:p14="http://schemas.microsoft.com/office/powerpoint/2010/main" val="406919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1200"/>
              </a:spcAft>
              <a:buFont typeface="+mj-lt"/>
              <a:buNone/>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9E840BD-D819-4CA7-9B99-C959A3D92D38}" type="slidenum">
              <a:rPr lang="en-US" smtClean="0"/>
              <a:t>48</a:t>
            </a:fld>
            <a:endParaRPr lang="en-US" dirty="0"/>
          </a:p>
        </p:txBody>
      </p:sp>
    </p:spTree>
    <p:extLst>
      <p:ext uri="{BB962C8B-B14F-4D97-AF65-F5344CB8AC3E}">
        <p14:creationId xmlns:p14="http://schemas.microsoft.com/office/powerpoint/2010/main" val="3868418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49</a:t>
            </a:fld>
            <a:endParaRPr lang="en-US" dirty="0"/>
          </a:p>
        </p:txBody>
      </p:sp>
    </p:spTree>
    <p:extLst>
      <p:ext uri="{BB962C8B-B14F-4D97-AF65-F5344CB8AC3E}">
        <p14:creationId xmlns:p14="http://schemas.microsoft.com/office/powerpoint/2010/main" val="1036308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50</a:t>
            </a:fld>
            <a:endParaRPr lang="en-US" dirty="0"/>
          </a:p>
        </p:txBody>
      </p:sp>
    </p:spTree>
    <p:extLst>
      <p:ext uri="{BB962C8B-B14F-4D97-AF65-F5344CB8AC3E}">
        <p14:creationId xmlns:p14="http://schemas.microsoft.com/office/powerpoint/2010/main" val="4165485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51</a:t>
            </a:fld>
            <a:endParaRPr lang="en-US" dirty="0"/>
          </a:p>
        </p:txBody>
      </p:sp>
    </p:spTree>
    <p:extLst>
      <p:ext uri="{BB962C8B-B14F-4D97-AF65-F5344CB8AC3E}">
        <p14:creationId xmlns:p14="http://schemas.microsoft.com/office/powerpoint/2010/main" val="3048156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52</a:t>
            </a:fld>
            <a:endParaRPr lang="en-US" dirty="0"/>
          </a:p>
        </p:txBody>
      </p:sp>
    </p:spTree>
    <p:extLst>
      <p:ext uri="{BB962C8B-B14F-4D97-AF65-F5344CB8AC3E}">
        <p14:creationId xmlns:p14="http://schemas.microsoft.com/office/powerpoint/2010/main" val="2288345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54</a:t>
            </a:fld>
            <a:endParaRPr lang="en-US" dirty="0"/>
          </a:p>
        </p:txBody>
      </p:sp>
    </p:spTree>
    <p:extLst>
      <p:ext uri="{BB962C8B-B14F-4D97-AF65-F5344CB8AC3E}">
        <p14:creationId xmlns:p14="http://schemas.microsoft.com/office/powerpoint/2010/main" val="1949986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56</a:t>
            </a:fld>
            <a:endParaRPr lang="en-US" dirty="0"/>
          </a:p>
        </p:txBody>
      </p:sp>
    </p:spTree>
    <p:extLst>
      <p:ext uri="{BB962C8B-B14F-4D97-AF65-F5344CB8AC3E}">
        <p14:creationId xmlns:p14="http://schemas.microsoft.com/office/powerpoint/2010/main" val="4172434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85827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51502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59</a:t>
            </a:fld>
            <a:endParaRPr lang="en-US" dirty="0"/>
          </a:p>
        </p:txBody>
      </p:sp>
    </p:spTree>
    <p:extLst>
      <p:ext uri="{BB962C8B-B14F-4D97-AF65-F5344CB8AC3E}">
        <p14:creationId xmlns:p14="http://schemas.microsoft.com/office/powerpoint/2010/main" val="298199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60</a:t>
            </a:fld>
            <a:endParaRPr lang="en-US" dirty="0"/>
          </a:p>
        </p:txBody>
      </p:sp>
    </p:spTree>
    <p:extLst>
      <p:ext uri="{BB962C8B-B14F-4D97-AF65-F5344CB8AC3E}">
        <p14:creationId xmlns:p14="http://schemas.microsoft.com/office/powerpoint/2010/main" val="2354957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61</a:t>
            </a:fld>
            <a:endParaRPr lang="en-US" dirty="0"/>
          </a:p>
        </p:txBody>
      </p:sp>
    </p:spTree>
    <p:extLst>
      <p:ext uri="{BB962C8B-B14F-4D97-AF65-F5344CB8AC3E}">
        <p14:creationId xmlns:p14="http://schemas.microsoft.com/office/powerpoint/2010/main" val="35432553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62</a:t>
            </a:fld>
            <a:endParaRPr lang="en-US" dirty="0"/>
          </a:p>
        </p:txBody>
      </p:sp>
    </p:spTree>
    <p:extLst>
      <p:ext uri="{BB962C8B-B14F-4D97-AF65-F5344CB8AC3E}">
        <p14:creationId xmlns:p14="http://schemas.microsoft.com/office/powerpoint/2010/main" val="2640600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t>63</a:t>
            </a:fld>
            <a:endParaRPr lang="en-US" dirty="0"/>
          </a:p>
        </p:txBody>
      </p:sp>
    </p:spTree>
    <p:extLst>
      <p:ext uri="{BB962C8B-B14F-4D97-AF65-F5344CB8AC3E}">
        <p14:creationId xmlns:p14="http://schemas.microsoft.com/office/powerpoint/2010/main" val="422472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732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49271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49762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10</a:t>
            </a:fld>
            <a:endParaRPr lang="en-US" dirty="0"/>
          </a:p>
        </p:txBody>
      </p:sp>
    </p:spTree>
    <p:extLst>
      <p:ext uri="{BB962C8B-B14F-4D97-AF65-F5344CB8AC3E}">
        <p14:creationId xmlns:p14="http://schemas.microsoft.com/office/powerpoint/2010/main" val="165860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EE617-3160-484C-B8D7-874B65ED780F}" type="slidenum">
              <a:rPr lang="en-US" smtClean="0"/>
              <a:pPr/>
              <a:t>11</a:t>
            </a:fld>
            <a:endParaRPr lang="en-US" dirty="0"/>
          </a:p>
        </p:txBody>
      </p:sp>
    </p:spTree>
    <p:extLst>
      <p:ext uri="{BB962C8B-B14F-4D97-AF65-F5344CB8AC3E}">
        <p14:creationId xmlns:p14="http://schemas.microsoft.com/office/powerpoint/2010/main" val="386707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2.gif"/><Relationship Id="rId5" Type="http://schemas.openxmlformats.org/officeDocument/2006/relationships/image" Target="../media/image6.jpeg"/><Relationship Id="rId4" Type="http://schemas.openxmlformats.org/officeDocument/2006/relationships/image" Target="../media/image7.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file:///H:\Retail%20Share\share\Brand%20and%20Marketing%20Services\Creative%20Services\Current\BR.1697%20PPT%20Updates\elements\NRG%20ppt%20(r)%20backdrops\Internal%20(r)\RB.07.297%20NRG%20Powerpoint%20I.jpg" TargetMode="External"/><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2.gi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51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68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99730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132651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inal Slide">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541" y="1932031"/>
            <a:ext cx="5236918" cy="2786113"/>
          </a:xfrm>
          <a:prstGeom prst="rect">
            <a:avLst/>
          </a:prstGeom>
        </p:spPr>
      </p:pic>
      <p:sp>
        <p:nvSpPr>
          <p:cNvPr id="14" name="TextBox 13"/>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sp>
        <p:nvSpPr>
          <p:cNvPr id="16" name="TextBox 15"/>
          <p:cNvSpPr txBox="1"/>
          <p:nvPr userDrawn="1"/>
        </p:nvSpPr>
        <p:spPr>
          <a:xfrm>
            <a:off x="8486670" y="6159520"/>
            <a:ext cx="404337" cy="253916"/>
          </a:xfrm>
          <a:prstGeom prst="rect">
            <a:avLst/>
          </a:prstGeom>
          <a:noFill/>
        </p:spPr>
        <p:txBody>
          <a:bodyPr wrap="square" rtlCol="0">
            <a:spAutoFit/>
          </a:bodyPr>
          <a:lstStyle/>
          <a:p>
            <a:pPr marL="0" algn="r" defTabSz="914400" rtl="0" eaLnBrk="1" latinLnBrk="0" hangingPunct="1"/>
            <a:fld id="{78E8E05D-6330-400F-ADBB-AC9D283E6126}" type="slidenum">
              <a:rPr lang="en-US" sz="105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394806187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604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141493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lvl="0" indent="-285750">
              <a:buFont typeface="Arial" panose="020B0604020202020204" pitchFamily="34" charset="0"/>
              <a:buChar char="•"/>
            </a:pPr>
            <a:r>
              <a:rPr lang="en-US" dirty="0"/>
              <a:t>Insert Bullet Text Level 1 Here</a:t>
            </a:r>
          </a:p>
          <a:p>
            <a:pPr marL="742950" lvl="1" indent="-285750">
              <a:buFont typeface="Arial" panose="020B0604020202020204" pitchFamily="34" charset="0"/>
              <a:buChar char="•"/>
            </a:pPr>
            <a:r>
              <a:rPr lang="en-US" dirty="0"/>
              <a:t>Insert Bullet Text Level 2 Here</a:t>
            </a:r>
          </a:p>
          <a:p>
            <a:pPr marL="1200150" lvl="2" indent="-285750">
              <a:buFont typeface="Arial" panose="020B0604020202020204" pitchFamily="34" charset="0"/>
              <a:buChar char="•"/>
            </a:pPr>
            <a:r>
              <a:rPr lang="en-US" dirty="0"/>
              <a:t>Insert Bullet Text Level 3 Here</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914400" lvl="2" indent="0">
              <a:buFont typeface="Arial" panose="020B0604020202020204" pitchFamily="34" charset="0"/>
              <a:buNone/>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marL="0" algn="r" defTabSz="914400" rtl="0" eaLnBrk="1" latinLnBrk="0" hangingPunct="1"/>
            <a:fld id="{78E8E05D-6330-400F-ADBB-AC9D283E6126}" type="slidenum">
              <a:rPr lang="en-US" sz="140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23477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99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5300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53674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4199299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2602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97931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326838993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095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1381374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356050"/>
            <a:ext cx="6987603" cy="504825"/>
          </a:xfrm>
        </p:spPr>
        <p:txBody>
          <a:bodyPr/>
          <a:lstStyle>
            <a:lvl1pPr>
              <a:defRPr/>
            </a:lvl1pPr>
          </a:lstStyle>
          <a:p>
            <a:r>
              <a:rPr lang="en-US" dirty="0"/>
              <a:t>Insert Slide Title Here</a:t>
            </a:r>
          </a:p>
        </p:txBody>
      </p:sp>
      <p:sp>
        <p:nvSpPr>
          <p:cNvPr id="3" name="Content Placeholder 2"/>
          <p:cNvSpPr>
            <a:spLocks noGrp="1"/>
          </p:cNvSpPr>
          <p:nvPr>
            <p:ph idx="1" hasCustomPrompt="1"/>
          </p:nvPr>
        </p:nvSpPr>
        <p:spPr/>
        <p:txBody>
          <a:bodyPr/>
          <a:lstStyle>
            <a:lvl1pPr>
              <a:spcAft>
                <a:spcPts val="300"/>
              </a:spcAft>
              <a:defRPr sz="2200"/>
            </a:lvl1pPr>
            <a:lvl2pPr marL="685800" indent="-228600">
              <a:spcAft>
                <a:spcPts val="300"/>
              </a:spcAft>
              <a:buSzPct val="97000"/>
              <a:buFont typeface="Wingdings" panose="05000000000000000000" pitchFamily="2" charset="2"/>
              <a:buChar char="§"/>
              <a:defRPr sz="1800"/>
            </a:lvl2pPr>
            <a:lvl3pPr marL="1143000" indent="-228600">
              <a:spcAft>
                <a:spcPts val="300"/>
              </a:spcAft>
              <a:buSzPct val="98000"/>
              <a:buFont typeface="Wingdings" panose="05000000000000000000" pitchFamily="2" charset="2"/>
              <a:buChar char="ü"/>
              <a:defRPr sz="1600"/>
            </a:lvl3pPr>
          </a:lstStyle>
          <a:p>
            <a:pPr lvl="0"/>
            <a:r>
              <a:rPr lang="en-US" dirty="0"/>
              <a:t>Insert Bullet Text Level 1 Here</a:t>
            </a:r>
          </a:p>
          <a:p>
            <a:pPr lvl="1"/>
            <a:r>
              <a:rPr lang="en-US" dirty="0"/>
              <a:t>Insert Bullet Text Level 2 Here</a:t>
            </a:r>
          </a:p>
          <a:p>
            <a:pPr lvl="2"/>
            <a:r>
              <a:rPr lang="en-US" dirty="0"/>
              <a:t>Insert Bullet Text Level 3 Here</a:t>
            </a:r>
          </a:p>
        </p:txBody>
      </p:sp>
      <p:cxnSp>
        <p:nvCxnSpPr>
          <p:cNvPr id="9" name="Straight Connector 8"/>
          <p:cNvCxnSpPr/>
          <p:nvPr userDrawn="1"/>
        </p:nvCxnSpPr>
        <p:spPr bwMode="auto">
          <a:xfrm>
            <a:off x="330200" y="957272"/>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smtClean="0">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1898114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1289435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Final Slide">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541" y="1932031"/>
            <a:ext cx="5236918" cy="2786113"/>
          </a:xfrm>
          <a:prstGeom prst="rect">
            <a:avLst/>
          </a:prstGeom>
        </p:spPr>
      </p:pic>
      <p:sp>
        <p:nvSpPr>
          <p:cNvPr id="14" name="TextBox 13"/>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sp>
        <p:nvSpPr>
          <p:cNvPr id="16" name="TextBox 15"/>
          <p:cNvSpPr txBox="1"/>
          <p:nvPr userDrawn="1"/>
        </p:nvSpPr>
        <p:spPr>
          <a:xfrm>
            <a:off x="8486670" y="6159520"/>
            <a:ext cx="404337" cy="253916"/>
          </a:xfrm>
          <a:prstGeom prst="rect">
            <a:avLst/>
          </a:prstGeom>
          <a:noFill/>
        </p:spPr>
        <p:txBody>
          <a:bodyPr wrap="square" rtlCol="0">
            <a:spAutoFit/>
          </a:bodyPr>
          <a:lstStyle/>
          <a:p>
            <a:pPr marL="0" algn="r" defTabSz="914400" rtl="0" eaLnBrk="1" latinLnBrk="0" hangingPunct="1"/>
            <a:fld id="{78E8E05D-6330-400F-ADBB-AC9D283E6126}" type="slidenum">
              <a:rPr lang="en-US" sz="105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282495620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end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5024383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438" y="342900"/>
            <a:ext cx="8107362" cy="685800"/>
          </a:xfrm>
          <a:prstGeom prst="rect">
            <a:avLst/>
          </a:prstGeom>
        </p:spPr>
        <p:txBody>
          <a:body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insert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9671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lvl="0" indent="-285750">
              <a:buFont typeface="Arial" panose="020B0604020202020204" pitchFamily="34" charset="0"/>
              <a:buChar char="•"/>
            </a:pPr>
            <a:r>
              <a:rPr lang="en-US" dirty="0"/>
              <a:t>Insert Bullet Text Level 1 Here</a:t>
            </a:r>
          </a:p>
          <a:p>
            <a:pPr marL="742950" lvl="1" indent="-285750">
              <a:buFont typeface="Arial" panose="020B0604020202020204" pitchFamily="34" charset="0"/>
              <a:buChar char="•"/>
            </a:pPr>
            <a:r>
              <a:rPr lang="en-US" dirty="0"/>
              <a:t>Insert Bullet Text Level 2 Here</a:t>
            </a:r>
          </a:p>
          <a:p>
            <a:pPr marL="1200150" lvl="2" indent="-285750">
              <a:buFont typeface="Arial" panose="020B0604020202020204" pitchFamily="34" charset="0"/>
              <a:buChar char="•"/>
            </a:pPr>
            <a:r>
              <a:rPr lang="en-US" dirty="0"/>
              <a:t>Insert Bullet Text Level 3 Here</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914400" lvl="2" indent="0">
              <a:buFont typeface="Arial" panose="020B0604020202020204" pitchFamily="34" charset="0"/>
              <a:buNone/>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a:p>
            <a:pPr marL="914400" lvl="2" indent="0">
              <a:buFont typeface="Arial" panose="020B0604020202020204" pitchFamily="34" charset="0"/>
              <a:buNone/>
            </a:pPr>
            <a:endParaRPr lang="en-US" dirty="0"/>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marL="0" algn="r" defTabSz="914400" rtl="0" eaLnBrk="1" latinLnBrk="0" hangingPunct="1"/>
            <a:fld id="{78E8E05D-6330-400F-ADBB-AC9D283E6126}" type="slidenum">
              <a:rPr lang="en-US" sz="140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854114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107362" cy="685800"/>
          </a:xfrm>
          <a:prstGeom prst="rect">
            <a:avLst/>
          </a:prstGeom>
        </p:spPr>
        <p:txBody>
          <a:bodyPr/>
          <a:lstStyle/>
          <a:p>
            <a:r>
              <a:rPr lang="en-US" smtClean="0"/>
              <a:t>Click to edit Master title style</a:t>
            </a:r>
            <a:endParaRPr lang="en-US"/>
          </a:p>
        </p:txBody>
      </p:sp>
      <p:sp>
        <p:nvSpPr>
          <p:cNvPr id="8" name="Chart Placeholder 7"/>
          <p:cNvSpPr>
            <a:spLocks noGrp="1"/>
          </p:cNvSpPr>
          <p:nvPr>
            <p:ph type="chart" sz="quarter" idx="10" hasCustomPrompt="1"/>
          </p:nvPr>
        </p:nvSpPr>
        <p:spPr>
          <a:xfrm>
            <a:off x="579438" y="1371600"/>
            <a:ext cx="8107362" cy="4273550"/>
          </a:xfrm>
        </p:spPr>
        <p:txBody>
          <a:bodyPr/>
          <a:lstStyle>
            <a:lvl1pPr>
              <a:buNone/>
              <a:defRPr/>
            </a:lvl1pPr>
          </a:lstStyle>
          <a:p>
            <a:r>
              <a:rPr lang="en-US" dirty="0" smtClean="0"/>
              <a:t>Click to insert chart</a:t>
            </a:r>
          </a:p>
          <a:p>
            <a:endParaRPr lang="en-US" dirty="0"/>
          </a:p>
        </p:txBody>
      </p:sp>
    </p:spTree>
    <p:extLst>
      <p:ext uri="{BB962C8B-B14F-4D97-AF65-F5344CB8AC3E}">
        <p14:creationId xmlns:p14="http://schemas.microsoft.com/office/powerpoint/2010/main" val="296863028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79438" y="1371601"/>
            <a:ext cx="391636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1"/>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4822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73803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250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260239"/>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sp>
        <p:nvSpPr>
          <p:cNvPr id="13" name="Title Placeholder 1"/>
          <p:cNvSpPr>
            <a:spLocks noGrp="1"/>
          </p:cNvSpPr>
          <p:nvPr>
            <p:ph type="title"/>
          </p:nvPr>
        </p:nvSpPr>
        <p:spPr>
          <a:xfrm>
            <a:off x="484095" y="458788"/>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14" name="Straight Connector 13"/>
          <p:cNvCxnSpPr/>
          <p:nvPr userDrawn="1"/>
        </p:nvCxnSpPr>
        <p:spPr>
          <a:xfrm flipV="1">
            <a:off x="484094" y="963613"/>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986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458788"/>
            <a:ext cx="6675657"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4" y="963613"/>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 Placeholder 7"/>
          <p:cNvSpPr>
            <a:spLocks noGrp="1"/>
          </p:cNvSpPr>
          <p:nvPr>
            <p:ph type="body" sz="quarter" idx="13" hasCustomPrompt="1"/>
          </p:nvPr>
        </p:nvSpPr>
        <p:spPr>
          <a:xfrm>
            <a:off x="481012" y="260239"/>
            <a:ext cx="6678740"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Tree>
    <p:extLst>
      <p:ext uri="{BB962C8B-B14F-4D97-AF65-F5344CB8AC3E}">
        <p14:creationId xmlns:p14="http://schemas.microsoft.com/office/powerpoint/2010/main" val="140942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5" name="Straight Connector 4"/>
          <p:cNvCxnSpPr/>
          <p:nvPr userDrawn="1"/>
        </p:nvCxnSpPr>
        <p:spPr>
          <a:xfrm flipV="1">
            <a:off x="484094" y="963613"/>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484095" y="458788"/>
            <a:ext cx="6712233"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744650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1307211"/>
            <a:ext cx="3964081" cy="4761497"/>
          </a:xfrm>
        </p:spPr>
        <p:txBody>
          <a:bodyPr/>
          <a:lstStyle>
            <a:lvl1pPr>
              <a:defRPr sz="2200" b="1"/>
            </a:lvl1pPr>
            <a:lvl2pPr marL="685800" indent="-228600">
              <a:buFont typeface="Wingdings" panose="05000000000000000000" pitchFamily="2" charset="2"/>
              <a:buChar char="§"/>
              <a:defRPr sz="2000"/>
            </a:lvl2pPr>
            <a:lvl3pPr marL="1143000" indent="-228600">
              <a:buFont typeface="Wingdings" panose="05000000000000000000" pitchFamily="2" charset="2"/>
              <a:buChar char="ü"/>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307211"/>
            <a:ext cx="4016636" cy="4761497"/>
          </a:xfrm>
        </p:spPr>
        <p:txBody>
          <a:bodyPr/>
          <a:lstStyle>
            <a:lvl1pPr>
              <a:defRPr sz="2200" b="1"/>
            </a:lvl1pPr>
            <a:lvl2pPr marL="685800" indent="-228600">
              <a:buFont typeface="Wingdings" panose="05000000000000000000" pitchFamily="2" charset="2"/>
              <a:buChar char="§"/>
              <a:defRPr sz="2000"/>
            </a:lvl2pPr>
            <a:lvl3pPr marL="1143000" indent="-228600">
              <a:buFont typeface="Wingdings" panose="05000000000000000000" pitchFamily="2" charset="2"/>
              <a:buChar char="ü"/>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84095" y="413068"/>
            <a:ext cx="6739665"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6" name="Straight Connector 5"/>
          <p:cNvCxnSpPr/>
          <p:nvPr userDrawn="1"/>
        </p:nvCxnSpPr>
        <p:spPr bwMode="auto">
          <a:xfrm>
            <a:off x="330200" y="984704"/>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529752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3190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5" y="1200151"/>
            <a:ext cx="4845310" cy="46688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1200151"/>
            <a:ext cx="3094925" cy="4668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itle Placeholder 1"/>
          <p:cNvSpPr>
            <a:spLocks noGrp="1"/>
          </p:cNvSpPr>
          <p:nvPr>
            <p:ph type="title" hasCustomPrompt="1"/>
          </p:nvPr>
        </p:nvSpPr>
        <p:spPr>
          <a:xfrm>
            <a:off x="484095" y="458788"/>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Click to edit Master Title</a:t>
            </a:r>
          </a:p>
        </p:txBody>
      </p:sp>
      <p:cxnSp>
        <p:nvCxnSpPr>
          <p:cNvPr id="11" name="Straight Connector 10"/>
          <p:cNvCxnSpPr/>
          <p:nvPr userDrawn="1"/>
        </p:nvCxnSpPr>
        <p:spPr>
          <a:xfrm flipV="1">
            <a:off x="484094" y="963613"/>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17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508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65968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0335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293770207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7005891" cy="504825"/>
          </a:xfrm>
        </p:spPr>
        <p:txBody>
          <a:bodyPr/>
          <a:lstStyle>
            <a:lvl1pPr>
              <a:defRPr/>
            </a:lvl1pPr>
          </a:lstStyle>
          <a:p>
            <a:r>
              <a:rPr lang="en-US" dirty="0"/>
              <a:t>Insert Slide Title Here</a:t>
            </a:r>
          </a:p>
        </p:txBody>
      </p:sp>
      <p:sp>
        <p:nvSpPr>
          <p:cNvPr id="3" name="Content Placeholder 2"/>
          <p:cNvSpPr>
            <a:spLocks noGrp="1"/>
          </p:cNvSpPr>
          <p:nvPr>
            <p:ph idx="1" hasCustomPrompt="1"/>
          </p:nvPr>
        </p:nvSpPr>
        <p:spPr/>
        <p:txBody>
          <a:body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8" name="Text Placeholder 7"/>
          <p:cNvSpPr>
            <a:spLocks noGrp="1"/>
          </p:cNvSpPr>
          <p:nvPr>
            <p:ph type="body" sz="quarter" idx="13" hasCustomPrompt="1"/>
          </p:nvPr>
        </p:nvSpPr>
        <p:spPr>
          <a:xfrm>
            <a:off x="227013" y="252552"/>
            <a:ext cx="7005891" cy="293326"/>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cxnSp>
        <p:nvCxnSpPr>
          <p:cNvPr id="9" name="Straight Connector 8"/>
          <p:cNvCxnSpPr/>
          <p:nvPr userDrawn="1"/>
        </p:nvCxnSpPr>
        <p:spPr bwMode="auto">
          <a:xfrm>
            <a:off x="330200" y="957272"/>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smtClean="0">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38352822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8586061" cy="504825"/>
          </a:xfrm>
        </p:spPr>
        <p:txBody>
          <a:bodyPr/>
          <a:lstStyle>
            <a:lvl1pPr>
              <a:defRPr/>
            </a:lvl1pPr>
          </a:lstStyle>
          <a:p>
            <a:r>
              <a:rPr lang="en-US" dirty="0"/>
              <a:t>Insert Slide Title Here</a:t>
            </a:r>
          </a:p>
        </p:txBody>
      </p:sp>
      <p:sp>
        <p:nvSpPr>
          <p:cNvPr id="3" name="Content Placeholder 2"/>
          <p:cNvSpPr>
            <a:spLocks noGrp="1"/>
          </p:cNvSpPr>
          <p:nvPr>
            <p:ph idx="1" hasCustomPrompt="1"/>
          </p:nvPr>
        </p:nvSpPr>
        <p:spPr/>
        <p:txBody>
          <a:body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8" name="Text Placeholder 7"/>
          <p:cNvSpPr>
            <a:spLocks noGrp="1"/>
          </p:cNvSpPr>
          <p:nvPr>
            <p:ph type="body" sz="quarter" idx="13" hasCustomPrompt="1"/>
          </p:nvPr>
        </p:nvSpPr>
        <p:spPr>
          <a:xfrm>
            <a:off x="227013" y="252552"/>
            <a:ext cx="8585200" cy="293326"/>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cxnSp>
        <p:nvCxnSpPr>
          <p:cNvPr id="9" name="Straight Connector 8"/>
          <p:cNvCxnSpPr/>
          <p:nvPr userDrawn="1"/>
        </p:nvCxnSpPr>
        <p:spPr bwMode="auto">
          <a:xfrm>
            <a:off x="330200" y="957272"/>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smtClean="0">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1622574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8586061" cy="504825"/>
          </a:xfrm>
        </p:spPr>
        <p:txBody>
          <a:bodyPr/>
          <a:lstStyle>
            <a:lvl1pPr>
              <a:defRPr/>
            </a:lvl1pPr>
          </a:lstStyle>
          <a:p>
            <a:r>
              <a:rPr lang="en-US" dirty="0"/>
              <a:t>Insert Slide Title Here</a:t>
            </a:r>
          </a:p>
        </p:txBody>
      </p:sp>
      <p:sp>
        <p:nvSpPr>
          <p:cNvPr id="3" name="Content Placeholder 2"/>
          <p:cNvSpPr>
            <a:spLocks noGrp="1"/>
          </p:cNvSpPr>
          <p:nvPr>
            <p:ph idx="1" hasCustomPrompt="1"/>
          </p:nvPr>
        </p:nvSpPr>
        <p:spPr/>
        <p:txBody>
          <a:body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8" name="Text Placeholder 7"/>
          <p:cNvSpPr>
            <a:spLocks noGrp="1"/>
          </p:cNvSpPr>
          <p:nvPr>
            <p:ph type="body" sz="quarter" idx="13" hasCustomPrompt="1"/>
          </p:nvPr>
        </p:nvSpPr>
        <p:spPr>
          <a:xfrm>
            <a:off x="227013" y="252552"/>
            <a:ext cx="8585200" cy="293326"/>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cxnSp>
        <p:nvCxnSpPr>
          <p:cNvPr id="9" name="Straight Connector 8"/>
          <p:cNvCxnSpPr/>
          <p:nvPr userDrawn="1"/>
        </p:nvCxnSpPr>
        <p:spPr bwMode="auto">
          <a:xfrm>
            <a:off x="330200" y="957272"/>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smtClean="0">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547539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8586061" cy="504825"/>
          </a:xfrm>
        </p:spPr>
        <p:txBody>
          <a:bodyPr/>
          <a:lstStyle>
            <a:lvl1pPr>
              <a:defRPr/>
            </a:lvl1pPr>
          </a:lstStyle>
          <a:p>
            <a:r>
              <a:rPr lang="en-US" dirty="0"/>
              <a:t>Insert Slide Title Here</a:t>
            </a:r>
          </a:p>
        </p:txBody>
      </p:sp>
      <p:sp>
        <p:nvSpPr>
          <p:cNvPr id="3" name="Content Placeholder 2"/>
          <p:cNvSpPr>
            <a:spLocks noGrp="1"/>
          </p:cNvSpPr>
          <p:nvPr>
            <p:ph idx="1" hasCustomPrompt="1"/>
          </p:nvPr>
        </p:nvSpPr>
        <p:spPr/>
        <p:txBody>
          <a:body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8" name="Text Placeholder 7"/>
          <p:cNvSpPr>
            <a:spLocks noGrp="1"/>
          </p:cNvSpPr>
          <p:nvPr>
            <p:ph type="body" sz="quarter" idx="13" hasCustomPrompt="1"/>
          </p:nvPr>
        </p:nvSpPr>
        <p:spPr>
          <a:xfrm>
            <a:off x="227013" y="252552"/>
            <a:ext cx="8585200" cy="293326"/>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cxnSp>
        <p:nvCxnSpPr>
          <p:cNvPr id="9" name="Straight Connector 8"/>
          <p:cNvCxnSpPr/>
          <p:nvPr userDrawn="1"/>
        </p:nvCxnSpPr>
        <p:spPr bwMode="auto">
          <a:xfrm>
            <a:off x="330200" y="957272"/>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smtClean="0">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3878848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8586061" cy="504825"/>
          </a:xfrm>
        </p:spPr>
        <p:txBody>
          <a:bodyPr/>
          <a:lstStyle>
            <a:lvl1pPr>
              <a:defRPr/>
            </a:lvl1pPr>
          </a:lstStyle>
          <a:p>
            <a:r>
              <a:rPr lang="en-US" dirty="0"/>
              <a:t>Insert Slide Title Here</a:t>
            </a:r>
          </a:p>
        </p:txBody>
      </p:sp>
      <p:sp>
        <p:nvSpPr>
          <p:cNvPr id="3" name="Content Placeholder 2"/>
          <p:cNvSpPr>
            <a:spLocks noGrp="1"/>
          </p:cNvSpPr>
          <p:nvPr>
            <p:ph idx="1" hasCustomPrompt="1"/>
          </p:nvPr>
        </p:nvSpPr>
        <p:spPr/>
        <p:txBody>
          <a:body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8" name="Text Placeholder 7"/>
          <p:cNvSpPr>
            <a:spLocks noGrp="1"/>
          </p:cNvSpPr>
          <p:nvPr>
            <p:ph type="body" sz="quarter" idx="13" hasCustomPrompt="1"/>
          </p:nvPr>
        </p:nvSpPr>
        <p:spPr>
          <a:xfrm>
            <a:off x="227013" y="252552"/>
            <a:ext cx="8585200" cy="293326"/>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cxnSp>
        <p:nvCxnSpPr>
          <p:cNvPr id="9" name="Straight Connector 8"/>
          <p:cNvCxnSpPr/>
          <p:nvPr userDrawn="1"/>
        </p:nvCxnSpPr>
        <p:spPr bwMode="auto">
          <a:xfrm>
            <a:off x="330200" y="957272"/>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smtClean="0">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3435729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8586061" cy="504825"/>
          </a:xfrm>
        </p:spPr>
        <p:txBody>
          <a:bodyPr/>
          <a:lstStyle>
            <a:lvl1pPr>
              <a:defRPr/>
            </a:lvl1pPr>
          </a:lstStyle>
          <a:p>
            <a:r>
              <a:rPr lang="en-US" dirty="0"/>
              <a:t>Insert Slide Title Here</a:t>
            </a:r>
          </a:p>
        </p:txBody>
      </p:sp>
      <p:sp>
        <p:nvSpPr>
          <p:cNvPr id="3" name="Content Placeholder 2"/>
          <p:cNvSpPr>
            <a:spLocks noGrp="1"/>
          </p:cNvSpPr>
          <p:nvPr>
            <p:ph idx="1" hasCustomPrompt="1"/>
          </p:nvPr>
        </p:nvSpPr>
        <p:spPr/>
        <p:txBody>
          <a:body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8" name="Text Placeholder 7"/>
          <p:cNvSpPr>
            <a:spLocks noGrp="1"/>
          </p:cNvSpPr>
          <p:nvPr>
            <p:ph type="body" sz="quarter" idx="13" hasCustomPrompt="1"/>
          </p:nvPr>
        </p:nvSpPr>
        <p:spPr>
          <a:xfrm>
            <a:off x="227013" y="252552"/>
            <a:ext cx="8585200" cy="293326"/>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cxnSp>
        <p:nvCxnSpPr>
          <p:cNvPr id="9" name="Straight Connector 8"/>
          <p:cNvCxnSpPr/>
          <p:nvPr userDrawn="1"/>
        </p:nvCxnSpPr>
        <p:spPr bwMode="auto">
          <a:xfrm>
            <a:off x="330200" y="957272"/>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smtClean="0">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614888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8586061" cy="504825"/>
          </a:xfrm>
        </p:spPr>
        <p:txBody>
          <a:bodyPr/>
          <a:lstStyle>
            <a:lvl1pPr>
              <a:defRPr/>
            </a:lvl1pPr>
          </a:lstStyle>
          <a:p>
            <a:r>
              <a:rPr lang="en-US" dirty="0"/>
              <a:t>Insert Slide Title Here</a:t>
            </a:r>
          </a:p>
        </p:txBody>
      </p:sp>
      <p:sp>
        <p:nvSpPr>
          <p:cNvPr id="3" name="Content Placeholder 2"/>
          <p:cNvSpPr>
            <a:spLocks noGrp="1"/>
          </p:cNvSpPr>
          <p:nvPr>
            <p:ph idx="1" hasCustomPrompt="1"/>
          </p:nvPr>
        </p:nvSpPr>
        <p:spPr/>
        <p:txBody>
          <a:body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8" name="Text Placeholder 7"/>
          <p:cNvSpPr>
            <a:spLocks noGrp="1"/>
          </p:cNvSpPr>
          <p:nvPr>
            <p:ph type="body" sz="quarter" idx="13" hasCustomPrompt="1"/>
          </p:nvPr>
        </p:nvSpPr>
        <p:spPr>
          <a:xfrm>
            <a:off x="227013" y="252552"/>
            <a:ext cx="8585200" cy="293326"/>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cxnSp>
        <p:nvCxnSpPr>
          <p:cNvPr id="9" name="Straight Connector 8"/>
          <p:cNvCxnSpPr/>
          <p:nvPr userDrawn="1"/>
        </p:nvCxnSpPr>
        <p:spPr bwMode="auto">
          <a:xfrm>
            <a:off x="330200" y="957272"/>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smtClean="0">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16707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3045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8586061" cy="504825"/>
          </a:xfrm>
        </p:spPr>
        <p:txBody>
          <a:bodyPr/>
          <a:lstStyle>
            <a:lvl1pPr>
              <a:defRPr/>
            </a:lvl1pPr>
          </a:lstStyle>
          <a:p>
            <a:r>
              <a:rPr lang="en-US" dirty="0"/>
              <a:t>Insert Slide Title Here</a:t>
            </a:r>
          </a:p>
        </p:txBody>
      </p:sp>
      <p:sp>
        <p:nvSpPr>
          <p:cNvPr id="3" name="Content Placeholder 2"/>
          <p:cNvSpPr>
            <a:spLocks noGrp="1"/>
          </p:cNvSpPr>
          <p:nvPr>
            <p:ph idx="1" hasCustomPrompt="1"/>
          </p:nvPr>
        </p:nvSpPr>
        <p:spPr/>
        <p:txBody>
          <a:body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8" name="Text Placeholder 7"/>
          <p:cNvSpPr>
            <a:spLocks noGrp="1"/>
          </p:cNvSpPr>
          <p:nvPr>
            <p:ph type="body" sz="quarter" idx="13" hasCustomPrompt="1"/>
          </p:nvPr>
        </p:nvSpPr>
        <p:spPr>
          <a:xfrm>
            <a:off x="227013" y="252552"/>
            <a:ext cx="8585200" cy="293326"/>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cxnSp>
        <p:nvCxnSpPr>
          <p:cNvPr id="9" name="Straight Connector 8"/>
          <p:cNvCxnSpPr/>
          <p:nvPr userDrawn="1"/>
        </p:nvCxnSpPr>
        <p:spPr bwMode="auto">
          <a:xfrm>
            <a:off x="330200" y="957272"/>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smtClean="0">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13963860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8586061" cy="504825"/>
          </a:xfrm>
        </p:spPr>
        <p:txBody>
          <a:bodyPr/>
          <a:lstStyle>
            <a:lvl1pPr>
              <a:defRPr/>
            </a:lvl1pPr>
          </a:lstStyle>
          <a:p>
            <a:r>
              <a:rPr lang="en-US" dirty="0"/>
              <a:t>Insert Slide Title Here</a:t>
            </a:r>
          </a:p>
        </p:txBody>
      </p:sp>
      <p:sp>
        <p:nvSpPr>
          <p:cNvPr id="3" name="Content Placeholder 2"/>
          <p:cNvSpPr>
            <a:spLocks noGrp="1"/>
          </p:cNvSpPr>
          <p:nvPr>
            <p:ph idx="1" hasCustomPrompt="1"/>
          </p:nvPr>
        </p:nvSpPr>
        <p:spPr/>
        <p:txBody>
          <a:body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8" name="Text Placeholder 7"/>
          <p:cNvSpPr>
            <a:spLocks noGrp="1"/>
          </p:cNvSpPr>
          <p:nvPr>
            <p:ph type="body" sz="quarter" idx="13" hasCustomPrompt="1"/>
          </p:nvPr>
        </p:nvSpPr>
        <p:spPr>
          <a:xfrm>
            <a:off x="227013" y="252552"/>
            <a:ext cx="8585200" cy="293326"/>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cxnSp>
        <p:nvCxnSpPr>
          <p:cNvPr id="9" name="Straight Connector 8"/>
          <p:cNvCxnSpPr/>
          <p:nvPr userDrawn="1"/>
        </p:nvCxnSpPr>
        <p:spPr bwMode="auto">
          <a:xfrm>
            <a:off x="330200" y="957272"/>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smtClean="0">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4145205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8586061" cy="504825"/>
          </a:xfrm>
        </p:spPr>
        <p:txBody>
          <a:bodyPr/>
          <a:lstStyle>
            <a:lvl1pPr>
              <a:defRPr/>
            </a:lvl1pPr>
          </a:lstStyle>
          <a:p>
            <a:r>
              <a:rPr lang="en-US" dirty="0"/>
              <a:t>Insert Slide Title Here</a:t>
            </a:r>
          </a:p>
        </p:txBody>
      </p:sp>
      <p:sp>
        <p:nvSpPr>
          <p:cNvPr id="3" name="Content Placeholder 2"/>
          <p:cNvSpPr>
            <a:spLocks noGrp="1"/>
          </p:cNvSpPr>
          <p:nvPr>
            <p:ph idx="1" hasCustomPrompt="1"/>
          </p:nvPr>
        </p:nvSpPr>
        <p:spPr/>
        <p:txBody>
          <a:body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8" name="Text Placeholder 7"/>
          <p:cNvSpPr>
            <a:spLocks noGrp="1"/>
          </p:cNvSpPr>
          <p:nvPr>
            <p:ph type="body" sz="quarter" idx="13" hasCustomPrompt="1"/>
          </p:nvPr>
        </p:nvSpPr>
        <p:spPr>
          <a:xfrm>
            <a:off x="227013" y="252552"/>
            <a:ext cx="8585200" cy="293326"/>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cxnSp>
        <p:nvCxnSpPr>
          <p:cNvPr id="9" name="Straight Connector 8"/>
          <p:cNvCxnSpPr/>
          <p:nvPr userDrawn="1"/>
        </p:nvCxnSpPr>
        <p:spPr bwMode="auto">
          <a:xfrm>
            <a:off x="330200" y="957272"/>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smtClean="0">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3345992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0200" y="1323930"/>
            <a:ext cx="8585200" cy="4857750"/>
          </a:xfrm>
        </p:spPr>
        <p:txBody>
          <a:bodyPr/>
          <a:lstStyle>
            <a:lvl1pPr marL="463550" indent="-463550">
              <a:defRPr b="0"/>
            </a:lvl1pPr>
            <a:lvl2pPr marL="1377950" indent="-463550">
              <a:defRPr/>
            </a:lvl2pPr>
            <a:lvl3pPr marL="1828800" indent="-450850">
              <a:defRPr/>
            </a:lvl3pPr>
          </a:lstStyle>
          <a:p>
            <a:pPr lvl="0"/>
            <a:r>
              <a:rPr lang="en-US" dirty="0" smtClean="0"/>
              <a:t>Insert Bullet Text Level 1 Here</a:t>
            </a:r>
          </a:p>
          <a:p>
            <a:pPr lvl="1"/>
            <a:r>
              <a:rPr lang="en-US" dirty="0" smtClean="0"/>
              <a:t>Insert Bullet Text Level 2 Here</a:t>
            </a:r>
          </a:p>
          <a:p>
            <a:pPr lvl="2"/>
            <a:r>
              <a:rPr lang="en-US" dirty="0" smtClean="0"/>
              <a:t>Insert Bullet Text Level 3 Here</a:t>
            </a:r>
          </a:p>
        </p:txBody>
      </p:sp>
      <p:sp>
        <p:nvSpPr>
          <p:cNvPr id="2" name="Title 1"/>
          <p:cNvSpPr>
            <a:spLocks noGrp="1"/>
          </p:cNvSpPr>
          <p:nvPr>
            <p:ph type="title" hasCustomPrompt="1"/>
          </p:nvPr>
        </p:nvSpPr>
        <p:spPr>
          <a:xfrm>
            <a:off x="227013" y="458788"/>
            <a:ext cx="8586061" cy="504825"/>
          </a:xfrm>
        </p:spPr>
        <p:txBody>
          <a:bodyPr>
            <a:normAutofit/>
          </a:bodyPr>
          <a:lstStyle>
            <a:lvl1pPr>
              <a:defRPr sz="2000" cap="all" baseline="0"/>
            </a:lvl1pPr>
          </a:lstStyle>
          <a:p>
            <a:r>
              <a:rPr lang="en-US" dirty="0" smtClean="0"/>
              <a:t>Insert Slide Title Here</a:t>
            </a:r>
            <a:endParaRPr lang="en-US" dirty="0"/>
          </a:p>
        </p:txBody>
      </p:sp>
      <p:cxnSp>
        <p:nvCxnSpPr>
          <p:cNvPr id="9" name="Straight Connector 8"/>
          <p:cNvCxnSpPr/>
          <p:nvPr userDrawn="1"/>
        </p:nvCxnSpPr>
        <p:spPr bwMode="auto">
          <a:xfrm>
            <a:off x="330200" y="957272"/>
            <a:ext cx="8483600"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3297255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0200" y="1323930"/>
            <a:ext cx="8585200" cy="4857750"/>
          </a:xfrm>
        </p:spPr>
        <p:txBody>
          <a:bodyPr/>
          <a:lstStyle>
            <a:lvl1pPr marL="463550" indent="-463550">
              <a:defRPr b="0"/>
            </a:lvl1pPr>
            <a:lvl2pPr marL="1377950" indent="-463550">
              <a:defRPr/>
            </a:lvl2pPr>
            <a:lvl3pPr marL="1828800" indent="-450850">
              <a:defRPr/>
            </a:lvl3pPr>
          </a:lstStyle>
          <a:p>
            <a:pPr lvl="0"/>
            <a:r>
              <a:rPr lang="en-US" dirty="0" smtClean="0"/>
              <a:t>Insert Bullet Text Level 1 Here</a:t>
            </a:r>
          </a:p>
          <a:p>
            <a:pPr lvl="1"/>
            <a:r>
              <a:rPr lang="en-US" dirty="0" smtClean="0"/>
              <a:t>Insert Bullet Text Level 2 Here</a:t>
            </a:r>
          </a:p>
          <a:p>
            <a:pPr lvl="2"/>
            <a:r>
              <a:rPr lang="en-US" dirty="0" smtClean="0"/>
              <a:t>Insert Bullet Text Level 3 Here</a:t>
            </a:r>
          </a:p>
        </p:txBody>
      </p:sp>
      <p:sp>
        <p:nvSpPr>
          <p:cNvPr id="2" name="Title 1"/>
          <p:cNvSpPr>
            <a:spLocks noGrp="1"/>
          </p:cNvSpPr>
          <p:nvPr>
            <p:ph type="title" hasCustomPrompt="1"/>
          </p:nvPr>
        </p:nvSpPr>
        <p:spPr>
          <a:xfrm>
            <a:off x="227013" y="458788"/>
            <a:ext cx="8586061" cy="504825"/>
          </a:xfrm>
        </p:spPr>
        <p:txBody>
          <a:bodyPr>
            <a:normAutofit/>
          </a:bodyPr>
          <a:lstStyle>
            <a:lvl1pPr>
              <a:defRPr sz="2000" cap="all" baseline="0"/>
            </a:lvl1pPr>
          </a:lstStyle>
          <a:p>
            <a:r>
              <a:rPr lang="en-US" dirty="0" smtClean="0"/>
              <a:t>Insert Slide Title Here</a:t>
            </a:r>
            <a:endParaRPr lang="en-US" dirty="0"/>
          </a:p>
        </p:txBody>
      </p:sp>
      <p:cxnSp>
        <p:nvCxnSpPr>
          <p:cNvPr id="9" name="Straight Connector 8"/>
          <p:cNvCxnSpPr/>
          <p:nvPr userDrawn="1"/>
        </p:nvCxnSpPr>
        <p:spPr bwMode="auto">
          <a:xfrm>
            <a:off x="330200" y="957272"/>
            <a:ext cx="8483600"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1705532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0200" y="1323930"/>
            <a:ext cx="8585200" cy="4857750"/>
          </a:xfrm>
        </p:spPr>
        <p:txBody>
          <a:bodyPr/>
          <a:lstStyle>
            <a:lvl1pPr marL="463550" indent="-463550">
              <a:defRPr b="0"/>
            </a:lvl1pPr>
            <a:lvl2pPr marL="1377950" indent="-463550">
              <a:defRPr/>
            </a:lvl2pPr>
            <a:lvl3pPr marL="1828800" indent="-450850">
              <a:defRPr/>
            </a:lvl3pPr>
          </a:lstStyle>
          <a:p>
            <a:pPr lvl="0"/>
            <a:r>
              <a:rPr lang="en-US" dirty="0" smtClean="0"/>
              <a:t>Insert Bullet Text Level 1 Here</a:t>
            </a:r>
          </a:p>
          <a:p>
            <a:pPr lvl="1"/>
            <a:r>
              <a:rPr lang="en-US" dirty="0" smtClean="0"/>
              <a:t>Insert Bullet Text Level 2 Here</a:t>
            </a:r>
          </a:p>
          <a:p>
            <a:pPr lvl="2"/>
            <a:r>
              <a:rPr lang="en-US" dirty="0" smtClean="0"/>
              <a:t>Insert Bullet Text Level 3 Here</a:t>
            </a:r>
          </a:p>
        </p:txBody>
      </p:sp>
      <p:sp>
        <p:nvSpPr>
          <p:cNvPr id="2" name="Title 1"/>
          <p:cNvSpPr>
            <a:spLocks noGrp="1"/>
          </p:cNvSpPr>
          <p:nvPr>
            <p:ph type="title" hasCustomPrompt="1"/>
          </p:nvPr>
        </p:nvSpPr>
        <p:spPr>
          <a:xfrm>
            <a:off x="227013" y="458788"/>
            <a:ext cx="8586061" cy="504825"/>
          </a:xfrm>
        </p:spPr>
        <p:txBody>
          <a:bodyPr>
            <a:normAutofit/>
          </a:bodyPr>
          <a:lstStyle>
            <a:lvl1pPr>
              <a:defRPr sz="2000" cap="all" baseline="0"/>
            </a:lvl1pPr>
          </a:lstStyle>
          <a:p>
            <a:r>
              <a:rPr lang="en-US" dirty="0" smtClean="0"/>
              <a:t>Insert Slide Title Here</a:t>
            </a:r>
            <a:endParaRPr lang="en-US" dirty="0"/>
          </a:p>
        </p:txBody>
      </p:sp>
      <p:cxnSp>
        <p:nvCxnSpPr>
          <p:cNvPr id="9" name="Straight Connector 8"/>
          <p:cNvCxnSpPr/>
          <p:nvPr userDrawn="1"/>
        </p:nvCxnSpPr>
        <p:spPr bwMode="auto">
          <a:xfrm>
            <a:off x="330200" y="957272"/>
            <a:ext cx="8483600"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2614081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0200" y="1323930"/>
            <a:ext cx="8585200" cy="4857750"/>
          </a:xfrm>
        </p:spPr>
        <p:txBody>
          <a:bodyPr/>
          <a:lstStyle>
            <a:lvl1pPr marL="463550" indent="-463550">
              <a:defRPr b="0"/>
            </a:lvl1pPr>
            <a:lvl2pPr marL="1377950" indent="-463550">
              <a:defRPr/>
            </a:lvl2pPr>
            <a:lvl3pPr marL="1828800" indent="-450850">
              <a:defRPr/>
            </a:lvl3pPr>
          </a:lstStyle>
          <a:p>
            <a:pPr lvl="0"/>
            <a:r>
              <a:rPr lang="en-US" dirty="0" smtClean="0"/>
              <a:t>Insert Bullet Text Level 1 Here</a:t>
            </a:r>
          </a:p>
          <a:p>
            <a:pPr lvl="1"/>
            <a:r>
              <a:rPr lang="en-US" dirty="0" smtClean="0"/>
              <a:t>Insert Bullet Text Level 2 Here</a:t>
            </a:r>
          </a:p>
          <a:p>
            <a:pPr lvl="2"/>
            <a:r>
              <a:rPr lang="en-US" dirty="0" smtClean="0"/>
              <a:t>Insert Bullet Text Level 3 Here</a:t>
            </a:r>
          </a:p>
        </p:txBody>
      </p:sp>
      <p:sp>
        <p:nvSpPr>
          <p:cNvPr id="2" name="Title 1"/>
          <p:cNvSpPr>
            <a:spLocks noGrp="1"/>
          </p:cNvSpPr>
          <p:nvPr>
            <p:ph type="title" hasCustomPrompt="1"/>
          </p:nvPr>
        </p:nvSpPr>
        <p:spPr>
          <a:xfrm>
            <a:off x="227013" y="458788"/>
            <a:ext cx="8586061" cy="504825"/>
          </a:xfrm>
        </p:spPr>
        <p:txBody>
          <a:bodyPr>
            <a:normAutofit/>
          </a:bodyPr>
          <a:lstStyle>
            <a:lvl1pPr>
              <a:defRPr sz="2000" cap="all" baseline="0"/>
            </a:lvl1pPr>
          </a:lstStyle>
          <a:p>
            <a:r>
              <a:rPr lang="en-US" dirty="0" smtClean="0"/>
              <a:t>Insert Slide Title Here</a:t>
            </a:r>
            <a:endParaRPr lang="en-US" dirty="0"/>
          </a:p>
        </p:txBody>
      </p:sp>
      <p:cxnSp>
        <p:nvCxnSpPr>
          <p:cNvPr id="9" name="Straight Connector 8"/>
          <p:cNvCxnSpPr/>
          <p:nvPr userDrawn="1"/>
        </p:nvCxnSpPr>
        <p:spPr bwMode="auto">
          <a:xfrm>
            <a:off x="330200" y="957272"/>
            <a:ext cx="8483600"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2247093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0200" y="1323930"/>
            <a:ext cx="8585200" cy="4857750"/>
          </a:xfrm>
        </p:spPr>
        <p:txBody>
          <a:bodyPr/>
          <a:lstStyle>
            <a:lvl1pPr marL="463550" indent="-463550">
              <a:defRPr b="0"/>
            </a:lvl1pPr>
            <a:lvl2pPr marL="1377950" indent="-463550">
              <a:defRPr/>
            </a:lvl2pPr>
            <a:lvl3pPr marL="1828800" indent="-450850">
              <a:defRPr/>
            </a:lvl3pPr>
          </a:lstStyle>
          <a:p>
            <a:pPr lvl="0"/>
            <a:r>
              <a:rPr lang="en-US" dirty="0" smtClean="0"/>
              <a:t>Insert Bullet Text Level 1 Here</a:t>
            </a:r>
          </a:p>
          <a:p>
            <a:pPr lvl="1"/>
            <a:r>
              <a:rPr lang="en-US" dirty="0" smtClean="0"/>
              <a:t>Insert Bullet Text Level 2 Here</a:t>
            </a:r>
          </a:p>
          <a:p>
            <a:pPr lvl="2"/>
            <a:r>
              <a:rPr lang="en-US" dirty="0" smtClean="0"/>
              <a:t>Insert Bullet Text Level 3 Here</a:t>
            </a:r>
          </a:p>
        </p:txBody>
      </p:sp>
      <p:sp>
        <p:nvSpPr>
          <p:cNvPr id="2" name="Title 1"/>
          <p:cNvSpPr>
            <a:spLocks noGrp="1"/>
          </p:cNvSpPr>
          <p:nvPr>
            <p:ph type="title" hasCustomPrompt="1"/>
          </p:nvPr>
        </p:nvSpPr>
        <p:spPr>
          <a:xfrm>
            <a:off x="227013" y="458788"/>
            <a:ext cx="8586061" cy="504825"/>
          </a:xfrm>
        </p:spPr>
        <p:txBody>
          <a:bodyPr>
            <a:normAutofit/>
          </a:bodyPr>
          <a:lstStyle>
            <a:lvl1pPr>
              <a:defRPr sz="2000" cap="all" baseline="0"/>
            </a:lvl1pPr>
          </a:lstStyle>
          <a:p>
            <a:r>
              <a:rPr lang="en-US" dirty="0" smtClean="0"/>
              <a:t>Insert Slide Title Here</a:t>
            </a:r>
            <a:endParaRPr lang="en-US" dirty="0"/>
          </a:p>
        </p:txBody>
      </p:sp>
      <p:cxnSp>
        <p:nvCxnSpPr>
          <p:cNvPr id="9" name="Straight Connector 8"/>
          <p:cNvCxnSpPr/>
          <p:nvPr userDrawn="1"/>
        </p:nvCxnSpPr>
        <p:spPr bwMode="auto">
          <a:xfrm>
            <a:off x="330200" y="957272"/>
            <a:ext cx="8483600"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582851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0200" y="1323930"/>
            <a:ext cx="8585200" cy="4857750"/>
          </a:xfrm>
        </p:spPr>
        <p:txBody>
          <a:bodyPr/>
          <a:lstStyle>
            <a:lvl1pPr marL="463550" indent="-463550">
              <a:defRPr b="0"/>
            </a:lvl1pPr>
            <a:lvl2pPr marL="1377950" indent="-463550">
              <a:defRPr/>
            </a:lvl2pPr>
            <a:lvl3pPr marL="1828800" indent="-450850">
              <a:defRPr/>
            </a:lvl3pPr>
          </a:lstStyle>
          <a:p>
            <a:pPr lvl="0"/>
            <a:r>
              <a:rPr lang="en-US" dirty="0" smtClean="0"/>
              <a:t>Insert Bullet Text Level 1 Here</a:t>
            </a:r>
          </a:p>
          <a:p>
            <a:pPr lvl="1"/>
            <a:r>
              <a:rPr lang="en-US" dirty="0" smtClean="0"/>
              <a:t>Insert Bullet Text Level 2 Here</a:t>
            </a:r>
          </a:p>
          <a:p>
            <a:pPr lvl="2"/>
            <a:r>
              <a:rPr lang="en-US" dirty="0" smtClean="0"/>
              <a:t>Insert Bullet Text Level 3 Here</a:t>
            </a:r>
          </a:p>
        </p:txBody>
      </p:sp>
      <p:sp>
        <p:nvSpPr>
          <p:cNvPr id="2" name="Title 1"/>
          <p:cNvSpPr>
            <a:spLocks noGrp="1"/>
          </p:cNvSpPr>
          <p:nvPr>
            <p:ph type="title" hasCustomPrompt="1"/>
          </p:nvPr>
        </p:nvSpPr>
        <p:spPr>
          <a:xfrm>
            <a:off x="227013" y="458788"/>
            <a:ext cx="8586061" cy="504825"/>
          </a:xfrm>
        </p:spPr>
        <p:txBody>
          <a:bodyPr>
            <a:normAutofit/>
          </a:bodyPr>
          <a:lstStyle>
            <a:lvl1pPr>
              <a:defRPr sz="2000" cap="all" baseline="0"/>
            </a:lvl1pPr>
          </a:lstStyle>
          <a:p>
            <a:r>
              <a:rPr lang="en-US" dirty="0" smtClean="0"/>
              <a:t>Insert Slide Title Here</a:t>
            </a:r>
            <a:endParaRPr lang="en-US" dirty="0"/>
          </a:p>
        </p:txBody>
      </p:sp>
      <p:cxnSp>
        <p:nvCxnSpPr>
          <p:cNvPr id="9" name="Straight Connector 8"/>
          <p:cNvCxnSpPr/>
          <p:nvPr userDrawn="1"/>
        </p:nvCxnSpPr>
        <p:spPr bwMode="auto">
          <a:xfrm>
            <a:off x="330200" y="957272"/>
            <a:ext cx="8483600"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2200647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0200" y="1323930"/>
            <a:ext cx="8585200" cy="4857750"/>
          </a:xfrm>
        </p:spPr>
        <p:txBody>
          <a:bodyPr/>
          <a:lstStyle>
            <a:lvl1pPr marL="463550" indent="-463550">
              <a:defRPr b="0"/>
            </a:lvl1pPr>
            <a:lvl2pPr marL="1377950" indent="-463550">
              <a:defRPr/>
            </a:lvl2pPr>
            <a:lvl3pPr marL="1828800" indent="-450850">
              <a:defRPr/>
            </a:lvl3pPr>
          </a:lstStyle>
          <a:p>
            <a:pPr lvl="0"/>
            <a:r>
              <a:rPr lang="en-US" dirty="0" smtClean="0"/>
              <a:t>Insert Bullet Text Level 1 Here</a:t>
            </a:r>
          </a:p>
          <a:p>
            <a:pPr lvl="1"/>
            <a:r>
              <a:rPr lang="en-US" dirty="0" smtClean="0"/>
              <a:t>Insert Bullet Text Level 2 Here</a:t>
            </a:r>
          </a:p>
          <a:p>
            <a:pPr lvl="2"/>
            <a:r>
              <a:rPr lang="en-US" dirty="0" smtClean="0"/>
              <a:t>Insert Bullet Text Level 3 Here</a:t>
            </a:r>
          </a:p>
        </p:txBody>
      </p:sp>
      <p:sp>
        <p:nvSpPr>
          <p:cNvPr id="2" name="Title 1"/>
          <p:cNvSpPr>
            <a:spLocks noGrp="1"/>
          </p:cNvSpPr>
          <p:nvPr>
            <p:ph type="title" hasCustomPrompt="1"/>
          </p:nvPr>
        </p:nvSpPr>
        <p:spPr>
          <a:xfrm>
            <a:off x="227013" y="458788"/>
            <a:ext cx="8586061" cy="504825"/>
          </a:xfrm>
        </p:spPr>
        <p:txBody>
          <a:bodyPr>
            <a:normAutofit/>
          </a:bodyPr>
          <a:lstStyle>
            <a:lvl1pPr>
              <a:defRPr sz="2000" cap="all" baseline="0"/>
            </a:lvl1pPr>
          </a:lstStyle>
          <a:p>
            <a:r>
              <a:rPr lang="en-US" dirty="0" smtClean="0"/>
              <a:t>Insert Slide Title Here</a:t>
            </a:r>
            <a:endParaRPr lang="en-US" dirty="0"/>
          </a:p>
        </p:txBody>
      </p:sp>
      <p:cxnSp>
        <p:nvCxnSpPr>
          <p:cNvPr id="9" name="Straight Connector 8"/>
          <p:cNvCxnSpPr/>
          <p:nvPr userDrawn="1"/>
        </p:nvCxnSpPr>
        <p:spPr bwMode="auto">
          <a:xfrm>
            <a:off x="330200" y="957272"/>
            <a:ext cx="8483600"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1252763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20241453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0200" y="1323930"/>
            <a:ext cx="8585200" cy="4857750"/>
          </a:xfrm>
        </p:spPr>
        <p:txBody>
          <a:bodyPr/>
          <a:lstStyle>
            <a:lvl1pPr marL="463550" indent="-463550">
              <a:defRPr b="0"/>
            </a:lvl1pPr>
            <a:lvl2pPr marL="1377950" indent="-463550">
              <a:defRPr/>
            </a:lvl2pPr>
            <a:lvl3pPr marL="1828800" indent="-450850">
              <a:defRPr/>
            </a:lvl3pPr>
          </a:lstStyle>
          <a:p>
            <a:pPr lvl="0"/>
            <a:r>
              <a:rPr lang="en-US" dirty="0" smtClean="0"/>
              <a:t>Insert Bullet Text Level 1 Here</a:t>
            </a:r>
          </a:p>
          <a:p>
            <a:pPr lvl="1"/>
            <a:r>
              <a:rPr lang="en-US" dirty="0" smtClean="0"/>
              <a:t>Insert Bullet Text Level 2 Here</a:t>
            </a:r>
          </a:p>
          <a:p>
            <a:pPr lvl="2"/>
            <a:r>
              <a:rPr lang="en-US" dirty="0" smtClean="0"/>
              <a:t>Insert Bullet Text Level 3 Here</a:t>
            </a:r>
          </a:p>
        </p:txBody>
      </p:sp>
      <p:sp>
        <p:nvSpPr>
          <p:cNvPr id="2" name="Title 1"/>
          <p:cNvSpPr>
            <a:spLocks noGrp="1"/>
          </p:cNvSpPr>
          <p:nvPr>
            <p:ph type="title" hasCustomPrompt="1"/>
          </p:nvPr>
        </p:nvSpPr>
        <p:spPr>
          <a:xfrm>
            <a:off x="227013" y="458788"/>
            <a:ext cx="8586061" cy="504825"/>
          </a:xfrm>
        </p:spPr>
        <p:txBody>
          <a:bodyPr>
            <a:normAutofit/>
          </a:bodyPr>
          <a:lstStyle>
            <a:lvl1pPr>
              <a:defRPr sz="2000" cap="all" baseline="0"/>
            </a:lvl1pPr>
          </a:lstStyle>
          <a:p>
            <a:r>
              <a:rPr lang="en-US" dirty="0" smtClean="0"/>
              <a:t>Insert Slide Title Here</a:t>
            </a:r>
            <a:endParaRPr lang="en-US" dirty="0"/>
          </a:p>
        </p:txBody>
      </p:sp>
      <p:cxnSp>
        <p:nvCxnSpPr>
          <p:cNvPr id="9" name="Straight Connector 8"/>
          <p:cNvCxnSpPr/>
          <p:nvPr userDrawn="1"/>
        </p:nvCxnSpPr>
        <p:spPr bwMode="auto">
          <a:xfrm>
            <a:off x="330200" y="957272"/>
            <a:ext cx="8483600"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3762926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0200" y="1323930"/>
            <a:ext cx="8585200" cy="4857750"/>
          </a:xfrm>
        </p:spPr>
        <p:txBody>
          <a:bodyPr/>
          <a:lstStyle>
            <a:lvl1pPr marL="463550" indent="-463550">
              <a:defRPr b="0"/>
            </a:lvl1pPr>
            <a:lvl2pPr marL="1377950" indent="-463550">
              <a:defRPr/>
            </a:lvl2pPr>
            <a:lvl3pPr marL="1828800" indent="-450850">
              <a:defRPr/>
            </a:lvl3pPr>
          </a:lstStyle>
          <a:p>
            <a:pPr lvl="0"/>
            <a:r>
              <a:rPr lang="en-US" dirty="0" smtClean="0"/>
              <a:t>Insert Bullet Text Level 1 Here</a:t>
            </a:r>
          </a:p>
          <a:p>
            <a:pPr lvl="1"/>
            <a:r>
              <a:rPr lang="en-US" dirty="0" smtClean="0"/>
              <a:t>Insert Bullet Text Level 2 Here</a:t>
            </a:r>
          </a:p>
          <a:p>
            <a:pPr lvl="2"/>
            <a:r>
              <a:rPr lang="en-US" dirty="0" smtClean="0"/>
              <a:t>Insert Bullet Text Level 3 Here</a:t>
            </a:r>
          </a:p>
        </p:txBody>
      </p:sp>
      <p:sp>
        <p:nvSpPr>
          <p:cNvPr id="2" name="Title 1"/>
          <p:cNvSpPr>
            <a:spLocks noGrp="1"/>
          </p:cNvSpPr>
          <p:nvPr>
            <p:ph type="title" hasCustomPrompt="1"/>
          </p:nvPr>
        </p:nvSpPr>
        <p:spPr>
          <a:xfrm>
            <a:off x="227013" y="458788"/>
            <a:ext cx="8586061" cy="504825"/>
          </a:xfrm>
        </p:spPr>
        <p:txBody>
          <a:bodyPr>
            <a:normAutofit/>
          </a:bodyPr>
          <a:lstStyle>
            <a:lvl1pPr>
              <a:defRPr sz="2000" cap="all" baseline="0"/>
            </a:lvl1pPr>
          </a:lstStyle>
          <a:p>
            <a:r>
              <a:rPr lang="en-US" dirty="0" smtClean="0"/>
              <a:t>Insert Slide Title Here</a:t>
            </a:r>
            <a:endParaRPr lang="en-US" dirty="0"/>
          </a:p>
        </p:txBody>
      </p:sp>
      <p:cxnSp>
        <p:nvCxnSpPr>
          <p:cNvPr id="9" name="Straight Connector 8"/>
          <p:cNvCxnSpPr/>
          <p:nvPr userDrawn="1"/>
        </p:nvCxnSpPr>
        <p:spPr bwMode="auto">
          <a:xfrm>
            <a:off x="330200" y="957272"/>
            <a:ext cx="8483600"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602019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smtClean="0"/>
              <a:t>Insert Slide Title Here</a:t>
            </a:r>
            <a:endParaRPr lang="en-US" dirty="0"/>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19559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013" y="458788"/>
            <a:ext cx="8586061" cy="504825"/>
          </a:xfrm>
        </p:spPr>
        <p:txBody>
          <a:bodyPr/>
          <a:lstStyle>
            <a:lvl1pPr>
              <a:defRPr/>
            </a:lvl1pPr>
          </a:lstStyle>
          <a:p>
            <a:r>
              <a:rPr lang="en-US" dirty="0" smtClean="0"/>
              <a:t>Insert Slide Title Here</a:t>
            </a:r>
            <a:endParaRPr lang="en-US" dirty="0"/>
          </a:p>
        </p:txBody>
      </p:sp>
      <p:sp>
        <p:nvSpPr>
          <p:cNvPr id="3" name="Content Placeholder 2"/>
          <p:cNvSpPr>
            <a:spLocks noGrp="1"/>
          </p:cNvSpPr>
          <p:nvPr>
            <p:ph idx="1" hasCustomPrompt="1"/>
          </p:nvPr>
        </p:nvSpPr>
        <p:spPr/>
        <p:txBody>
          <a:bodyPr/>
          <a:lstStyle/>
          <a:p>
            <a:pPr lvl="0"/>
            <a:r>
              <a:rPr lang="en-US" dirty="0" smtClean="0"/>
              <a:t>Insert Bullet Text Level 1 Here</a:t>
            </a:r>
          </a:p>
          <a:p>
            <a:pPr lvl="1"/>
            <a:r>
              <a:rPr lang="en-US" dirty="0" smtClean="0"/>
              <a:t>Insert Bullet Text Level 2 Here</a:t>
            </a:r>
          </a:p>
          <a:p>
            <a:pPr lvl="2"/>
            <a:r>
              <a:rPr lang="en-US" dirty="0" smtClean="0"/>
              <a:t>Insert Bullet Text Level 3 Here</a:t>
            </a:r>
          </a:p>
        </p:txBody>
      </p:sp>
      <p:sp>
        <p:nvSpPr>
          <p:cNvPr id="8" name="Text Placeholder 7"/>
          <p:cNvSpPr>
            <a:spLocks noGrp="1"/>
          </p:cNvSpPr>
          <p:nvPr>
            <p:ph type="body" sz="quarter" idx="13" hasCustomPrompt="1"/>
          </p:nvPr>
        </p:nvSpPr>
        <p:spPr>
          <a:xfrm>
            <a:off x="227013" y="252552"/>
            <a:ext cx="8585200" cy="293326"/>
          </a:xfrm>
        </p:spPr>
        <p:txBody>
          <a:bodyPr/>
          <a:lstStyle>
            <a:lvl1pPr>
              <a:buNone/>
              <a:defRPr sz="1400" cap="all" baseline="0">
                <a:solidFill>
                  <a:schemeClr val="tx2"/>
                </a:solidFill>
                <a:latin typeface="Calibri" pitchFamily="34" charset="0"/>
              </a:defRPr>
            </a:lvl1pPr>
          </a:lstStyle>
          <a:p>
            <a:pPr lvl="0"/>
            <a:r>
              <a:rPr lang="en-US" dirty="0" smtClean="0"/>
              <a:t>Insert Section Title or Subtitle here</a:t>
            </a:r>
            <a:endParaRPr lang="en-US" dirty="0"/>
          </a:p>
        </p:txBody>
      </p:sp>
      <p:cxnSp>
        <p:nvCxnSpPr>
          <p:cNvPr id="9" name="Straight Connector 8"/>
          <p:cNvCxnSpPr/>
          <p:nvPr userDrawn="1"/>
        </p:nvCxnSpPr>
        <p:spPr bwMode="auto">
          <a:xfrm>
            <a:off x="330200" y="957272"/>
            <a:ext cx="84836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smtClean="0">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4055007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0200" y="1323930"/>
            <a:ext cx="8585200" cy="4857750"/>
          </a:xfrm>
        </p:spPr>
        <p:txBody>
          <a:bodyPr/>
          <a:lstStyle>
            <a:lvl1pPr marL="463550" indent="-463550">
              <a:defRPr b="0"/>
            </a:lvl1pPr>
            <a:lvl2pPr marL="1377950" indent="-463550">
              <a:defRPr/>
            </a:lvl2pPr>
            <a:lvl3pPr marL="1828800" indent="-450850">
              <a:defRPr/>
            </a:lvl3pPr>
          </a:lstStyle>
          <a:p>
            <a:pPr lvl="0"/>
            <a:r>
              <a:rPr lang="en-US" dirty="0" smtClean="0"/>
              <a:t>Insert Bullet Text Level 1 Here</a:t>
            </a:r>
          </a:p>
          <a:p>
            <a:pPr lvl="1"/>
            <a:r>
              <a:rPr lang="en-US" dirty="0" smtClean="0"/>
              <a:t>Insert Bullet Text Level 2 Here</a:t>
            </a:r>
          </a:p>
          <a:p>
            <a:pPr lvl="2"/>
            <a:r>
              <a:rPr lang="en-US" dirty="0" smtClean="0"/>
              <a:t>Insert Bullet Text Level 3 Here</a:t>
            </a:r>
          </a:p>
        </p:txBody>
      </p:sp>
      <p:sp>
        <p:nvSpPr>
          <p:cNvPr id="2" name="Title 1"/>
          <p:cNvSpPr>
            <a:spLocks noGrp="1"/>
          </p:cNvSpPr>
          <p:nvPr>
            <p:ph type="title" hasCustomPrompt="1"/>
          </p:nvPr>
        </p:nvSpPr>
        <p:spPr>
          <a:xfrm>
            <a:off x="227013" y="458788"/>
            <a:ext cx="8586061" cy="504825"/>
          </a:xfrm>
        </p:spPr>
        <p:txBody>
          <a:bodyPr>
            <a:normAutofit/>
          </a:bodyPr>
          <a:lstStyle>
            <a:lvl1pPr>
              <a:defRPr sz="2000" cap="all" baseline="0"/>
            </a:lvl1pPr>
          </a:lstStyle>
          <a:p>
            <a:r>
              <a:rPr lang="en-US" dirty="0" smtClean="0"/>
              <a:t>Insert Slide Title Here</a:t>
            </a:r>
            <a:endParaRPr lang="en-US" dirty="0"/>
          </a:p>
        </p:txBody>
      </p:sp>
      <p:cxnSp>
        <p:nvCxnSpPr>
          <p:cNvPr id="9" name="Straight Connector 8"/>
          <p:cNvCxnSpPr/>
          <p:nvPr userDrawn="1"/>
        </p:nvCxnSpPr>
        <p:spPr bwMode="auto">
          <a:xfrm>
            <a:off x="330200" y="957272"/>
            <a:ext cx="8483600"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7" name="TextBox 6"/>
          <p:cNvSpPr txBox="1"/>
          <p:nvPr userDrawn="1"/>
        </p:nvSpPr>
        <p:spPr>
          <a:xfrm>
            <a:off x="8363978" y="6581001"/>
            <a:ext cx="448235" cy="276999"/>
          </a:xfrm>
          <a:prstGeom prst="rect">
            <a:avLst/>
          </a:prstGeom>
          <a:noFill/>
        </p:spPr>
        <p:txBody>
          <a:bodyPr wrap="square" rtlCol="0">
            <a:spAutoFit/>
          </a:bodyPr>
          <a:lstStyle/>
          <a:p>
            <a:pPr algn="r"/>
            <a:fld id="{78E8E05D-6330-400F-ADBB-AC9D283E6126}" type="slidenum">
              <a:rPr lang="en-US" sz="1200" b="1">
                <a:solidFill>
                  <a:prstClr val="white"/>
                </a:solidFill>
              </a:rPr>
              <a:pPr algn="r"/>
              <a:t>‹#›</a:t>
            </a:fld>
            <a:endParaRPr lang="en-US" sz="1200" b="1" dirty="0">
              <a:solidFill>
                <a:prstClr val="white"/>
              </a:solidFill>
            </a:endParaRPr>
          </a:p>
        </p:txBody>
      </p:sp>
    </p:spTree>
    <p:extLst>
      <p:ext uri="{BB962C8B-B14F-4D97-AF65-F5344CB8AC3E}">
        <p14:creationId xmlns:p14="http://schemas.microsoft.com/office/powerpoint/2010/main" val="3158280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xfrm>
            <a:off x="457200" y="6457950"/>
            <a:ext cx="2133600" cy="476250"/>
          </a:xfrm>
          <a:prstGeom prst="rect">
            <a:avLst/>
          </a:prstGeom>
          <a:ln/>
        </p:spPr>
        <p:txBody>
          <a:bodyPr/>
          <a:lstStyle>
            <a:lvl1pPr>
              <a:defRPr/>
            </a:lvl1pPr>
          </a:lstStyle>
          <a:p>
            <a:pPr>
              <a:defRPr/>
            </a:pPr>
            <a:fld id="{9A44A374-9F3E-48E0-AD4D-99D15305A1BD}" type="datetime1">
              <a:rPr lang="en-US">
                <a:solidFill>
                  <a:prstClr val="black"/>
                </a:solidFill>
              </a:rPr>
              <a:pPr>
                <a:defRPr/>
              </a:pPr>
              <a:t>7/24/2016</a:t>
            </a:fld>
            <a:endParaRPr lang="en-US" dirty="0">
              <a:solidFill>
                <a:prstClr val="black"/>
              </a:solidFill>
            </a:endParaRPr>
          </a:p>
        </p:txBody>
      </p:sp>
      <p:sp>
        <p:nvSpPr>
          <p:cNvPr id="5" name="Rectangle 18"/>
          <p:cNvSpPr>
            <a:spLocks noGrp="1" noChangeArrowheads="1"/>
          </p:cNvSpPr>
          <p:nvPr>
            <p:ph type="ftr" sz="quarter" idx="11"/>
          </p:nvPr>
        </p:nvSpPr>
        <p:spPr>
          <a:xfrm>
            <a:off x="3124200" y="6457950"/>
            <a:ext cx="2895600" cy="476250"/>
          </a:xfrm>
          <a:prstGeom prst="rect">
            <a:avLst/>
          </a:prstGeom>
          <a:ln/>
        </p:spPr>
        <p:txBody>
          <a:bodyPr/>
          <a:lstStyle>
            <a:lvl1pPr>
              <a:defRPr/>
            </a:lvl1pPr>
          </a:lstStyle>
          <a:p>
            <a:pPr>
              <a:defRPr/>
            </a:pPr>
            <a:endParaRPr lang="en-US" dirty="0">
              <a:solidFill>
                <a:prstClr val="black"/>
              </a:solidFill>
            </a:endParaRPr>
          </a:p>
        </p:txBody>
      </p:sp>
      <p:sp>
        <p:nvSpPr>
          <p:cNvPr id="6" name="Rectangle 19"/>
          <p:cNvSpPr>
            <a:spLocks noGrp="1" noChangeArrowheads="1"/>
          </p:cNvSpPr>
          <p:nvPr>
            <p:ph type="sldNum" sz="quarter" idx="12"/>
          </p:nvPr>
        </p:nvSpPr>
        <p:spPr>
          <a:xfrm>
            <a:off x="6781800" y="6496050"/>
            <a:ext cx="2133600" cy="361950"/>
          </a:xfrm>
          <a:prstGeom prst="rect">
            <a:avLst/>
          </a:prstGeom>
          <a:ln/>
        </p:spPr>
        <p:txBody>
          <a:bodyPr/>
          <a:lstStyle>
            <a:lvl1pPr>
              <a:defRPr/>
            </a:lvl1pPr>
          </a:lstStyle>
          <a:p>
            <a:pPr>
              <a:defRPr/>
            </a:pPr>
            <a:fld id="{409C82B6-2DFD-496D-8155-B4ACCCCC506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354717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D4EC3-9AA5-4727-AF9E-9BDB5F6C8CE3}" type="datetimeFigureOut">
              <a:rPr lang="en-US" smtClean="0">
                <a:solidFill>
                  <a:prstClr val="black">
                    <a:tint val="75000"/>
                  </a:prstClr>
                </a:solidFill>
              </a:rPr>
              <a:pPr/>
              <a:t>7/24/2016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3603E0-8949-4AF9-A150-B2FDE30CE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3471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D4EC3-9AA5-4727-AF9E-9BDB5F6C8CE3}" type="datetimeFigureOut">
              <a:rPr lang="en-US" smtClean="0">
                <a:solidFill>
                  <a:prstClr val="black">
                    <a:tint val="75000"/>
                  </a:prstClr>
                </a:solidFill>
              </a:rPr>
              <a:pPr/>
              <a:t>7/24/2016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3603E0-8949-4AF9-A150-B2FDE30CE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8602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D4EC3-9AA5-4727-AF9E-9BDB5F6C8CE3}" type="datetimeFigureOut">
              <a:rPr lang="en-US" smtClean="0">
                <a:solidFill>
                  <a:prstClr val="black">
                    <a:tint val="75000"/>
                  </a:prstClr>
                </a:solidFill>
              </a:rPr>
              <a:pPr/>
              <a:t>7/24/2016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3603E0-8949-4AF9-A150-B2FDE30CE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8269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D4EC3-9AA5-4727-AF9E-9BDB5F6C8CE3}" type="datetimeFigureOut">
              <a:rPr lang="en-US" smtClean="0">
                <a:solidFill>
                  <a:prstClr val="black">
                    <a:tint val="75000"/>
                  </a:prstClr>
                </a:solidFill>
              </a:rPr>
              <a:pPr/>
              <a:t>7/24/2016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3603E0-8949-4AF9-A150-B2FDE30CE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58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57190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D4EC3-9AA5-4727-AF9E-9BDB5F6C8CE3}" type="datetimeFigureOut">
              <a:rPr lang="en-US" smtClean="0">
                <a:solidFill>
                  <a:prstClr val="black">
                    <a:tint val="75000"/>
                  </a:prstClr>
                </a:solidFill>
              </a:rPr>
              <a:pPr/>
              <a:t>7/24/2016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3603E0-8949-4AF9-A150-B2FDE30CE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4839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D4EC3-9AA5-4727-AF9E-9BDB5F6C8CE3}" type="datetimeFigureOut">
              <a:rPr lang="en-US" smtClean="0">
                <a:solidFill>
                  <a:prstClr val="black">
                    <a:tint val="75000"/>
                  </a:prstClr>
                </a:solidFill>
              </a:rPr>
              <a:pPr/>
              <a:t>7/24/2016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3603E0-8949-4AF9-A150-B2FDE30CE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1623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D4EC3-9AA5-4727-AF9E-9BDB5F6C8CE3}" type="datetimeFigureOut">
              <a:rPr lang="en-US" smtClean="0">
                <a:solidFill>
                  <a:prstClr val="black">
                    <a:tint val="75000"/>
                  </a:prstClr>
                </a:solidFill>
              </a:rPr>
              <a:pPr/>
              <a:t>7/24/2016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3603E0-8949-4AF9-A150-B2FDE30CE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7243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D4EC3-9AA5-4727-AF9E-9BDB5F6C8CE3}" type="datetimeFigureOut">
              <a:rPr lang="en-US" smtClean="0">
                <a:solidFill>
                  <a:prstClr val="black">
                    <a:tint val="75000"/>
                  </a:prstClr>
                </a:solidFill>
              </a:rPr>
              <a:pPr/>
              <a:t>7/24/2016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3603E0-8949-4AF9-A150-B2FDE30CE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4031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D4EC3-9AA5-4727-AF9E-9BDB5F6C8CE3}" type="datetimeFigureOut">
              <a:rPr lang="en-US" smtClean="0">
                <a:solidFill>
                  <a:prstClr val="black">
                    <a:tint val="75000"/>
                  </a:prstClr>
                </a:solidFill>
              </a:rPr>
              <a:pPr/>
              <a:t>7/24/2016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3603E0-8949-4AF9-A150-B2FDE30CE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6196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D4EC3-9AA5-4727-AF9E-9BDB5F6C8CE3}" type="datetimeFigureOut">
              <a:rPr lang="en-US" smtClean="0">
                <a:solidFill>
                  <a:prstClr val="black">
                    <a:tint val="75000"/>
                  </a:prstClr>
                </a:solidFill>
              </a:rPr>
              <a:pPr/>
              <a:t>7/24/2016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3603E0-8949-4AF9-A150-B2FDE30CE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1146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D4EC3-9AA5-4727-AF9E-9BDB5F6C8CE3}" type="datetimeFigureOut">
              <a:rPr lang="en-US" smtClean="0">
                <a:solidFill>
                  <a:prstClr val="black">
                    <a:tint val="75000"/>
                  </a:prstClr>
                </a:solidFill>
              </a:rPr>
              <a:pPr/>
              <a:t>7/24/2016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3603E0-8949-4AF9-A150-B2FDE30CE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6643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pic>
        <p:nvPicPr>
          <p:cNvPr id="7" name="RB.07.297 NRG Powerpoint I.jpg" descr="H:\Retail Share\share\Brand and Marketing Services\Creative Services\Current\BR.1697 PPT Updates\elements\NRG ppt (r) backdrops\Internal (r)\RB.07.297 NRG Powerpoint I.jpg"/>
          <p:cNvPicPr>
            <a:picLocks noChangeAspect="1"/>
          </p:cNvPicPr>
          <p:nvPr userDrawn="1"/>
        </p:nvPicPr>
        <p:blipFill>
          <a:blip r:embed="rId2" r:link="rId3" cstate="print"/>
          <a:stretch>
            <a:fillRect/>
          </a:stretch>
        </p:blipFill>
        <p:spPr>
          <a:xfrm>
            <a:off x="0" y="1222"/>
            <a:ext cx="9144000" cy="6855555"/>
          </a:xfrm>
          <a:prstGeom prst="rect">
            <a:avLst/>
          </a:prstGeom>
        </p:spPr>
      </p:pic>
      <p:sp>
        <p:nvSpPr>
          <p:cNvPr id="4" name="Date Placeholder 3"/>
          <p:cNvSpPr>
            <a:spLocks noGrp="1"/>
          </p:cNvSpPr>
          <p:nvPr>
            <p:ph type="dt" sz="half" idx="10"/>
          </p:nvPr>
        </p:nvSpPr>
        <p:spPr/>
        <p:txBody>
          <a:bodyPr/>
          <a:lstStyle/>
          <a:p>
            <a:fld id="{7E2E0BD2-6955-4825-A89E-9F81198085FA}" type="datetime4">
              <a:rPr lang="en-US" smtClean="0">
                <a:solidFill>
                  <a:prstClr val="black">
                    <a:tint val="75000"/>
                  </a:prstClr>
                </a:solidFill>
              </a:rPr>
              <a:pPr/>
              <a:t>July 24, 2016</a:t>
            </a:fld>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C464BEA4-ECAD-4B23-B682-AF22774D7D0B}" type="slidenum">
              <a:rPr lang="en-US" smtClean="0">
                <a:solidFill>
                  <a:prstClr val="black">
                    <a:tint val="75000"/>
                  </a:prstClr>
                </a:solidFill>
              </a:rPr>
              <a:pPr/>
              <a:t>‹#›</a:t>
            </a:fld>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p>
            <a:pPr>
              <a:defRPr/>
            </a:pPr>
            <a:r>
              <a:rPr lang="en-US" dirty="0" smtClean="0">
                <a:solidFill>
                  <a:prstClr val="black">
                    <a:tint val="75000"/>
                  </a:prstClr>
                </a:solidFill>
              </a:rPr>
              <a:t>[Enter Presentation Title in the Footer View menu &gt; Header and Footer]</a:t>
            </a:r>
            <a:endParaRPr lang="en-US" dirty="0">
              <a:solidFill>
                <a:prstClr val="black">
                  <a:tint val="75000"/>
                </a:prstClr>
              </a:solidFill>
            </a:endParaRPr>
          </a:p>
        </p:txBody>
      </p:sp>
      <p:sp>
        <p:nvSpPr>
          <p:cNvPr id="9" name="Line 17"/>
          <p:cNvSpPr>
            <a:spLocks noChangeShapeType="1"/>
          </p:cNvSpPr>
          <p:nvPr userDrawn="1"/>
        </p:nvSpPr>
        <p:spPr bwMode="auto">
          <a:xfrm>
            <a:off x="336883" y="1151055"/>
            <a:ext cx="8450981" cy="0"/>
          </a:xfrm>
          <a:prstGeom prst="line">
            <a:avLst/>
          </a:prstGeom>
          <a:noFill/>
          <a:ln w="12700">
            <a:solidFill>
              <a:srgbClr val="D2D2D2"/>
            </a:solidFill>
            <a:round/>
            <a:headEnd/>
            <a:tailEnd/>
          </a:ln>
          <a:effectLst/>
          <a:extLst/>
        </p:spPr>
        <p:txBody>
          <a:bodyPr/>
          <a:lstStyle/>
          <a:p>
            <a:pPr>
              <a:defRPr/>
            </a:pPr>
            <a:endParaRPr lang="en-US" dirty="0">
              <a:solidFill>
                <a:prstClr val="black"/>
              </a:solidFill>
              <a:latin typeface="Verdana" charset="0"/>
              <a:ea typeface="ＭＳ Ｐゴシック" charset="0"/>
              <a:cs typeface="Arial" charset="0"/>
            </a:endParaRPr>
          </a:p>
        </p:txBody>
      </p:sp>
      <p:sp>
        <p:nvSpPr>
          <p:cNvPr id="10" name="Title 1"/>
          <p:cNvSpPr>
            <a:spLocks noGrp="1"/>
          </p:cNvSpPr>
          <p:nvPr>
            <p:ph type="title" hasCustomPrompt="1"/>
          </p:nvPr>
        </p:nvSpPr>
        <p:spPr>
          <a:xfrm>
            <a:off x="1507533" y="355389"/>
            <a:ext cx="7076104" cy="822962"/>
          </a:xfrm>
          <a:prstGeom prst="rect">
            <a:avLst/>
          </a:prstGeom>
        </p:spPr>
        <p:txBody>
          <a:bodyPr anchor="b"/>
          <a:lstStyle>
            <a:lvl1pPr>
              <a:lnSpc>
                <a:spcPct val="85000"/>
              </a:lnSpc>
              <a:defRPr sz="3200"/>
            </a:lvl1pPr>
          </a:lstStyle>
          <a:p>
            <a:r>
              <a:rPr lang="en-US" dirty="0" smtClean="0"/>
              <a:t>Click to edit Master title style </a:t>
            </a:r>
            <a:br>
              <a:rPr lang="en-US" dirty="0" smtClean="0"/>
            </a:br>
            <a:r>
              <a:rPr lang="en-US" dirty="0" smtClean="0"/>
              <a:t>– two line capable</a:t>
            </a:r>
            <a:endParaRPr lang="en-US" dirty="0"/>
          </a:p>
        </p:txBody>
      </p:sp>
      <p:sp>
        <p:nvSpPr>
          <p:cNvPr id="11" name="Content Placeholder 14"/>
          <p:cNvSpPr>
            <a:spLocks noGrp="1"/>
          </p:cNvSpPr>
          <p:nvPr>
            <p:ph sz="quarter" idx="13" hasCustomPrompt="1"/>
          </p:nvPr>
        </p:nvSpPr>
        <p:spPr>
          <a:xfrm>
            <a:off x="339451" y="1357527"/>
            <a:ext cx="8412163" cy="4918075"/>
          </a:xfrm>
          <a:prstGeom prst="rect">
            <a:avLst/>
          </a:prstGeom>
        </p:spPr>
        <p:txBody>
          <a:bodyPr/>
          <a:lstStyle>
            <a:lvl1pPr algn="l" rtl="0" eaLnBrk="1" fontAlgn="base" hangingPunct="1">
              <a:lnSpc>
                <a:spcPct val="110000"/>
              </a:lnSpc>
              <a:spcAft>
                <a:spcPct val="0"/>
              </a:spcAft>
              <a:buNone/>
              <a:defRPr lang="en-US" sz="2600" noProof="0" dirty="0" smtClean="0">
                <a:solidFill>
                  <a:schemeClr val="tx1"/>
                </a:solidFill>
                <a:latin typeface="+mn-lt"/>
                <a:ea typeface="ＭＳ Ｐゴシック" charset="0"/>
                <a:cs typeface="ＭＳ Ｐゴシック" charset="0"/>
              </a:defRPr>
            </a:lvl1pPr>
            <a:lvl2pPr marL="365760" indent="-182880" algn="l" rtl="0" eaLnBrk="1" fontAlgn="base" hangingPunct="1">
              <a:lnSpc>
                <a:spcPct val="110000"/>
              </a:lnSpc>
              <a:spcBef>
                <a:spcPts val="600"/>
              </a:spcBef>
              <a:spcAft>
                <a:spcPct val="0"/>
              </a:spcAft>
              <a:buFont typeface="Arial" pitchFamily="34" charset="0"/>
              <a:buChar char="•"/>
              <a:defRPr lang="en-US" sz="1800" baseline="0" dirty="0" smtClean="0">
                <a:solidFill>
                  <a:schemeClr val="tx1"/>
                </a:solidFill>
                <a:latin typeface="+mn-lt"/>
                <a:ea typeface="ＭＳ Ｐゴシック" charset="0"/>
                <a:cs typeface="ＭＳ Ｐゴシック"/>
              </a:defRPr>
            </a:lvl2pPr>
            <a:lvl3pPr marL="731520" indent="-182880" algn="l" rtl="0" eaLnBrk="1" fontAlgn="base" hangingPunct="1">
              <a:lnSpc>
                <a:spcPct val="110000"/>
              </a:lnSpc>
              <a:spcBef>
                <a:spcPts val="600"/>
              </a:spcBef>
              <a:spcAft>
                <a:spcPct val="0"/>
              </a:spcAft>
              <a:buFont typeface="Verdana" pitchFamily="34" charset="0"/>
              <a:buChar char="—"/>
              <a:defRPr lang="en-US" sz="1400" baseline="0" dirty="0" smtClean="0">
                <a:solidFill>
                  <a:schemeClr val="tx1"/>
                </a:solidFill>
                <a:latin typeface="+mn-lt"/>
                <a:ea typeface="ＭＳ Ｐゴシック" charset="0"/>
                <a:cs typeface="ＭＳ Ｐゴシック"/>
              </a:defRPr>
            </a:lvl3pPr>
            <a:lvl4pPr marL="1097280" indent="-182880" algn="l" rtl="0" eaLnBrk="1" fontAlgn="base" hangingPunct="1">
              <a:lnSpc>
                <a:spcPct val="110000"/>
              </a:lnSpc>
              <a:spcBef>
                <a:spcPts val="600"/>
              </a:spcBef>
              <a:spcAft>
                <a:spcPct val="0"/>
              </a:spcAft>
              <a:buFont typeface="Wingdings" pitchFamily="2" charset="2"/>
              <a:buChar char="§"/>
              <a:defRPr lang="en-US" sz="1200" baseline="0" dirty="0" smtClean="0">
                <a:solidFill>
                  <a:schemeClr val="tx1"/>
                </a:solidFill>
                <a:latin typeface="+mn-lt"/>
                <a:ea typeface="ＭＳ Ｐゴシック" charset="0"/>
                <a:cs typeface="ＭＳ Ｐゴシック" charset="0"/>
              </a:defRPr>
            </a:lvl4pPr>
            <a:lvl5pPr algn="l" rtl="0" eaLnBrk="1" fontAlgn="base" hangingPunct="1">
              <a:lnSpc>
                <a:spcPct val="110000"/>
              </a:lnSpc>
              <a:spcAft>
                <a:spcPct val="0"/>
              </a:spcAft>
              <a:defRPr lang="en-US" sz="2600" dirty="0" smtClean="0">
                <a:solidFill>
                  <a:schemeClr val="tx1"/>
                </a:solidFill>
                <a:latin typeface="+mn-lt"/>
                <a:ea typeface="ＭＳ Ｐゴシック" charset="0"/>
                <a:cs typeface="ＭＳ Ｐゴシック" charset="0"/>
              </a:defRPr>
            </a:lvl5pPr>
          </a:lstStyle>
          <a:p>
            <a:pPr lvl="0"/>
            <a:r>
              <a:rPr lang="en-US" noProof="0" dirty="0" smtClean="0"/>
              <a:t>Click icon to add content</a:t>
            </a:r>
            <a:endParaRPr lang="en-US" dirty="0" smtClean="0"/>
          </a:p>
        </p:txBody>
      </p:sp>
    </p:spTree>
    <p:extLst>
      <p:ext uri="{BB962C8B-B14F-4D97-AF65-F5344CB8AC3E}">
        <p14:creationId xmlns:p14="http://schemas.microsoft.com/office/powerpoint/2010/main" val="29319764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8937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34207"/>
            <a:ext cx="8221924" cy="198549"/>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196916"/>
            <a:ext cx="3957638" cy="428783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714876" y="1206684"/>
            <a:ext cx="3988060" cy="427807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481012" y="5727824"/>
            <a:ext cx="8221924" cy="266451"/>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27274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380827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685800" y="1257300"/>
            <a:ext cx="7391400" cy="4801314"/>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Insert Bullet Text Level 1 Here</a:t>
            </a:r>
          </a:p>
          <a:p>
            <a:pPr marL="742950" lvl="1" indent="-285750">
              <a:buFont typeface="Arial" panose="020B0604020202020204" pitchFamily="34" charset="0"/>
              <a:buChar char="•"/>
            </a:pPr>
            <a:r>
              <a:rPr lang="en-US" dirty="0">
                <a:solidFill>
                  <a:prstClr val="black"/>
                </a:solidFill>
              </a:rPr>
              <a:t>Insert Bullet Text Level 2 Here</a:t>
            </a:r>
          </a:p>
          <a:p>
            <a:pPr marL="1200150" lvl="2" indent="-285750">
              <a:buFont typeface="Arial" panose="020B0604020202020204" pitchFamily="34" charset="0"/>
              <a:buChar char="•"/>
            </a:pPr>
            <a:r>
              <a:rPr lang="en-US" dirty="0">
                <a:solidFill>
                  <a:prstClr val="black"/>
                </a:solidFill>
              </a:rPr>
              <a:t>Insert Bullet Text Level 3 Here</a:t>
            </a: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a:p>
            <a:pPr lvl="2">
              <a:buFont typeface="Arial" panose="020B0604020202020204" pitchFamily="34" charset="0"/>
              <a:buNone/>
            </a:pPr>
            <a:endParaRPr lang="en-US" dirty="0">
              <a:solidFill>
                <a:prstClr val="black"/>
              </a:solidFill>
            </a:endParaRPr>
          </a:p>
        </p:txBody>
      </p:sp>
      <p:sp>
        <p:nvSpPr>
          <p:cNvPr id="14" name="TextBox 13"/>
          <p:cNvSpPr txBox="1"/>
          <p:nvPr userDrawn="1"/>
        </p:nvSpPr>
        <p:spPr>
          <a:xfrm>
            <a:off x="9298492" y="5904725"/>
            <a:ext cx="448235" cy="307777"/>
          </a:xfrm>
          <a:prstGeom prst="rect">
            <a:avLst/>
          </a:prstGeom>
          <a:noFill/>
        </p:spPr>
        <p:txBody>
          <a:bodyPr wrap="square" rtlCol="0">
            <a:spAutoFit/>
          </a:bodyPr>
          <a:lstStyle/>
          <a:p>
            <a:pPr algn="r"/>
            <a:fld id="{78E8E05D-6330-400F-ADBB-AC9D283E6126}" type="slidenum">
              <a:rPr lang="en-US" sz="1400" b="1" smtClean="0">
                <a:solidFill>
                  <a:prstClr val="white"/>
                </a:solidFill>
              </a:rPr>
              <a:pPr algn="r"/>
              <a:t>‹#›</a:t>
            </a:fld>
            <a:endParaRPr lang="en-US" sz="1200" b="1" dirty="0">
              <a:solidFill>
                <a:prstClr val="white"/>
              </a:solidFill>
            </a:endParaRP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6302078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0601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6379"/>
            <a:ext cx="8076009" cy="1143000"/>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62027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620271"/>
            <a:ext cx="40767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49" y="2505075"/>
            <a:ext cx="40767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82358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7" y="996593"/>
            <a:ext cx="4845310" cy="48723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4094" y="996593"/>
            <a:ext cx="3094925" cy="4872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6" name="Straight Connector 5"/>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8120264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16593"/>
            <a:ext cx="8072437"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402681"/>
            <a:ext cx="8072436" cy="14610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354612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300769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1149779258"/>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061617" y="3640047"/>
            <a:ext cx="4588328" cy="550862"/>
          </a:xfr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4061617" y="4444213"/>
            <a:ext cx="4588328" cy="415412"/>
          </a:xfrm>
        </p:spPr>
        <p:txBody>
          <a:bodyPr>
            <a:normAutofit/>
          </a:bodyPr>
          <a:lstStyle>
            <a:lvl1pPr marL="0" indent="0" algn="l">
              <a:buNone/>
              <a:defRPr sz="20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4061617" y="5112929"/>
            <a:ext cx="4588328" cy="401169"/>
          </a:xfrm>
        </p:spPr>
        <p:txBody>
          <a:bodyPr>
            <a:normAutofit/>
          </a:bodyPr>
          <a:lstStyle>
            <a:lvl1pPr algn="l">
              <a:buNone/>
              <a:defRPr sz="1400">
                <a:solidFill>
                  <a:srgbClr val="002060"/>
                </a:solidFill>
              </a:defRPr>
            </a:lvl1pPr>
          </a:lstStyle>
          <a:p>
            <a:pPr lvl="0"/>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0811" y="781942"/>
            <a:ext cx="5236918" cy="2786113"/>
          </a:xfrm>
          <a:prstGeom prst="rect">
            <a:avLst/>
          </a:prstGeom>
        </p:spPr>
      </p:pic>
      <p:sp>
        <p:nvSpPr>
          <p:cNvPr id="6" name="TextBox 5"/>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spTree>
    <p:extLst>
      <p:ext uri="{BB962C8B-B14F-4D97-AF65-F5344CB8AC3E}">
        <p14:creationId xmlns:p14="http://schemas.microsoft.com/office/powerpoint/2010/main" val="423933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23437484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image" Target="../media/image3.png"/><Relationship Id="rId20"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gif"/><Relationship Id="rId10" Type="http://schemas.openxmlformats.org/officeDocument/2006/relationships/slideLayout" Target="../slideLayouts/slideLayout23.xml"/><Relationship Id="rId19" Type="http://schemas.openxmlformats.org/officeDocument/2006/relationships/image" Target="../media/image6.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gi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28.xml"/><Relationship Id="rId5" Type="http://schemas.openxmlformats.org/officeDocument/2006/relationships/image" Target="../media/image11.jpeg"/><Relationship Id="rId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image" Target="../media/image4.png"/><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13.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7.xml"/><Relationship Id="rId38" Type="http://schemas.openxmlformats.org/officeDocument/2006/relationships/image" Target="../media/image15.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2.gif"/><Relationship Id="rId40" Type="http://schemas.openxmlformats.org/officeDocument/2006/relationships/image" Target="../media/image5.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14.jpe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gi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gif"/><Relationship Id="rId18"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image" Target="../media/image1.gif"/><Relationship Id="rId17" Type="http://schemas.openxmlformats.org/officeDocument/2006/relationships/image" Target="../media/image6.jpeg"/><Relationship Id="rId2" Type="http://schemas.openxmlformats.org/officeDocument/2006/relationships/slideLayout" Target="../slideLayouts/slideLayout79.xml"/><Relationship Id="rId16" Type="http://schemas.openxmlformats.org/officeDocument/2006/relationships/image" Target="../media/image5.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9.xml"/><Relationship Id="rId5" Type="http://schemas.openxmlformats.org/officeDocument/2006/relationships/slideLayout" Target="../slideLayouts/slideLayout82.xml"/><Relationship Id="rId15" Type="http://schemas.openxmlformats.org/officeDocument/2006/relationships/image" Target="../media/image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marL="0" algn="r" defTabSz="914400" rtl="0" eaLnBrk="1" latinLnBrk="0" hangingPunct="1"/>
            <a:fld id="{78E8E05D-6330-400F-ADBB-AC9D283E6126}" type="slidenum">
              <a:rPr lang="en-US" sz="105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3293582579"/>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88" r:id="rId3"/>
    <p:sldLayoutId id="2147483694" r:id="rId4"/>
    <p:sldLayoutId id="2147483695" r:id="rId5"/>
    <p:sldLayoutId id="2147483696" r:id="rId6"/>
    <p:sldLayoutId id="2147483693" r:id="rId7"/>
    <p:sldLayoutId id="2147483697" r:id="rId8"/>
    <p:sldLayoutId id="2147483698" r:id="rId9"/>
    <p:sldLayoutId id="2147483708" r:id="rId10"/>
    <p:sldLayoutId id="2147483709" r:id="rId11"/>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BB0D2-2B82-4259-AEA8-73B021C3F12A}" type="datetimeFigureOut">
              <a:rPr lang="en-US" smtClean="0"/>
              <a:t>7/24/2016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3AB25-C974-4B35-BB77-65975E8124B7}" type="slidenum">
              <a:rPr lang="en-US" smtClean="0"/>
              <a:t>‹#›</a:t>
            </a:fld>
            <a:endParaRPr lang="en-US" dirty="0"/>
          </a:p>
        </p:txBody>
      </p:sp>
    </p:spTree>
    <p:extLst>
      <p:ext uri="{BB962C8B-B14F-4D97-AF65-F5344CB8AC3E}">
        <p14:creationId xmlns:p14="http://schemas.microsoft.com/office/powerpoint/2010/main" val="1444347445"/>
      </p:ext>
    </p:extLst>
  </p:cSld>
  <p:clrMap bg1="lt1" tx1="dk1" bg2="lt2" tx2="dk2" accent1="accent1" accent2="accent2" accent3="accent3" accent4="accent4" accent5="accent5" accent6="accent6" hlink="hlink" folHlink="folHlink"/>
  <p:sldLayoutIdLst>
    <p:sldLayoutId id="2147483691" r:id="rId1"/>
    <p:sldLayoutId id="214748370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schemeClr val="bg1"/>
                </a:solidFill>
              </a:rPr>
              <a:t>   </a:t>
            </a:r>
            <a:r>
              <a:rPr lang="en-US" sz="1400" b="1" i="1" dirty="0">
                <a:solidFill>
                  <a:schemeClr val="bg1"/>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marL="0" algn="r" defTabSz="914400" rtl="0" eaLnBrk="1" latinLnBrk="0" hangingPunct="1"/>
            <a:fld id="{78E8E05D-6330-400F-ADBB-AC9D283E6126}" type="slidenum">
              <a:rPr lang="en-US" sz="1050" b="1" kern="1200" smtClean="0">
                <a:solidFill>
                  <a:schemeClr val="bg1"/>
                </a:solidFill>
                <a:latin typeface="+mn-lt"/>
                <a:ea typeface="+mn-ea"/>
                <a:cs typeface="+mn-cs"/>
              </a:rPr>
              <a:pPr marL="0" algn="r" defTabSz="914400" rtl="0" eaLnBrk="1" latinLnBrk="0" hangingPunct="1"/>
              <a:t>‹#›</a:t>
            </a:fld>
            <a:endParaRPr lang="en-US" sz="1200" b="1" kern="1200" dirty="0">
              <a:solidFill>
                <a:schemeClr val="bg1"/>
              </a:solidFill>
              <a:latin typeface="+mn-lt"/>
              <a:ea typeface="+mn-ea"/>
              <a:cs typeface="+mn-cs"/>
            </a:endParaRP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1401094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68" r:id="rId12"/>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BB0D2-2B82-4259-AEA8-73B021C3F12A}" type="datetimeFigureOut">
              <a:rPr lang="en-US" smtClean="0"/>
              <a:t>7/24/2016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3AB25-C974-4B35-BB77-65975E8124B7}" type="slidenum">
              <a:rPr lang="en-US" smtClean="0"/>
              <a:t>‹#›</a:t>
            </a:fld>
            <a:endParaRPr lang="en-US" dirty="0"/>
          </a:p>
        </p:txBody>
      </p:sp>
    </p:spTree>
    <p:extLst>
      <p:ext uri="{BB962C8B-B14F-4D97-AF65-F5344CB8AC3E}">
        <p14:creationId xmlns:p14="http://schemas.microsoft.com/office/powerpoint/2010/main" val="1277524315"/>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6"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1"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6" y="0"/>
            <a:ext cx="9143245" cy="6631900"/>
          </a:xfrm>
          <a:prstGeom prst="rect">
            <a:avLst/>
          </a:prstGeom>
        </p:spPr>
      </p:pic>
      <p:pic>
        <p:nvPicPr>
          <p:cNvPr id="9" name="Picture 8" descr="EDF_r_CMYK_287.jpg"/>
          <p:cNvPicPr>
            <a:picLocks noChangeAspect="1"/>
          </p:cNvPicPr>
          <p:nvPr/>
        </p:nvPicPr>
        <p:blipFill>
          <a:blip r:embed="rId5"/>
          <a:stretch>
            <a:fillRect/>
          </a:stretch>
        </p:blipFill>
        <p:spPr>
          <a:xfrm>
            <a:off x="6713520" y="5486235"/>
            <a:ext cx="2170176" cy="981456"/>
          </a:xfrm>
          <a:prstGeom prst="rect">
            <a:avLst/>
          </a:prstGeom>
        </p:spPr>
      </p:pic>
    </p:spTree>
    <p:extLst>
      <p:ext uri="{BB962C8B-B14F-4D97-AF65-F5344CB8AC3E}">
        <p14:creationId xmlns:p14="http://schemas.microsoft.com/office/powerpoint/2010/main" val="3321213909"/>
      </p:ext>
    </p:extLst>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LIDE Corner Cut.png"/>
          <p:cNvPicPr>
            <a:picLocks noChangeAspect="1"/>
          </p:cNvPicPr>
          <p:nvPr/>
        </p:nvPicPr>
        <p:blipFill>
          <a:blip r:embed="rId7"/>
          <a:srcRect/>
          <a:stretch>
            <a:fillRect/>
          </a:stretch>
        </p:blipFill>
        <p:spPr bwMode="auto">
          <a:xfrm>
            <a:off x="5724526" y="5565777"/>
            <a:ext cx="3419475" cy="1292225"/>
          </a:xfrm>
          <a:prstGeom prst="rect">
            <a:avLst/>
          </a:prstGeom>
          <a:noFill/>
          <a:ln w="9525">
            <a:noFill/>
            <a:miter lim="800000"/>
            <a:headEnd/>
            <a:tailEnd/>
          </a:ln>
        </p:spPr>
      </p:pic>
      <p:sp>
        <p:nvSpPr>
          <p:cNvPr id="3" name="Text Placeholder 2"/>
          <p:cNvSpPr>
            <a:spLocks noGrp="1"/>
          </p:cNvSpPr>
          <p:nvPr>
            <p:ph type="body" idx="1"/>
          </p:nvPr>
        </p:nvSpPr>
        <p:spPr>
          <a:xfrm>
            <a:off x="579438" y="1371601"/>
            <a:ext cx="8107362" cy="427355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7"/>
          <p:cNvSpPr>
            <a:spLocks noGrp="1"/>
          </p:cNvSpPr>
          <p:nvPr>
            <p:ph type="title"/>
          </p:nvPr>
        </p:nvSpPr>
        <p:spPr>
          <a:xfrm>
            <a:off x="579438" y="342900"/>
            <a:ext cx="8107362" cy="685800"/>
          </a:xfrm>
          <a:prstGeom prst="rect">
            <a:avLst/>
          </a:prstGeom>
        </p:spPr>
        <p:txBody>
          <a:bodyPr vert="horz" lIns="0" tIns="0" rIns="0" bIns="0" rtlCol="0" anchor="t" anchorCtr="0">
            <a:normAutofit/>
          </a:bodyPr>
          <a:lstStyle/>
          <a:p>
            <a:r>
              <a:rPr lang="en-US" dirty="0" smtClean="0"/>
              <a:t>Click to edit slide title</a:t>
            </a:r>
            <a:endParaRPr lang="en-US" dirty="0"/>
          </a:p>
        </p:txBody>
      </p:sp>
    </p:spTree>
    <p:extLst>
      <p:ext uri="{BB962C8B-B14F-4D97-AF65-F5344CB8AC3E}">
        <p14:creationId xmlns:p14="http://schemas.microsoft.com/office/powerpoint/2010/main" val="331039624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txStyles>
    <p:titleStyle>
      <a:lvl1pPr algn="l" defTabSz="914400" rtl="0" eaLnBrk="1" latinLnBrk="0" hangingPunct="1">
        <a:lnSpc>
          <a:spcPct val="95000"/>
        </a:lnSpc>
        <a:spcBef>
          <a:spcPct val="0"/>
        </a:spcBef>
        <a:buNone/>
        <a:defRPr sz="4000" b="1" kern="1200">
          <a:solidFill>
            <a:srgbClr val="173D9A"/>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rgbClr val="173D9A"/>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rgbClr val="173D9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173D9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173D9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173D9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dirty="0">
                <a:solidFill>
                  <a:prstClr val="white"/>
                </a:solidFill>
              </a:rPr>
              <a:t>THE JOINT UTILITIES OF NEW YORK</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6" y="458788"/>
            <a:ext cx="6727780" cy="504825"/>
          </a:xfrm>
          <a:prstGeom prst="rect">
            <a:avLst/>
          </a:prstGeom>
        </p:spPr>
        <p:txBody>
          <a:bodyPr vert="horz" lIns="91440" tIns="45720" rIns="91440" bIns="45720" rtlCol="0" anchor="ctr">
            <a:normAutofit/>
          </a:bodyPr>
          <a:lstStyle/>
          <a:p>
            <a:r>
              <a:rPr lang="en-US" dirty="0"/>
              <a:t>Insert Slide Title Here</a:t>
            </a:r>
          </a:p>
        </p:txBody>
      </p:sp>
      <p:pic>
        <p:nvPicPr>
          <p:cNvPr id="20" name="Picture 19"/>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8051046" y="6527747"/>
            <a:ext cx="435624" cy="296673"/>
          </a:xfrm>
          <a:prstGeom prst="rect">
            <a:avLst/>
          </a:prstGeom>
        </p:spPr>
      </p:pic>
      <p:pic>
        <p:nvPicPr>
          <p:cNvPr id="21" name="Picture 20"/>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3335914" y="6545815"/>
            <a:ext cx="1389643" cy="249087"/>
          </a:xfrm>
          <a:prstGeom prst="rect">
            <a:avLst/>
          </a:prstGeom>
        </p:spPr>
      </p:pic>
      <p:pic>
        <p:nvPicPr>
          <p:cNvPr id="22" name="Picture 21"/>
          <p:cNvPicPr>
            <a:picLocks noChangeAspect="1"/>
          </p:cNvPicPr>
          <p:nvPr userDrawn="1"/>
        </p:nvPicPr>
        <p:blipFill rotWithShape="1">
          <a:blip r:embed="rId36" cstate="print">
            <a:extLst>
              <a:ext uri="{28A0092B-C50C-407E-A947-70E740481C1C}">
                <a14:useLocalDpi xmlns:a14="http://schemas.microsoft.com/office/drawing/2010/main" val="0"/>
              </a:ext>
            </a:extLst>
          </a:blip>
          <a:srcRect/>
          <a:stretch/>
        </p:blipFill>
        <p:spPr>
          <a:xfrm>
            <a:off x="631452" y="6516498"/>
            <a:ext cx="556837" cy="290613"/>
          </a:xfrm>
          <a:prstGeom prst="rect">
            <a:avLst/>
          </a:prstGeom>
        </p:spPr>
      </p:pic>
      <p:pic>
        <p:nvPicPr>
          <p:cNvPr id="23" name="Picture 22"/>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729694" y="6551854"/>
            <a:ext cx="1064814" cy="248457"/>
          </a:xfrm>
          <a:prstGeom prst="rect">
            <a:avLst/>
          </a:prstGeom>
        </p:spPr>
      </p:pic>
      <p:pic>
        <p:nvPicPr>
          <p:cNvPr id="24" name="Picture 23"/>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7211875" y="180117"/>
            <a:ext cx="1491060" cy="793264"/>
          </a:xfrm>
          <a:prstGeom prst="rect">
            <a:avLst/>
          </a:prstGeom>
        </p:spPr>
      </p:pic>
      <p:pic>
        <p:nvPicPr>
          <p:cNvPr id="25" name="Picture 24"/>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5179759" y="6575894"/>
            <a:ext cx="986939" cy="200378"/>
          </a:xfrm>
          <a:prstGeom prst="rect">
            <a:avLst/>
          </a:prstGeom>
        </p:spPr>
      </p:pic>
      <p:pic>
        <p:nvPicPr>
          <p:cNvPr id="28" name="Picture 27"/>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spTree>
    <p:extLst>
      <p:ext uri="{BB962C8B-B14F-4D97-AF65-F5344CB8AC3E}">
        <p14:creationId xmlns:p14="http://schemas.microsoft.com/office/powerpoint/2010/main" val="257477124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Lst>
  <p:hf hdr="0" ftr="0" dt="0"/>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D4EC3-9AA5-4727-AF9E-9BDB5F6C8CE3}" type="datetimeFigureOut">
              <a:rPr lang="en-US" smtClean="0">
                <a:solidFill>
                  <a:prstClr val="black">
                    <a:tint val="75000"/>
                  </a:prstClr>
                </a:solidFill>
              </a:rPr>
              <a:pPr/>
              <a:t>7/24/2016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603E0-8949-4AF9-A150-B2FDE30CE0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09725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4095" y="1369622"/>
            <a:ext cx="82188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117201"/>
            <a:ext cx="9144000" cy="338554"/>
          </a:xfrm>
          <a:prstGeom prst="rect">
            <a:avLst/>
          </a:prstGeom>
          <a:solidFill>
            <a:srgbClr val="002060"/>
          </a:solidFill>
        </p:spPr>
        <p:txBody>
          <a:bodyPr wrap="square" rtlCol="0">
            <a:spAutoFit/>
          </a:bodyPr>
          <a:lstStyle/>
          <a:p>
            <a:pPr algn="ctr"/>
            <a:r>
              <a:rPr lang="en-US" sz="1600" b="1" dirty="0">
                <a:solidFill>
                  <a:prstClr val="white"/>
                </a:solidFill>
              </a:rPr>
              <a:t>   </a:t>
            </a:r>
            <a:r>
              <a:rPr lang="en-US" sz="1400" b="1" i="1" dirty="0">
                <a:solidFill>
                  <a:prstClr val="white"/>
                </a:solidFill>
              </a:rPr>
              <a:t>Draft for Discussion Purposes Only</a:t>
            </a:r>
          </a:p>
        </p:txBody>
      </p:sp>
      <p:sp>
        <p:nvSpPr>
          <p:cNvPr id="9" name="TextBox 8"/>
          <p:cNvSpPr txBox="1"/>
          <p:nvPr userDrawn="1"/>
        </p:nvSpPr>
        <p:spPr>
          <a:xfrm>
            <a:off x="8515106" y="6155673"/>
            <a:ext cx="375657" cy="261610"/>
          </a:xfrm>
          <a:prstGeom prst="rect">
            <a:avLst/>
          </a:prstGeom>
          <a:noFill/>
        </p:spPr>
        <p:txBody>
          <a:bodyPr wrap="square" rtlCol="0">
            <a:spAutoFit/>
          </a:bodyPr>
          <a:lstStyle/>
          <a:p>
            <a:pPr algn="r"/>
            <a:fld id="{78E8E05D-6330-400F-ADBB-AC9D283E6126}" type="slidenum">
              <a:rPr lang="en-US" sz="1050" b="1" smtClean="0">
                <a:solidFill>
                  <a:prstClr val="white"/>
                </a:solidFill>
              </a:rPr>
              <a:pPr algn="r"/>
              <a:t>‹#›</a:t>
            </a:fld>
            <a:endParaRPr lang="en-US" sz="1200" b="1" dirty="0">
              <a:solidFill>
                <a:prstClr val="white"/>
              </a:solidFill>
            </a:endParaRPr>
          </a:p>
        </p:txBody>
      </p:sp>
      <p:sp>
        <p:nvSpPr>
          <p:cNvPr id="10" name="Title Placeholder 1"/>
          <p:cNvSpPr>
            <a:spLocks noGrp="1"/>
          </p:cNvSpPr>
          <p:nvPr>
            <p:ph type="title"/>
          </p:nvPr>
        </p:nvSpPr>
        <p:spPr>
          <a:xfrm>
            <a:off x="484095" y="458788"/>
            <a:ext cx="7112749" cy="504825"/>
          </a:xfrm>
          <a:prstGeom prst="rect">
            <a:avLst/>
          </a:prstGeom>
        </p:spPr>
        <p:txBody>
          <a:bodyPr vert="horz" lIns="91440" tIns="45720" rIns="91440" bIns="45720" rtlCol="0" anchor="ctr">
            <a:normAutofit/>
          </a:bodyPr>
          <a:lstStyle/>
          <a:p>
            <a:r>
              <a:rPr lang="en-US" dirty="0"/>
              <a:t>Insert Slide Title Here</a:t>
            </a:r>
          </a:p>
        </p:txBody>
      </p:sp>
      <p:pic>
        <p:nvPicPr>
          <p:cNvPr id="21" name="Picture 2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72199" y="6551539"/>
            <a:ext cx="1389643" cy="249087"/>
          </a:xfrm>
          <a:prstGeom prst="rect">
            <a:avLst/>
          </a:prstGeom>
        </p:spPr>
      </p:pic>
      <p:pic>
        <p:nvPicPr>
          <p:cNvPr id="23" name="Picture 2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33182" y="62547"/>
            <a:ext cx="1271351" cy="676376"/>
          </a:xfrm>
          <a:prstGeom prst="rect">
            <a:avLst/>
          </a:prstGeom>
        </p:spPr>
      </p:pic>
      <p:pic>
        <p:nvPicPr>
          <p:cNvPr id="25" name="Picture 2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28" name="Picture 2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spTree>
    <p:extLst>
      <p:ext uri="{BB962C8B-B14F-4D97-AF65-F5344CB8AC3E}">
        <p14:creationId xmlns:p14="http://schemas.microsoft.com/office/powerpoint/2010/main" val="138932587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Lst>
  <p:txStyles>
    <p:title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0">
          <p15:clr>
            <a:srgbClr val="F26B43"/>
          </p15:clr>
        </p15:guide>
        <p15:guide id="4294967295"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hyperlink" Target="mailto:info@jointutilitiesofny.org" TargetMode="External"/><Relationship Id="rId2" Type="http://schemas.openxmlformats.org/officeDocument/2006/relationships/notesSlide" Target="../notesSlides/notesSlide44.xml"/><Relationship Id="rId1" Type="http://schemas.openxmlformats.org/officeDocument/2006/relationships/slideLayout" Target="../slideLayouts/slideLayout27.xml"/><Relationship Id="rId4" Type="http://schemas.openxmlformats.org/officeDocument/2006/relationships/hyperlink" Target="http://www.jointutilitiesofny.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422358" y="3640047"/>
            <a:ext cx="6227587" cy="550862"/>
          </a:xfrm>
        </p:spPr>
        <p:txBody>
          <a:bodyPr/>
          <a:lstStyle/>
          <a:p>
            <a:r>
              <a:rPr lang="en-US" dirty="0" smtClean="0"/>
              <a:t>Grid Operations Engagement </a:t>
            </a:r>
            <a:r>
              <a:rPr lang="en-US" dirty="0"/>
              <a:t>Group</a:t>
            </a:r>
          </a:p>
        </p:txBody>
      </p:sp>
      <p:sp>
        <p:nvSpPr>
          <p:cNvPr id="3" name="Subtitle 2"/>
          <p:cNvSpPr>
            <a:spLocks noGrp="1"/>
          </p:cNvSpPr>
          <p:nvPr>
            <p:ph type="subTitle" idx="1"/>
          </p:nvPr>
        </p:nvSpPr>
        <p:spPr>
          <a:xfrm>
            <a:off x="2422358" y="4326359"/>
            <a:ext cx="4588328" cy="415412"/>
          </a:xfrm>
        </p:spPr>
        <p:txBody>
          <a:bodyPr>
            <a:normAutofit/>
          </a:bodyPr>
          <a:lstStyle/>
          <a:p>
            <a:r>
              <a:rPr lang="en-US" sz="1800" dirty="0" smtClean="0">
                <a:solidFill>
                  <a:schemeClr val="tx1"/>
                </a:solidFill>
              </a:rPr>
              <a:t>June 30, </a:t>
            </a:r>
            <a:r>
              <a:rPr lang="en-US" sz="1800" dirty="0">
                <a:solidFill>
                  <a:schemeClr val="tx1"/>
                </a:solidFill>
              </a:rPr>
              <a:t>2016</a:t>
            </a:r>
          </a:p>
        </p:txBody>
      </p:sp>
      <p:cxnSp>
        <p:nvCxnSpPr>
          <p:cNvPr id="5" name="Straight Connector 4"/>
          <p:cNvCxnSpPr/>
          <p:nvPr/>
        </p:nvCxnSpPr>
        <p:spPr>
          <a:xfrm>
            <a:off x="2422358" y="4190909"/>
            <a:ext cx="622758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06621" y="4877220"/>
            <a:ext cx="6261721" cy="923330"/>
          </a:xfrm>
          <a:prstGeom prst="rect">
            <a:avLst/>
          </a:prstGeom>
          <a:noFill/>
        </p:spPr>
        <p:txBody>
          <a:bodyPr wrap="square" rtlCol="0">
            <a:spAutoFit/>
          </a:bodyPr>
          <a:lstStyle/>
          <a:p>
            <a:pPr algn="ctr"/>
            <a:r>
              <a:rPr lang="en-US" i="1" dirty="0"/>
              <a:t>Presentation material does not represent the views of the Joint Utilities Engagement Group as the group is still in discussion on these topics. Please do not redistribute this deck. </a:t>
            </a:r>
            <a:endParaRPr lang="en-US" dirty="0"/>
          </a:p>
        </p:txBody>
      </p:sp>
    </p:spTree>
    <p:extLst>
      <p:ext uri="{BB962C8B-B14F-4D97-AF65-F5344CB8AC3E}">
        <p14:creationId xmlns:p14="http://schemas.microsoft.com/office/powerpoint/2010/main" val="36390082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9038" y="3615185"/>
            <a:ext cx="5840627" cy="550862"/>
          </a:xfrm>
        </p:spPr>
        <p:txBody>
          <a:bodyPr/>
          <a:lstStyle/>
          <a:p>
            <a:pPr algn="ctr"/>
            <a:r>
              <a:rPr lang="en-US" dirty="0" smtClean="0"/>
              <a:t>System Data Security and Confidentiality</a:t>
            </a:r>
            <a:endParaRPr lang="en-US" dirty="0"/>
          </a:p>
        </p:txBody>
      </p:sp>
      <p:sp>
        <p:nvSpPr>
          <p:cNvPr id="4" name="Text Placeholder 3"/>
          <p:cNvSpPr>
            <a:spLocks noGrp="1"/>
          </p:cNvSpPr>
          <p:nvPr>
            <p:ph type="body" sz="quarter" idx="10"/>
          </p:nvPr>
        </p:nvSpPr>
        <p:spPr>
          <a:xfrm>
            <a:off x="1791903" y="4352545"/>
            <a:ext cx="6087762" cy="809394"/>
          </a:xfrm>
        </p:spPr>
        <p:txBody>
          <a:bodyPr>
            <a:normAutofit/>
          </a:bodyPr>
          <a:lstStyle/>
          <a:p>
            <a:pPr algn="ctr"/>
            <a:r>
              <a:rPr lang="en-US" dirty="0" smtClean="0"/>
              <a:t>Grid Operations Stakeholder </a:t>
            </a:r>
            <a:r>
              <a:rPr lang="en-US" dirty="0"/>
              <a:t>Engagement Group</a:t>
            </a:r>
          </a:p>
          <a:p>
            <a:pPr algn="ctr"/>
            <a:r>
              <a:rPr lang="en-US" dirty="0"/>
              <a:t>June </a:t>
            </a:r>
            <a:r>
              <a:rPr lang="en-US" dirty="0" smtClean="0"/>
              <a:t>30, </a:t>
            </a:r>
            <a:r>
              <a:rPr lang="en-US" dirty="0"/>
              <a:t>2016</a:t>
            </a:r>
          </a:p>
        </p:txBody>
      </p:sp>
    </p:spTree>
    <p:extLst>
      <p:ext uri="{BB962C8B-B14F-4D97-AF65-F5344CB8AC3E}">
        <p14:creationId xmlns:p14="http://schemas.microsoft.com/office/powerpoint/2010/main" val="4114886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6" name="Content Placeholder 5"/>
          <p:cNvSpPr>
            <a:spLocks noGrp="1"/>
          </p:cNvSpPr>
          <p:nvPr>
            <p:ph idx="1"/>
          </p:nvPr>
        </p:nvSpPr>
        <p:spPr>
          <a:xfrm>
            <a:off x="484095" y="1135117"/>
            <a:ext cx="8218841" cy="4585843"/>
          </a:xfrm>
        </p:spPr>
        <p:txBody>
          <a:bodyPr>
            <a:normAutofit/>
          </a:bodyPr>
          <a:lstStyle/>
          <a:p>
            <a:pPr lvl="0"/>
            <a:r>
              <a:rPr lang="en-US" dirty="0" smtClean="0"/>
              <a:t>Overview of System Data Security and Confidentiality Concerns  </a:t>
            </a:r>
            <a:endParaRPr lang="en-US" b="1" dirty="0" smtClean="0"/>
          </a:p>
          <a:p>
            <a:pPr lvl="0"/>
            <a:r>
              <a:rPr lang="en-US" dirty="0" smtClean="0"/>
              <a:t>Evolution of Risks Expected Under a REV Environment</a:t>
            </a:r>
            <a:endParaRPr lang="en-US" b="1" dirty="0" smtClean="0"/>
          </a:p>
          <a:p>
            <a:pPr lvl="1"/>
            <a:r>
              <a:rPr lang="en-US" dirty="0" smtClean="0"/>
              <a:t>Technology advancements and greater system connectivity</a:t>
            </a:r>
          </a:p>
          <a:p>
            <a:pPr lvl="1"/>
            <a:r>
              <a:rPr lang="en-US" dirty="0" smtClean="0"/>
              <a:t>Potential increased risk to physical security of infrastructure and possible responses</a:t>
            </a:r>
          </a:p>
          <a:p>
            <a:pPr lvl="1"/>
            <a:r>
              <a:rPr lang="en-US" dirty="0" smtClean="0"/>
              <a:t>System data security concerns, potential cyber solutions, and implications for system data security</a:t>
            </a:r>
            <a:endParaRPr lang="en-US" b="1" dirty="0" smtClean="0"/>
          </a:p>
        </p:txBody>
      </p:sp>
    </p:spTree>
    <p:extLst>
      <p:ext uri="{BB962C8B-B14F-4D97-AF65-F5344CB8AC3E}">
        <p14:creationId xmlns:p14="http://schemas.microsoft.com/office/powerpoint/2010/main" val="431899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Security and Confidentiality Concerns Related to System </a:t>
            </a:r>
            <a:r>
              <a:rPr lang="en-US" dirty="0"/>
              <a:t>Data</a:t>
            </a:r>
          </a:p>
        </p:txBody>
      </p:sp>
      <p:sp>
        <p:nvSpPr>
          <p:cNvPr id="5" name="Text Placeholder 4"/>
          <p:cNvSpPr>
            <a:spLocks noGrp="1"/>
          </p:cNvSpPr>
          <p:nvPr>
            <p:ph type="body" idx="1"/>
          </p:nvPr>
        </p:nvSpPr>
        <p:spPr/>
        <p:txBody>
          <a:bodyPr/>
          <a:lstStyle/>
          <a:p>
            <a:r>
              <a:rPr lang="en-US" dirty="0" smtClean="0"/>
              <a:t>Damian Sciano, ConEd</a:t>
            </a:r>
            <a:endParaRPr lang="en-US" dirty="0"/>
          </a:p>
        </p:txBody>
      </p:sp>
    </p:spTree>
    <p:extLst>
      <p:ext uri="{BB962C8B-B14F-4D97-AF65-F5344CB8AC3E}">
        <p14:creationId xmlns:p14="http://schemas.microsoft.com/office/powerpoint/2010/main" val="1113165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Presentation will Address</a:t>
            </a:r>
            <a:endParaRPr lang="en-US" dirty="0"/>
          </a:p>
        </p:txBody>
      </p:sp>
      <p:sp>
        <p:nvSpPr>
          <p:cNvPr id="4" name="Content Placeholder 3"/>
          <p:cNvSpPr>
            <a:spLocks noGrp="1"/>
          </p:cNvSpPr>
          <p:nvPr>
            <p:ph idx="1"/>
          </p:nvPr>
        </p:nvSpPr>
        <p:spPr>
          <a:xfrm>
            <a:off x="552188" y="1466899"/>
            <a:ext cx="8218841" cy="4351338"/>
          </a:xfrm>
        </p:spPr>
        <p:txBody>
          <a:bodyPr>
            <a:normAutofit/>
          </a:bodyPr>
          <a:lstStyle/>
          <a:p>
            <a:r>
              <a:rPr lang="en-US" dirty="0" smtClean="0"/>
              <a:t>System Data - YES</a:t>
            </a:r>
          </a:p>
          <a:p>
            <a:r>
              <a:rPr lang="en-US" dirty="0" smtClean="0"/>
              <a:t>System Cyber Architecture/Connectivity - LIMITED</a:t>
            </a:r>
          </a:p>
          <a:p>
            <a:r>
              <a:rPr lang="en-US" dirty="0" smtClean="0"/>
              <a:t>Customer Data - NO</a:t>
            </a:r>
            <a:endParaRPr lang="en-US" dirty="0"/>
          </a:p>
          <a:p>
            <a:pPr marL="0" indent="0">
              <a:buNone/>
            </a:pPr>
            <a:endParaRPr lang="en-US" dirty="0" smtClean="0"/>
          </a:p>
          <a:p>
            <a:endParaRPr lang="en-US" dirty="0" smtClean="0"/>
          </a:p>
        </p:txBody>
      </p:sp>
      <p:sp>
        <p:nvSpPr>
          <p:cNvPr id="10" name="Rectangle 9"/>
          <p:cNvSpPr/>
          <p:nvPr/>
        </p:nvSpPr>
        <p:spPr>
          <a:xfrm>
            <a:off x="0" y="953021"/>
            <a:ext cx="9144000" cy="338554"/>
          </a:xfrm>
          <a:prstGeom prst="rect">
            <a:avLst/>
          </a:prstGeom>
          <a:solidFill>
            <a:schemeClr val="accent1"/>
          </a:solidFill>
        </p:spPr>
        <p:txBody>
          <a:bodyPr wrap="square">
            <a:spAutoFit/>
          </a:bodyPr>
          <a:lstStyle/>
          <a:p>
            <a:pPr algn="ctr"/>
            <a:endParaRPr lang="en-US" sz="16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95270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Why is this topic important?</a:t>
            </a:r>
            <a:endParaRPr lang="en-US" dirty="0"/>
          </a:p>
        </p:txBody>
      </p:sp>
      <p:sp>
        <p:nvSpPr>
          <p:cNvPr id="3" name="Content Placeholder 2"/>
          <p:cNvSpPr>
            <a:spLocks noGrp="1"/>
          </p:cNvSpPr>
          <p:nvPr>
            <p:ph idx="1"/>
          </p:nvPr>
        </p:nvSpPr>
        <p:spPr>
          <a:xfrm>
            <a:off x="493823" y="1155613"/>
            <a:ext cx="8218841" cy="4351338"/>
          </a:xfrm>
        </p:spPr>
        <p:txBody>
          <a:bodyPr/>
          <a:lstStyle/>
          <a:p>
            <a:r>
              <a:rPr lang="en-US" dirty="0" smtClean="0"/>
              <a:t>Broad </a:t>
            </a:r>
            <a:r>
              <a:rPr lang="en-US" dirty="0"/>
              <a:t>availability of system data combined with ease of access creates vulnerabilities, increases risk to the entire grid system.</a:t>
            </a:r>
          </a:p>
          <a:p>
            <a:r>
              <a:rPr lang="en-US" dirty="0" smtClean="0"/>
              <a:t>Vulnerabilities </a:t>
            </a:r>
            <a:r>
              <a:rPr lang="en-US" dirty="0"/>
              <a:t>and risks can be mitigated – but not completely – this presentation will highlight potential measures to reduce vulnerability and risk, while making </a:t>
            </a:r>
            <a:r>
              <a:rPr lang="en-US" dirty="0" smtClean="0"/>
              <a:t>system </a:t>
            </a:r>
            <a:r>
              <a:rPr lang="en-US" dirty="0"/>
              <a:t>data available to DERs.</a:t>
            </a:r>
          </a:p>
        </p:txBody>
      </p:sp>
    </p:spTree>
    <p:extLst>
      <p:ext uri="{BB962C8B-B14F-4D97-AF65-F5344CB8AC3E}">
        <p14:creationId xmlns:p14="http://schemas.microsoft.com/office/powerpoint/2010/main" val="3510029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00"/>
                </a:solidFill>
              </a:rPr>
              <a:t>Evolution of Risks Expected Under REV</a:t>
            </a:r>
            <a:endParaRPr lang="en-US" dirty="0">
              <a:solidFill>
                <a:srgbClr val="000000"/>
              </a:solidFill>
            </a:endParaRPr>
          </a:p>
        </p:txBody>
      </p:sp>
      <p:sp>
        <p:nvSpPr>
          <p:cNvPr id="5" name="Text Placeholder 4"/>
          <p:cNvSpPr>
            <a:spLocks noGrp="1"/>
          </p:cNvSpPr>
          <p:nvPr>
            <p:ph type="body" idx="1"/>
          </p:nvPr>
        </p:nvSpPr>
        <p:spPr/>
        <p:txBody>
          <a:bodyPr/>
          <a:lstStyle/>
          <a:p>
            <a:r>
              <a:rPr lang="en-US" dirty="0" smtClean="0">
                <a:solidFill>
                  <a:srgbClr val="000000"/>
                </a:solidFill>
              </a:rPr>
              <a:t>Maria Scheller, ICF</a:t>
            </a:r>
          </a:p>
          <a:p>
            <a:r>
              <a:rPr lang="en-US" dirty="0" smtClean="0">
                <a:solidFill>
                  <a:srgbClr val="000000"/>
                </a:solidFill>
              </a:rPr>
              <a:t>Terry Walsh, ConEd</a:t>
            </a:r>
            <a:endParaRPr lang="en-US" dirty="0">
              <a:solidFill>
                <a:srgbClr val="000000"/>
              </a:solidFill>
            </a:endParaRPr>
          </a:p>
        </p:txBody>
      </p:sp>
    </p:spTree>
    <p:extLst>
      <p:ext uri="{BB962C8B-B14F-4D97-AF65-F5344CB8AC3E}">
        <p14:creationId xmlns:p14="http://schemas.microsoft.com/office/powerpoint/2010/main" val="310515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Promise of Advanced Technologies and Greater System Connectivity</a:t>
            </a:r>
            <a:endParaRPr lang="en-US" dirty="0"/>
          </a:p>
        </p:txBody>
      </p:sp>
      <p:sp>
        <p:nvSpPr>
          <p:cNvPr id="3" name="Content Placeholder 2"/>
          <p:cNvSpPr>
            <a:spLocks noGrp="1"/>
          </p:cNvSpPr>
          <p:nvPr>
            <p:ph idx="1"/>
          </p:nvPr>
        </p:nvSpPr>
        <p:spPr>
          <a:xfrm>
            <a:off x="493823" y="1155613"/>
            <a:ext cx="8218841" cy="4351338"/>
          </a:xfrm>
        </p:spPr>
        <p:txBody>
          <a:bodyPr/>
          <a:lstStyle/>
          <a:p>
            <a:r>
              <a:rPr lang="en-US" dirty="0" smtClean="0"/>
              <a:t>Data availability</a:t>
            </a:r>
          </a:p>
          <a:p>
            <a:pPr lvl="1"/>
            <a:r>
              <a:rPr lang="en-US" dirty="0" smtClean="0"/>
              <a:t>More data</a:t>
            </a:r>
          </a:p>
          <a:p>
            <a:pPr lvl="1"/>
            <a:r>
              <a:rPr lang="en-US" dirty="0" smtClean="0"/>
              <a:t>More accessible data</a:t>
            </a:r>
          </a:p>
          <a:p>
            <a:r>
              <a:rPr lang="en-US" dirty="0" smtClean="0"/>
              <a:t>Targeted analysis</a:t>
            </a:r>
          </a:p>
          <a:p>
            <a:r>
              <a:rPr lang="en-US" dirty="0" smtClean="0"/>
              <a:t>Enhanced system control</a:t>
            </a:r>
          </a:p>
          <a:p>
            <a:r>
              <a:rPr lang="en-US" dirty="0"/>
              <a:t>Greater system efficiency</a:t>
            </a:r>
          </a:p>
          <a:p>
            <a:pPr lvl="1"/>
            <a:endParaRPr lang="en-US" dirty="0"/>
          </a:p>
        </p:txBody>
      </p:sp>
    </p:spTree>
    <p:extLst>
      <p:ext uri="{BB962C8B-B14F-4D97-AF65-F5344CB8AC3E}">
        <p14:creationId xmlns:p14="http://schemas.microsoft.com/office/powerpoint/2010/main" val="2619683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Breadth of Threats affect the Distribution System</a:t>
            </a:r>
            <a:endParaRPr lang="en-US" dirty="0"/>
          </a:p>
        </p:txBody>
      </p:sp>
      <p:pic>
        <p:nvPicPr>
          <p:cNvPr id="102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3" y="1096963"/>
            <a:ext cx="72009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650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Promise and Peril of Advanced Technologies and Greater System Connectivity</a:t>
            </a:r>
            <a:endParaRPr lang="en-US" dirty="0"/>
          </a:p>
        </p:txBody>
      </p:sp>
      <p:sp>
        <p:nvSpPr>
          <p:cNvPr id="3" name="Content Placeholder 2"/>
          <p:cNvSpPr>
            <a:spLocks noGrp="1"/>
          </p:cNvSpPr>
          <p:nvPr>
            <p:ph idx="1"/>
          </p:nvPr>
        </p:nvSpPr>
        <p:spPr>
          <a:xfrm>
            <a:off x="345989" y="1155613"/>
            <a:ext cx="8526162" cy="4800344"/>
          </a:xfrm>
        </p:spPr>
        <p:txBody>
          <a:bodyPr>
            <a:normAutofit/>
          </a:bodyPr>
          <a:lstStyle/>
          <a:p>
            <a:r>
              <a:rPr lang="en-US" dirty="0" smtClean="0"/>
              <a:t>Increased risk </a:t>
            </a:r>
            <a:r>
              <a:rPr lang="en-US" dirty="0"/>
              <a:t>associated with ease of access to widely available data on interconnected networks.  </a:t>
            </a:r>
          </a:p>
          <a:p>
            <a:pPr lvl="1"/>
            <a:r>
              <a:rPr lang="en-US" dirty="0" smtClean="0"/>
              <a:t>Physical – targeted </a:t>
            </a:r>
            <a:r>
              <a:rPr lang="en-US" dirty="0"/>
              <a:t>attacks on specific area and neighborhoods, or critical facilities (e.g. police/fire stations) </a:t>
            </a:r>
            <a:endParaRPr lang="en-US" dirty="0" smtClean="0"/>
          </a:p>
          <a:p>
            <a:pPr lvl="1"/>
            <a:r>
              <a:rPr lang="en-US" dirty="0" smtClean="0"/>
              <a:t>Cyber – cyber attacks and combined cyber/physical attacks targeting physically </a:t>
            </a:r>
            <a:r>
              <a:rPr lang="en-US" dirty="0"/>
              <a:t>connected </a:t>
            </a:r>
            <a:r>
              <a:rPr lang="en-US" dirty="0" smtClean="0"/>
              <a:t>Grid assets  </a:t>
            </a:r>
          </a:p>
          <a:p>
            <a:pPr lvl="1"/>
            <a:r>
              <a:rPr lang="en-US" dirty="0" smtClean="0"/>
              <a:t>Confidentiality </a:t>
            </a:r>
            <a:r>
              <a:rPr lang="en-US" dirty="0"/>
              <a:t>and Privacy – </a:t>
            </a:r>
            <a:r>
              <a:rPr lang="en-US" dirty="0" smtClean="0"/>
              <a:t>Own and customer business planning; customer data</a:t>
            </a:r>
          </a:p>
          <a:p>
            <a:r>
              <a:rPr lang="en-US" dirty="0" smtClean="0"/>
              <a:t>Potential consequences of an attack</a:t>
            </a:r>
          </a:p>
          <a:p>
            <a:pPr lvl="1"/>
            <a:r>
              <a:rPr lang="en-US" dirty="0" smtClean="0"/>
              <a:t>Recovery risks (length of time, cost)</a:t>
            </a:r>
          </a:p>
        </p:txBody>
      </p:sp>
    </p:spTree>
    <p:extLst>
      <p:ext uri="{BB962C8B-B14F-4D97-AF65-F5344CB8AC3E}">
        <p14:creationId xmlns:p14="http://schemas.microsoft.com/office/powerpoint/2010/main" val="4229438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356050"/>
            <a:ext cx="8280173" cy="504825"/>
          </a:xfrm>
        </p:spPr>
        <p:txBody>
          <a:bodyPr>
            <a:noAutofit/>
          </a:bodyPr>
          <a:lstStyle/>
          <a:p>
            <a:r>
              <a:rPr lang="en-US" dirty="0"/>
              <a:t>Physical Risk – Metcalf Substation Attack April 16, 2013</a:t>
            </a:r>
          </a:p>
        </p:txBody>
      </p:sp>
      <p:pic>
        <p:nvPicPr>
          <p:cNvPr id="5"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9812" y="1012370"/>
            <a:ext cx="4719260" cy="5052081"/>
          </a:xfrm>
        </p:spPr>
      </p:pic>
      <p:sp>
        <p:nvSpPr>
          <p:cNvPr id="6" name="Content Placeholder 4"/>
          <p:cNvSpPr txBox="1">
            <a:spLocks/>
          </p:cNvSpPr>
          <p:nvPr/>
        </p:nvSpPr>
        <p:spPr>
          <a:xfrm>
            <a:off x="5334000" y="1307211"/>
            <a:ext cx="3368935" cy="476149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Awareness of system and circuit information opens doors to harmful situations.</a:t>
            </a:r>
          </a:p>
          <a:p>
            <a:r>
              <a:rPr lang="en-US" smtClean="0"/>
              <a:t>Preventative measures help limit exposure</a:t>
            </a:r>
          </a:p>
          <a:p>
            <a:pPr lvl="1"/>
            <a:r>
              <a:rPr lang="en-US" smtClean="0"/>
              <a:t>Monitoring physical assets</a:t>
            </a:r>
          </a:p>
          <a:p>
            <a:pPr lvl="1"/>
            <a:r>
              <a:rPr lang="en-US" smtClean="0"/>
              <a:t>Limit data access</a:t>
            </a:r>
          </a:p>
          <a:p>
            <a:r>
              <a:rPr lang="en-US" smtClean="0"/>
              <a:t>Responsive measures help limit consequences</a:t>
            </a:r>
          </a:p>
          <a:p>
            <a:pPr lvl="1"/>
            <a:r>
              <a:rPr lang="en-US" smtClean="0"/>
              <a:t>17 transformers were damaged, requiring over $15 million worth of repairs</a:t>
            </a:r>
          </a:p>
          <a:p>
            <a:pPr lvl="1"/>
            <a:r>
              <a:rPr lang="en-US" smtClean="0"/>
              <a:t>No loss of power</a:t>
            </a:r>
            <a:endParaRPr lang="en-US" dirty="0"/>
          </a:p>
        </p:txBody>
      </p:sp>
    </p:spTree>
    <p:extLst>
      <p:ext uri="{BB962C8B-B14F-4D97-AF65-F5344CB8AC3E}">
        <p14:creationId xmlns:p14="http://schemas.microsoft.com/office/powerpoint/2010/main" val="1988630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5" name="Table 4"/>
          <p:cNvGraphicFramePr>
            <a:graphicFrameLocks noGrp="1"/>
          </p:cNvGraphicFramePr>
          <p:nvPr>
            <p:extLst>
              <p:ext uri="{D42A27DB-BD31-4B8C-83A1-F6EECF244321}">
                <p14:modId xmlns:p14="http://schemas.microsoft.com/office/powerpoint/2010/main" val="3137373175"/>
              </p:ext>
            </p:extLst>
          </p:nvPr>
        </p:nvGraphicFramePr>
        <p:xfrm>
          <a:off x="1065207" y="1008187"/>
          <a:ext cx="7056621" cy="4697984"/>
        </p:xfrm>
        <a:graphic>
          <a:graphicData uri="http://schemas.openxmlformats.org/drawingml/2006/table">
            <a:tbl>
              <a:tblPr firstRow="1" bandRow="1">
                <a:tableStyleId>{5A111915-BE36-4E01-A7E5-04B1672EAD32}</a:tableStyleId>
              </a:tblPr>
              <a:tblGrid>
                <a:gridCol w="1377956">
                  <a:extLst>
                    <a:ext uri="{9D8B030D-6E8A-4147-A177-3AD203B41FA5}">
                      <a16:colId xmlns="" xmlns:a16="http://schemas.microsoft.com/office/drawing/2014/main" val="20000"/>
                    </a:ext>
                  </a:extLst>
                </a:gridCol>
                <a:gridCol w="5678665">
                  <a:extLst>
                    <a:ext uri="{9D8B030D-6E8A-4147-A177-3AD203B41FA5}">
                      <a16:colId xmlns="" xmlns:a16="http://schemas.microsoft.com/office/drawing/2014/main" val="20001"/>
                    </a:ext>
                  </a:extLst>
                </a:gridCol>
              </a:tblGrid>
              <a:tr h="435407">
                <a:tc>
                  <a:txBody>
                    <a:bodyPr/>
                    <a:lstStyle/>
                    <a:p>
                      <a:pPr algn="l"/>
                      <a:r>
                        <a:rPr lang="en-US" sz="2000" dirty="0"/>
                        <a:t>Time</a:t>
                      </a:r>
                      <a:endParaRPr lang="en-US" sz="2000" dirty="0">
                        <a:solidFill>
                          <a:schemeClr val="tx1"/>
                        </a:solidFill>
                      </a:endParaRPr>
                    </a:p>
                  </a:txBody>
                  <a:tcPr>
                    <a:solidFill>
                      <a:srgbClr val="002060"/>
                    </a:solidFill>
                  </a:tcPr>
                </a:tc>
                <a:tc>
                  <a:txBody>
                    <a:bodyPr/>
                    <a:lstStyle/>
                    <a:p>
                      <a:r>
                        <a:rPr lang="en-US" sz="2000" dirty="0"/>
                        <a:t>Topic</a:t>
                      </a:r>
                      <a:endParaRPr lang="en-US" sz="2000" dirty="0">
                        <a:solidFill>
                          <a:schemeClr val="tx1"/>
                        </a:solidFill>
                      </a:endParaRPr>
                    </a:p>
                  </a:txBody>
                  <a:tcPr>
                    <a:solidFill>
                      <a:srgbClr val="002060"/>
                    </a:solidFill>
                  </a:tcPr>
                </a:tc>
                <a:extLst>
                  <a:ext uri="{0D108BD9-81ED-4DB2-BD59-A6C34878D82A}">
                    <a16:rowId xmlns="" xmlns:a16="http://schemas.microsoft.com/office/drawing/2014/main" val="10000"/>
                  </a:ext>
                </a:extLst>
              </a:tr>
              <a:tr h="795822">
                <a:tc>
                  <a:txBody>
                    <a:bodyPr/>
                    <a:lstStyle/>
                    <a:p>
                      <a:pPr algn="l"/>
                      <a:r>
                        <a:rPr lang="en-US" sz="1800" dirty="0" smtClean="0">
                          <a:ln>
                            <a:solidFill>
                              <a:srgbClr val="002060"/>
                            </a:solidFill>
                          </a:ln>
                        </a:rPr>
                        <a:t>1:00</a:t>
                      </a:r>
                      <a:r>
                        <a:rPr lang="en-US" sz="1800" baseline="0" dirty="0" smtClean="0">
                          <a:ln>
                            <a:solidFill>
                              <a:srgbClr val="002060"/>
                            </a:solidFill>
                          </a:ln>
                        </a:rPr>
                        <a:t> </a:t>
                      </a:r>
                      <a:r>
                        <a:rPr lang="en-US" sz="1800" baseline="0" dirty="0">
                          <a:ln>
                            <a:solidFill>
                              <a:srgbClr val="002060"/>
                            </a:solidFill>
                          </a:ln>
                        </a:rPr>
                        <a:t>– </a:t>
                      </a:r>
                      <a:r>
                        <a:rPr lang="en-US" sz="1800" baseline="0" dirty="0" smtClean="0">
                          <a:ln>
                            <a:solidFill>
                              <a:srgbClr val="002060"/>
                            </a:solidFill>
                          </a:ln>
                        </a:rPr>
                        <a:t>1:10</a:t>
                      </a:r>
                      <a:endParaRPr lang="en-US" sz="1800" dirty="0">
                        <a:ln>
                          <a:solidFill>
                            <a:srgbClr val="002060"/>
                          </a:solidFill>
                        </a:ln>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n>
                            <a:solidFill>
                              <a:srgbClr val="002060"/>
                            </a:solidFill>
                          </a:ln>
                          <a:effectLst/>
                        </a:rPr>
                        <a:t>Introductions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ln>
                            <a:solidFill>
                              <a:srgbClr val="002060"/>
                            </a:solidFill>
                          </a:ln>
                          <a:effectLst/>
                        </a:rPr>
                        <a:t>- Review Purpose &amp; Objectives</a:t>
                      </a:r>
                      <a:r>
                        <a:rPr lang="en-US" sz="1400" baseline="0" dirty="0" smtClean="0">
                          <a:ln>
                            <a:solidFill>
                              <a:srgbClr val="002060"/>
                            </a:solidFill>
                          </a:ln>
                          <a:effectLst/>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ln>
                            <a:solidFill>
                              <a:srgbClr val="002060"/>
                            </a:solidFill>
                          </a:ln>
                          <a:effectLst/>
                        </a:rPr>
                        <a:t>- Review Ground Rules</a:t>
                      </a:r>
                    </a:p>
                  </a:txBody>
                  <a:tcPr/>
                </a:tc>
                <a:extLst>
                  <a:ext uri="{0D108BD9-81ED-4DB2-BD59-A6C34878D82A}">
                    <a16:rowId xmlns="" xmlns:a16="http://schemas.microsoft.com/office/drawing/2014/main" val="10001"/>
                  </a:ext>
                </a:extLst>
              </a:tr>
              <a:tr h="581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effectLst/>
                        </a:rPr>
                        <a:t>1:10 </a:t>
                      </a:r>
                      <a:r>
                        <a:rPr lang="en-US" sz="1800" dirty="0">
                          <a:ln>
                            <a:solidFill>
                              <a:srgbClr val="002060"/>
                            </a:solidFill>
                          </a:ln>
                          <a:effectLst/>
                        </a:rPr>
                        <a:t>– </a:t>
                      </a:r>
                      <a:r>
                        <a:rPr lang="en-US" sz="1800" dirty="0" smtClean="0">
                          <a:ln>
                            <a:solidFill>
                              <a:srgbClr val="002060"/>
                            </a:solidFill>
                          </a:ln>
                          <a:effectLst/>
                        </a:rPr>
                        <a:t>1:20</a:t>
                      </a:r>
                      <a:endParaRPr lang="en-US" sz="1800" dirty="0">
                        <a:ln>
                          <a:solidFill>
                            <a:srgbClr val="002060"/>
                          </a:solidFill>
                        </a:ln>
                        <a:solidFill>
                          <a:schemeClr val="tx1"/>
                        </a:solidFill>
                        <a:effectLst/>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effectLst/>
                        </a:rPr>
                        <a:t>Review of</a:t>
                      </a:r>
                      <a:r>
                        <a:rPr lang="en-US" sz="1800" baseline="0" dirty="0" smtClean="0">
                          <a:ln>
                            <a:solidFill>
                              <a:srgbClr val="002060"/>
                            </a:solidFill>
                          </a:ln>
                          <a:effectLst/>
                        </a:rPr>
                        <a:t> 6/16 Meeting Highlights</a:t>
                      </a:r>
                      <a:endParaRPr lang="en-US" sz="1800" baseline="0" dirty="0">
                        <a:ln>
                          <a:solidFill>
                            <a:srgbClr val="002060"/>
                          </a:solidFill>
                        </a:ln>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n>
                            <a:solidFill>
                              <a:srgbClr val="002060"/>
                            </a:solidFill>
                          </a:ln>
                          <a:effectLst/>
                        </a:rPr>
                        <a:t>- </a:t>
                      </a:r>
                      <a:r>
                        <a:rPr lang="en-US" sz="1400" dirty="0" smtClean="0">
                          <a:ln>
                            <a:solidFill>
                              <a:srgbClr val="002060"/>
                            </a:solidFill>
                          </a:ln>
                          <a:effectLst/>
                        </a:rPr>
                        <a:t>Emerging Themes </a:t>
                      </a:r>
                      <a:endParaRPr lang="en-US" sz="1200" dirty="0">
                        <a:ln>
                          <a:solidFill>
                            <a:srgbClr val="002060"/>
                          </a:solidFill>
                        </a:ln>
                        <a:effectLst/>
                      </a:endParaRPr>
                    </a:p>
                  </a:txBody>
                  <a:tcPr/>
                </a:tc>
                <a:extLst>
                  <a:ext uri="{0D108BD9-81ED-4DB2-BD59-A6C34878D82A}">
                    <a16:rowId xmlns="" xmlns:a16="http://schemas.microsoft.com/office/drawing/2014/main" val="10002"/>
                  </a:ext>
                </a:extLst>
              </a:tr>
              <a:tr h="642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effectLst/>
                        </a:rPr>
                        <a:t>1:20 </a:t>
                      </a:r>
                      <a:r>
                        <a:rPr lang="en-US" sz="1800" dirty="0">
                          <a:ln>
                            <a:solidFill>
                              <a:srgbClr val="002060"/>
                            </a:solidFill>
                          </a:ln>
                          <a:effectLst/>
                        </a:rPr>
                        <a:t>–</a:t>
                      </a:r>
                      <a:r>
                        <a:rPr lang="en-US" sz="1800" baseline="0" dirty="0">
                          <a:ln>
                            <a:solidFill>
                              <a:srgbClr val="002060"/>
                            </a:solidFill>
                          </a:ln>
                          <a:effectLst/>
                        </a:rPr>
                        <a:t> </a:t>
                      </a:r>
                      <a:r>
                        <a:rPr lang="en-US" sz="1800" baseline="0" dirty="0" smtClean="0">
                          <a:ln>
                            <a:solidFill>
                              <a:srgbClr val="002060"/>
                            </a:solidFill>
                          </a:ln>
                          <a:effectLst/>
                        </a:rPr>
                        <a:t>2:05</a:t>
                      </a:r>
                      <a:endParaRPr lang="en-US" sz="1800" dirty="0">
                        <a:ln>
                          <a:solidFill>
                            <a:srgbClr val="002060"/>
                          </a:solidFill>
                        </a:ln>
                        <a:solidFill>
                          <a:schemeClr val="tx1"/>
                        </a:solidFill>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n>
                            <a:solidFill>
                              <a:srgbClr val="002060"/>
                            </a:solidFill>
                          </a:ln>
                          <a:solidFill>
                            <a:schemeClr val="tx1"/>
                          </a:solidFill>
                          <a:effectLst/>
                          <a:latin typeface="+mn-lt"/>
                          <a:ea typeface="Times New Roman"/>
                          <a:cs typeface="Times New Roman"/>
                        </a:rPr>
                        <a:t>JU Presentation and Discussion on System Data Security and Confidentiality</a:t>
                      </a:r>
                    </a:p>
                  </a:txBody>
                  <a:tcPr/>
                </a:tc>
                <a:extLst>
                  <a:ext uri="{0D108BD9-81ED-4DB2-BD59-A6C34878D82A}">
                    <a16:rowId xmlns="" xmlns:a16="http://schemas.microsoft.com/office/drawing/2014/main" val="10003"/>
                  </a:ext>
                </a:extLst>
              </a:tr>
              <a:tr h="217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2:05 – 2:20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n>
                            <a:solidFill>
                              <a:srgbClr val="002060"/>
                            </a:solidFill>
                          </a:ln>
                          <a:solidFill>
                            <a:schemeClr val="tx1"/>
                          </a:solidFill>
                          <a:effectLst/>
                          <a:latin typeface="+mn-lt"/>
                          <a:ea typeface="Times New Roman"/>
                          <a:cs typeface="Times New Roman"/>
                        </a:rPr>
                        <a:t>Break</a:t>
                      </a:r>
                    </a:p>
                  </a:txBody>
                  <a:tcPr/>
                </a:tc>
              </a:tr>
              <a:tr h="217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2:20 – 2:40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n>
                            <a:solidFill>
                              <a:srgbClr val="002060"/>
                            </a:solidFill>
                          </a:ln>
                          <a:solidFill>
                            <a:schemeClr val="tx1"/>
                          </a:solidFill>
                          <a:effectLst/>
                          <a:latin typeface="+mn-lt"/>
                          <a:ea typeface="Times New Roman"/>
                          <a:cs typeface="Times New Roman"/>
                        </a:rPr>
                        <a:t>JU Presentation and Discussion - Value Added Information</a:t>
                      </a:r>
                    </a:p>
                  </a:txBody>
                  <a:tcPr/>
                </a:tc>
              </a:tr>
              <a:tr h="502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2:40</a:t>
                      </a:r>
                      <a:r>
                        <a:rPr lang="en-US" sz="1800" baseline="0" dirty="0" smtClean="0">
                          <a:ln>
                            <a:solidFill>
                              <a:srgbClr val="002060"/>
                            </a:solidFill>
                          </a:ln>
                          <a:solidFill>
                            <a:schemeClr val="tx1"/>
                          </a:solidFill>
                          <a:effectLst/>
                          <a:latin typeface="+mn-lt"/>
                          <a:ea typeface="Calibri"/>
                          <a:cs typeface="Times New Roman"/>
                        </a:rPr>
                        <a:t> – 3:00</a:t>
                      </a:r>
                      <a:endParaRPr lang="en-US" sz="1800" dirty="0">
                        <a:ln>
                          <a:solidFill>
                            <a:srgbClr val="002060"/>
                          </a:solidFill>
                        </a:ln>
                        <a:solidFill>
                          <a:schemeClr val="tx1"/>
                        </a:solidFill>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n>
                            <a:solidFill>
                              <a:srgbClr val="002060"/>
                            </a:solidFill>
                          </a:ln>
                          <a:solidFill>
                            <a:schemeClr val="tx1"/>
                          </a:solidFill>
                          <a:effectLst/>
                          <a:latin typeface="+mn-lt"/>
                          <a:ea typeface="Times New Roman"/>
                          <a:cs typeface="Times New Roman"/>
                        </a:rPr>
                        <a:t>Stakeholder Presentation and Discussion - Value Added Information – NRG</a:t>
                      </a:r>
                    </a:p>
                  </a:txBody>
                  <a:tcPr/>
                </a:tc>
              </a:tr>
              <a:tr h="4354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3:00 </a:t>
                      </a:r>
                      <a:r>
                        <a:rPr lang="en-US" sz="1800" dirty="0">
                          <a:ln>
                            <a:solidFill>
                              <a:srgbClr val="002060"/>
                            </a:solidFill>
                          </a:ln>
                          <a:solidFill>
                            <a:schemeClr val="tx1"/>
                          </a:solidFill>
                          <a:effectLst/>
                          <a:latin typeface="+mn-lt"/>
                          <a:ea typeface="Calibri"/>
                          <a:cs typeface="Times New Roman"/>
                        </a:rPr>
                        <a:t>– </a:t>
                      </a:r>
                      <a:r>
                        <a:rPr lang="en-US" sz="1800" dirty="0" smtClean="0">
                          <a:ln>
                            <a:solidFill>
                              <a:srgbClr val="002060"/>
                            </a:solidFill>
                          </a:ln>
                          <a:solidFill>
                            <a:schemeClr val="tx1"/>
                          </a:solidFill>
                          <a:effectLst/>
                          <a:latin typeface="+mn-lt"/>
                          <a:ea typeface="Calibri"/>
                          <a:cs typeface="Times New Roman"/>
                        </a:rPr>
                        <a:t>3:45</a:t>
                      </a:r>
                      <a:endParaRPr lang="en-US" sz="1800" dirty="0">
                        <a:ln>
                          <a:solidFill>
                            <a:srgbClr val="002060"/>
                          </a:solidFill>
                        </a:ln>
                        <a:solidFill>
                          <a:schemeClr val="tx1"/>
                        </a:solidFill>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n>
                            <a:solidFill>
                              <a:srgbClr val="002060"/>
                            </a:solidFill>
                          </a:ln>
                          <a:solidFill>
                            <a:schemeClr val="tx1"/>
                          </a:solidFill>
                          <a:effectLst/>
                          <a:latin typeface="+mn-lt"/>
                          <a:ea typeface="Times New Roman"/>
                          <a:cs typeface="Times New Roman"/>
                        </a:rPr>
                        <a:t>System Data areas of potential convergence </a:t>
                      </a:r>
                    </a:p>
                  </a:txBody>
                  <a:tcPr/>
                </a:tc>
              </a:tr>
              <a:tr h="4354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solidFill>
                              <a:srgbClr val="002060"/>
                            </a:solidFill>
                          </a:ln>
                          <a:solidFill>
                            <a:schemeClr val="tx1"/>
                          </a:solidFill>
                          <a:effectLst/>
                          <a:latin typeface="+mn-lt"/>
                          <a:ea typeface="Calibri"/>
                          <a:cs typeface="Times New Roman"/>
                        </a:rPr>
                        <a:t>3:45 </a:t>
                      </a:r>
                      <a:r>
                        <a:rPr lang="en-US" sz="1800" dirty="0">
                          <a:ln>
                            <a:solidFill>
                              <a:srgbClr val="002060"/>
                            </a:solidFill>
                          </a:ln>
                          <a:solidFill>
                            <a:schemeClr val="tx1"/>
                          </a:solidFill>
                          <a:effectLst/>
                          <a:latin typeface="+mn-lt"/>
                          <a:ea typeface="Calibri"/>
                          <a:cs typeface="Times New Roman"/>
                        </a:rPr>
                        <a:t>– </a:t>
                      </a:r>
                      <a:r>
                        <a:rPr lang="en-US" sz="1800" dirty="0" smtClean="0">
                          <a:ln>
                            <a:solidFill>
                              <a:srgbClr val="002060"/>
                            </a:solidFill>
                          </a:ln>
                          <a:solidFill>
                            <a:schemeClr val="tx1"/>
                          </a:solidFill>
                          <a:effectLst/>
                          <a:latin typeface="+mn-lt"/>
                          <a:ea typeface="Calibri"/>
                          <a:cs typeface="Times New Roman"/>
                        </a:rPr>
                        <a:t>4:00</a:t>
                      </a:r>
                      <a:endParaRPr lang="en-US" sz="1800" dirty="0">
                        <a:ln>
                          <a:solidFill>
                            <a:srgbClr val="002060"/>
                          </a:solidFill>
                        </a:ln>
                        <a:solidFill>
                          <a:schemeClr val="tx1"/>
                        </a:solidFill>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n>
                            <a:solidFill>
                              <a:srgbClr val="002060"/>
                            </a:solidFill>
                          </a:ln>
                          <a:solidFill>
                            <a:schemeClr val="tx1"/>
                          </a:solidFill>
                          <a:effectLst/>
                          <a:latin typeface="+mn-lt"/>
                          <a:ea typeface="Times New Roman"/>
                          <a:cs typeface="Times New Roman"/>
                        </a:rPr>
                        <a:t>Summary &amp; Next Steps</a:t>
                      </a:r>
                    </a:p>
                  </a:txBody>
                  <a:tcPr/>
                </a:tc>
              </a:tr>
            </a:tbl>
          </a:graphicData>
        </a:graphic>
      </p:graphicFrame>
    </p:spTree>
    <p:extLst>
      <p:ext uri="{BB962C8B-B14F-4D97-AF65-F5344CB8AC3E}">
        <p14:creationId xmlns:p14="http://schemas.microsoft.com/office/powerpoint/2010/main" val="2304921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301620"/>
            <a:ext cx="6987603" cy="504825"/>
          </a:xfrm>
        </p:spPr>
        <p:txBody>
          <a:bodyPr>
            <a:normAutofit fontScale="90000"/>
          </a:bodyPr>
          <a:lstStyle/>
          <a:p>
            <a:r>
              <a:rPr lang="en-US" dirty="0"/>
              <a:t>Cyber Risk - Attack on Ukrainian Power Grid December 2015</a:t>
            </a:r>
          </a:p>
        </p:txBody>
      </p:sp>
      <p:sp>
        <p:nvSpPr>
          <p:cNvPr id="3" name="Content Placeholder 2"/>
          <p:cNvSpPr>
            <a:spLocks noGrp="1"/>
          </p:cNvSpPr>
          <p:nvPr>
            <p:ph idx="1"/>
          </p:nvPr>
        </p:nvSpPr>
        <p:spPr>
          <a:xfrm>
            <a:off x="4844143" y="1046892"/>
            <a:ext cx="3897840" cy="4351338"/>
          </a:xfrm>
        </p:spPr>
        <p:txBody>
          <a:bodyPr>
            <a:normAutofit/>
          </a:bodyPr>
          <a:lstStyle/>
          <a:p>
            <a:pPr marL="0" indent="0" algn="ctr">
              <a:buNone/>
            </a:pPr>
            <a:r>
              <a:rPr lang="en-US" sz="1800" b="1" dirty="0" smtClean="0"/>
              <a:t>Event Sequence on December 23, 2015</a:t>
            </a:r>
          </a:p>
          <a:p>
            <a:pPr marL="0" indent="0">
              <a:buNone/>
            </a:pPr>
            <a:endParaRPr lang="en-US" sz="1800" u="sng" dirty="0" smtClean="0"/>
          </a:p>
          <a:p>
            <a:pPr marL="0" indent="0">
              <a:buNone/>
            </a:pPr>
            <a:endParaRPr lang="en-US" sz="1800" u="sng" dirty="0" smtClean="0"/>
          </a:p>
        </p:txBody>
      </p:sp>
      <p:graphicFrame>
        <p:nvGraphicFramePr>
          <p:cNvPr id="7" name="Diagram 6"/>
          <p:cNvGraphicFramePr/>
          <p:nvPr>
            <p:extLst/>
          </p:nvPr>
        </p:nvGraphicFramePr>
        <p:xfrm>
          <a:off x="4898044" y="1452281"/>
          <a:ext cx="3799640" cy="4312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87" y="1177778"/>
            <a:ext cx="4577990" cy="4584926"/>
          </a:xfrm>
          <a:prstGeom prst="rect">
            <a:avLst/>
          </a:prstGeom>
        </p:spPr>
      </p:pic>
    </p:spTree>
    <p:extLst>
      <p:ext uri="{BB962C8B-B14F-4D97-AF65-F5344CB8AC3E}">
        <p14:creationId xmlns:p14="http://schemas.microsoft.com/office/powerpoint/2010/main" val="3481061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301620"/>
            <a:ext cx="6987603" cy="504825"/>
          </a:xfrm>
        </p:spPr>
        <p:txBody>
          <a:bodyPr>
            <a:normAutofit fontScale="90000"/>
          </a:bodyPr>
          <a:lstStyle/>
          <a:p>
            <a:r>
              <a:rPr lang="en-US" dirty="0"/>
              <a:t>Cyber Risk - Attack on Ukrainian Power Grid December 2015</a:t>
            </a:r>
          </a:p>
        </p:txBody>
      </p:sp>
      <p:sp>
        <p:nvSpPr>
          <p:cNvPr id="8" name="Content Placeholder 2"/>
          <p:cNvSpPr>
            <a:spLocks noGrp="1"/>
          </p:cNvSpPr>
          <p:nvPr>
            <p:ph sz="half" idx="1"/>
          </p:nvPr>
        </p:nvSpPr>
        <p:spPr>
          <a:xfrm>
            <a:off x="484094" y="955497"/>
            <a:ext cx="3964081" cy="4939475"/>
          </a:xfrm>
        </p:spPr>
        <p:txBody>
          <a:bodyPr/>
          <a:lstStyle/>
          <a:p>
            <a:pPr marL="0" indent="0">
              <a:buNone/>
            </a:pPr>
            <a:endParaRPr lang="en-US" dirty="0"/>
          </a:p>
          <a:p>
            <a:pPr marL="0" indent="0">
              <a:buNone/>
            </a:pPr>
            <a:r>
              <a:rPr lang="en-US" dirty="0" smtClean="0"/>
              <a:t>Multiple Systems Impacted</a:t>
            </a:r>
            <a:endParaRPr lang="en-US" dirty="0"/>
          </a:p>
        </p:txBody>
      </p:sp>
      <p:sp>
        <p:nvSpPr>
          <p:cNvPr id="9" name="Content Placeholder 5"/>
          <p:cNvSpPr txBox="1">
            <a:spLocks/>
          </p:cNvSpPr>
          <p:nvPr/>
        </p:nvSpPr>
        <p:spPr>
          <a:xfrm>
            <a:off x="4827814" y="1307211"/>
            <a:ext cx="4016636" cy="476149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Coordinated attack on 3 distribution companies</a:t>
            </a:r>
          </a:p>
          <a:p>
            <a:r>
              <a:rPr lang="en-US" dirty="0" smtClean="0"/>
              <a:t>225,000 customers lost power for up to 6 hours</a:t>
            </a:r>
          </a:p>
          <a:p>
            <a:r>
              <a:rPr lang="en-US" dirty="0" smtClean="0"/>
              <a:t>Restoration efforts were admirable</a:t>
            </a:r>
          </a:p>
          <a:p>
            <a:r>
              <a:rPr lang="en-US" dirty="0" smtClean="0"/>
              <a:t>Preventative and detective efforts were lacking</a:t>
            </a:r>
          </a:p>
          <a:p>
            <a:pPr lvl="1"/>
            <a:r>
              <a:rPr lang="en-US" dirty="0" smtClean="0"/>
              <a:t>The companies’ firewalls allowed the adversaries to exercise remote control</a:t>
            </a:r>
          </a:p>
          <a:p>
            <a:pPr lvl="1"/>
            <a:r>
              <a:rPr lang="en-US" dirty="0" smtClean="0"/>
              <a:t>Lack of basic two‐factor authentication</a:t>
            </a:r>
          </a:p>
          <a:p>
            <a:pPr lvl="1"/>
            <a:r>
              <a:rPr lang="en-US" dirty="0" smtClean="0"/>
              <a:t>No system traffic monitoring</a:t>
            </a:r>
          </a:p>
          <a:p>
            <a:pPr lvl="1"/>
            <a:endParaRPr lang="en-US" dirty="0" smtClean="0"/>
          </a:p>
          <a:p>
            <a:endParaRPr lang="en-US" dirty="0"/>
          </a:p>
        </p:txBody>
      </p:sp>
      <p:pic>
        <p:nvPicPr>
          <p:cNvPr id="10" name="Picture 9"/>
          <p:cNvPicPr>
            <a:picLocks noChangeAspect="1"/>
          </p:cNvPicPr>
          <p:nvPr/>
        </p:nvPicPr>
        <p:blipFill>
          <a:blip r:embed="rId3"/>
          <a:stretch>
            <a:fillRect/>
          </a:stretch>
        </p:blipFill>
        <p:spPr>
          <a:xfrm>
            <a:off x="96385" y="1883228"/>
            <a:ext cx="4736812" cy="3591459"/>
          </a:xfrm>
          <a:prstGeom prst="rect">
            <a:avLst/>
          </a:prstGeom>
        </p:spPr>
      </p:pic>
    </p:spTree>
    <p:extLst>
      <p:ext uri="{BB962C8B-B14F-4D97-AF65-F5344CB8AC3E}">
        <p14:creationId xmlns:p14="http://schemas.microsoft.com/office/powerpoint/2010/main" val="144252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System Data Access Increases Exposure</a:t>
            </a:r>
            <a:endParaRPr lang="en-US" dirty="0"/>
          </a:p>
        </p:txBody>
      </p:sp>
      <p:sp>
        <p:nvSpPr>
          <p:cNvPr id="3" name="Content Placeholder 2"/>
          <p:cNvSpPr>
            <a:spLocks noGrp="1"/>
          </p:cNvSpPr>
          <p:nvPr>
            <p:ph idx="1"/>
          </p:nvPr>
        </p:nvSpPr>
        <p:spPr/>
        <p:txBody>
          <a:bodyPr/>
          <a:lstStyle/>
          <a:p>
            <a:r>
              <a:rPr lang="en-US" dirty="0" smtClean="0"/>
              <a:t>Targeted attacks: </a:t>
            </a:r>
          </a:p>
          <a:p>
            <a:pPr lvl="1"/>
            <a:r>
              <a:rPr lang="en-US" dirty="0" smtClean="0"/>
              <a:t>Political or personal attacks</a:t>
            </a:r>
          </a:p>
          <a:p>
            <a:pPr lvl="1"/>
            <a:r>
              <a:rPr lang="en-US" dirty="0" smtClean="0"/>
              <a:t>Business anti-competitive attacks</a:t>
            </a:r>
          </a:p>
          <a:p>
            <a:r>
              <a:rPr lang="en-US" dirty="0" smtClean="0"/>
              <a:t>Confidential / competitive information</a:t>
            </a:r>
          </a:p>
          <a:p>
            <a:pPr lvl="1"/>
            <a:r>
              <a:rPr lang="en-US" dirty="0" smtClean="0"/>
              <a:t>Info regarding competitor’s business planning</a:t>
            </a:r>
          </a:p>
          <a:p>
            <a:pPr lvl="1"/>
            <a:r>
              <a:rPr lang="en-US" dirty="0" smtClean="0"/>
              <a:t>Customer data / privacy</a:t>
            </a:r>
            <a:endParaRPr lang="en-US" dirty="0"/>
          </a:p>
        </p:txBody>
      </p:sp>
    </p:spTree>
    <p:extLst>
      <p:ext uri="{BB962C8B-B14F-4D97-AF65-F5344CB8AC3E}">
        <p14:creationId xmlns:p14="http://schemas.microsoft.com/office/powerpoint/2010/main" val="3876783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Options for Minimizing Vulnerability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980623"/>
              </p:ext>
            </p:extLst>
          </p:nvPr>
        </p:nvGraphicFramePr>
        <p:xfrm>
          <a:off x="451530" y="1054329"/>
          <a:ext cx="8218488" cy="4905846"/>
        </p:xfrm>
        <a:graphic>
          <a:graphicData uri="http://schemas.openxmlformats.org/drawingml/2006/table">
            <a:tbl>
              <a:tblPr>
                <a:tableStyleId>{5C22544A-7EE6-4342-B048-85BDC9FD1C3A}</a:tableStyleId>
              </a:tblPr>
              <a:tblGrid>
                <a:gridCol w="461609"/>
                <a:gridCol w="3517183"/>
                <a:gridCol w="4239696"/>
              </a:tblGrid>
              <a:tr h="241476">
                <a:tc>
                  <a:txBody>
                    <a:bodyPr/>
                    <a:lstStyle/>
                    <a:p>
                      <a:pPr algn="l" fontAlgn="b"/>
                      <a:r>
                        <a:rPr lang="en-US" sz="1200" b="1" u="none" strike="noStrike" dirty="0">
                          <a:effectLst/>
                        </a:rPr>
                        <a:t>Area</a:t>
                      </a:r>
                      <a:endParaRPr lang="en-US" sz="1200" b="1" i="0" u="none" strike="noStrike" dirty="0">
                        <a:solidFill>
                          <a:srgbClr val="000000"/>
                        </a:solidFill>
                        <a:effectLst/>
                        <a:latin typeface="Calibri" panose="020F0502020204030204" pitchFamily="34" charset="0"/>
                      </a:endParaRPr>
                    </a:p>
                  </a:txBody>
                  <a:tcPr marL="4892" marR="4892" marT="48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u="none" strike="noStrike" dirty="0" smtClean="0">
                          <a:effectLst/>
                        </a:rPr>
                        <a:t>Selected</a:t>
                      </a:r>
                      <a:r>
                        <a:rPr lang="en-US" sz="1200" b="1" u="none" strike="noStrike" baseline="0" dirty="0" smtClean="0">
                          <a:effectLst/>
                        </a:rPr>
                        <a:t> </a:t>
                      </a:r>
                      <a:r>
                        <a:rPr lang="en-US" sz="1200" b="1" u="none" strike="noStrike" dirty="0" smtClean="0">
                          <a:effectLst/>
                        </a:rPr>
                        <a:t>Currently Available Options </a:t>
                      </a:r>
                      <a:endParaRPr lang="en-US" sz="1200" b="1" i="0" u="none" strike="noStrike" dirty="0">
                        <a:solidFill>
                          <a:srgbClr val="000000"/>
                        </a:solidFill>
                        <a:effectLst/>
                        <a:latin typeface="Calibri" panose="020F0502020204030204" pitchFamily="34" charset="0"/>
                      </a:endParaRPr>
                    </a:p>
                  </a:txBody>
                  <a:tcPr marL="4892" marR="4892" marT="48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u="none" strike="noStrike" dirty="0">
                          <a:effectLst/>
                        </a:rPr>
                        <a:t>Selected Options That R&amp;D Could Make Available</a:t>
                      </a:r>
                      <a:endParaRPr lang="en-US" sz="1200" b="1" i="0" u="none" strike="noStrike" dirty="0">
                        <a:solidFill>
                          <a:srgbClr val="000000"/>
                        </a:solidFill>
                        <a:effectLst/>
                        <a:latin typeface="Calibri" panose="020F0502020204030204" pitchFamily="34" charset="0"/>
                      </a:endParaRPr>
                    </a:p>
                  </a:txBody>
                  <a:tcPr marL="4892" marR="4892" marT="48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105">
                <a:tc rowSpan="4">
                  <a:txBody>
                    <a:bodyPr/>
                    <a:lstStyle/>
                    <a:p>
                      <a:pPr algn="ctr" fontAlgn="t"/>
                      <a:r>
                        <a:rPr lang="en-US" sz="1200" u="none" strike="noStrike" dirty="0">
                          <a:effectLst/>
                        </a:rPr>
                        <a:t>Physical vulnerability</a:t>
                      </a:r>
                      <a:endParaRPr lang="en-US" sz="1200" b="0" i="0" u="none" strike="noStrike" dirty="0">
                        <a:solidFill>
                          <a:srgbClr val="000000"/>
                        </a:solidFill>
                        <a:effectLst/>
                        <a:latin typeface="Calibri" panose="020F0502020204030204" pitchFamily="34" charset="0"/>
                      </a:endParaRPr>
                    </a:p>
                  </a:txBody>
                  <a:tcPr marL="4892" marR="4892" marT="489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u="none" strike="noStrike" dirty="0">
                          <a:effectLst/>
                        </a:rPr>
                        <a:t>Hardening of key substations and control centers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200" u="none" strike="noStrike" dirty="0">
                          <a:effectLst/>
                        </a:rPr>
                        <a:t>Improved intrusion sensors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74336">
                <a:tc vMerge="1">
                  <a:txBody>
                    <a:bodyPr/>
                    <a:lstStyle/>
                    <a:p>
                      <a:endParaRPr lang="en-US"/>
                    </a:p>
                  </a:txBody>
                  <a:tcPr/>
                </a:tc>
                <a:tc>
                  <a:txBody>
                    <a:bodyPr/>
                    <a:lstStyle/>
                    <a:p>
                      <a:pPr marL="171450" indent="-171450" algn="l" fontAlgn="t">
                        <a:buFont typeface="Arial" panose="020B0604020202020204" pitchFamily="34" charset="0"/>
                        <a:buChar char="•"/>
                      </a:pPr>
                      <a:r>
                        <a:rPr lang="en-US" sz="1200" u="none" strike="noStrike" dirty="0">
                          <a:effectLst/>
                        </a:rPr>
                        <a:t>Increased physical surveillance</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200" u="none" strike="noStrike" dirty="0">
                          <a:effectLst/>
                        </a:rPr>
                        <a:t>Development of strategies to provide greater system capacity</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56345">
                <a:tc vMerge="1">
                  <a:txBody>
                    <a:bodyPr/>
                    <a:lstStyle/>
                    <a:p>
                      <a:endParaRPr lang="en-US"/>
                    </a:p>
                  </a:txBody>
                  <a:tcPr/>
                </a:tc>
                <a:tc>
                  <a:txBody>
                    <a:bodyPr/>
                    <a:lstStyle/>
                    <a:p>
                      <a:pPr marL="171450" indent="-171450" algn="l" fontAlgn="t">
                        <a:buFont typeface="Arial" panose="020B0604020202020204" pitchFamily="34" charset="0"/>
                        <a:buChar char="•"/>
                      </a:pPr>
                      <a:r>
                        <a:rPr lang="en-US" sz="1200" u="none" strike="noStrike" dirty="0">
                          <a:effectLst/>
                        </a:rPr>
                        <a:t>Addition of networked lines/radial loops that can prevent domino-like collapse</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200" u="none" strike="noStrike" dirty="0">
                          <a:effectLst/>
                        </a:rPr>
                        <a:t>Greater use of distributed generation and micro-grids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01379">
                <a:tc vMerge="1">
                  <a:txBody>
                    <a:bodyPr/>
                    <a:lstStyle/>
                    <a:p>
                      <a:pPr algn="ctr" fontAlgn="t"/>
                      <a:endParaRPr lang="en-US" sz="1200" b="0" i="0" u="none" strike="noStrike" dirty="0">
                        <a:solidFill>
                          <a:srgbClr val="000000"/>
                        </a:solidFill>
                        <a:effectLst/>
                        <a:latin typeface="Calibri" panose="020F0502020204030204" pitchFamily="34" charset="0"/>
                      </a:endParaRPr>
                    </a:p>
                  </a:txBody>
                  <a:tcPr marL="4892" marR="4892" marT="489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200" b="0" i="0" u="none" strike="noStrike" dirty="0" smtClean="0">
                          <a:solidFill>
                            <a:srgbClr val="000000"/>
                          </a:solidFill>
                          <a:effectLst/>
                          <a:latin typeface="Calibri" panose="020F0502020204030204" pitchFamily="34" charset="0"/>
                        </a:rPr>
                        <a:t>Limit access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105">
                <a:tc rowSpan="5">
                  <a:txBody>
                    <a:bodyPr/>
                    <a:lstStyle/>
                    <a:p>
                      <a:pPr algn="ctr" fontAlgn="b"/>
                      <a:r>
                        <a:rPr lang="en-US" sz="1200" u="none" strike="noStrike" dirty="0">
                          <a:effectLst/>
                        </a:rPr>
                        <a:t>Cyber vulnerability                             </a:t>
                      </a:r>
                      <a:endParaRPr lang="en-US" sz="1200" b="0" i="0" u="none" strike="noStrike" dirty="0">
                        <a:solidFill>
                          <a:srgbClr val="000000"/>
                        </a:solidFill>
                        <a:effectLst/>
                        <a:latin typeface="Calibri" panose="020F0502020204030204" pitchFamily="34" charset="0"/>
                      </a:endParaRPr>
                    </a:p>
                  </a:txBody>
                  <a:tcPr marL="4892" marR="4892" marT="489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US" sz="1200" u="none" strike="noStrike" dirty="0">
                          <a:effectLst/>
                        </a:rPr>
                        <a:t>Elimination of all non-essential pathways to external systems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71450" indent="-171450" algn="l" fontAlgn="b">
                        <a:buFont typeface="Arial" panose="020B0604020202020204" pitchFamily="34" charset="0"/>
                        <a:buChar char="•"/>
                      </a:pPr>
                      <a:r>
                        <a:rPr lang="en-US" sz="1200" u="none" strike="noStrike" dirty="0">
                          <a:effectLst/>
                        </a:rPr>
                        <a:t>Improved cyber security for sensors, communication, and control systems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61331">
                <a:tc vMerge="1">
                  <a:txBody>
                    <a:bodyPr/>
                    <a:lstStyle/>
                    <a:p>
                      <a:endParaRPr lang="en-US"/>
                    </a:p>
                  </a:txBody>
                  <a:tcPr/>
                </a:tc>
                <a:tc>
                  <a:txBody>
                    <a:bodyPr/>
                    <a:lstStyle/>
                    <a:p>
                      <a:pPr marL="171450" indent="-171450" algn="l" fontAlgn="b">
                        <a:buFont typeface="Arial" panose="020B0604020202020204" pitchFamily="34" charset="0"/>
                        <a:buChar char="•"/>
                      </a:pPr>
                      <a:r>
                        <a:rPr lang="en-US" sz="1200" u="none" strike="noStrike" dirty="0">
                          <a:effectLst/>
                        </a:rPr>
                        <a:t>Use of high-quality cyber security on all links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71450" indent="-171450" algn="l" fontAlgn="b">
                        <a:buFont typeface="Arial" panose="020B0604020202020204" pitchFamily="34" charset="0"/>
                        <a:buChar char="•"/>
                      </a:pPr>
                      <a:r>
                        <a:rPr lang="en-US" sz="1200" u="none" strike="noStrike" dirty="0">
                          <a:effectLst/>
                        </a:rPr>
                        <a:t>Systems to monitor for, and help avoid, operator error</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87714">
                <a:tc vMerge="1">
                  <a:txBody>
                    <a:bodyPr/>
                    <a:lstStyle/>
                    <a:p>
                      <a:endParaRPr lang="en-US"/>
                    </a:p>
                  </a:txBody>
                  <a:tcPr/>
                </a:tc>
                <a:tc>
                  <a:txBody>
                    <a:bodyPr/>
                    <a:lstStyle/>
                    <a:p>
                      <a:pPr marL="171450" indent="-171450" algn="l" fontAlgn="b">
                        <a:buFont typeface="Arial" panose="020B0604020202020204" pitchFamily="34" charset="0"/>
                        <a:buChar char="•"/>
                      </a:pPr>
                      <a:r>
                        <a:rPr lang="en-US" sz="1200" u="none" strike="noStrike" dirty="0">
                          <a:effectLst/>
                        </a:rPr>
                        <a:t>Improved personnel training</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US" sz="1200" u="none" strike="noStrike" dirty="0" smtClean="0">
                          <a:effectLst/>
                        </a:rPr>
                        <a:t>Improved </a:t>
                      </a:r>
                      <a:r>
                        <a:rPr lang="en-US" sz="1200" u="none" strike="noStrike" dirty="0">
                          <a:effectLst/>
                        </a:rPr>
                        <a:t>training simulations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03054">
                <a:tc vMerge="1">
                  <a:txBody>
                    <a:bodyPr/>
                    <a:lstStyle/>
                    <a:p>
                      <a:endParaRPr lang="en-US"/>
                    </a:p>
                  </a:txBody>
                  <a:tcPr/>
                </a:tc>
                <a:tc>
                  <a:txBody>
                    <a:bodyPr/>
                    <a:lstStyle/>
                    <a:p>
                      <a:pPr marL="171450" indent="-171450" algn="l" fontAlgn="b">
                        <a:buFont typeface="Arial" panose="020B0604020202020204" pitchFamily="34" charset="0"/>
                        <a:buChar char="•"/>
                      </a:pPr>
                      <a:r>
                        <a:rPr lang="en-US" sz="1200" u="none" strike="noStrike" dirty="0" smtClean="0">
                          <a:effectLst/>
                        </a:rPr>
                        <a:t>Standardized</a:t>
                      </a:r>
                      <a:r>
                        <a:rPr lang="en-US" sz="1200" u="none" strike="noStrike" baseline="0" dirty="0" smtClean="0">
                          <a:effectLst/>
                        </a:rPr>
                        <a:t> use of r</a:t>
                      </a:r>
                      <a:r>
                        <a:rPr lang="en-US" sz="1200" u="none" strike="noStrike" dirty="0" smtClean="0">
                          <a:effectLst/>
                        </a:rPr>
                        <a:t>isk</a:t>
                      </a:r>
                      <a:r>
                        <a:rPr lang="en-US" sz="1200" u="none" strike="noStrike" baseline="0" dirty="0" smtClean="0">
                          <a:effectLst/>
                        </a:rPr>
                        <a:t> assessment application</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US" sz="1200" u="none" strike="noStrike" dirty="0">
                          <a:effectLst/>
                        </a:rPr>
                        <a:t>Improved </a:t>
                      </a:r>
                      <a:r>
                        <a:rPr lang="en-US" sz="1200" u="none" strike="noStrike" dirty="0" smtClean="0">
                          <a:effectLst/>
                        </a:rPr>
                        <a:t>standards </a:t>
                      </a:r>
                      <a:r>
                        <a:rPr lang="en-US" sz="1200" u="none" strike="noStrike" dirty="0">
                          <a:effectLst/>
                        </a:rPr>
                        <a:t>and guidelines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71209">
                <a:tc vMerge="1">
                  <a:txBody>
                    <a:bodyPr/>
                    <a:lstStyle/>
                    <a:p>
                      <a:pPr algn="ctr" fontAlgn="b"/>
                      <a:endParaRPr lang="en-US" sz="1200" b="0" i="0" u="none" strike="noStrike" dirty="0">
                        <a:solidFill>
                          <a:srgbClr val="000000"/>
                        </a:solidFill>
                        <a:effectLst/>
                        <a:latin typeface="Calibri" panose="020F0502020204030204" pitchFamily="34" charset="0"/>
                      </a:endParaRPr>
                    </a:p>
                  </a:txBody>
                  <a:tcPr marL="4892" marR="4892" marT="489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b">
                        <a:buFont typeface="Arial" panose="020B0604020202020204" pitchFamily="34" charset="0"/>
                        <a:buChar char="•"/>
                      </a:pPr>
                      <a:r>
                        <a:rPr lang="en-US" sz="1200" b="0" i="0" u="none" strike="noStrike" dirty="0" smtClean="0">
                          <a:solidFill>
                            <a:srgbClr val="000000"/>
                          </a:solidFill>
                          <a:effectLst/>
                          <a:latin typeface="Calibri" panose="020F0502020204030204" pitchFamily="34" charset="0"/>
                        </a:rPr>
                        <a:t>Limit access; strong authentication where access exists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105">
                <a:tc rowSpan="8">
                  <a:txBody>
                    <a:bodyPr/>
                    <a:lstStyle/>
                    <a:p>
                      <a:pPr algn="ctr" fontAlgn="t"/>
                      <a:r>
                        <a:rPr lang="en-US" sz="1200" u="none" strike="noStrike" dirty="0">
                          <a:effectLst/>
                        </a:rPr>
                        <a:t>Increased Resiliency / Accelerated Restoration</a:t>
                      </a:r>
                      <a:endParaRPr lang="en-US" sz="1200" b="0" i="0" u="none" strike="noStrike" dirty="0">
                        <a:solidFill>
                          <a:srgbClr val="000000"/>
                        </a:solidFill>
                        <a:effectLst/>
                        <a:latin typeface="Calibri" panose="020F0502020204030204" pitchFamily="34" charset="0"/>
                      </a:endParaRPr>
                    </a:p>
                  </a:txBody>
                  <a:tcPr marL="4892" marR="4892" marT="489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u="none" strike="noStrike" dirty="0">
                          <a:effectLst/>
                        </a:rPr>
                        <a:t>Expanded and more selective demand-side management</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u="none" strike="noStrike" dirty="0">
                          <a:effectLst/>
                        </a:rPr>
                        <a:t>Lower-cost undergrounding</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75296">
                <a:tc vMerge="1">
                  <a:txBody>
                    <a:bodyPr/>
                    <a:lstStyle/>
                    <a:p>
                      <a:endParaRPr lang="en-US"/>
                    </a:p>
                  </a:txBody>
                  <a:tcPr/>
                </a:tc>
                <a:tc>
                  <a:txBody>
                    <a:bodyPr/>
                    <a:lstStyle/>
                    <a:p>
                      <a:pPr marL="171450" indent="-171450" algn="l" fontAlgn="b">
                        <a:buFont typeface="Arial" panose="020B0604020202020204" pitchFamily="34" charset="0"/>
                        <a:buChar char="•"/>
                      </a:pPr>
                      <a:r>
                        <a:rPr lang="en-US" sz="1200" u="none" strike="noStrike" dirty="0">
                          <a:effectLst/>
                        </a:rPr>
                        <a:t>Expanded use of distribution automation</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u="none" strike="noStrike" dirty="0">
                          <a:effectLst/>
                        </a:rPr>
                        <a:t>Improved probabilistic vulnerability assessment</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105">
                <a:tc vMerge="1">
                  <a:txBody>
                    <a:bodyPr/>
                    <a:lstStyle/>
                    <a:p>
                      <a:endParaRPr lang="en-US"/>
                    </a:p>
                  </a:txBody>
                  <a:tcPr/>
                </a:tc>
                <a:tc>
                  <a:txBody>
                    <a:bodyPr/>
                    <a:lstStyle/>
                    <a:p>
                      <a:pPr marL="171450" indent="-171450" algn="l" fontAlgn="b">
                        <a:buFont typeface="Arial" panose="020B0604020202020204" pitchFamily="34" charset="0"/>
                        <a:buChar char="•"/>
                      </a:pPr>
                      <a:r>
                        <a:rPr lang="en-US" sz="1200" u="none" strike="noStrike" dirty="0">
                          <a:effectLst/>
                        </a:rPr>
                        <a:t>Expanded planning for large outages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u="none" strike="noStrike" dirty="0">
                          <a:effectLst/>
                        </a:rPr>
                        <a:t>Improved sensors, communication, real-time analysis, and system visualization</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09096">
                <a:tc vMerge="1">
                  <a:txBody>
                    <a:bodyPr/>
                    <a:lstStyle/>
                    <a:p>
                      <a:endParaRPr lang="en-US"/>
                    </a:p>
                  </a:txBody>
                  <a:tcPr/>
                </a:tc>
                <a:tc>
                  <a:txBody>
                    <a:bodyPr/>
                    <a:lstStyle/>
                    <a:p>
                      <a:pPr marL="171450" indent="-171450" algn="l" fontAlgn="t">
                        <a:buFont typeface="Arial" panose="020B0604020202020204" pitchFamily="34" charset="0"/>
                        <a:buChar char="•"/>
                      </a:pPr>
                      <a:r>
                        <a:rPr lang="en-US" sz="1200" u="none" strike="noStrike" dirty="0" smtClean="0">
                          <a:effectLst/>
                        </a:rPr>
                        <a:t>Designate</a:t>
                      </a:r>
                      <a:r>
                        <a:rPr lang="en-US" sz="1200" u="none" strike="noStrike" baseline="0" dirty="0" smtClean="0">
                          <a:effectLst/>
                        </a:rPr>
                        <a:t> </a:t>
                      </a:r>
                      <a:r>
                        <a:rPr lang="en-US" sz="1200" u="none" strike="noStrike" dirty="0" smtClean="0">
                          <a:effectLst/>
                        </a:rPr>
                        <a:t>utility </a:t>
                      </a:r>
                      <a:r>
                        <a:rPr lang="en-US" sz="1200" u="none" strike="noStrike" dirty="0">
                          <a:effectLst/>
                        </a:rPr>
                        <a:t>employees as first responders.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u="none" strike="noStrike" dirty="0">
                          <a:effectLst/>
                        </a:rPr>
                        <a:t>Improved automatic control</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vMerge="1">
                  <a:txBody>
                    <a:bodyPr/>
                    <a:lstStyle/>
                    <a:p>
                      <a:endParaRPr lang="en-US"/>
                    </a:p>
                  </a:txBody>
                  <a:tcPr/>
                </a:tc>
                <a:tc>
                  <a:txBody>
                    <a:bodyPr/>
                    <a:lstStyle/>
                    <a:p>
                      <a:pPr marL="0" indent="0" algn="l" fontAlgn="b">
                        <a:buFont typeface="Arial" panose="020B0604020202020204" pitchFamily="34" charset="0"/>
                        <a:buNone/>
                      </a:pP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u="none" strike="noStrike" dirty="0">
                          <a:effectLst/>
                        </a:rPr>
                        <a:t>Improved capability for islanding and self-healing</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105">
                <a:tc vMerge="1">
                  <a:txBody>
                    <a:bodyPr/>
                    <a:lstStyle/>
                    <a:p>
                      <a:endParaRPr lang="en-US"/>
                    </a:p>
                  </a:txBody>
                  <a:tcPr/>
                </a:tc>
                <a:tc>
                  <a:txBody>
                    <a:bodyPr/>
                    <a:lstStyle/>
                    <a:p>
                      <a:pPr marL="0" indent="0" algn="l" fontAlgn="b">
                        <a:buFont typeface="Arial" panose="020B0604020202020204" pitchFamily="34" charset="0"/>
                        <a:buNone/>
                      </a:pP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u="none" strike="noStrike" dirty="0">
                          <a:effectLst/>
                        </a:rPr>
                        <a:t>Improved energy storage</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105">
                <a:tc vMerge="1">
                  <a:txBody>
                    <a:bodyPr/>
                    <a:lstStyle/>
                    <a:p>
                      <a:endParaRPr lang="en-US"/>
                    </a:p>
                  </a:txBody>
                  <a:tcPr/>
                </a:tc>
                <a:tc>
                  <a:txBody>
                    <a:bodyPr/>
                    <a:lstStyle/>
                    <a:p>
                      <a:pPr marL="0" indent="0" algn="l" fontAlgn="b">
                        <a:buFont typeface="Arial" panose="020B0604020202020204" pitchFamily="34" charset="0"/>
                        <a:buNone/>
                      </a:pP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u="none" strike="noStrike" dirty="0">
                          <a:effectLst/>
                        </a:rPr>
                        <a:t>Development and stockpiling of restoration transformers and other key equipment of long </a:t>
                      </a:r>
                      <a:r>
                        <a:rPr lang="en-US" sz="1200" u="none" strike="noStrike" dirty="0" smtClean="0">
                          <a:effectLst/>
                        </a:rPr>
                        <a:t>lead time</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22001">
                <a:tc vMerge="1">
                  <a:txBody>
                    <a:bodyPr/>
                    <a:lstStyle/>
                    <a:p>
                      <a:endParaRPr lang="en-US"/>
                    </a:p>
                  </a:txBody>
                  <a:tcPr/>
                </a:tc>
                <a:tc>
                  <a:txBody>
                    <a:bodyPr/>
                    <a:lstStyle/>
                    <a:p>
                      <a:pPr marL="0" indent="0" algn="l" fontAlgn="b">
                        <a:buFont typeface="Arial" panose="020B0604020202020204" pitchFamily="34" charset="0"/>
                        <a:buNone/>
                      </a:pP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u="none" strike="noStrike" dirty="0">
                          <a:effectLst/>
                        </a:rPr>
                        <a:t>Improved assessment and planning tools</a:t>
                      </a:r>
                      <a:endParaRPr lang="en-US" sz="1200" b="0" i="0" u="none" strike="noStrike" dirty="0">
                        <a:solidFill>
                          <a:srgbClr val="000000"/>
                        </a:solidFill>
                        <a:effectLst/>
                        <a:latin typeface="Calibri" panose="020F0502020204030204" pitchFamily="34" charset="0"/>
                      </a:endParaRPr>
                    </a:p>
                  </a:txBody>
                  <a:tcPr marL="4892" marR="4892" marT="48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693">
                <a:tc gridSpan="3">
                  <a:txBody>
                    <a:bodyPr/>
                    <a:lstStyle/>
                    <a:p>
                      <a:pPr algn="l" fontAlgn="b"/>
                      <a:r>
                        <a:rPr lang="en-US" sz="900" u="none" strike="noStrike" dirty="0">
                          <a:effectLst/>
                        </a:rPr>
                        <a:t>Source:  Adapted from Terrorism and the Electric Power Delivery System, National </a:t>
                      </a:r>
                      <a:r>
                        <a:rPr lang="en-US" sz="900" u="none" strike="noStrike" dirty="0" smtClean="0">
                          <a:effectLst/>
                        </a:rPr>
                        <a:t>Academy </a:t>
                      </a:r>
                      <a:r>
                        <a:rPr lang="en-US" sz="900" u="none" strike="noStrike" dirty="0">
                          <a:effectLst/>
                        </a:rPr>
                        <a:t>of Sciences.</a:t>
                      </a:r>
                      <a:endParaRPr lang="en-US" sz="900" b="0" i="0" u="none" strike="noStrike" dirty="0">
                        <a:solidFill>
                          <a:srgbClr val="000000"/>
                        </a:solidFill>
                        <a:effectLst/>
                        <a:latin typeface="Calibri" panose="020F0502020204030204" pitchFamily="34" charset="0"/>
                      </a:endParaRPr>
                    </a:p>
                  </a:txBody>
                  <a:tcPr marL="4892" marR="4892" marT="489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60454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 Team  Established to Address Cyber Risk</a:t>
            </a:r>
            <a:endParaRPr lang="en-US" dirty="0"/>
          </a:p>
        </p:txBody>
      </p:sp>
      <p:sp>
        <p:nvSpPr>
          <p:cNvPr id="3" name="Content Placeholder 2"/>
          <p:cNvSpPr>
            <a:spLocks noGrp="1"/>
          </p:cNvSpPr>
          <p:nvPr>
            <p:ph idx="1"/>
          </p:nvPr>
        </p:nvSpPr>
        <p:spPr/>
        <p:txBody>
          <a:bodyPr>
            <a:normAutofit lnSpcReduction="10000"/>
          </a:bodyPr>
          <a:lstStyle/>
          <a:p>
            <a:r>
              <a:rPr lang="en-US" dirty="0" smtClean="0"/>
              <a:t>National Grid, Central Hudson, Consolidated Edison, and O&amp;R participated</a:t>
            </a:r>
          </a:p>
          <a:p>
            <a:r>
              <a:rPr lang="en-US" dirty="0" smtClean="0"/>
              <a:t>Mission and Vision </a:t>
            </a:r>
          </a:p>
          <a:p>
            <a:pPr lvl="1"/>
            <a:r>
              <a:rPr lang="en-US" dirty="0" smtClean="0"/>
              <a:t>Develop </a:t>
            </a:r>
            <a:r>
              <a:rPr lang="en-US" dirty="0"/>
              <a:t>JU REV </a:t>
            </a:r>
            <a:r>
              <a:rPr lang="en-US" dirty="0" smtClean="0"/>
              <a:t>Cybersecurity </a:t>
            </a:r>
            <a:r>
              <a:rPr lang="en-US" dirty="0"/>
              <a:t>&amp; Privacy Framework </a:t>
            </a:r>
          </a:p>
          <a:p>
            <a:pPr lvl="1"/>
            <a:r>
              <a:rPr lang="en-US" dirty="0"/>
              <a:t>Provide appropriate advice &amp; guidance to the supplemental DSIP working groups on matters concerning cybersecurity and </a:t>
            </a:r>
            <a:r>
              <a:rPr lang="en-US" dirty="0" smtClean="0"/>
              <a:t>privacy</a:t>
            </a:r>
          </a:p>
          <a:p>
            <a:r>
              <a:rPr lang="en-US" dirty="0" smtClean="0"/>
              <a:t>Team Strategy</a:t>
            </a:r>
          </a:p>
          <a:p>
            <a:pPr lvl="1"/>
            <a:r>
              <a:rPr lang="en-US" dirty="0" smtClean="0"/>
              <a:t>Incorporate risk assessments as a core principal </a:t>
            </a:r>
          </a:p>
          <a:p>
            <a:pPr lvl="1"/>
            <a:r>
              <a:rPr lang="en-US" dirty="0" smtClean="0"/>
              <a:t>Utilize best practices from existing standards and frameworks to ensure all elements or domains of security and privacy are addressed</a:t>
            </a:r>
          </a:p>
          <a:p>
            <a:pPr lvl="1"/>
            <a:r>
              <a:rPr lang="en-US" dirty="0" smtClean="0"/>
              <a:t>Incorporate vendor assessments on a regular basis</a:t>
            </a:r>
          </a:p>
          <a:p>
            <a:pPr lvl="1"/>
            <a:r>
              <a:rPr lang="en-US" dirty="0" smtClean="0"/>
              <a:t>Framework is at a high level and each utility will include a description of it’s implementation of that framework in the DSIP filing.</a:t>
            </a:r>
          </a:p>
        </p:txBody>
      </p:sp>
    </p:spTree>
    <p:extLst>
      <p:ext uri="{BB962C8B-B14F-4D97-AF65-F5344CB8AC3E}">
        <p14:creationId xmlns:p14="http://schemas.microsoft.com/office/powerpoint/2010/main" val="3839903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a:t>
            </a:r>
            <a:endParaRPr lang="en-US" dirty="0"/>
          </a:p>
        </p:txBody>
      </p:sp>
      <p:sp>
        <p:nvSpPr>
          <p:cNvPr id="3" name="Content Placeholder 2"/>
          <p:cNvSpPr>
            <a:spLocks noGrp="1"/>
          </p:cNvSpPr>
          <p:nvPr>
            <p:ph idx="1"/>
          </p:nvPr>
        </p:nvSpPr>
        <p:spPr/>
        <p:txBody>
          <a:bodyPr/>
          <a:lstStyle/>
          <a:p>
            <a:r>
              <a:rPr lang="en-US" dirty="0" smtClean="0"/>
              <a:t>Initial framework has been developed</a:t>
            </a:r>
          </a:p>
          <a:p>
            <a:pPr lvl="1"/>
            <a:r>
              <a:rPr lang="en-US" dirty="0" smtClean="0"/>
              <a:t>References NIST Cybersecurity Framework for risk </a:t>
            </a:r>
          </a:p>
          <a:p>
            <a:pPr lvl="1"/>
            <a:r>
              <a:rPr lang="en-US" dirty="0" smtClean="0"/>
              <a:t>References multiple frameworks for cybersecurity policy</a:t>
            </a:r>
          </a:p>
          <a:p>
            <a:pPr lvl="1"/>
            <a:r>
              <a:rPr lang="en-US" dirty="0" smtClean="0"/>
              <a:t>References Fair Information Practice Principals (FIPPs) for privacy</a:t>
            </a:r>
          </a:p>
          <a:p>
            <a:r>
              <a:rPr lang="en-US" dirty="0" smtClean="0"/>
              <a:t>Each member utility responding with their implementation of this framework</a:t>
            </a:r>
          </a:p>
          <a:p>
            <a:r>
              <a:rPr lang="en-US" dirty="0" smtClean="0"/>
              <a:t>Team will implement updates as  DSIP response feedback from stakeholders offers opportunities</a:t>
            </a:r>
          </a:p>
          <a:p>
            <a:r>
              <a:rPr lang="en-US" dirty="0" smtClean="0"/>
              <a:t>Work toward November 2016 Supplemental DSIP submission   </a:t>
            </a:r>
          </a:p>
        </p:txBody>
      </p:sp>
    </p:spTree>
    <p:extLst>
      <p:ext uri="{BB962C8B-B14F-4D97-AF65-F5344CB8AC3E}">
        <p14:creationId xmlns:p14="http://schemas.microsoft.com/office/powerpoint/2010/main" val="1544898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Energy assets not owned by utilities </a:t>
            </a:r>
          </a:p>
          <a:p>
            <a:r>
              <a:rPr lang="en-US" dirty="0" smtClean="0"/>
              <a:t>Energy assets not located on utility property</a:t>
            </a:r>
          </a:p>
          <a:p>
            <a:r>
              <a:rPr lang="en-US" dirty="0" smtClean="0"/>
              <a:t>The use of the Internet in communicating with energy assets</a:t>
            </a:r>
          </a:p>
          <a:p>
            <a:r>
              <a:rPr lang="en-US" dirty="0" smtClean="0"/>
              <a:t>The use of cloud computing for vendor offerings</a:t>
            </a:r>
          </a:p>
          <a:p>
            <a:r>
              <a:rPr lang="en-US" dirty="0" smtClean="0"/>
              <a:t>Ensuring the protection of customer information while sharing with vendors </a:t>
            </a:r>
          </a:p>
        </p:txBody>
      </p:sp>
    </p:spTree>
    <p:extLst>
      <p:ext uri="{BB962C8B-B14F-4D97-AF65-F5344CB8AC3E}">
        <p14:creationId xmlns:p14="http://schemas.microsoft.com/office/powerpoint/2010/main" val="2174661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Common Cyber Attacks and Defenses</a:t>
            </a:r>
            <a:endParaRPr lang="en-US" dirty="0"/>
          </a:p>
        </p:txBody>
      </p:sp>
      <p:sp>
        <p:nvSpPr>
          <p:cNvPr id="3" name="Content Placeholder 2"/>
          <p:cNvSpPr>
            <a:spLocks noGrp="1"/>
          </p:cNvSpPr>
          <p:nvPr>
            <p:ph idx="1"/>
          </p:nvPr>
        </p:nvSpPr>
        <p:spPr>
          <a:xfrm>
            <a:off x="484095" y="1124262"/>
            <a:ext cx="8218841" cy="4901784"/>
          </a:xfrm>
        </p:spPr>
        <p:txBody>
          <a:bodyPr>
            <a:normAutofit lnSpcReduction="10000"/>
          </a:bodyPr>
          <a:lstStyle/>
          <a:p>
            <a:r>
              <a:rPr lang="en-US" dirty="0" smtClean="0"/>
              <a:t>Need for common or coordinated security and data access protocols as well as standardized practices across all organizations seeking access to the grid </a:t>
            </a:r>
          </a:p>
          <a:p>
            <a:pPr lvl="1">
              <a:lnSpc>
                <a:spcPct val="110000"/>
              </a:lnSpc>
            </a:pPr>
            <a:r>
              <a:rPr lang="en-US" sz="2000" dirty="0"/>
              <a:t>Public internet access to industrial control system (ICS) facilitated a breach of systems – example high profile breaches occurred at a US Crime Lab, a Dam, the Sochi Olympic stadium, and numerous water utilities</a:t>
            </a:r>
          </a:p>
          <a:p>
            <a:pPr lvl="2"/>
            <a:r>
              <a:rPr lang="en-US" sz="1800" dirty="0" smtClean="0"/>
              <a:t>Solution: isolate ICS networks from public and business operations networks</a:t>
            </a:r>
          </a:p>
          <a:p>
            <a:pPr lvl="1">
              <a:lnSpc>
                <a:spcPct val="100000"/>
              </a:lnSpc>
            </a:pPr>
            <a:r>
              <a:rPr lang="en-US" sz="2000" dirty="0"/>
              <a:t>Failure to segregate the corporate and control networks caused a security breach at a pipeline operator</a:t>
            </a:r>
          </a:p>
          <a:p>
            <a:pPr lvl="2"/>
            <a:r>
              <a:rPr lang="en-US" sz="1800" dirty="0"/>
              <a:t>Solution: isolate ICS networks from business networks</a:t>
            </a:r>
          </a:p>
          <a:p>
            <a:pPr lvl="1"/>
            <a:r>
              <a:rPr lang="en-US" sz="2000" dirty="0" smtClean="0"/>
              <a:t>Failure to require secure remote access enabled BlackEnergy intrusions onto various ICSs </a:t>
            </a:r>
          </a:p>
          <a:p>
            <a:pPr lvl="2"/>
            <a:r>
              <a:rPr lang="en-US" sz="1800" dirty="0" smtClean="0"/>
              <a:t>Solution: require remote access to be operator controlled, time limited, and procedurally similar to ‘lock-out, tag-out’</a:t>
            </a:r>
            <a:endParaRPr lang="en-US" sz="1800" dirty="0"/>
          </a:p>
        </p:txBody>
      </p:sp>
    </p:spTree>
    <p:extLst>
      <p:ext uri="{BB962C8B-B14F-4D97-AF65-F5344CB8AC3E}">
        <p14:creationId xmlns:p14="http://schemas.microsoft.com/office/powerpoint/2010/main" val="1823889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Reduction Model: Application, Adoption of IT System Protocols, and NDA</a:t>
            </a:r>
            <a:endParaRPr lang="en-US" dirty="0"/>
          </a:p>
        </p:txBody>
      </p:sp>
      <p:sp>
        <p:nvSpPr>
          <p:cNvPr id="3" name="Content Placeholder 2"/>
          <p:cNvSpPr>
            <a:spLocks noGrp="1"/>
          </p:cNvSpPr>
          <p:nvPr>
            <p:ph idx="1"/>
          </p:nvPr>
        </p:nvSpPr>
        <p:spPr>
          <a:xfrm>
            <a:off x="547595" y="1344222"/>
            <a:ext cx="8218841" cy="4351338"/>
          </a:xfrm>
        </p:spPr>
        <p:txBody>
          <a:bodyPr>
            <a:normAutofit/>
          </a:bodyPr>
          <a:lstStyle/>
          <a:p>
            <a:r>
              <a:rPr lang="en-US" dirty="0" smtClean="0"/>
              <a:t>Application to access system data and non-disclosure agreement</a:t>
            </a:r>
          </a:p>
          <a:p>
            <a:pPr lvl="1"/>
            <a:r>
              <a:rPr lang="en-US" dirty="0" smtClean="0"/>
              <a:t>Pre-identified data for which application is required</a:t>
            </a:r>
          </a:p>
          <a:p>
            <a:pPr lvl="1"/>
            <a:r>
              <a:rPr lang="en-US" dirty="0" smtClean="0"/>
              <a:t>Provides identity of requestor and the requestor’s organization affiliation</a:t>
            </a:r>
          </a:p>
          <a:p>
            <a:pPr lvl="1"/>
            <a:r>
              <a:rPr lang="en-US" dirty="0" smtClean="0"/>
              <a:t>Defines the data for which access is being requested and requests specific information from the requestor depending on the data requested</a:t>
            </a:r>
          </a:p>
          <a:p>
            <a:pPr lvl="1"/>
            <a:r>
              <a:rPr lang="en-US" dirty="0" smtClean="0"/>
              <a:t>Requests the intended use of the data from a standardized list of uses</a:t>
            </a:r>
          </a:p>
          <a:p>
            <a:pPr lvl="1"/>
            <a:r>
              <a:rPr lang="en-US" dirty="0" smtClean="0"/>
              <a:t>Requires adoption of certain cybersecurity protocols and standards</a:t>
            </a:r>
          </a:p>
          <a:p>
            <a:pPr lvl="1"/>
            <a:r>
              <a:rPr lang="en-US" dirty="0" smtClean="0"/>
              <a:t>Requires signed NDA to process the application</a:t>
            </a:r>
          </a:p>
        </p:txBody>
      </p:sp>
    </p:spTree>
    <p:extLst>
      <p:ext uri="{BB962C8B-B14F-4D97-AF65-F5344CB8AC3E}">
        <p14:creationId xmlns:p14="http://schemas.microsoft.com/office/powerpoint/2010/main" val="3570036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pPr lvl="0"/>
            <a:r>
              <a:rPr lang="en-US" dirty="0" smtClean="0"/>
              <a:t>For DER Providers and Other Stakeholders</a:t>
            </a:r>
            <a:endParaRPr lang="en-US" dirty="0"/>
          </a:p>
          <a:p>
            <a:pPr lvl="1"/>
            <a:r>
              <a:rPr lang="en-US" dirty="0"/>
              <a:t>As a DER what potential advantages and/or challenges do you foresee with this type of approach to granting access to certain system data? </a:t>
            </a:r>
          </a:p>
          <a:p>
            <a:r>
              <a:rPr lang="en-US" dirty="0"/>
              <a:t>F</a:t>
            </a:r>
            <a:r>
              <a:rPr lang="en-US" dirty="0" smtClean="0"/>
              <a:t>or </a:t>
            </a:r>
            <a:r>
              <a:rPr lang="en-US" dirty="0"/>
              <a:t>DSPs</a:t>
            </a:r>
          </a:p>
          <a:p>
            <a:pPr lvl="1"/>
            <a:r>
              <a:rPr lang="en-US" dirty="0"/>
              <a:t>What are the advantages and potential challenges/disadvantages to the DSP of implementing this type of model?</a:t>
            </a:r>
          </a:p>
          <a:p>
            <a:pPr lvl="1"/>
            <a:r>
              <a:rPr lang="en-US" dirty="0"/>
              <a:t>What system data would potentially be covered?</a:t>
            </a:r>
          </a:p>
          <a:p>
            <a:endParaRPr lang="en-US" dirty="0"/>
          </a:p>
        </p:txBody>
      </p:sp>
    </p:spTree>
    <p:extLst>
      <p:ext uri="{BB962C8B-B14F-4D97-AF65-F5344CB8AC3E}">
        <p14:creationId xmlns:p14="http://schemas.microsoft.com/office/powerpoint/2010/main" val="2213289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Group Ground Rules*</a:t>
            </a:r>
          </a:p>
        </p:txBody>
      </p:sp>
      <p:sp>
        <p:nvSpPr>
          <p:cNvPr id="6" name="Rectangle 5"/>
          <p:cNvSpPr/>
          <p:nvPr/>
        </p:nvSpPr>
        <p:spPr>
          <a:xfrm>
            <a:off x="484095" y="851045"/>
            <a:ext cx="8021781" cy="5386090"/>
          </a:xfrm>
          <a:prstGeom prst="rect">
            <a:avLst/>
          </a:prstGeom>
        </p:spPr>
        <p:txBody>
          <a:bodyPr wrap="square">
            <a:spAutoFit/>
          </a:bodyPr>
          <a:lstStyle/>
          <a:p>
            <a:pPr marL="274320" indent="-274320">
              <a:buFont typeface="Arial" panose="020B0604020202020204" pitchFamily="34" charset="0"/>
              <a:buChar char="•"/>
            </a:pPr>
            <a:r>
              <a:rPr lang="en-US" sz="1600" dirty="0"/>
              <a:t>All stakeholder engagement </a:t>
            </a:r>
            <a:r>
              <a:rPr lang="en-US" sz="1600" dirty="0" smtClean="0"/>
              <a:t>(Advisory </a:t>
            </a:r>
            <a:r>
              <a:rPr lang="en-US" sz="1600" dirty="0"/>
              <a:t>G</a:t>
            </a:r>
            <a:r>
              <a:rPr lang="en-US" sz="1600" dirty="0" smtClean="0"/>
              <a:t>roup </a:t>
            </a:r>
            <a:r>
              <a:rPr lang="en-US" sz="1600" dirty="0"/>
              <a:t>and </a:t>
            </a:r>
            <a:r>
              <a:rPr lang="en-US" sz="1600" dirty="0" smtClean="0"/>
              <a:t>Engagement </a:t>
            </a:r>
            <a:r>
              <a:rPr lang="en-US" sz="1600" dirty="0"/>
              <a:t>G</a:t>
            </a:r>
            <a:r>
              <a:rPr lang="en-US" sz="1600" dirty="0" smtClean="0"/>
              <a:t>roup</a:t>
            </a:r>
            <a:r>
              <a:rPr lang="en-US" sz="1600" dirty="0"/>
              <a:t>) meetings, webinars and information exchange are designed </a:t>
            </a:r>
            <a:r>
              <a:rPr lang="en-US" sz="1600" u="sng" dirty="0"/>
              <a:t>solely</a:t>
            </a:r>
            <a:r>
              <a:rPr lang="en-US" sz="1600" dirty="0"/>
              <a:t> to provide an</a:t>
            </a:r>
            <a:r>
              <a:rPr lang="en-US" sz="1600" dirty="0">
                <a:solidFill>
                  <a:srgbClr val="FF0000"/>
                </a:solidFill>
              </a:rPr>
              <a:t> </a:t>
            </a:r>
            <a:r>
              <a:rPr lang="en-US" sz="1600" dirty="0"/>
              <a:t>open forum or means for the expression of various points of view </a:t>
            </a:r>
            <a:r>
              <a:rPr lang="en-US" sz="1600" u="sng" dirty="0"/>
              <a:t>in compliance with antitrust laws</a:t>
            </a:r>
            <a:r>
              <a:rPr lang="en-US" sz="1600" dirty="0"/>
              <a:t>.  </a:t>
            </a:r>
          </a:p>
          <a:p>
            <a:pPr marL="274320" indent="-274320">
              <a:buFont typeface="Arial" panose="020B0604020202020204" pitchFamily="34" charset="0"/>
              <a:buChar char="•"/>
            </a:pPr>
            <a:endParaRPr lang="en-US" sz="1000" dirty="0"/>
          </a:p>
          <a:p>
            <a:pPr marL="274320" indent="-274320">
              <a:buFont typeface="Arial" panose="020B0604020202020204" pitchFamily="34" charset="0"/>
              <a:buChar char="•"/>
            </a:pPr>
            <a:r>
              <a:rPr lang="en-US" sz="1600" u="sng" dirty="0"/>
              <a:t>Under no circumstances </a:t>
            </a:r>
            <a:r>
              <a:rPr lang="en-US" sz="1600" dirty="0"/>
              <a:t>shall stakeholder engagement activities be used as a means for competing companies to reach any understanding, expressed or implied, which tends to restrict competition, or in any way, to impair the ability of participating members to exercise independent business judgment regarding matters affecting competition or regulatory positions.</a:t>
            </a:r>
          </a:p>
          <a:p>
            <a:pPr marL="274320" indent="-274320">
              <a:buFont typeface="Arial" panose="020B0604020202020204" pitchFamily="34" charset="0"/>
              <a:buChar char="•"/>
            </a:pPr>
            <a:endParaRPr lang="en-US" sz="1000" dirty="0"/>
          </a:p>
          <a:p>
            <a:pPr marL="274320" indent="-274320">
              <a:buFont typeface="Arial" panose="020B0604020202020204" pitchFamily="34" charset="0"/>
              <a:buChar char="•"/>
            </a:pPr>
            <a:r>
              <a:rPr lang="en-US" sz="1600" dirty="0"/>
              <a:t>Proprietary information </a:t>
            </a:r>
            <a:r>
              <a:rPr lang="en-US" sz="1600" u="sng" dirty="0"/>
              <a:t>shall not be disclosed by any participant </a:t>
            </a:r>
            <a:r>
              <a:rPr lang="en-US" sz="1600" dirty="0"/>
              <a:t>during any stakeholder engagement meeting or its subgroups. In addition, no information of a secret or proprietary nature shall be made available to stakeholder engagement members.</a:t>
            </a:r>
          </a:p>
          <a:p>
            <a:pPr marL="274320" indent="-274320">
              <a:buFont typeface="Arial" panose="020B0604020202020204" pitchFamily="34" charset="0"/>
              <a:buChar char="•"/>
            </a:pPr>
            <a:endParaRPr lang="en-US" sz="1000" dirty="0"/>
          </a:p>
          <a:p>
            <a:pPr marL="274320" indent="-274320">
              <a:buFont typeface="Arial" panose="020B0604020202020204" pitchFamily="34" charset="0"/>
              <a:buChar char="•"/>
            </a:pPr>
            <a:r>
              <a:rPr lang="en-US" sz="1600" dirty="0"/>
              <a:t>All proprietary information which may nonetheless be publicly disclosed by any participant during any stakeholder engagement meeting or its subgroups </a:t>
            </a:r>
            <a:r>
              <a:rPr lang="en-US" sz="1600" u="sng" dirty="0"/>
              <a:t>shall be deemed to have been disclosed on a non-confidential basis</a:t>
            </a:r>
            <a:r>
              <a:rPr lang="en-US" sz="1600" dirty="0"/>
              <a:t>, without any restrictions on use by anyone, except that no valid copyright or patent right shall be deemed to have been waived by such disclosure.</a:t>
            </a:r>
          </a:p>
          <a:p>
            <a:pPr marL="274320" indent="-274320">
              <a:buFont typeface="Arial" panose="020B0604020202020204" pitchFamily="34" charset="0"/>
              <a:buChar char="•"/>
            </a:pPr>
            <a:endParaRPr lang="en-US" sz="1000" dirty="0"/>
          </a:p>
          <a:p>
            <a:pPr marL="274320" indent="-274320">
              <a:buFont typeface="Arial" panose="020B0604020202020204" pitchFamily="34" charset="0"/>
              <a:buChar char="•"/>
            </a:pPr>
            <a:r>
              <a:rPr lang="en-US" sz="1600" dirty="0"/>
              <a:t>AG &amp; EG discussions will be </a:t>
            </a:r>
            <a:r>
              <a:rPr lang="en-US" sz="1600" u="sng" dirty="0"/>
              <a:t>open forums without attribution </a:t>
            </a:r>
            <a:r>
              <a:rPr lang="en-US" sz="1600" dirty="0"/>
              <a:t>and no public documents by the AG or EG will be produced unless publication is agreed upon by the group.</a:t>
            </a:r>
          </a:p>
          <a:p>
            <a:pPr algn="r"/>
            <a:r>
              <a:rPr lang="en-US" sz="1200" i="1" dirty="0"/>
              <a:t>*Ground Rules adapted from the JU Advisory Group</a:t>
            </a:r>
            <a:endParaRPr lang="en-US" sz="1100" i="1" dirty="0"/>
          </a:p>
        </p:txBody>
      </p:sp>
    </p:spTree>
    <p:extLst>
      <p:ext uri="{BB962C8B-B14F-4D97-AF65-F5344CB8AC3E}">
        <p14:creationId xmlns:p14="http://schemas.microsoft.com/office/powerpoint/2010/main" val="2383842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9038" y="3615185"/>
            <a:ext cx="5840627" cy="550862"/>
          </a:xfrm>
        </p:spPr>
        <p:txBody>
          <a:bodyPr/>
          <a:lstStyle/>
          <a:p>
            <a:pPr algn="ctr"/>
            <a:r>
              <a:rPr lang="en-US" dirty="0" smtClean="0"/>
              <a:t>JU Presentation and Discussion</a:t>
            </a:r>
            <a:br>
              <a:rPr lang="en-US" dirty="0" smtClean="0"/>
            </a:br>
            <a:r>
              <a:rPr lang="en-US" dirty="0" smtClean="0"/>
              <a:t>Value Added Information</a:t>
            </a:r>
            <a:endParaRPr lang="en-US" dirty="0"/>
          </a:p>
        </p:txBody>
      </p:sp>
      <p:sp>
        <p:nvSpPr>
          <p:cNvPr id="4" name="Text Placeholder 3"/>
          <p:cNvSpPr>
            <a:spLocks noGrp="1"/>
          </p:cNvSpPr>
          <p:nvPr>
            <p:ph type="body" sz="quarter" idx="10"/>
          </p:nvPr>
        </p:nvSpPr>
        <p:spPr>
          <a:xfrm>
            <a:off x="1791903" y="4352545"/>
            <a:ext cx="6087762" cy="809394"/>
          </a:xfrm>
        </p:spPr>
        <p:txBody>
          <a:bodyPr>
            <a:normAutofit/>
          </a:bodyPr>
          <a:lstStyle/>
          <a:p>
            <a:pPr algn="ctr"/>
            <a:r>
              <a:rPr lang="en-US" dirty="0" smtClean="0"/>
              <a:t>Grid Operations Stakeholder </a:t>
            </a:r>
            <a:r>
              <a:rPr lang="en-US" dirty="0"/>
              <a:t>Engagement Group</a:t>
            </a:r>
          </a:p>
          <a:p>
            <a:pPr algn="ctr"/>
            <a:r>
              <a:rPr lang="en-US" dirty="0"/>
              <a:t>June </a:t>
            </a:r>
            <a:r>
              <a:rPr lang="en-US" dirty="0" smtClean="0"/>
              <a:t>30, </a:t>
            </a:r>
            <a:r>
              <a:rPr lang="en-US" dirty="0"/>
              <a:t>2016</a:t>
            </a:r>
          </a:p>
        </p:txBody>
      </p:sp>
    </p:spTree>
    <p:extLst>
      <p:ext uri="{BB962C8B-B14F-4D97-AF65-F5344CB8AC3E}">
        <p14:creationId xmlns:p14="http://schemas.microsoft.com/office/powerpoint/2010/main" val="1578456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and Agenda</a:t>
            </a:r>
            <a:endParaRPr lang="en-US" dirty="0"/>
          </a:p>
        </p:txBody>
      </p:sp>
      <p:sp>
        <p:nvSpPr>
          <p:cNvPr id="6" name="Content Placeholder 5"/>
          <p:cNvSpPr>
            <a:spLocks noGrp="1"/>
          </p:cNvSpPr>
          <p:nvPr>
            <p:ph idx="1"/>
          </p:nvPr>
        </p:nvSpPr>
        <p:spPr>
          <a:xfrm>
            <a:off x="484095" y="1135117"/>
            <a:ext cx="8218841" cy="4585843"/>
          </a:xfrm>
        </p:spPr>
        <p:txBody>
          <a:bodyPr>
            <a:normAutofit/>
          </a:bodyPr>
          <a:lstStyle/>
          <a:p>
            <a:r>
              <a:rPr lang="en-US" dirty="0" smtClean="0"/>
              <a:t>What is value added information?</a:t>
            </a:r>
          </a:p>
          <a:p>
            <a:pPr lvl="0"/>
            <a:r>
              <a:rPr lang="en-US" dirty="0" smtClean="0"/>
              <a:t>Examples of Value </a:t>
            </a:r>
            <a:r>
              <a:rPr lang="en-US" dirty="0"/>
              <a:t>Added </a:t>
            </a:r>
            <a:r>
              <a:rPr lang="en-US" dirty="0" smtClean="0"/>
              <a:t>Information in Context of System </a:t>
            </a:r>
            <a:r>
              <a:rPr lang="en-US" dirty="0"/>
              <a:t>Data </a:t>
            </a:r>
            <a:endParaRPr lang="en-US" b="1" dirty="0" smtClean="0"/>
          </a:p>
          <a:p>
            <a:pPr lvl="1"/>
            <a:r>
              <a:rPr lang="en-US" dirty="0" smtClean="0"/>
              <a:t>Examples of value added information</a:t>
            </a:r>
          </a:p>
          <a:p>
            <a:pPr lvl="0"/>
            <a:r>
              <a:rPr lang="en-US" dirty="0" smtClean="0"/>
              <a:t>Process Options for Sharing Value Added Information</a:t>
            </a:r>
          </a:p>
          <a:p>
            <a:pPr lvl="0"/>
            <a:r>
              <a:rPr lang="en-US" dirty="0" smtClean="0"/>
              <a:t>Summary JU Position</a:t>
            </a:r>
            <a:endParaRPr lang="en-US" b="1" dirty="0"/>
          </a:p>
        </p:txBody>
      </p:sp>
    </p:spTree>
    <p:extLst>
      <p:ext uri="{BB962C8B-B14F-4D97-AF65-F5344CB8AC3E}">
        <p14:creationId xmlns:p14="http://schemas.microsoft.com/office/powerpoint/2010/main" val="849916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Value Added Information?</a:t>
            </a:r>
            <a:endParaRPr lang="en-US" dirty="0"/>
          </a:p>
        </p:txBody>
      </p:sp>
      <p:sp>
        <p:nvSpPr>
          <p:cNvPr id="4" name="Content Placeholder 3"/>
          <p:cNvSpPr>
            <a:spLocks noGrp="1"/>
          </p:cNvSpPr>
          <p:nvPr>
            <p:ph idx="1"/>
          </p:nvPr>
        </p:nvSpPr>
        <p:spPr>
          <a:xfrm>
            <a:off x="465689" y="1355686"/>
            <a:ext cx="8218841" cy="4351338"/>
          </a:xfrm>
        </p:spPr>
        <p:txBody>
          <a:bodyPr>
            <a:normAutofit/>
          </a:bodyPr>
          <a:lstStyle/>
          <a:p>
            <a:r>
              <a:rPr lang="en-US" dirty="0" smtClean="0"/>
              <a:t>One Definition</a:t>
            </a:r>
          </a:p>
          <a:p>
            <a:pPr lvl="1"/>
            <a:r>
              <a:rPr lang="en-US" dirty="0" smtClean="0"/>
              <a:t>Data </a:t>
            </a:r>
            <a:r>
              <a:rPr lang="en-US" dirty="0"/>
              <a:t>that has been aggregated, analyzed, and/or transformed into a higher order product to answer identified questions or </a:t>
            </a:r>
            <a:r>
              <a:rPr lang="en-US" dirty="0" smtClean="0"/>
              <a:t>solve identified problems</a:t>
            </a:r>
          </a:p>
          <a:p>
            <a:r>
              <a:rPr lang="en-US" dirty="0" smtClean="0"/>
              <a:t>Questions</a:t>
            </a:r>
          </a:p>
          <a:p>
            <a:pPr lvl="1"/>
            <a:r>
              <a:rPr lang="en-US" dirty="0" smtClean="0"/>
              <a:t>Does this definition get to the core concept of ‘value added’ information?</a:t>
            </a:r>
          </a:p>
          <a:p>
            <a:pPr lvl="1"/>
            <a:r>
              <a:rPr lang="en-US" dirty="0" smtClean="0"/>
              <a:t>Are there alternate definitions that are substantially different?</a:t>
            </a:r>
            <a:endParaRPr lang="en-US" dirty="0"/>
          </a:p>
          <a:p>
            <a:endParaRPr lang="en-US" dirty="0" smtClean="0"/>
          </a:p>
        </p:txBody>
      </p:sp>
    </p:spTree>
    <p:extLst>
      <p:ext uri="{BB962C8B-B14F-4D97-AF65-F5344CB8AC3E}">
        <p14:creationId xmlns:p14="http://schemas.microsoft.com/office/powerpoint/2010/main" val="692754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356050"/>
            <a:ext cx="7937273" cy="504825"/>
          </a:xfrm>
        </p:spPr>
        <p:txBody>
          <a:bodyPr>
            <a:normAutofit fontScale="90000"/>
          </a:bodyPr>
          <a:lstStyle/>
          <a:p>
            <a:r>
              <a:rPr lang="en-US" dirty="0" smtClean="0"/>
              <a:t>Why Value Added Information Instead of Raw System Data?</a:t>
            </a:r>
            <a:endParaRPr lang="en-US" dirty="0"/>
          </a:p>
        </p:txBody>
      </p:sp>
      <p:sp>
        <p:nvSpPr>
          <p:cNvPr id="3" name="Content Placeholder 2"/>
          <p:cNvSpPr>
            <a:spLocks noGrp="1"/>
          </p:cNvSpPr>
          <p:nvPr>
            <p:ph idx="1"/>
          </p:nvPr>
        </p:nvSpPr>
        <p:spPr/>
        <p:txBody>
          <a:bodyPr/>
          <a:lstStyle/>
          <a:p>
            <a:r>
              <a:rPr lang="en-US" dirty="0" smtClean="0"/>
              <a:t>Value added information is inherently more useful for many applications</a:t>
            </a:r>
          </a:p>
          <a:p>
            <a:r>
              <a:rPr lang="en-US" dirty="0" smtClean="0"/>
              <a:t>Fewer security and confidentiality concerns compared to raw systems data</a:t>
            </a:r>
          </a:p>
          <a:p>
            <a:r>
              <a:rPr lang="en-US" dirty="0" smtClean="0"/>
              <a:t>Factors that require interpretation and context are identified and incorporated in value added information</a:t>
            </a:r>
          </a:p>
          <a:p>
            <a:pPr lvl="1"/>
            <a:r>
              <a:rPr lang="en-US" dirty="0" smtClean="0"/>
              <a:t>Raw system data, by definition does not include the potentially critical component of context</a:t>
            </a:r>
          </a:p>
          <a:p>
            <a:endParaRPr lang="en-US" dirty="0"/>
          </a:p>
        </p:txBody>
      </p:sp>
    </p:spTree>
    <p:extLst>
      <p:ext uri="{BB962C8B-B14F-4D97-AF65-F5344CB8AC3E}">
        <p14:creationId xmlns:p14="http://schemas.microsoft.com/office/powerpoint/2010/main" val="3510974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NY Prize Examples</a:t>
            </a:r>
            <a:endParaRPr lang="en-US" dirty="0"/>
          </a:p>
        </p:txBody>
      </p:sp>
      <p:sp>
        <p:nvSpPr>
          <p:cNvPr id="3" name="Content Placeholder 2"/>
          <p:cNvSpPr>
            <a:spLocks noGrp="1"/>
          </p:cNvSpPr>
          <p:nvPr>
            <p:ph idx="1"/>
          </p:nvPr>
        </p:nvSpPr>
        <p:spPr>
          <a:xfrm>
            <a:off x="493823" y="1155613"/>
            <a:ext cx="8218841" cy="4351338"/>
          </a:xfrm>
        </p:spPr>
        <p:txBody>
          <a:bodyPr/>
          <a:lstStyle/>
          <a:p>
            <a:r>
              <a:rPr lang="en-US" dirty="0" smtClean="0"/>
              <a:t>NY </a:t>
            </a:r>
            <a:r>
              <a:rPr lang="en-US" dirty="0"/>
              <a:t>Prize helps communities reduce costs, promote clean energy, and build reliability and resiliency into the electric grid. NY Prize is a part of a statewide endeavor to modernize New York State’s electric grid, spurring innovation and community partnerships with utilities, local governments, and private sector. Our mission is to enable the technological, operational, and business models that will help communities reduce costs, promote clean energy, and build reliability and resiliency into the grid. </a:t>
            </a:r>
          </a:p>
          <a:p>
            <a:endParaRPr lang="en-US" dirty="0"/>
          </a:p>
        </p:txBody>
      </p:sp>
    </p:spTree>
    <p:extLst>
      <p:ext uri="{BB962C8B-B14F-4D97-AF65-F5344CB8AC3E}">
        <p14:creationId xmlns:p14="http://schemas.microsoft.com/office/powerpoint/2010/main" val="2204508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Preparing and Sharing Value Added Information</a:t>
            </a:r>
            <a:endParaRPr lang="en-US" dirty="0"/>
          </a:p>
        </p:txBody>
      </p:sp>
      <p:sp>
        <p:nvSpPr>
          <p:cNvPr id="3" name="Content Placeholder 2"/>
          <p:cNvSpPr>
            <a:spLocks noGrp="1"/>
          </p:cNvSpPr>
          <p:nvPr>
            <p:ph idx="1"/>
          </p:nvPr>
        </p:nvSpPr>
        <p:spPr/>
        <p:txBody>
          <a:bodyPr/>
          <a:lstStyle/>
          <a:p>
            <a:r>
              <a:rPr lang="en-US" dirty="0" smtClean="0"/>
              <a:t>“Off the Shelf” value added information products</a:t>
            </a:r>
          </a:p>
          <a:p>
            <a:pPr lvl="1"/>
            <a:r>
              <a:rPr lang="en-US" dirty="0" smtClean="0"/>
              <a:t>Based on known recurring DER information needs</a:t>
            </a:r>
          </a:p>
          <a:p>
            <a:r>
              <a:rPr lang="en-US" dirty="0" smtClean="0"/>
              <a:t>Customized value added information products</a:t>
            </a:r>
          </a:p>
          <a:p>
            <a:pPr lvl="1"/>
            <a:r>
              <a:rPr lang="en-US" dirty="0" smtClean="0"/>
              <a:t>Project driven</a:t>
            </a:r>
          </a:p>
          <a:p>
            <a:r>
              <a:rPr lang="en-US" dirty="0" smtClean="0"/>
              <a:t>Managing security and confidentiality</a:t>
            </a:r>
          </a:p>
          <a:p>
            <a:r>
              <a:rPr lang="en-US" dirty="0" smtClean="0"/>
              <a:t>Level of transparency in how value added information is processed and prepared</a:t>
            </a:r>
          </a:p>
          <a:p>
            <a:pPr lvl="1"/>
            <a:r>
              <a:rPr lang="en-US" dirty="0" smtClean="0"/>
              <a:t>Transparency improves confidence in the value of value added information and DER further analysis and decisions based upon that information</a:t>
            </a:r>
          </a:p>
          <a:p>
            <a:endParaRPr lang="en-US" dirty="0"/>
          </a:p>
        </p:txBody>
      </p:sp>
    </p:spTree>
    <p:extLst>
      <p:ext uri="{BB962C8B-B14F-4D97-AF65-F5344CB8AC3E}">
        <p14:creationId xmlns:p14="http://schemas.microsoft.com/office/powerpoint/2010/main" val="1891528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Stakeholders</a:t>
            </a:r>
            <a:endParaRPr lang="en-US" dirty="0"/>
          </a:p>
        </p:txBody>
      </p:sp>
      <p:sp>
        <p:nvSpPr>
          <p:cNvPr id="3" name="Content Placeholder 2"/>
          <p:cNvSpPr>
            <a:spLocks noGrp="1"/>
          </p:cNvSpPr>
          <p:nvPr>
            <p:ph idx="1"/>
          </p:nvPr>
        </p:nvSpPr>
        <p:spPr/>
        <p:txBody>
          <a:bodyPr/>
          <a:lstStyle/>
          <a:p>
            <a:r>
              <a:rPr lang="en-US" dirty="0" smtClean="0"/>
              <a:t>Do these examples highlight information that would be of value to you? </a:t>
            </a:r>
          </a:p>
          <a:p>
            <a:pPr lvl="1"/>
            <a:r>
              <a:rPr lang="en-US" dirty="0" smtClean="0"/>
              <a:t>If not, why not?</a:t>
            </a:r>
          </a:p>
          <a:p>
            <a:r>
              <a:rPr lang="en-US" dirty="0" smtClean="0"/>
              <a:t>Please provide one or more examples of what you would consider to be value added information provided by the JU or individual DSPs</a:t>
            </a:r>
          </a:p>
          <a:p>
            <a:pPr lvl="1"/>
            <a:r>
              <a:rPr lang="en-US" dirty="0" smtClean="0"/>
              <a:t>How would you use this value added information?</a:t>
            </a:r>
            <a:endParaRPr lang="en-US" dirty="0"/>
          </a:p>
        </p:txBody>
      </p:sp>
    </p:spTree>
    <p:extLst>
      <p:ext uri="{BB962C8B-B14F-4D97-AF65-F5344CB8AC3E}">
        <p14:creationId xmlns:p14="http://schemas.microsoft.com/office/powerpoint/2010/main" val="1295862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NRG Presentation/Discussion on </a:t>
            </a:r>
          </a:p>
          <a:p>
            <a:pPr algn="ctr"/>
            <a:r>
              <a:rPr lang="en-US" sz="3200" dirty="0" smtClean="0"/>
              <a:t>Value Added Information</a:t>
            </a:r>
            <a:endParaRPr lang="en-US" sz="3200" dirty="0"/>
          </a:p>
        </p:txBody>
      </p:sp>
    </p:spTree>
    <p:extLst>
      <p:ext uri="{BB962C8B-B14F-4D97-AF65-F5344CB8AC3E}">
        <p14:creationId xmlns:p14="http://schemas.microsoft.com/office/powerpoint/2010/main" val="3459434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639762"/>
          </a:xfrm>
        </p:spPr>
        <p:txBody>
          <a:bodyPr/>
          <a:lstStyle/>
          <a:p>
            <a:r>
              <a:rPr lang="en-US" b="1" u="sng" dirty="0" smtClean="0"/>
              <a:t>Value-Added Information</a:t>
            </a:r>
            <a:endParaRPr lang="en-US" b="1" u="sng" dirty="0"/>
          </a:p>
        </p:txBody>
      </p:sp>
      <p:sp>
        <p:nvSpPr>
          <p:cNvPr id="5" name="Content Placeholder 2"/>
          <p:cNvSpPr>
            <a:spLocks noGrp="1"/>
          </p:cNvSpPr>
          <p:nvPr>
            <p:ph idx="4294967295"/>
          </p:nvPr>
        </p:nvSpPr>
        <p:spPr>
          <a:xfrm>
            <a:off x="381000" y="1371600"/>
            <a:ext cx="8534400" cy="5181600"/>
          </a:xfrm>
          <a:prstGeom prst="rect">
            <a:avLst/>
          </a:prstGeom>
        </p:spPr>
        <p:txBody>
          <a:bodyPr>
            <a:normAutofit fontScale="92500" lnSpcReduction="10000"/>
          </a:bodyPr>
          <a:lstStyle/>
          <a:p>
            <a:r>
              <a:rPr lang="en-US" b="1" u="sng" dirty="0" smtClean="0"/>
              <a:t>Data </a:t>
            </a:r>
            <a:r>
              <a:rPr lang="en-US" dirty="0" smtClean="0"/>
              <a:t>vs. </a:t>
            </a:r>
            <a:r>
              <a:rPr lang="en-US" b="1" u="sng" dirty="0" smtClean="0"/>
              <a:t>Information</a:t>
            </a:r>
            <a:r>
              <a:rPr lang="en-US" dirty="0" smtClean="0"/>
              <a:t>. What is the value-add?</a:t>
            </a:r>
            <a:r>
              <a:rPr lang="en-US" b="1" u="sng" dirty="0" smtClean="0"/>
              <a:t/>
            </a:r>
            <a:br>
              <a:rPr lang="en-US" b="1" u="sng" dirty="0" smtClean="0"/>
            </a:br>
            <a:endParaRPr lang="en-US" b="1" u="sng" dirty="0" smtClean="0"/>
          </a:p>
          <a:p>
            <a:pPr lvl="1">
              <a:buFont typeface="Courier New" panose="02070309020205020404" pitchFamily="49" charset="0"/>
              <a:buChar char="o"/>
            </a:pPr>
            <a:r>
              <a:rPr lang="en-US" b="1" u="sng" dirty="0" smtClean="0"/>
              <a:t>“Static” Data</a:t>
            </a:r>
            <a:r>
              <a:rPr lang="en-US" dirty="0" smtClean="0"/>
              <a:t>: 8760 system/meter data, system limitations, pricing, (avoided) costs</a:t>
            </a:r>
          </a:p>
          <a:p>
            <a:pPr lvl="1">
              <a:buFont typeface="Courier New" panose="02070309020205020404" pitchFamily="49" charset="0"/>
              <a:buChar char="o"/>
            </a:pPr>
            <a:r>
              <a:rPr lang="en-US" b="1" u="sng" dirty="0" smtClean="0"/>
              <a:t>“Dynamic” Data</a:t>
            </a:r>
            <a:r>
              <a:rPr lang="en-US" dirty="0" smtClean="0"/>
              <a:t>: System operations – real-time load/generation data, load/generation forecasts</a:t>
            </a:r>
            <a:br>
              <a:rPr lang="en-US" dirty="0" smtClean="0"/>
            </a:br>
            <a:endParaRPr lang="en-US" dirty="0" smtClean="0"/>
          </a:p>
          <a:p>
            <a:r>
              <a:rPr lang="en-US" dirty="0" smtClean="0"/>
              <a:t>Static and Dynamic Data at the circuit level, with geo-locational information is useful.</a:t>
            </a:r>
            <a:br>
              <a:rPr lang="en-US" dirty="0" smtClean="0"/>
            </a:br>
            <a:endParaRPr lang="en-US" dirty="0" smtClean="0"/>
          </a:p>
          <a:p>
            <a:pPr marL="0" indent="0">
              <a:buNone/>
            </a:pPr>
            <a:r>
              <a:rPr lang="en-US" dirty="0" smtClean="0"/>
              <a:t/>
            </a:r>
            <a:br>
              <a:rPr lang="en-US" dirty="0" smtClean="0"/>
            </a:br>
            <a:endParaRPr lang="en-US" dirty="0" smtClean="0"/>
          </a:p>
          <a:p>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425822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639762"/>
          </a:xfrm>
        </p:spPr>
        <p:txBody>
          <a:bodyPr/>
          <a:lstStyle/>
          <a:p>
            <a:r>
              <a:rPr lang="en-US" b="1" u="sng" dirty="0" smtClean="0"/>
              <a:t>Value-Added Information</a:t>
            </a:r>
            <a:endParaRPr lang="en-US" b="1" u="sng" dirty="0"/>
          </a:p>
        </p:txBody>
      </p:sp>
      <p:sp>
        <p:nvSpPr>
          <p:cNvPr id="5" name="Content Placeholder 2"/>
          <p:cNvSpPr>
            <a:spLocks noGrp="1"/>
          </p:cNvSpPr>
          <p:nvPr>
            <p:ph idx="4294967295"/>
          </p:nvPr>
        </p:nvSpPr>
        <p:spPr>
          <a:xfrm>
            <a:off x="381000" y="1371600"/>
            <a:ext cx="8534400" cy="5181600"/>
          </a:xfrm>
          <a:prstGeom prst="rect">
            <a:avLst/>
          </a:prstGeom>
        </p:spPr>
        <p:txBody>
          <a:bodyPr>
            <a:normAutofit fontScale="77500" lnSpcReduction="20000"/>
          </a:bodyPr>
          <a:lstStyle/>
          <a:p>
            <a:r>
              <a:rPr lang="en-US" dirty="0" smtClean="0"/>
              <a:t>Providing Value-Added Services should be a </a:t>
            </a:r>
            <a:r>
              <a:rPr lang="en-US" b="1" u="sng" dirty="0" smtClean="0"/>
              <a:t>short-term transition </a:t>
            </a:r>
            <a:r>
              <a:rPr lang="en-US" dirty="0" smtClean="0"/>
              <a:t>to a full platform market</a:t>
            </a:r>
          </a:p>
          <a:p>
            <a:pPr lvl="1">
              <a:buFont typeface="Courier New" panose="02070309020205020404" pitchFamily="49" charset="0"/>
              <a:buChar char="o"/>
            </a:pPr>
            <a:r>
              <a:rPr lang="en-US" dirty="0" smtClean="0"/>
              <a:t>Information provided in the early years may become more common</a:t>
            </a:r>
          </a:p>
          <a:p>
            <a:pPr lvl="1">
              <a:buFont typeface="Courier New" panose="02070309020205020404" pitchFamily="49" charset="0"/>
              <a:buChar char="o"/>
            </a:pPr>
            <a:endParaRPr lang="en-US" dirty="0"/>
          </a:p>
          <a:p>
            <a:r>
              <a:rPr lang="en-US" dirty="0" smtClean="0"/>
              <a:t>With </a:t>
            </a:r>
            <a:r>
              <a:rPr lang="en-US" b="1" u="sng" dirty="0" smtClean="0"/>
              <a:t>AMI</a:t>
            </a:r>
            <a:r>
              <a:rPr lang="en-US" dirty="0" smtClean="0"/>
              <a:t>, more detail will be available, and third parties will likely have access to “static” data</a:t>
            </a:r>
            <a:br>
              <a:rPr lang="en-US" dirty="0" smtClean="0"/>
            </a:br>
            <a:endParaRPr lang="en-US" dirty="0" smtClean="0"/>
          </a:p>
          <a:p>
            <a:r>
              <a:rPr lang="en-US" dirty="0" smtClean="0"/>
              <a:t>Development of an </a:t>
            </a:r>
            <a:r>
              <a:rPr lang="en-US" b="1" u="sng" dirty="0" smtClean="0"/>
              <a:t>API</a:t>
            </a:r>
            <a:r>
              <a:rPr lang="en-US" dirty="0" smtClean="0"/>
              <a:t> platform? (providing “dynamic” data)</a:t>
            </a:r>
          </a:p>
          <a:p>
            <a:pPr lvl="1">
              <a:buFont typeface="Courier New" panose="02070309020205020404" pitchFamily="49" charset="0"/>
              <a:buChar char="o"/>
            </a:pPr>
            <a:r>
              <a:rPr lang="en-US" dirty="0" smtClean="0"/>
              <a:t>Receiving and storing operational data from DER providers and the distribution system</a:t>
            </a:r>
          </a:p>
          <a:p>
            <a:pPr lvl="1">
              <a:buFont typeface="Courier New" panose="02070309020205020404" pitchFamily="49" charset="0"/>
              <a:buChar char="o"/>
            </a:pPr>
            <a:r>
              <a:rPr lang="en-US" dirty="0" smtClean="0"/>
              <a:t>Enabling forecasting, optimization, and DER dispatch</a:t>
            </a:r>
            <a:br>
              <a:rPr lang="en-US" dirty="0" smtClean="0"/>
            </a:br>
            <a:endParaRPr lang="en-US" dirty="0" smtClean="0"/>
          </a:p>
          <a:p>
            <a:r>
              <a:rPr lang="en-US" dirty="0"/>
              <a:t>Timely and Efficient access to Static/Dynamic Data could enable third parties to </a:t>
            </a:r>
            <a:r>
              <a:rPr lang="en-US" dirty="0" smtClean="0"/>
              <a:t>“</a:t>
            </a:r>
            <a:r>
              <a:rPr lang="en-US" dirty="0"/>
              <a:t>add value” to </a:t>
            </a:r>
            <a:r>
              <a:rPr lang="en-US" dirty="0" smtClean="0"/>
              <a:t>data</a:t>
            </a:r>
            <a:endParaRPr lang="en-US" dirty="0"/>
          </a:p>
          <a:p>
            <a:pPr marL="457200" lvl="1" indent="0">
              <a:buNone/>
            </a:pPr>
            <a:endParaRPr lang="en-US" dirty="0"/>
          </a:p>
        </p:txBody>
      </p:sp>
    </p:spTree>
    <p:extLst>
      <p:ext uri="{BB962C8B-B14F-4D97-AF65-F5344CB8AC3E}">
        <p14:creationId xmlns:p14="http://schemas.microsoft.com/office/powerpoint/2010/main" val="1922856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9555">
              <a:lnSpc>
                <a:spcPct val="100000"/>
              </a:lnSpc>
            </a:pPr>
            <a:r>
              <a:rPr lang="en-US" b="1" spc="-19" dirty="0" smtClean="0">
                <a:cs typeface="Arial Black"/>
              </a:rPr>
              <a:t>Supplemental DSIP Topics—Based on Final Order </a:t>
            </a:r>
            <a:endParaRPr dirty="0">
              <a:cs typeface="Arial Black"/>
            </a:endParaRPr>
          </a:p>
        </p:txBody>
      </p:sp>
      <p:sp>
        <p:nvSpPr>
          <p:cNvPr id="103" name="object 3"/>
          <p:cNvSpPr/>
          <p:nvPr/>
        </p:nvSpPr>
        <p:spPr>
          <a:xfrm>
            <a:off x="1933742" y="1345659"/>
            <a:ext cx="2217682" cy="517205"/>
          </a:xfrm>
          <a:custGeom>
            <a:avLst/>
            <a:gdLst/>
            <a:ahLst/>
            <a:cxnLst/>
            <a:rect l="l" t="t" r="r" b="b"/>
            <a:pathLst>
              <a:path w="2926080" h="687451">
                <a:moveTo>
                  <a:pt x="0" y="687451"/>
                </a:moveTo>
                <a:lnTo>
                  <a:pt x="2926080" y="687451"/>
                </a:lnTo>
                <a:lnTo>
                  <a:pt x="2926080" y="0"/>
                </a:lnTo>
                <a:lnTo>
                  <a:pt x="0" y="0"/>
                </a:lnTo>
                <a:lnTo>
                  <a:pt x="0" y="687451"/>
                </a:lnTo>
                <a:close/>
              </a:path>
            </a:pathLst>
          </a:custGeom>
          <a:solidFill>
            <a:schemeClr val="accent5"/>
          </a:solidFill>
        </p:spPr>
        <p:txBody>
          <a:bodyPr wrap="square" lIns="0" tIns="0" rIns="0" bIns="0" rtlCol="0" anchor="ctr">
            <a:noAutofit/>
          </a:bodyPr>
          <a:lstStyle/>
          <a:p>
            <a:pPr algn="ctr"/>
            <a:r>
              <a:rPr lang="en-US" sz="1600" b="1" dirty="0" smtClean="0">
                <a:solidFill>
                  <a:srgbClr val="FFFFFF"/>
                </a:solidFill>
                <a:latin typeface="Calibri Light" panose="020F0302020204030204"/>
                <a:cs typeface="Arial"/>
              </a:rPr>
              <a:t>Distri</a:t>
            </a:r>
            <a:r>
              <a:rPr lang="en-US" sz="1600" b="1" spc="-8" dirty="0" smtClean="0">
                <a:solidFill>
                  <a:srgbClr val="FFFFFF"/>
                </a:solidFill>
                <a:latin typeface="Calibri Light" panose="020F0302020204030204"/>
                <a:cs typeface="Arial"/>
              </a:rPr>
              <a:t>b</a:t>
            </a:r>
            <a:r>
              <a:rPr lang="en-US" sz="1600" b="1" dirty="0" smtClean="0">
                <a:solidFill>
                  <a:srgbClr val="FFFFFF"/>
                </a:solidFill>
                <a:latin typeface="Calibri Light" panose="020F0302020204030204"/>
                <a:cs typeface="Arial"/>
              </a:rPr>
              <a:t>ution</a:t>
            </a:r>
            <a:r>
              <a:rPr lang="en-US" sz="1600" b="1" spc="-38" dirty="0" smtClean="0">
                <a:solidFill>
                  <a:srgbClr val="FFFFFF"/>
                </a:solidFill>
                <a:latin typeface="Calibri Light" panose="020F0302020204030204"/>
                <a:cs typeface="Arial"/>
              </a:rPr>
              <a:t> </a:t>
            </a:r>
            <a:r>
              <a:rPr lang="en-US" sz="1600" b="1" spc="-8" dirty="0" smtClean="0">
                <a:solidFill>
                  <a:srgbClr val="FFFFFF"/>
                </a:solidFill>
                <a:latin typeface="Calibri Light" panose="020F0302020204030204"/>
                <a:cs typeface="Arial"/>
              </a:rPr>
              <a:t>S</a:t>
            </a:r>
            <a:r>
              <a:rPr lang="en-US" sz="1600" b="1" spc="-30" dirty="0" smtClean="0">
                <a:solidFill>
                  <a:srgbClr val="FFFFFF"/>
                </a:solidFill>
                <a:latin typeface="Calibri Light" panose="020F0302020204030204"/>
                <a:cs typeface="Arial"/>
              </a:rPr>
              <a:t>y</a:t>
            </a:r>
            <a:r>
              <a:rPr lang="en-US" sz="1600" b="1" dirty="0" smtClean="0">
                <a:solidFill>
                  <a:srgbClr val="FFFFFF"/>
                </a:solidFill>
                <a:latin typeface="Calibri Light" panose="020F0302020204030204"/>
                <a:cs typeface="Arial"/>
              </a:rPr>
              <a:t>stem</a:t>
            </a:r>
            <a:endParaRPr lang="en-US" sz="1600" dirty="0" smtClean="0">
              <a:solidFill>
                <a:prstClr val="black"/>
              </a:solidFill>
              <a:latin typeface="Calibri Light" panose="020F0302020204030204"/>
              <a:cs typeface="Arial"/>
            </a:endParaRPr>
          </a:p>
          <a:p>
            <a:pPr marL="956" algn="ctr"/>
            <a:r>
              <a:rPr lang="en-US" sz="1600" b="1" dirty="0" smtClean="0">
                <a:solidFill>
                  <a:srgbClr val="FFFFFF"/>
                </a:solidFill>
                <a:latin typeface="Calibri Light" panose="020F0302020204030204"/>
                <a:cs typeface="Arial"/>
              </a:rPr>
              <a:t>P</a:t>
            </a:r>
            <a:r>
              <a:rPr lang="en-US" sz="1600" b="1" spc="-8" dirty="0" smtClean="0">
                <a:solidFill>
                  <a:srgbClr val="FFFFFF"/>
                </a:solidFill>
                <a:latin typeface="Calibri Light" panose="020F0302020204030204"/>
                <a:cs typeface="Arial"/>
              </a:rPr>
              <a:t>l</a:t>
            </a:r>
            <a:r>
              <a:rPr lang="en-US" sz="1600" b="1" dirty="0" smtClean="0">
                <a:solidFill>
                  <a:srgbClr val="FFFFFF"/>
                </a:solidFill>
                <a:latin typeface="Calibri Light" panose="020F0302020204030204"/>
                <a:cs typeface="Arial"/>
              </a:rPr>
              <a:t>anning</a:t>
            </a:r>
            <a:endParaRPr lang="en-US" sz="1600" dirty="0">
              <a:solidFill>
                <a:prstClr val="black"/>
              </a:solidFill>
              <a:latin typeface="Calibri Light" panose="020F0302020204030204"/>
              <a:cs typeface="Arial"/>
            </a:endParaRPr>
          </a:p>
        </p:txBody>
      </p:sp>
      <p:sp>
        <p:nvSpPr>
          <p:cNvPr id="107" name="object 113"/>
          <p:cNvSpPr txBox="1"/>
          <p:nvPr/>
        </p:nvSpPr>
        <p:spPr>
          <a:xfrm>
            <a:off x="810589" y="3132430"/>
            <a:ext cx="562303" cy="214507"/>
          </a:xfrm>
          <a:prstGeom prst="rect">
            <a:avLst/>
          </a:prstGeom>
        </p:spPr>
        <p:txBody>
          <a:bodyPr vert="horz" wrap="square" lIns="0" tIns="0" rIns="0" bIns="0" rtlCol="0">
            <a:noAutofit/>
          </a:bodyPr>
          <a:lstStyle/>
          <a:p>
            <a:pPr marL="9555"/>
            <a:r>
              <a:rPr sz="1400" b="1" spc="-98" dirty="0">
                <a:solidFill>
                  <a:srgbClr val="404040"/>
                </a:solidFill>
                <a:latin typeface="Arial"/>
                <a:cs typeface="Arial"/>
              </a:rPr>
              <a:t>T</a:t>
            </a:r>
            <a:r>
              <a:rPr sz="1400" b="1" dirty="0">
                <a:solidFill>
                  <a:srgbClr val="404040"/>
                </a:solidFill>
                <a:latin typeface="Arial"/>
                <a:cs typeface="Arial"/>
              </a:rPr>
              <a:t>o</a:t>
            </a:r>
            <a:r>
              <a:rPr sz="1400" b="1" spc="4" dirty="0">
                <a:solidFill>
                  <a:srgbClr val="404040"/>
                </a:solidFill>
                <a:latin typeface="Arial"/>
                <a:cs typeface="Arial"/>
              </a:rPr>
              <a:t>p</a:t>
            </a:r>
            <a:r>
              <a:rPr sz="1400" b="1" dirty="0">
                <a:solidFill>
                  <a:srgbClr val="404040"/>
                </a:solidFill>
                <a:latin typeface="Arial"/>
                <a:cs typeface="Arial"/>
              </a:rPr>
              <a:t>ics</a:t>
            </a:r>
            <a:endParaRPr sz="1400" dirty="0">
              <a:solidFill>
                <a:prstClr val="black"/>
              </a:solidFill>
              <a:latin typeface="Arial"/>
              <a:cs typeface="Arial"/>
            </a:endParaRPr>
          </a:p>
        </p:txBody>
      </p:sp>
      <p:sp>
        <p:nvSpPr>
          <p:cNvPr id="109" name="object 114"/>
          <p:cNvSpPr/>
          <p:nvPr/>
        </p:nvSpPr>
        <p:spPr>
          <a:xfrm>
            <a:off x="1528072" y="1910626"/>
            <a:ext cx="152656" cy="2682950"/>
          </a:xfrm>
          <a:custGeom>
            <a:avLst/>
            <a:gdLst/>
            <a:ahLst/>
            <a:cxnLst/>
            <a:rect l="l" t="t" r="r" b="b"/>
            <a:pathLst>
              <a:path w="202905" h="3566088">
                <a:moveTo>
                  <a:pt x="202905" y="3566088"/>
                </a:moveTo>
                <a:lnTo>
                  <a:pt x="163682" y="3564854"/>
                </a:lnTo>
                <a:lnTo>
                  <a:pt x="117963" y="3559111"/>
                </a:lnTo>
                <a:lnTo>
                  <a:pt x="95844" y="1800890"/>
                </a:lnTo>
                <a:lnTo>
                  <a:pt x="93937" y="1797501"/>
                </a:lnTo>
                <a:lnTo>
                  <a:pt x="54011" y="1786681"/>
                </a:lnTo>
                <a:lnTo>
                  <a:pt x="0" y="1783079"/>
                </a:lnTo>
                <a:lnTo>
                  <a:pt x="18633" y="1782653"/>
                </a:lnTo>
                <a:lnTo>
                  <a:pt x="68144" y="1777357"/>
                </a:lnTo>
                <a:lnTo>
                  <a:pt x="95844" y="17810"/>
                </a:lnTo>
                <a:lnTo>
                  <a:pt x="97752" y="14421"/>
                </a:lnTo>
                <a:lnTo>
                  <a:pt x="137677" y="3601"/>
                </a:lnTo>
                <a:lnTo>
                  <a:pt x="172096" y="653"/>
                </a:lnTo>
                <a:lnTo>
                  <a:pt x="191689" y="0"/>
                </a:lnTo>
              </a:path>
            </a:pathLst>
          </a:custGeom>
          <a:noFill/>
          <a:ln w="19050">
            <a:solidFill>
              <a:schemeClr val="tx1"/>
            </a:solidFill>
          </a:ln>
        </p:spPr>
        <p:txBody>
          <a:bodyPr wrap="square" lIns="0" tIns="0" rIns="0" bIns="0" rtlCol="0">
            <a:noAutofit/>
          </a:bodyPr>
          <a:lstStyle/>
          <a:p>
            <a:endParaRPr sz="1400" dirty="0">
              <a:solidFill>
                <a:prstClr val="black"/>
              </a:solidFill>
            </a:endParaRPr>
          </a:p>
        </p:txBody>
      </p:sp>
      <p:sp>
        <p:nvSpPr>
          <p:cNvPr id="117" name="object 115"/>
          <p:cNvSpPr txBox="1"/>
          <p:nvPr/>
        </p:nvSpPr>
        <p:spPr>
          <a:xfrm>
            <a:off x="313414" y="1377393"/>
            <a:ext cx="1129819" cy="420892"/>
          </a:xfrm>
          <a:prstGeom prst="rect">
            <a:avLst/>
          </a:prstGeom>
        </p:spPr>
        <p:txBody>
          <a:bodyPr vert="horz" wrap="square" lIns="0" tIns="0" rIns="0" bIns="0" rtlCol="0">
            <a:noAutofit/>
          </a:bodyPr>
          <a:lstStyle/>
          <a:p>
            <a:pPr marL="45866" marR="9555" indent="-36789" algn="ctr"/>
            <a:r>
              <a:rPr lang="en-US" sz="1400" b="1" spc="-26" dirty="0">
                <a:solidFill>
                  <a:srgbClr val="404040"/>
                </a:solidFill>
                <a:latin typeface="Arial"/>
                <a:cs typeface="Arial"/>
              </a:rPr>
              <a:t>Engagement</a:t>
            </a:r>
            <a:r>
              <a:rPr lang="en-US" sz="1200" b="1" spc="-26" dirty="0">
                <a:solidFill>
                  <a:srgbClr val="404040"/>
                </a:solidFill>
                <a:latin typeface="Arial"/>
                <a:cs typeface="Arial"/>
              </a:rPr>
              <a:t> </a:t>
            </a:r>
            <a:r>
              <a:rPr lang="en-US" sz="1400" b="1" spc="-26" dirty="0">
                <a:solidFill>
                  <a:srgbClr val="404040"/>
                </a:solidFill>
                <a:latin typeface="Arial"/>
                <a:cs typeface="Arial"/>
              </a:rPr>
              <a:t>Groups</a:t>
            </a:r>
            <a:endParaRPr sz="1400" dirty="0">
              <a:solidFill>
                <a:prstClr val="black"/>
              </a:solidFill>
              <a:latin typeface="Arial"/>
              <a:cs typeface="Arial"/>
            </a:endParaRPr>
          </a:p>
        </p:txBody>
      </p:sp>
      <p:sp>
        <p:nvSpPr>
          <p:cNvPr id="119" name="object 116"/>
          <p:cNvSpPr/>
          <p:nvPr/>
        </p:nvSpPr>
        <p:spPr>
          <a:xfrm>
            <a:off x="1528072" y="1293480"/>
            <a:ext cx="152656" cy="532133"/>
          </a:xfrm>
          <a:custGeom>
            <a:avLst/>
            <a:gdLst/>
            <a:ahLst/>
            <a:cxnLst/>
            <a:rect l="l" t="t" r="r" b="b"/>
            <a:pathLst>
              <a:path w="202905" h="707293">
                <a:moveTo>
                  <a:pt x="202905" y="707293"/>
                </a:moveTo>
                <a:lnTo>
                  <a:pt x="163678" y="706058"/>
                </a:lnTo>
                <a:lnTo>
                  <a:pt x="117957" y="700322"/>
                </a:lnTo>
                <a:lnTo>
                  <a:pt x="95844" y="371505"/>
                </a:lnTo>
                <a:lnTo>
                  <a:pt x="93937" y="368116"/>
                </a:lnTo>
                <a:lnTo>
                  <a:pt x="54011" y="357297"/>
                </a:lnTo>
                <a:lnTo>
                  <a:pt x="0" y="353695"/>
                </a:lnTo>
                <a:lnTo>
                  <a:pt x="18633" y="353268"/>
                </a:lnTo>
                <a:lnTo>
                  <a:pt x="68144" y="347973"/>
                </a:lnTo>
                <a:lnTo>
                  <a:pt x="95844" y="17683"/>
                </a:lnTo>
                <a:lnTo>
                  <a:pt x="97753" y="14333"/>
                </a:lnTo>
                <a:lnTo>
                  <a:pt x="137692" y="3591"/>
                </a:lnTo>
                <a:lnTo>
                  <a:pt x="172121" y="652"/>
                </a:lnTo>
                <a:lnTo>
                  <a:pt x="191720" y="0"/>
                </a:lnTo>
              </a:path>
            </a:pathLst>
          </a:custGeom>
          <a:ln w="19049">
            <a:solidFill>
              <a:srgbClr val="404040"/>
            </a:solidFill>
          </a:ln>
        </p:spPr>
        <p:txBody>
          <a:bodyPr wrap="square" lIns="0" tIns="0" rIns="0" bIns="0" rtlCol="0">
            <a:noAutofit/>
          </a:bodyPr>
          <a:lstStyle/>
          <a:p>
            <a:endParaRPr sz="1400" dirty="0">
              <a:solidFill>
                <a:prstClr val="black"/>
              </a:solidFill>
            </a:endParaRPr>
          </a:p>
        </p:txBody>
      </p:sp>
      <p:sp>
        <p:nvSpPr>
          <p:cNvPr id="120" name="object 23"/>
          <p:cNvSpPr/>
          <p:nvPr/>
        </p:nvSpPr>
        <p:spPr>
          <a:xfrm>
            <a:off x="1933742" y="4001389"/>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Probabilistic</a:t>
            </a:r>
          </a:p>
          <a:p>
            <a:pPr marL="9555" marR="9555" indent="-5256" algn="ctr">
              <a:lnSpc>
                <a:spcPct val="100099"/>
              </a:lnSpc>
            </a:pPr>
            <a:r>
              <a:rPr lang="en-US" sz="1200" dirty="0">
                <a:solidFill>
                  <a:prstClr val="black"/>
                </a:solidFill>
                <a:cs typeface="Arial"/>
              </a:rPr>
              <a:t>Planning</a:t>
            </a:r>
          </a:p>
        </p:txBody>
      </p:sp>
      <p:sp>
        <p:nvSpPr>
          <p:cNvPr id="121" name="object 23"/>
          <p:cNvSpPr/>
          <p:nvPr/>
        </p:nvSpPr>
        <p:spPr>
          <a:xfrm>
            <a:off x="3120752" y="3286070"/>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Load Flow </a:t>
            </a:r>
          </a:p>
          <a:p>
            <a:pPr marL="9555" marR="9555" indent="-5256" algn="ctr">
              <a:lnSpc>
                <a:spcPct val="100099"/>
              </a:lnSpc>
            </a:pPr>
            <a:r>
              <a:rPr lang="en-US" sz="1200" dirty="0">
                <a:solidFill>
                  <a:prstClr val="black"/>
                </a:solidFill>
                <a:cs typeface="Arial"/>
              </a:rPr>
              <a:t>Analysis</a:t>
            </a:r>
          </a:p>
        </p:txBody>
      </p:sp>
      <p:sp>
        <p:nvSpPr>
          <p:cNvPr id="122" name="object 23"/>
          <p:cNvSpPr/>
          <p:nvPr/>
        </p:nvSpPr>
        <p:spPr>
          <a:xfrm>
            <a:off x="3120752" y="259948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NWA</a:t>
            </a:r>
          </a:p>
          <a:p>
            <a:pPr marL="9555" marR="9555" indent="-5256" algn="ctr">
              <a:lnSpc>
                <a:spcPct val="100099"/>
              </a:lnSpc>
            </a:pPr>
            <a:r>
              <a:rPr lang="en-US" sz="1200" dirty="0" smtClean="0">
                <a:solidFill>
                  <a:prstClr val="black"/>
                </a:solidFill>
                <a:cs typeface="Arial"/>
              </a:rPr>
              <a:t>Suitability</a:t>
            </a:r>
            <a:endParaRPr lang="en-US" sz="1200" dirty="0">
              <a:solidFill>
                <a:prstClr val="black"/>
              </a:solidFill>
              <a:cs typeface="Arial"/>
            </a:endParaRPr>
          </a:p>
        </p:txBody>
      </p:sp>
      <p:sp>
        <p:nvSpPr>
          <p:cNvPr id="123" name="TextBox 122"/>
          <p:cNvSpPr txBox="1"/>
          <p:nvPr/>
        </p:nvSpPr>
        <p:spPr>
          <a:xfrm>
            <a:off x="5155876" y="4001389"/>
            <a:ext cx="3611314" cy="382092"/>
          </a:xfrm>
          <a:prstGeom prst="rect">
            <a:avLst/>
          </a:prstGeom>
          <a:noFill/>
        </p:spPr>
        <p:txBody>
          <a:bodyPr wrap="square" rtlCol="0">
            <a:spAutoFit/>
          </a:bodyPr>
          <a:lstStyle/>
          <a:p>
            <a:pPr>
              <a:lnSpc>
                <a:spcPct val="150000"/>
              </a:lnSpc>
            </a:pPr>
            <a:r>
              <a:rPr lang="en-US" sz="1400" dirty="0">
                <a:solidFill>
                  <a:prstClr val="black"/>
                </a:solidFill>
              </a:rPr>
              <a:t>Interconnection Technical Working </a:t>
            </a:r>
            <a:r>
              <a:rPr lang="en-US" sz="1400" dirty="0" smtClean="0">
                <a:solidFill>
                  <a:prstClr val="black"/>
                </a:solidFill>
              </a:rPr>
              <a:t>Group</a:t>
            </a:r>
            <a:endParaRPr lang="en-US" sz="1400" dirty="0">
              <a:solidFill>
                <a:prstClr val="black"/>
              </a:solidFill>
            </a:endParaRPr>
          </a:p>
        </p:txBody>
      </p:sp>
      <p:sp>
        <p:nvSpPr>
          <p:cNvPr id="124" name="Rectangle 123"/>
          <p:cNvSpPr/>
          <p:nvPr/>
        </p:nvSpPr>
        <p:spPr>
          <a:xfrm>
            <a:off x="4855884" y="4165501"/>
            <a:ext cx="214118" cy="15204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prstClr val="white"/>
              </a:solidFill>
            </a:endParaRPr>
          </a:p>
        </p:txBody>
      </p:sp>
      <p:sp>
        <p:nvSpPr>
          <p:cNvPr id="126" name="object 3"/>
          <p:cNvSpPr/>
          <p:nvPr/>
        </p:nvSpPr>
        <p:spPr>
          <a:xfrm>
            <a:off x="4278150" y="1345659"/>
            <a:ext cx="2217682" cy="517205"/>
          </a:xfrm>
          <a:custGeom>
            <a:avLst/>
            <a:gdLst/>
            <a:ahLst/>
            <a:cxnLst/>
            <a:rect l="l" t="t" r="r" b="b"/>
            <a:pathLst>
              <a:path w="2926080" h="687451">
                <a:moveTo>
                  <a:pt x="0" y="687451"/>
                </a:moveTo>
                <a:lnTo>
                  <a:pt x="2926080" y="687451"/>
                </a:lnTo>
                <a:lnTo>
                  <a:pt x="2926080" y="0"/>
                </a:lnTo>
                <a:lnTo>
                  <a:pt x="0" y="0"/>
                </a:lnTo>
                <a:lnTo>
                  <a:pt x="0" y="687451"/>
                </a:lnTo>
                <a:close/>
              </a:path>
            </a:pathLst>
          </a:custGeom>
          <a:solidFill>
            <a:schemeClr val="accent5"/>
          </a:solidFill>
        </p:spPr>
        <p:txBody>
          <a:bodyPr wrap="square" lIns="0" tIns="0" rIns="0" bIns="0" rtlCol="0" anchor="ctr">
            <a:noAutofit/>
          </a:bodyPr>
          <a:lstStyle/>
          <a:p>
            <a:pPr algn="ctr"/>
            <a:r>
              <a:rPr lang="en-US" sz="1600" b="1" dirty="0" smtClean="0">
                <a:solidFill>
                  <a:srgbClr val="FFFFFF"/>
                </a:solidFill>
                <a:latin typeface="Calibri Light" panose="020F0302020204030204"/>
                <a:cs typeface="Arial"/>
              </a:rPr>
              <a:t>Grid Operations</a:t>
            </a:r>
            <a:endParaRPr lang="en-US" sz="1600" dirty="0">
              <a:solidFill>
                <a:prstClr val="black"/>
              </a:solidFill>
              <a:latin typeface="Calibri Light" panose="020F0302020204030204"/>
              <a:cs typeface="Arial"/>
            </a:endParaRPr>
          </a:p>
        </p:txBody>
      </p:sp>
      <p:sp>
        <p:nvSpPr>
          <p:cNvPr id="127" name="object 3"/>
          <p:cNvSpPr/>
          <p:nvPr/>
        </p:nvSpPr>
        <p:spPr>
          <a:xfrm>
            <a:off x="6617534" y="1345659"/>
            <a:ext cx="2217682" cy="517205"/>
          </a:xfrm>
          <a:custGeom>
            <a:avLst/>
            <a:gdLst/>
            <a:ahLst/>
            <a:cxnLst/>
            <a:rect l="l" t="t" r="r" b="b"/>
            <a:pathLst>
              <a:path w="2926080" h="687451">
                <a:moveTo>
                  <a:pt x="0" y="687451"/>
                </a:moveTo>
                <a:lnTo>
                  <a:pt x="2926080" y="687451"/>
                </a:lnTo>
                <a:lnTo>
                  <a:pt x="2926080" y="0"/>
                </a:lnTo>
                <a:lnTo>
                  <a:pt x="0" y="0"/>
                </a:lnTo>
                <a:lnTo>
                  <a:pt x="0" y="687451"/>
                </a:lnTo>
                <a:close/>
              </a:path>
            </a:pathLst>
          </a:custGeom>
          <a:solidFill>
            <a:schemeClr val="accent5"/>
          </a:solidFill>
        </p:spPr>
        <p:txBody>
          <a:bodyPr wrap="square" lIns="0" tIns="0" rIns="0" bIns="0" rtlCol="0" anchor="ctr">
            <a:noAutofit/>
          </a:bodyPr>
          <a:lstStyle/>
          <a:p>
            <a:pPr algn="ctr"/>
            <a:r>
              <a:rPr lang="en-US" sz="1600" b="1" dirty="0" smtClean="0">
                <a:solidFill>
                  <a:srgbClr val="FFFFFF"/>
                </a:solidFill>
                <a:latin typeface="Calibri Light" panose="020F0302020204030204"/>
                <a:cs typeface="Arial"/>
              </a:rPr>
              <a:t>Market Operations</a:t>
            </a:r>
            <a:endParaRPr lang="en-US" sz="1600" dirty="0">
              <a:solidFill>
                <a:prstClr val="black"/>
              </a:solidFill>
              <a:latin typeface="Calibri Light" panose="020F0302020204030204"/>
              <a:cs typeface="Arial"/>
            </a:endParaRPr>
          </a:p>
        </p:txBody>
      </p:sp>
      <p:sp>
        <p:nvSpPr>
          <p:cNvPr id="128" name="object 23"/>
          <p:cNvSpPr/>
          <p:nvPr/>
        </p:nvSpPr>
        <p:spPr>
          <a:xfrm>
            <a:off x="1933742" y="3286070"/>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DER Forecasting</a:t>
            </a:r>
          </a:p>
        </p:txBody>
      </p:sp>
      <p:sp>
        <p:nvSpPr>
          <p:cNvPr id="129" name="object 23"/>
          <p:cNvSpPr/>
          <p:nvPr/>
        </p:nvSpPr>
        <p:spPr>
          <a:xfrm>
            <a:off x="1933742" y="259948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Demand</a:t>
            </a:r>
          </a:p>
          <a:p>
            <a:pPr marL="9555" marR="9555" indent="-5256" algn="ctr">
              <a:lnSpc>
                <a:spcPct val="100099"/>
              </a:lnSpc>
            </a:pPr>
            <a:r>
              <a:rPr lang="en-US" sz="1200" dirty="0">
                <a:solidFill>
                  <a:prstClr val="black"/>
                </a:solidFill>
                <a:cs typeface="Arial"/>
              </a:rPr>
              <a:t>Forecasting</a:t>
            </a:r>
          </a:p>
        </p:txBody>
      </p:sp>
      <p:sp>
        <p:nvSpPr>
          <p:cNvPr id="130" name="object 23"/>
          <p:cNvSpPr/>
          <p:nvPr/>
        </p:nvSpPr>
        <p:spPr>
          <a:xfrm>
            <a:off x="3120752" y="1908453"/>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Hosting</a:t>
            </a:r>
          </a:p>
          <a:p>
            <a:pPr marL="9555" marR="9555" indent="-5256" algn="ctr">
              <a:lnSpc>
                <a:spcPct val="100099"/>
              </a:lnSpc>
            </a:pPr>
            <a:r>
              <a:rPr lang="en-US" sz="1200" dirty="0">
                <a:solidFill>
                  <a:prstClr val="black"/>
                </a:solidFill>
                <a:cs typeface="Arial"/>
              </a:rPr>
              <a:t>Capacity</a:t>
            </a:r>
          </a:p>
        </p:txBody>
      </p:sp>
      <p:sp>
        <p:nvSpPr>
          <p:cNvPr id="131" name="object 23"/>
          <p:cNvSpPr/>
          <p:nvPr/>
        </p:nvSpPr>
        <p:spPr>
          <a:xfrm>
            <a:off x="1933742" y="190845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4"/>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Interconnection</a:t>
            </a:r>
            <a:endParaRPr lang="en-US" sz="1200" dirty="0">
              <a:solidFill>
                <a:prstClr val="black"/>
              </a:solidFill>
              <a:cs typeface="Arial"/>
            </a:endParaRPr>
          </a:p>
        </p:txBody>
      </p:sp>
      <p:sp>
        <p:nvSpPr>
          <p:cNvPr id="132" name="object 23"/>
          <p:cNvSpPr/>
          <p:nvPr/>
        </p:nvSpPr>
        <p:spPr>
          <a:xfrm>
            <a:off x="5463907" y="259948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ISO/DSP Roles, Responsibilities, Interaction</a:t>
            </a:r>
          </a:p>
        </p:txBody>
      </p:sp>
      <p:sp>
        <p:nvSpPr>
          <p:cNvPr id="133" name="object 23"/>
          <p:cNvSpPr/>
          <p:nvPr/>
        </p:nvSpPr>
        <p:spPr>
          <a:xfrm>
            <a:off x="4276897" y="259948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Cyber</a:t>
            </a:r>
          </a:p>
          <a:p>
            <a:pPr marL="9555" marR="9555" indent="-5256" algn="ctr">
              <a:lnSpc>
                <a:spcPct val="100099"/>
              </a:lnSpc>
            </a:pPr>
            <a:r>
              <a:rPr lang="en-US" sz="1200" dirty="0">
                <a:solidFill>
                  <a:prstClr val="black"/>
                </a:solidFill>
                <a:cs typeface="Arial"/>
              </a:rPr>
              <a:t>Security</a:t>
            </a:r>
          </a:p>
        </p:txBody>
      </p:sp>
      <p:sp>
        <p:nvSpPr>
          <p:cNvPr id="134" name="object 23"/>
          <p:cNvSpPr/>
          <p:nvPr/>
        </p:nvSpPr>
        <p:spPr>
          <a:xfrm>
            <a:off x="5463907" y="1908453"/>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Monitoring &amp;</a:t>
            </a:r>
          </a:p>
          <a:p>
            <a:pPr marL="9555" marR="9555" indent="-5256" algn="ctr">
              <a:lnSpc>
                <a:spcPct val="100099"/>
              </a:lnSpc>
            </a:pPr>
            <a:r>
              <a:rPr lang="en-US" sz="1200" dirty="0">
                <a:solidFill>
                  <a:prstClr val="black"/>
                </a:solidFill>
                <a:cs typeface="Arial"/>
              </a:rPr>
              <a:t>Control</a:t>
            </a:r>
          </a:p>
        </p:txBody>
      </p:sp>
      <p:sp>
        <p:nvSpPr>
          <p:cNvPr id="135" name="object 23"/>
          <p:cNvSpPr/>
          <p:nvPr/>
        </p:nvSpPr>
        <p:spPr>
          <a:xfrm>
            <a:off x="4276897" y="190845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System Data</a:t>
            </a:r>
            <a:endParaRPr lang="en-US" sz="1200" dirty="0">
              <a:solidFill>
                <a:prstClr val="black"/>
              </a:solidFill>
              <a:cs typeface="Arial"/>
            </a:endParaRPr>
          </a:p>
        </p:txBody>
      </p:sp>
      <p:sp>
        <p:nvSpPr>
          <p:cNvPr id="136" name="object 23"/>
          <p:cNvSpPr/>
          <p:nvPr/>
        </p:nvSpPr>
        <p:spPr>
          <a:xfrm>
            <a:off x="7804544" y="259948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63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Electric Vehicle Supply Equipment</a:t>
            </a:r>
          </a:p>
        </p:txBody>
      </p:sp>
      <p:sp>
        <p:nvSpPr>
          <p:cNvPr id="137" name="object 23"/>
          <p:cNvSpPr/>
          <p:nvPr/>
        </p:nvSpPr>
        <p:spPr>
          <a:xfrm>
            <a:off x="6617534" y="2599481"/>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rgbClr val="ED7D31"/>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smtClean="0">
                <a:solidFill>
                  <a:prstClr val="black"/>
                </a:solidFill>
                <a:cs typeface="Arial"/>
              </a:rPr>
              <a:t>DER Sourcing - Procurement</a:t>
            </a:r>
            <a:endParaRPr lang="en-US" sz="1200" dirty="0">
              <a:solidFill>
                <a:prstClr val="black"/>
              </a:solidFill>
              <a:cs typeface="Arial"/>
            </a:endParaRPr>
          </a:p>
        </p:txBody>
      </p:sp>
      <p:sp>
        <p:nvSpPr>
          <p:cNvPr id="138" name="object 23"/>
          <p:cNvSpPr/>
          <p:nvPr/>
        </p:nvSpPr>
        <p:spPr>
          <a:xfrm>
            <a:off x="7804544" y="1908453"/>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Customer Data</a:t>
            </a:r>
          </a:p>
        </p:txBody>
      </p:sp>
      <p:sp>
        <p:nvSpPr>
          <p:cNvPr id="139" name="object 23"/>
          <p:cNvSpPr/>
          <p:nvPr/>
        </p:nvSpPr>
        <p:spPr>
          <a:xfrm>
            <a:off x="6617534" y="1908452"/>
            <a:ext cx="1031925" cy="619155"/>
          </a:xfrm>
          <a:custGeom>
            <a:avLst/>
            <a:gdLst/>
            <a:ahLst/>
            <a:cxnLst/>
            <a:rect l="l" t="t" r="r" b="b"/>
            <a:pathLst>
              <a:path w="1371600" h="822960">
                <a:moveTo>
                  <a:pt x="0" y="822960"/>
                </a:moveTo>
                <a:lnTo>
                  <a:pt x="1371600" y="822960"/>
                </a:lnTo>
                <a:lnTo>
                  <a:pt x="1371600" y="0"/>
                </a:lnTo>
                <a:lnTo>
                  <a:pt x="0" y="0"/>
                </a:lnTo>
                <a:lnTo>
                  <a:pt x="0" y="822960"/>
                </a:lnTo>
                <a:close/>
              </a:path>
            </a:pathLst>
          </a:custGeom>
          <a:solidFill>
            <a:schemeClr val="accent3">
              <a:lumMod val="40000"/>
              <a:lumOff val="60000"/>
            </a:schemeClr>
          </a:solidFill>
          <a:ln w="28575">
            <a:solidFill>
              <a:srgbClr val="00B050"/>
            </a:solidFill>
          </a:ln>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9555" marR="9555" indent="-5256" algn="ctr">
              <a:lnSpc>
                <a:spcPct val="100099"/>
              </a:lnSpc>
            </a:pPr>
            <a:r>
              <a:rPr lang="en-US" sz="1200" dirty="0">
                <a:solidFill>
                  <a:prstClr val="black"/>
                </a:solidFill>
                <a:cs typeface="Arial"/>
              </a:rPr>
              <a:t>Granular</a:t>
            </a:r>
          </a:p>
          <a:p>
            <a:pPr marL="9555" marR="9555" indent="-5256" algn="ctr">
              <a:lnSpc>
                <a:spcPct val="100099"/>
              </a:lnSpc>
            </a:pPr>
            <a:r>
              <a:rPr lang="en-US" sz="1200" dirty="0">
                <a:solidFill>
                  <a:prstClr val="black"/>
                </a:solidFill>
                <a:cs typeface="Arial"/>
              </a:rPr>
              <a:t>Pricing</a:t>
            </a:r>
          </a:p>
        </p:txBody>
      </p:sp>
      <p:sp>
        <p:nvSpPr>
          <p:cNvPr id="6" name="Rectangle 5"/>
          <p:cNvSpPr/>
          <p:nvPr/>
        </p:nvSpPr>
        <p:spPr>
          <a:xfrm>
            <a:off x="5155876" y="4415380"/>
            <a:ext cx="3547061" cy="415498"/>
          </a:xfrm>
          <a:prstGeom prst="rect">
            <a:avLst/>
          </a:prstGeom>
        </p:spPr>
        <p:txBody>
          <a:bodyPr wrap="none">
            <a:spAutoFit/>
          </a:bodyPr>
          <a:lstStyle/>
          <a:p>
            <a:pPr>
              <a:lnSpc>
                <a:spcPct val="150000"/>
              </a:lnSpc>
            </a:pPr>
            <a:r>
              <a:rPr lang="en-US" sz="1400" dirty="0">
                <a:solidFill>
                  <a:prstClr val="black"/>
                </a:solidFill>
              </a:rPr>
              <a:t>Currently scheduled </a:t>
            </a:r>
            <a:r>
              <a:rPr lang="en-US" sz="1400" dirty="0" smtClean="0">
                <a:solidFill>
                  <a:prstClr val="black"/>
                </a:solidFill>
              </a:rPr>
              <a:t>Engagement </a:t>
            </a:r>
            <a:r>
              <a:rPr lang="en-US" sz="1400" dirty="0">
                <a:solidFill>
                  <a:prstClr val="black"/>
                </a:solidFill>
              </a:rPr>
              <a:t>G</a:t>
            </a:r>
            <a:r>
              <a:rPr lang="en-US" sz="1400" dirty="0" smtClean="0">
                <a:solidFill>
                  <a:prstClr val="black"/>
                </a:solidFill>
              </a:rPr>
              <a:t>roup </a:t>
            </a:r>
            <a:r>
              <a:rPr lang="en-US" sz="1400" dirty="0">
                <a:solidFill>
                  <a:prstClr val="black"/>
                </a:solidFill>
              </a:rPr>
              <a:t>topics</a:t>
            </a:r>
          </a:p>
        </p:txBody>
      </p:sp>
      <p:sp>
        <p:nvSpPr>
          <p:cNvPr id="140" name="Rectangle 139"/>
          <p:cNvSpPr/>
          <p:nvPr/>
        </p:nvSpPr>
        <p:spPr>
          <a:xfrm>
            <a:off x="4855884" y="4547105"/>
            <a:ext cx="214118" cy="1520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prstClr val="white"/>
              </a:solidFill>
            </a:endParaRPr>
          </a:p>
        </p:txBody>
      </p:sp>
      <p:sp>
        <p:nvSpPr>
          <p:cNvPr id="29" name="Rectangle 28"/>
          <p:cNvSpPr/>
          <p:nvPr/>
        </p:nvSpPr>
        <p:spPr>
          <a:xfrm>
            <a:off x="4855884" y="4972401"/>
            <a:ext cx="214118" cy="15204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prstClr val="white"/>
              </a:solidFill>
            </a:endParaRPr>
          </a:p>
        </p:txBody>
      </p:sp>
      <p:sp>
        <p:nvSpPr>
          <p:cNvPr id="30" name="Rectangle 29"/>
          <p:cNvSpPr/>
          <p:nvPr/>
        </p:nvSpPr>
        <p:spPr>
          <a:xfrm>
            <a:off x="5155875" y="4819220"/>
            <a:ext cx="3296352" cy="415498"/>
          </a:xfrm>
          <a:prstGeom prst="rect">
            <a:avLst/>
          </a:prstGeom>
        </p:spPr>
        <p:txBody>
          <a:bodyPr wrap="none">
            <a:spAutoFit/>
          </a:bodyPr>
          <a:lstStyle/>
          <a:p>
            <a:pPr>
              <a:lnSpc>
                <a:spcPct val="150000"/>
              </a:lnSpc>
            </a:pPr>
            <a:r>
              <a:rPr lang="en-US" sz="1400" dirty="0">
                <a:solidFill>
                  <a:prstClr val="black"/>
                </a:solidFill>
              </a:rPr>
              <a:t>Currently scheduled </a:t>
            </a:r>
            <a:r>
              <a:rPr lang="en-US" sz="1400" dirty="0" smtClean="0">
                <a:solidFill>
                  <a:prstClr val="black"/>
                </a:solidFill>
              </a:rPr>
              <a:t>Advisory Group topics</a:t>
            </a:r>
            <a:endParaRPr lang="en-US" sz="1400" dirty="0">
              <a:solidFill>
                <a:prstClr val="black"/>
              </a:solidFill>
            </a:endParaRPr>
          </a:p>
        </p:txBody>
      </p:sp>
    </p:spTree>
    <p:extLst>
      <p:ext uri="{BB962C8B-B14F-4D97-AF65-F5344CB8AC3E}">
        <p14:creationId xmlns:p14="http://schemas.microsoft.com/office/powerpoint/2010/main" val="260844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System Data Areas of Convergence</a:t>
            </a:r>
            <a:endParaRPr lang="en-US" sz="3200" dirty="0"/>
          </a:p>
        </p:txBody>
      </p:sp>
    </p:spTree>
    <p:extLst>
      <p:ext uri="{BB962C8B-B14F-4D97-AF65-F5344CB8AC3E}">
        <p14:creationId xmlns:p14="http://schemas.microsoft.com/office/powerpoint/2010/main" val="126804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Information for Data Requests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1022034"/>
              </p:ext>
            </p:extLst>
          </p:nvPr>
        </p:nvGraphicFramePr>
        <p:xfrm>
          <a:off x="326764" y="1070758"/>
          <a:ext cx="8436486" cy="4737071"/>
        </p:xfrm>
        <a:graphic>
          <a:graphicData uri="http://schemas.openxmlformats.org/drawingml/2006/table">
            <a:tbl>
              <a:tblPr firstRow="1" bandRow="1">
                <a:tableStyleId>{5C22544A-7EE6-4342-B048-85BDC9FD1C3A}</a:tableStyleId>
              </a:tblPr>
              <a:tblGrid>
                <a:gridCol w="1541223"/>
                <a:gridCol w="3515380"/>
                <a:gridCol w="3379883"/>
              </a:tblGrid>
              <a:tr h="370840">
                <a:tc>
                  <a:txBody>
                    <a:bodyPr/>
                    <a:lstStyle/>
                    <a:p>
                      <a:r>
                        <a:rPr lang="en-US" sz="1600" dirty="0" smtClean="0"/>
                        <a:t>Data</a:t>
                      </a:r>
                      <a:r>
                        <a:rPr lang="en-US" sz="1600" baseline="0" dirty="0" smtClean="0"/>
                        <a:t> Request Category</a:t>
                      </a:r>
                      <a:endParaRPr lang="en-US" sz="1600" dirty="0"/>
                    </a:p>
                  </a:txBody>
                  <a:tcPr anchor="ctr"/>
                </a:tc>
                <a:tc>
                  <a:txBody>
                    <a:bodyPr/>
                    <a:lstStyle/>
                    <a:p>
                      <a:pPr algn="ctr"/>
                      <a:r>
                        <a:rPr lang="en-US" sz="1600" dirty="0" smtClean="0"/>
                        <a:t>Data Request</a:t>
                      </a:r>
                      <a:endParaRPr lang="en-US" sz="1600" dirty="0"/>
                    </a:p>
                  </a:txBody>
                  <a:tcPr anchor="ctr"/>
                </a:tc>
                <a:tc>
                  <a:txBody>
                    <a:bodyPr/>
                    <a:lstStyle/>
                    <a:p>
                      <a:pPr algn="ctr"/>
                      <a:r>
                        <a:rPr lang="en-US" sz="1600" dirty="0" smtClean="0"/>
                        <a:t>Availability</a:t>
                      </a:r>
                      <a:endParaRPr lang="en-US" sz="1600" dirty="0"/>
                    </a:p>
                  </a:txBody>
                  <a:tcPr anchor="ctr"/>
                </a:tc>
              </a:tr>
              <a:tr h="575948">
                <a:tc rowSpan="2">
                  <a:txBody>
                    <a:bodyPr/>
                    <a:lstStyle/>
                    <a:p>
                      <a:r>
                        <a:rPr lang="en-US" sz="1600" dirty="0" smtClean="0"/>
                        <a:t>Project Specific</a:t>
                      </a:r>
                      <a:r>
                        <a:rPr lang="en-US" sz="1600" baseline="0" dirty="0" smtClean="0"/>
                        <a:t> Data</a:t>
                      </a:r>
                      <a:endParaRPr lang="en-US" sz="1600" dirty="0"/>
                    </a:p>
                  </a:txBody>
                  <a:tcPr/>
                </a:tc>
                <a:tc>
                  <a:txBody>
                    <a:bodyPr/>
                    <a:lstStyle/>
                    <a:p>
                      <a:pPr marL="0" indent="0" algn="l">
                        <a:buFont typeface="Arial" panose="020B0604020202020204" pitchFamily="34" charset="0"/>
                        <a:buNone/>
                      </a:pPr>
                      <a:r>
                        <a:rPr lang="en-US" sz="1600" baseline="0" dirty="0" smtClean="0"/>
                        <a:t>Planned project name, location and need served (Primary grid needs)</a:t>
                      </a:r>
                    </a:p>
                    <a:p>
                      <a:pPr marL="0" indent="0" algn="l">
                        <a:buFontTx/>
                        <a:buNone/>
                      </a:pPr>
                      <a:endParaRPr lang="en-US" sz="1600" dirty="0"/>
                    </a:p>
                  </a:txBody>
                  <a:tcPr/>
                </a:tc>
                <a:tc>
                  <a:txBody>
                    <a:bodyPr/>
                    <a:lstStyle/>
                    <a:p>
                      <a:pPr algn="l"/>
                      <a:r>
                        <a:rPr lang="en-US" sz="1600" dirty="0" smtClean="0"/>
                        <a:t>Annual</a:t>
                      </a:r>
                      <a:r>
                        <a:rPr lang="en-US" sz="1600" baseline="0" dirty="0" smtClean="0"/>
                        <a:t> Investment Plan/ Rate case filing with NYPSC.  Each utility files a five year investment forecast annually.</a:t>
                      </a:r>
                    </a:p>
                  </a:txBody>
                  <a:tcPr/>
                </a:tc>
              </a:tr>
              <a:tr h="439391">
                <a:tc vMerge="1">
                  <a:txBody>
                    <a:bodyPr/>
                    <a:lstStyle/>
                    <a:p>
                      <a:endParaRPr lang="en-US"/>
                    </a:p>
                  </a:txBody>
                  <a:tcPr/>
                </a:tc>
                <a:tc>
                  <a:txBody>
                    <a:bodyPr/>
                    <a:lstStyle/>
                    <a:p>
                      <a:pPr marL="0" indent="0" algn="l">
                        <a:buFontTx/>
                        <a:buNone/>
                      </a:pPr>
                      <a:r>
                        <a:rPr lang="en-US" sz="1600" baseline="0" dirty="0" smtClean="0"/>
                        <a:t>DER project impact</a:t>
                      </a:r>
                      <a:endParaRPr lang="en-US" sz="1600" dirty="0"/>
                    </a:p>
                  </a:txBody>
                  <a:tcPr/>
                </a:tc>
                <a:tc>
                  <a:txBody>
                    <a:bodyPr/>
                    <a:lstStyle/>
                    <a:p>
                      <a:pPr algn="l"/>
                      <a:r>
                        <a:rPr lang="en-US" sz="1600" baseline="0" dirty="0" smtClean="0"/>
                        <a:t>SIR pre-application document</a:t>
                      </a:r>
                      <a:endParaRPr lang="en-US" sz="1600" dirty="0" smtClean="0"/>
                    </a:p>
                  </a:txBody>
                  <a:tcPr/>
                </a:tc>
              </a:tr>
              <a:tr h="335126">
                <a:tc rowSpan="3">
                  <a:txBody>
                    <a:bodyPr/>
                    <a:lstStyle/>
                    <a:p>
                      <a:r>
                        <a:rPr lang="en-US" sz="1600" dirty="0" smtClean="0"/>
                        <a:t>Planning Data</a:t>
                      </a:r>
                      <a:endParaRPr lang="en-US" sz="1600" dirty="0"/>
                    </a:p>
                  </a:txBody>
                  <a:tcPr/>
                </a:tc>
                <a:tc>
                  <a:txBody>
                    <a:bodyPr/>
                    <a:lstStyle/>
                    <a:p>
                      <a:pPr marL="0" indent="0" algn="l">
                        <a:buFontTx/>
                        <a:buNone/>
                      </a:pPr>
                      <a:r>
                        <a:rPr lang="en-US" sz="1600" dirty="0" smtClean="0"/>
                        <a:t>Reliability Statistics</a:t>
                      </a:r>
                      <a:endParaRPr lang="en-US" sz="1600" dirty="0"/>
                    </a:p>
                  </a:txBody>
                  <a:tcPr/>
                </a:tc>
                <a:tc>
                  <a:txBody>
                    <a:bodyPr/>
                    <a:lstStyle/>
                    <a:p>
                      <a:pPr algn="l"/>
                      <a:r>
                        <a:rPr lang="en-US" sz="1600" dirty="0" smtClean="0"/>
                        <a:t>SAIFI/CAIDI typically available in annual</a:t>
                      </a:r>
                      <a:r>
                        <a:rPr lang="en-US" sz="1600" baseline="0" dirty="0" smtClean="0"/>
                        <a:t> rate case filing for select points</a:t>
                      </a:r>
                    </a:p>
                  </a:txBody>
                  <a:tcPr/>
                </a:tc>
              </a:tr>
              <a:tr h="294070">
                <a:tc vMerge="1">
                  <a:txBody>
                    <a:bodyPr/>
                    <a:lstStyle/>
                    <a:p>
                      <a:endParaRPr lang="en-US"/>
                    </a:p>
                  </a:txBody>
                  <a:tcPr/>
                </a:tc>
                <a:tc>
                  <a:txBody>
                    <a:bodyPr/>
                    <a:lstStyle/>
                    <a:p>
                      <a:pPr marL="0" indent="0" algn="l">
                        <a:buFontTx/>
                        <a:buNone/>
                      </a:pPr>
                      <a:r>
                        <a:rPr lang="en-US" sz="1600" baseline="0" dirty="0" smtClean="0"/>
                        <a:t>Power Quality</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Generally not available</a:t>
                      </a:r>
                    </a:p>
                  </a:txBody>
                  <a:tcPr/>
                </a:tc>
              </a:tr>
              <a:tr h="335126">
                <a:tc vMerge="1">
                  <a:txBody>
                    <a:bodyPr/>
                    <a:lstStyle/>
                    <a:p>
                      <a:endParaRPr lang="en-US"/>
                    </a:p>
                  </a:txBody>
                  <a:tcPr/>
                </a:tc>
                <a:tc>
                  <a:txBody>
                    <a:bodyPr/>
                    <a:lstStyle/>
                    <a:p>
                      <a:pPr marL="0" indent="0" algn="l">
                        <a:buFontTx/>
                        <a:buNone/>
                      </a:pPr>
                      <a:r>
                        <a:rPr lang="en-US" sz="1600" baseline="0" dirty="0" smtClean="0"/>
                        <a:t>Forecast Load Profiles</a:t>
                      </a:r>
                      <a:endParaRPr lang="en-US" sz="1600" dirty="0"/>
                    </a:p>
                  </a:txBody>
                  <a:tcPr/>
                </a:tc>
                <a:tc>
                  <a:txBody>
                    <a:bodyPr/>
                    <a:lstStyle/>
                    <a:p>
                      <a:pPr algn="l"/>
                      <a:r>
                        <a:rPr lang="en-US" sz="1600" baseline="0" dirty="0" smtClean="0"/>
                        <a:t>Expected to be available</a:t>
                      </a:r>
                    </a:p>
                  </a:txBody>
                  <a:tcPr/>
                </a:tc>
              </a:tr>
              <a:tr h="388620">
                <a:tc rowSpan="2">
                  <a:txBody>
                    <a:bodyPr/>
                    <a:lstStyle/>
                    <a:p>
                      <a:r>
                        <a:rPr lang="en-US" sz="1600" dirty="0" smtClean="0"/>
                        <a:t>Market</a:t>
                      </a:r>
                      <a:r>
                        <a:rPr lang="en-US" sz="1600" baseline="0" dirty="0" smtClean="0"/>
                        <a:t> based data</a:t>
                      </a:r>
                      <a:endParaRPr lang="en-US" sz="1600" dirty="0"/>
                    </a:p>
                  </a:txBody>
                  <a:tcPr/>
                </a:tc>
                <a:tc>
                  <a:txBody>
                    <a:bodyPr/>
                    <a:lstStyle/>
                    <a:p>
                      <a:pPr algn="l"/>
                      <a:r>
                        <a:rPr lang="en-US" sz="1600" baseline="0" dirty="0" smtClean="0"/>
                        <a:t>Circuit Loading – Customer Type Data</a:t>
                      </a:r>
                      <a:endParaRPr lang="en-US" sz="1600" dirty="0"/>
                    </a:p>
                  </a:txBody>
                  <a:tcPr/>
                </a:tc>
                <a:tc>
                  <a:txBody>
                    <a:bodyPr/>
                    <a:lstStyle/>
                    <a:p>
                      <a:pPr algn="l"/>
                      <a:r>
                        <a:rPr lang="en-US" sz="1600" baseline="0" dirty="0" smtClean="0"/>
                        <a:t>To be addressed in Stakeholder Engagement discussion dedicated to customer data in Market Operations area</a:t>
                      </a:r>
                      <a:endParaRPr lang="en-US" sz="1600" dirty="0"/>
                    </a:p>
                  </a:txBody>
                  <a:tcPr/>
                </a:tc>
              </a:tr>
              <a:tr h="388620">
                <a:tc vMerge="1">
                  <a:txBody>
                    <a:bodyPr/>
                    <a:lstStyle/>
                    <a:p>
                      <a:endParaRPr lang="en-US"/>
                    </a:p>
                  </a:txBody>
                  <a:tcPr/>
                </a:tc>
                <a:tc>
                  <a:txBody>
                    <a:bodyPr/>
                    <a:lstStyle/>
                    <a:p>
                      <a:pPr algn="l"/>
                      <a:r>
                        <a:rPr lang="en-US" sz="1600" baseline="0" dirty="0" smtClean="0"/>
                        <a:t>Circuit  Information – Detailed Equipment Description</a:t>
                      </a:r>
                      <a:endParaRPr lang="en-US" sz="1600" dirty="0"/>
                    </a:p>
                  </a:txBody>
                  <a:tcPr/>
                </a:tc>
                <a:tc>
                  <a:txBody>
                    <a:bodyPr/>
                    <a:lstStyle/>
                    <a:p>
                      <a:pPr algn="l"/>
                      <a:r>
                        <a:rPr lang="en-US" sz="1600" dirty="0" smtClean="0"/>
                        <a:t>Not available (not used in planning) also raises security concerns</a:t>
                      </a:r>
                      <a:endParaRPr lang="en-US" sz="1600" dirty="0"/>
                    </a:p>
                  </a:txBody>
                  <a:tcPr/>
                </a:tc>
              </a:tr>
            </a:tbl>
          </a:graphicData>
        </a:graphic>
      </p:graphicFrame>
    </p:spTree>
    <p:extLst>
      <p:ext uri="{BB962C8B-B14F-4D97-AF65-F5344CB8AC3E}">
        <p14:creationId xmlns:p14="http://schemas.microsoft.com/office/powerpoint/2010/main" val="28608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Convergences on System Data Level of Detail</a:t>
            </a:r>
            <a:endParaRPr lang="en-US" dirty="0"/>
          </a:p>
        </p:txBody>
      </p:sp>
      <p:sp>
        <p:nvSpPr>
          <p:cNvPr id="5" name="TextBox 4"/>
          <p:cNvSpPr txBox="1"/>
          <p:nvPr/>
        </p:nvSpPr>
        <p:spPr>
          <a:xfrm>
            <a:off x="128157" y="1219200"/>
            <a:ext cx="9019392" cy="369332"/>
          </a:xfrm>
          <a:prstGeom prst="rect">
            <a:avLst/>
          </a:prstGeom>
          <a:noFill/>
        </p:spPr>
        <p:txBody>
          <a:bodyPr wrap="none" rtlCol="0">
            <a:spAutoFit/>
          </a:bodyPr>
          <a:lstStyle/>
          <a:p>
            <a:r>
              <a:rPr lang="en-US" b="1" dirty="0" smtClean="0"/>
              <a:t>Question: Under what conditions could the JU and DER positions show greater convergence?</a:t>
            </a:r>
            <a:endParaRPr lang="en-US" b="1" dirty="0"/>
          </a:p>
        </p:txBody>
      </p:sp>
      <p:pic>
        <p:nvPicPr>
          <p:cNvPr id="4" name="Picture 3"/>
          <p:cNvPicPr>
            <a:picLocks noChangeAspect="1"/>
          </p:cNvPicPr>
          <p:nvPr/>
        </p:nvPicPr>
        <p:blipFill>
          <a:blip r:embed="rId2"/>
          <a:stretch>
            <a:fillRect/>
          </a:stretch>
        </p:blipFill>
        <p:spPr>
          <a:xfrm>
            <a:off x="227013" y="1790770"/>
            <a:ext cx="8090882" cy="4189406"/>
          </a:xfrm>
          <a:prstGeom prst="rect">
            <a:avLst/>
          </a:prstGeom>
        </p:spPr>
      </p:pic>
    </p:spTree>
    <p:extLst>
      <p:ext uri="{BB962C8B-B14F-4D97-AF65-F5344CB8AC3E}">
        <p14:creationId xmlns:p14="http://schemas.microsoft.com/office/powerpoint/2010/main" val="2753306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JU System Data Summary Context</a:t>
            </a:r>
            <a:endParaRPr lang="en-US" dirty="0"/>
          </a:p>
        </p:txBody>
      </p:sp>
      <p:sp>
        <p:nvSpPr>
          <p:cNvPr id="2" name="Content Placeholder 1"/>
          <p:cNvSpPr>
            <a:spLocks noGrp="1"/>
          </p:cNvSpPr>
          <p:nvPr>
            <p:ph idx="1"/>
          </p:nvPr>
        </p:nvSpPr>
        <p:spPr>
          <a:xfrm>
            <a:off x="462578" y="1137824"/>
            <a:ext cx="8218841" cy="4351338"/>
          </a:xfrm>
        </p:spPr>
        <p:txBody>
          <a:bodyPr>
            <a:normAutofit lnSpcReduction="10000"/>
          </a:bodyPr>
          <a:lstStyle/>
          <a:p>
            <a:r>
              <a:rPr lang="en-US" sz="2000" dirty="0" smtClean="0"/>
              <a:t>The New York JU have developed at different paces; Information available today is highly variable across utilities</a:t>
            </a:r>
          </a:p>
          <a:p>
            <a:r>
              <a:rPr lang="en-US" sz="2000" dirty="0" smtClean="0"/>
              <a:t>Identifying areas of need and value on the distributed grid requires use of insightful information versus raw data</a:t>
            </a:r>
          </a:p>
          <a:p>
            <a:r>
              <a:rPr lang="en-US" sz="2000" dirty="0" smtClean="0"/>
              <a:t>Stakeholder engagement discussions should drive data acquisition and data sharing</a:t>
            </a:r>
          </a:p>
          <a:p>
            <a:r>
              <a:rPr lang="en-US" sz="2000" dirty="0" smtClean="0"/>
              <a:t>System information will be used to enhance value to DER providers and benefit the utility distribution system</a:t>
            </a:r>
          </a:p>
          <a:p>
            <a:r>
              <a:rPr lang="en-US" sz="2000" dirty="0" smtClean="0"/>
              <a:t>Security issues must be considered in sharing information</a:t>
            </a:r>
          </a:p>
          <a:p>
            <a:r>
              <a:rPr lang="en-US" sz="2000" dirty="0" smtClean="0"/>
              <a:t>The JU recognize that creating useful and insightful system information will be a stepwise process and our goal is to work toward this expansion </a:t>
            </a:r>
          </a:p>
          <a:p>
            <a:r>
              <a:rPr lang="en-US" sz="2000" dirty="0" smtClean="0"/>
              <a:t>This will be a continuing and evolving process which will take time</a:t>
            </a:r>
          </a:p>
          <a:p>
            <a:endParaRPr lang="en-US" dirty="0"/>
          </a:p>
        </p:txBody>
      </p:sp>
      <p:sp>
        <p:nvSpPr>
          <p:cNvPr id="5" name="Rectangle 4"/>
          <p:cNvSpPr/>
          <p:nvPr/>
        </p:nvSpPr>
        <p:spPr>
          <a:xfrm>
            <a:off x="0" y="5411340"/>
            <a:ext cx="9143999" cy="707886"/>
          </a:xfrm>
          <a:prstGeom prst="rect">
            <a:avLst/>
          </a:prstGeom>
          <a:solidFill>
            <a:schemeClr val="accent1"/>
          </a:solidFill>
        </p:spPr>
        <p:txBody>
          <a:bodyPr wrap="square">
            <a:spAutoFit/>
          </a:bodyPr>
          <a:lstStyle/>
          <a:p>
            <a:pPr algn="ctr"/>
            <a:r>
              <a:rPr lang="en-US" sz="2000" dirty="0">
                <a:solidFill>
                  <a:prstClr val="white"/>
                </a:solidFill>
              </a:rPr>
              <a:t>The JU supports </a:t>
            </a:r>
            <a:r>
              <a:rPr lang="en-US" sz="2000" b="1" dirty="0">
                <a:solidFill>
                  <a:prstClr val="white"/>
                </a:solidFill>
              </a:rPr>
              <a:t>sharing insightful information </a:t>
            </a:r>
            <a:r>
              <a:rPr lang="en-US" sz="2000" dirty="0">
                <a:solidFill>
                  <a:prstClr val="white"/>
                </a:solidFill>
              </a:rPr>
              <a:t>to achieve increased participation of third parties toward establishing sustained investments which will </a:t>
            </a:r>
            <a:r>
              <a:rPr lang="en-US" sz="2000" b="1" dirty="0">
                <a:solidFill>
                  <a:prstClr val="white"/>
                </a:solidFill>
              </a:rPr>
              <a:t>benefit the grid</a:t>
            </a:r>
            <a:r>
              <a:rPr lang="en-US" sz="2000" dirty="0">
                <a:solidFill>
                  <a:prstClr val="white"/>
                </a:solidFill>
              </a:rPr>
              <a:t>. </a:t>
            </a:r>
          </a:p>
        </p:txBody>
      </p:sp>
    </p:spTree>
    <p:extLst>
      <p:ext uri="{BB962C8B-B14F-4D97-AF65-F5344CB8AC3E}">
        <p14:creationId xmlns:p14="http://schemas.microsoft.com/office/powerpoint/2010/main" val="372156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Review of Emerging </a:t>
            </a:r>
            <a:r>
              <a:rPr lang="en-US" sz="3200" dirty="0"/>
              <a:t>Themes </a:t>
            </a:r>
            <a:endParaRPr lang="en-US" sz="3200" dirty="0" smtClean="0"/>
          </a:p>
          <a:p>
            <a:pPr algn="ctr"/>
            <a:r>
              <a:rPr lang="en-US" sz="3200" dirty="0" smtClean="0"/>
              <a:t>from </a:t>
            </a:r>
            <a:r>
              <a:rPr lang="en-US" sz="3200" dirty="0"/>
              <a:t>Engagement </a:t>
            </a:r>
            <a:r>
              <a:rPr lang="en-US" sz="3200" dirty="0" smtClean="0"/>
              <a:t>Group System </a:t>
            </a:r>
            <a:r>
              <a:rPr lang="en-US" sz="3200" dirty="0"/>
              <a:t>Data</a:t>
            </a:r>
          </a:p>
        </p:txBody>
      </p:sp>
    </p:spTree>
    <p:extLst>
      <p:ext uri="{BB962C8B-B14F-4D97-AF65-F5344CB8AC3E}">
        <p14:creationId xmlns:p14="http://schemas.microsoft.com/office/powerpoint/2010/main" val="495862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51" y="145074"/>
            <a:ext cx="8218842" cy="504825"/>
          </a:xfrm>
        </p:spPr>
        <p:txBody>
          <a:bodyPr/>
          <a:lstStyle/>
          <a:p>
            <a:r>
              <a:rPr lang="en-US" dirty="0" smtClean="0"/>
              <a:t>Emerging Themes from Engagement Group</a:t>
            </a:r>
            <a:br>
              <a:rPr lang="en-US" dirty="0" smtClean="0"/>
            </a:br>
            <a:r>
              <a:rPr lang="en-US" dirty="0" smtClean="0"/>
              <a:t>System Data</a:t>
            </a:r>
            <a:endParaRPr lang="en-US" dirty="0"/>
          </a:p>
        </p:txBody>
      </p:sp>
      <p:sp>
        <p:nvSpPr>
          <p:cNvPr id="4" name="Rectangle 3"/>
          <p:cNvSpPr/>
          <p:nvPr/>
        </p:nvSpPr>
        <p:spPr>
          <a:xfrm>
            <a:off x="389106" y="989115"/>
            <a:ext cx="8754894" cy="5355312"/>
          </a:xfrm>
          <a:prstGeom prst="rect">
            <a:avLst/>
          </a:prstGeom>
        </p:spPr>
        <p:txBody>
          <a:bodyPr wrap="square">
            <a:spAutoFit/>
          </a:bodyPr>
          <a:lstStyle/>
          <a:p>
            <a:pPr marL="457200" indent="-457200">
              <a:buFont typeface="+mj-lt"/>
              <a:buAutoNum type="arabicPeriod"/>
            </a:pPr>
            <a:r>
              <a:rPr lang="en-US" dirty="0"/>
              <a:t>DER providers expressed a desire for the JU to provide detailed and granular system data, and as frequently as possible to support integration of possible DER solutions</a:t>
            </a:r>
          </a:p>
          <a:p>
            <a:pPr marL="742950" lvl="1" indent="-285750">
              <a:buFont typeface="Arial" panose="020B0604020202020204" pitchFamily="34" charset="0"/>
              <a:buChar char="•"/>
            </a:pPr>
            <a:r>
              <a:rPr lang="en-US" sz="1500" dirty="0"/>
              <a:t>DER provider system data requests range from more general criteria of needing the right data to enable the provider to plan for, site, and operate to significantly more comprehensive, highly detailed, very granular requests with rationales for the use of the data</a:t>
            </a:r>
          </a:p>
          <a:p>
            <a:pPr marL="457200" indent="-457200">
              <a:buFont typeface="+mj-lt"/>
              <a:buAutoNum type="arabicPeriod"/>
            </a:pPr>
            <a:r>
              <a:rPr lang="en-US" dirty="0"/>
              <a:t>JU data availability varies by individual utility, system configuration, technologies employed, and planning needs</a:t>
            </a:r>
          </a:p>
          <a:p>
            <a:pPr marL="742950" lvl="1" indent="-285750">
              <a:buFont typeface="Arial" panose="020B0604020202020204" pitchFamily="34" charset="0"/>
              <a:buChar char="•"/>
            </a:pPr>
            <a:r>
              <a:rPr lang="en-US" sz="1500" dirty="0"/>
              <a:t>The individual utilities currently do not collect all of the data requested by DERs, nor at the level of detail or frequency requested</a:t>
            </a:r>
          </a:p>
          <a:p>
            <a:pPr marL="742950" lvl="1" indent="-285750">
              <a:buFont typeface="Arial" panose="020B0604020202020204" pitchFamily="34" charset="0"/>
              <a:buChar char="•"/>
            </a:pPr>
            <a:r>
              <a:rPr lang="en-US" sz="1500" dirty="0"/>
              <a:t>Individual utilities have a significant amount of system data in a variety of formats in filings with the PSC and in various planning documents, for example in individual utility PAR documents filed with the PSC.  Some of this data is machine readable This data is not all in machine readable formats</a:t>
            </a:r>
          </a:p>
          <a:p>
            <a:pPr marL="742950" lvl="1" indent="-285750">
              <a:buFont typeface="Arial" panose="020B0604020202020204" pitchFamily="34" charset="0"/>
              <a:buChar char="•"/>
            </a:pPr>
            <a:r>
              <a:rPr lang="en-US" sz="1500" dirty="0"/>
              <a:t>Individual utility DSIP filings do provide indications of what data is available and where it is available, and in some cases provide the data</a:t>
            </a:r>
          </a:p>
          <a:p>
            <a:pPr marL="742950" lvl="1" indent="-285750">
              <a:buFont typeface="Arial" panose="020B0604020202020204" pitchFamily="34" charset="0"/>
              <a:buChar char="•"/>
            </a:pPr>
            <a:r>
              <a:rPr lang="en-US" sz="1500" dirty="0"/>
              <a:t>Given non-disclosure agreements, the JU are generally more comfortable providing the available system data to DER providers</a:t>
            </a:r>
          </a:p>
          <a:p>
            <a:pPr marL="457200" indent="-457200">
              <a:buFont typeface="+mj-lt"/>
              <a:buAutoNum type="arabicPeriod"/>
            </a:pPr>
            <a:r>
              <a:rPr lang="en-US" dirty="0"/>
              <a:t>The JU have noted that in addition to providing system data to DER providers, safe and reliable grid operation for which they are responsible will necessitate sharing of information and data from DER providers, and that in general the data requested is driven by the specific DER resource(s) connected to the grid</a:t>
            </a:r>
          </a:p>
          <a:p>
            <a:endParaRPr lang="en-US" dirty="0"/>
          </a:p>
        </p:txBody>
      </p:sp>
    </p:spTree>
    <p:extLst>
      <p:ext uri="{BB962C8B-B14F-4D97-AF65-F5344CB8AC3E}">
        <p14:creationId xmlns:p14="http://schemas.microsoft.com/office/powerpoint/2010/main" val="4203509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51" y="145074"/>
            <a:ext cx="8218842" cy="504825"/>
          </a:xfrm>
        </p:spPr>
        <p:txBody>
          <a:bodyPr/>
          <a:lstStyle/>
          <a:p>
            <a:r>
              <a:rPr lang="en-US" dirty="0" smtClean="0"/>
              <a:t>Emerging Themes from Engagement Group</a:t>
            </a:r>
            <a:br>
              <a:rPr lang="en-US" dirty="0" smtClean="0"/>
            </a:br>
            <a:r>
              <a:rPr lang="en-US" dirty="0" smtClean="0"/>
              <a:t>System Data</a:t>
            </a:r>
            <a:endParaRPr lang="en-US" dirty="0"/>
          </a:p>
        </p:txBody>
      </p:sp>
      <p:sp>
        <p:nvSpPr>
          <p:cNvPr id="5" name="Content Placeholder 6"/>
          <p:cNvSpPr txBox="1">
            <a:spLocks/>
          </p:cNvSpPr>
          <p:nvPr/>
        </p:nvSpPr>
        <p:spPr>
          <a:xfrm>
            <a:off x="484095" y="1005840"/>
            <a:ext cx="8218841" cy="512064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en-US" sz="2400" dirty="0"/>
              <a:t>General  agreement that data security and confidentiality are legitimate considerations accompanying provision of some system data</a:t>
            </a:r>
          </a:p>
          <a:p>
            <a:pPr lvl="1"/>
            <a:r>
              <a:rPr lang="en-US" sz="1800" dirty="0"/>
              <a:t>System data availability can enable malicious actors to attack physical infrastructure or engage in targeted cyber attacks that damage equipment or compromise service reliability, safety, and resilience</a:t>
            </a:r>
          </a:p>
          <a:p>
            <a:pPr lvl="1"/>
            <a:r>
              <a:rPr lang="en-US" sz="1800" dirty="0"/>
              <a:t>Availability of some types of system and planning data may reveal confidential business plans of key utility customers, and therefore utilities may have business confidentiality reasons to temporarily withhold certain types of data that may be available at another time</a:t>
            </a:r>
          </a:p>
          <a:p>
            <a:pPr lvl="1"/>
            <a:r>
              <a:rPr lang="en-US" sz="1800" dirty="0"/>
              <a:t>The EG discussed models and protocols for sharing system data to vetted stakeholders but no consensus was reached on how to make data available while still ensuring data security</a:t>
            </a:r>
          </a:p>
          <a:p>
            <a:pPr marL="514350" indent="-514350">
              <a:buFont typeface="+mj-lt"/>
              <a:buAutoNum type="arabicPeriod" startAt="4"/>
            </a:pPr>
            <a:r>
              <a:rPr lang="en-US" sz="2400" dirty="0"/>
              <a:t>General agreement that enhancing the transparency of modeling or planning methodologies may reduce the need for specific data request</a:t>
            </a:r>
          </a:p>
          <a:p>
            <a:pPr marL="514350" indent="-514350">
              <a:buFont typeface="+mj-lt"/>
              <a:buAutoNum type="arabicPeriod" startAt="4"/>
            </a:pPr>
            <a:r>
              <a:rPr lang="en-US" sz="2400" dirty="0"/>
              <a:t>General agreement that system data collection and provision will be an evolving process over time as the individual utilities make various capital and other investments to collect and standardize </a:t>
            </a:r>
            <a:r>
              <a:rPr lang="en-US" sz="2400" dirty="0" smtClean="0"/>
              <a:t>data</a:t>
            </a:r>
            <a:endParaRPr lang="en-US" sz="2400" dirty="0"/>
          </a:p>
        </p:txBody>
      </p:sp>
    </p:spTree>
    <p:extLst>
      <p:ext uri="{BB962C8B-B14F-4D97-AF65-F5344CB8AC3E}">
        <p14:creationId xmlns:p14="http://schemas.microsoft.com/office/powerpoint/2010/main" val="714479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51" y="145074"/>
            <a:ext cx="8218842" cy="504825"/>
          </a:xfrm>
        </p:spPr>
        <p:txBody>
          <a:bodyPr/>
          <a:lstStyle/>
          <a:p>
            <a:r>
              <a:rPr lang="en-US" dirty="0" smtClean="0"/>
              <a:t>Emerging Themes from Engagement Group</a:t>
            </a:r>
            <a:br>
              <a:rPr lang="en-US" dirty="0" smtClean="0"/>
            </a:br>
            <a:r>
              <a:rPr lang="en-US" dirty="0" smtClean="0"/>
              <a:t>System Data</a:t>
            </a:r>
            <a:endParaRPr lang="en-US" dirty="0"/>
          </a:p>
        </p:txBody>
      </p:sp>
      <p:sp>
        <p:nvSpPr>
          <p:cNvPr id="6" name="Content Placeholder 6"/>
          <p:cNvSpPr txBox="1">
            <a:spLocks/>
          </p:cNvSpPr>
          <p:nvPr/>
        </p:nvSpPr>
        <p:spPr>
          <a:xfrm>
            <a:off x="484095" y="1036320"/>
            <a:ext cx="8218841" cy="47548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7"/>
            </a:pPr>
            <a:r>
              <a:rPr lang="en-US" sz="2200" dirty="0"/>
              <a:t>General agreement that DSPs are responsible for system planning and maintaining the reliability, resilience, and safety of the grid, while providing opportunities for DER providers to connect to the grid and offer services</a:t>
            </a:r>
          </a:p>
          <a:p>
            <a:pPr marL="457200" indent="-457200">
              <a:buFont typeface="+mj-lt"/>
              <a:buAutoNum type="arabicPeriod" startAt="7"/>
            </a:pPr>
            <a:r>
              <a:rPr lang="en-US" sz="2200" dirty="0"/>
              <a:t>In response to DER provider requests for some data, understanding the need behind the data request can facilitate the JU in responding.  </a:t>
            </a:r>
          </a:p>
          <a:p>
            <a:pPr lvl="1"/>
            <a:r>
              <a:rPr lang="en-US" sz="1800" dirty="0"/>
              <a:t>In some cases specific data requested my not be available, may not be available at the level of detail requested, or at the frequency requested.  Understanding the driver behind the request may enable the JU to provide alternate data or information to support the intent behind the specific request</a:t>
            </a:r>
            <a:endParaRPr lang="en-US" sz="1800" dirty="0"/>
          </a:p>
        </p:txBody>
      </p:sp>
    </p:spTree>
    <p:extLst>
      <p:ext uri="{BB962C8B-B14F-4D97-AF65-F5344CB8AC3E}">
        <p14:creationId xmlns:p14="http://schemas.microsoft.com/office/powerpoint/2010/main" val="19549572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51" y="145074"/>
            <a:ext cx="8218842" cy="504825"/>
          </a:xfrm>
        </p:spPr>
        <p:txBody>
          <a:bodyPr/>
          <a:lstStyle/>
          <a:p>
            <a:r>
              <a:rPr lang="en-US" dirty="0" smtClean="0"/>
              <a:t>Emerging Themes from Engagement Group</a:t>
            </a:r>
            <a:br>
              <a:rPr lang="en-US" dirty="0" smtClean="0"/>
            </a:br>
            <a:r>
              <a:rPr lang="en-US" dirty="0" smtClean="0"/>
              <a:t>System Data</a:t>
            </a:r>
            <a:endParaRPr lang="en-US" dirty="0"/>
          </a:p>
        </p:txBody>
      </p:sp>
      <p:sp>
        <p:nvSpPr>
          <p:cNvPr id="4" name="Content Placeholder 6"/>
          <p:cNvSpPr txBox="1">
            <a:spLocks/>
          </p:cNvSpPr>
          <p:nvPr/>
        </p:nvSpPr>
        <p:spPr>
          <a:xfrm>
            <a:off x="484095" y="1051560"/>
            <a:ext cx="8218841" cy="480060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9"/>
            </a:pPr>
            <a:r>
              <a:rPr lang="en-US" sz="2600" dirty="0"/>
              <a:t>General agreement that JU may provide value-added services or information to DERs</a:t>
            </a:r>
          </a:p>
          <a:p>
            <a:pPr lvl="1"/>
            <a:r>
              <a:rPr lang="en-US" dirty="0"/>
              <a:t>Definition of ‘value added’ information and services is not firm at this time.  </a:t>
            </a:r>
          </a:p>
          <a:p>
            <a:pPr lvl="2"/>
            <a:r>
              <a:rPr lang="en-US" dirty="0"/>
              <a:t>The PSC has encouraged utilities to seek additional revenue streams, and value added information or services may be responsive to PSC intent.  </a:t>
            </a:r>
          </a:p>
          <a:p>
            <a:pPr lvl="2"/>
            <a:r>
              <a:rPr lang="en-US" dirty="0"/>
              <a:t>Stakeholders, particularly DER providers, have concerns that much of the data they request could be viewed as ‘value added’ and subject to a price in order to obtain it</a:t>
            </a:r>
          </a:p>
          <a:p>
            <a:pPr lvl="2"/>
            <a:r>
              <a:rPr lang="en-US" dirty="0"/>
              <a:t>There was a general agreement that what is considered “value added” information at one point in time may at a later point evolve into ‘routine’ data or information</a:t>
            </a:r>
          </a:p>
          <a:p>
            <a:pPr lvl="1"/>
            <a:r>
              <a:rPr lang="en-US" dirty="0"/>
              <a:t>Discussion of pricing ‘value added’ information or services revolved around a cost basis and a market basis.  It was agreed that both bases could be used depending on the data, information, or service requested</a:t>
            </a:r>
          </a:p>
          <a:p>
            <a:pPr lvl="1"/>
            <a:r>
              <a:rPr lang="en-US" dirty="0"/>
              <a:t>DER providers would like some level of predictability with respect to what data, information, and services would be considered “value added” and what the price would be</a:t>
            </a:r>
          </a:p>
          <a:p>
            <a:pPr lvl="2"/>
            <a:r>
              <a:rPr lang="en-US" dirty="0"/>
              <a:t>The JU are currently considering approaches on this issue and are not yet able to provide this information</a:t>
            </a:r>
          </a:p>
        </p:txBody>
      </p:sp>
    </p:spTree>
    <p:extLst>
      <p:ext uri="{BB962C8B-B14F-4D97-AF65-F5344CB8AC3E}">
        <p14:creationId xmlns:p14="http://schemas.microsoft.com/office/powerpoint/2010/main" val="14332589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a:t>Summary &amp; </a:t>
            </a:r>
            <a:r>
              <a:rPr lang="en-US" sz="3200" dirty="0" smtClean="0"/>
              <a:t>Next Steps</a:t>
            </a:r>
            <a:endParaRPr lang="en-US" sz="3200" dirty="0"/>
          </a:p>
        </p:txBody>
      </p:sp>
    </p:spTree>
    <p:extLst>
      <p:ext uri="{BB962C8B-B14F-4D97-AF65-F5344CB8AC3E}">
        <p14:creationId xmlns:p14="http://schemas.microsoft.com/office/powerpoint/2010/main" val="323287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 </a:t>
            </a:r>
            <a:r>
              <a:rPr lang="en-US" dirty="0" smtClean="0"/>
              <a:t>Term </a:t>
            </a:r>
            <a:r>
              <a:rPr lang="en-US" dirty="0"/>
              <a:t>S</a:t>
            </a:r>
            <a:r>
              <a:rPr lang="en-US" dirty="0" smtClean="0"/>
              <a:t>chedule (subject </a:t>
            </a:r>
            <a:r>
              <a:rPr lang="en-US" dirty="0"/>
              <a:t>to revision)</a:t>
            </a:r>
          </a:p>
        </p:txBody>
      </p:sp>
      <p:sp>
        <p:nvSpPr>
          <p:cNvPr id="103" name="Rectangle 102"/>
          <p:cNvSpPr/>
          <p:nvPr/>
        </p:nvSpPr>
        <p:spPr>
          <a:xfrm>
            <a:off x="159503" y="2123073"/>
            <a:ext cx="8835879" cy="36976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4" name="Rectangle 103"/>
          <p:cNvSpPr/>
          <p:nvPr/>
        </p:nvSpPr>
        <p:spPr>
          <a:xfrm>
            <a:off x="114988" y="1575708"/>
            <a:ext cx="8880394" cy="344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5" name="Straight Connector 104"/>
          <p:cNvCxnSpPr/>
          <p:nvPr/>
        </p:nvCxnSpPr>
        <p:spPr>
          <a:xfrm flipV="1">
            <a:off x="353291" y="1371601"/>
            <a:ext cx="8696070" cy="817"/>
          </a:xfrm>
          <a:prstGeom prst="line">
            <a:avLst/>
          </a:prstGeom>
          <a:ln w="38100">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560453" y="1295787"/>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54223" y="1275399"/>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225774" y="1255012"/>
            <a:ext cx="0" cy="207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515605" y="1285808"/>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161237" y="1299733"/>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433150" y="1287112"/>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77272" y="1029520"/>
            <a:ext cx="469030" cy="246221"/>
          </a:xfrm>
          <a:prstGeom prst="rect">
            <a:avLst/>
          </a:prstGeom>
          <a:noFill/>
        </p:spPr>
        <p:txBody>
          <a:bodyPr wrap="square" rtlCol="0">
            <a:spAutoFit/>
          </a:bodyPr>
          <a:lstStyle/>
          <a:p>
            <a:pPr algn="ctr"/>
            <a:r>
              <a:rPr lang="en-US" sz="1000" b="1" dirty="0" smtClean="0">
                <a:solidFill>
                  <a:prstClr val="black"/>
                </a:solidFill>
              </a:rPr>
              <a:t>5/23</a:t>
            </a:r>
            <a:endParaRPr lang="en-US" sz="1000" b="1" dirty="0">
              <a:solidFill>
                <a:prstClr val="black"/>
              </a:solidFill>
            </a:endParaRPr>
          </a:p>
        </p:txBody>
      </p:sp>
      <p:sp>
        <p:nvSpPr>
          <p:cNvPr id="113" name="TextBox 112"/>
          <p:cNvSpPr txBox="1"/>
          <p:nvPr/>
        </p:nvSpPr>
        <p:spPr>
          <a:xfrm>
            <a:off x="1325938" y="1019466"/>
            <a:ext cx="469030" cy="246221"/>
          </a:xfrm>
          <a:prstGeom prst="rect">
            <a:avLst/>
          </a:prstGeom>
          <a:noFill/>
        </p:spPr>
        <p:txBody>
          <a:bodyPr wrap="square" rtlCol="0">
            <a:spAutoFit/>
          </a:bodyPr>
          <a:lstStyle/>
          <a:p>
            <a:pPr algn="ctr"/>
            <a:r>
              <a:rPr lang="en-US" sz="1000" b="1" dirty="0" smtClean="0">
                <a:solidFill>
                  <a:prstClr val="black"/>
                </a:solidFill>
              </a:rPr>
              <a:t>5/30</a:t>
            </a:r>
            <a:endParaRPr lang="en-US" sz="1000" b="1" dirty="0">
              <a:solidFill>
                <a:prstClr val="black"/>
              </a:solidFill>
            </a:endParaRPr>
          </a:p>
        </p:txBody>
      </p:sp>
      <p:sp>
        <p:nvSpPr>
          <p:cNvPr id="114" name="TextBox 113"/>
          <p:cNvSpPr txBox="1"/>
          <p:nvPr/>
        </p:nvSpPr>
        <p:spPr>
          <a:xfrm>
            <a:off x="2003227" y="1029536"/>
            <a:ext cx="469030" cy="246221"/>
          </a:xfrm>
          <a:prstGeom prst="rect">
            <a:avLst/>
          </a:prstGeom>
          <a:noFill/>
        </p:spPr>
        <p:txBody>
          <a:bodyPr wrap="square" rtlCol="0">
            <a:spAutoFit/>
          </a:bodyPr>
          <a:lstStyle/>
          <a:p>
            <a:pPr algn="ctr"/>
            <a:r>
              <a:rPr lang="en-US" sz="1000" b="1" dirty="0" smtClean="0">
                <a:solidFill>
                  <a:prstClr val="black"/>
                </a:solidFill>
              </a:rPr>
              <a:t>6/6</a:t>
            </a:r>
            <a:endParaRPr lang="en-US" sz="1000" b="1" dirty="0">
              <a:solidFill>
                <a:prstClr val="black"/>
              </a:solidFill>
            </a:endParaRPr>
          </a:p>
        </p:txBody>
      </p:sp>
      <p:sp>
        <p:nvSpPr>
          <p:cNvPr id="115" name="TextBox 114"/>
          <p:cNvSpPr txBox="1"/>
          <p:nvPr/>
        </p:nvSpPr>
        <p:spPr>
          <a:xfrm>
            <a:off x="2719708" y="1039484"/>
            <a:ext cx="469030" cy="246221"/>
          </a:xfrm>
          <a:prstGeom prst="rect">
            <a:avLst/>
          </a:prstGeom>
          <a:noFill/>
        </p:spPr>
        <p:txBody>
          <a:bodyPr wrap="square" rtlCol="0">
            <a:spAutoFit/>
          </a:bodyPr>
          <a:lstStyle/>
          <a:p>
            <a:pPr algn="ctr"/>
            <a:r>
              <a:rPr lang="en-US" sz="1000" b="1" dirty="0" smtClean="0">
                <a:solidFill>
                  <a:prstClr val="black"/>
                </a:solidFill>
              </a:rPr>
              <a:t>6/13</a:t>
            </a:r>
            <a:endParaRPr lang="en-US" sz="1000" b="1" dirty="0">
              <a:solidFill>
                <a:prstClr val="black"/>
              </a:solidFill>
            </a:endParaRPr>
          </a:p>
        </p:txBody>
      </p:sp>
      <p:sp>
        <p:nvSpPr>
          <p:cNvPr id="116" name="TextBox 115"/>
          <p:cNvSpPr txBox="1"/>
          <p:nvPr/>
        </p:nvSpPr>
        <p:spPr>
          <a:xfrm>
            <a:off x="3338302" y="1029880"/>
            <a:ext cx="469030" cy="246221"/>
          </a:xfrm>
          <a:prstGeom prst="rect">
            <a:avLst/>
          </a:prstGeom>
          <a:noFill/>
        </p:spPr>
        <p:txBody>
          <a:bodyPr wrap="square" rtlCol="0">
            <a:spAutoFit/>
          </a:bodyPr>
          <a:lstStyle/>
          <a:p>
            <a:pPr algn="ctr"/>
            <a:r>
              <a:rPr lang="en-US" sz="1000" b="1" dirty="0" smtClean="0">
                <a:solidFill>
                  <a:prstClr val="black"/>
                </a:solidFill>
              </a:rPr>
              <a:t>6/20</a:t>
            </a:r>
            <a:endParaRPr lang="en-US" sz="1000" b="1" dirty="0">
              <a:solidFill>
                <a:prstClr val="black"/>
              </a:solidFill>
            </a:endParaRPr>
          </a:p>
        </p:txBody>
      </p:sp>
      <p:sp>
        <p:nvSpPr>
          <p:cNvPr id="117" name="TextBox 116"/>
          <p:cNvSpPr txBox="1"/>
          <p:nvPr/>
        </p:nvSpPr>
        <p:spPr>
          <a:xfrm>
            <a:off x="3991259" y="1007391"/>
            <a:ext cx="469030" cy="246221"/>
          </a:xfrm>
          <a:prstGeom prst="rect">
            <a:avLst/>
          </a:prstGeom>
          <a:noFill/>
        </p:spPr>
        <p:txBody>
          <a:bodyPr wrap="square" rtlCol="0">
            <a:spAutoFit/>
          </a:bodyPr>
          <a:lstStyle/>
          <a:p>
            <a:pPr algn="ctr"/>
            <a:r>
              <a:rPr lang="en-US" sz="1000" b="1" dirty="0" smtClean="0">
                <a:solidFill>
                  <a:prstClr val="black"/>
                </a:solidFill>
              </a:rPr>
              <a:t>6/27</a:t>
            </a:r>
            <a:endParaRPr lang="en-US" sz="1000" b="1" dirty="0">
              <a:solidFill>
                <a:prstClr val="black"/>
              </a:solidFill>
            </a:endParaRPr>
          </a:p>
        </p:txBody>
      </p:sp>
      <p:cxnSp>
        <p:nvCxnSpPr>
          <p:cNvPr id="118" name="Straight Connector 117"/>
          <p:cNvCxnSpPr/>
          <p:nvPr/>
        </p:nvCxnSpPr>
        <p:spPr>
          <a:xfrm>
            <a:off x="8598269" y="1278957"/>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4607776" y="1019171"/>
            <a:ext cx="469030" cy="246221"/>
          </a:xfrm>
          <a:prstGeom prst="rect">
            <a:avLst/>
          </a:prstGeom>
          <a:noFill/>
        </p:spPr>
        <p:txBody>
          <a:bodyPr wrap="square" rtlCol="0">
            <a:spAutoFit/>
          </a:bodyPr>
          <a:lstStyle/>
          <a:p>
            <a:pPr algn="ctr"/>
            <a:r>
              <a:rPr lang="en-US" sz="1000" b="1" dirty="0" smtClean="0">
                <a:solidFill>
                  <a:prstClr val="black"/>
                </a:solidFill>
              </a:rPr>
              <a:t>7/4</a:t>
            </a:r>
            <a:endParaRPr lang="en-US" sz="1000" b="1" dirty="0">
              <a:solidFill>
                <a:prstClr val="black"/>
              </a:solidFill>
            </a:endParaRPr>
          </a:p>
        </p:txBody>
      </p:sp>
      <p:sp>
        <p:nvSpPr>
          <p:cNvPr id="121" name="TextBox 120"/>
          <p:cNvSpPr txBox="1"/>
          <p:nvPr/>
        </p:nvSpPr>
        <p:spPr>
          <a:xfrm>
            <a:off x="5235181" y="996690"/>
            <a:ext cx="469030" cy="246221"/>
          </a:xfrm>
          <a:prstGeom prst="rect">
            <a:avLst/>
          </a:prstGeom>
          <a:noFill/>
        </p:spPr>
        <p:txBody>
          <a:bodyPr wrap="square" rtlCol="0">
            <a:spAutoFit/>
          </a:bodyPr>
          <a:lstStyle/>
          <a:p>
            <a:pPr algn="ctr"/>
            <a:r>
              <a:rPr lang="en-US" sz="1000" b="1" dirty="0" smtClean="0">
                <a:solidFill>
                  <a:prstClr val="black"/>
                </a:solidFill>
              </a:rPr>
              <a:t>7/11</a:t>
            </a:r>
            <a:endParaRPr lang="en-US" sz="1000" b="1" dirty="0">
              <a:solidFill>
                <a:prstClr val="black"/>
              </a:solidFill>
            </a:endParaRPr>
          </a:p>
        </p:txBody>
      </p:sp>
      <p:sp>
        <p:nvSpPr>
          <p:cNvPr id="122" name="Flowchart: Decision 121"/>
          <p:cNvSpPr/>
          <p:nvPr/>
        </p:nvSpPr>
        <p:spPr>
          <a:xfrm>
            <a:off x="5661626" y="1698266"/>
            <a:ext cx="941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3" name="Flowchart: Decision 122"/>
          <p:cNvSpPr/>
          <p:nvPr/>
        </p:nvSpPr>
        <p:spPr>
          <a:xfrm>
            <a:off x="1743355" y="1685643"/>
            <a:ext cx="941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4" name="TextBox 123"/>
          <p:cNvSpPr txBox="1"/>
          <p:nvPr/>
        </p:nvSpPr>
        <p:spPr>
          <a:xfrm>
            <a:off x="190660" y="1598997"/>
            <a:ext cx="472872" cy="307777"/>
          </a:xfrm>
          <a:prstGeom prst="rect">
            <a:avLst/>
          </a:prstGeom>
          <a:noFill/>
        </p:spPr>
        <p:txBody>
          <a:bodyPr wrap="square" rtlCol="0">
            <a:spAutoFit/>
          </a:bodyPr>
          <a:lstStyle/>
          <a:p>
            <a:r>
              <a:rPr lang="en-US" sz="1400" b="1" dirty="0" smtClean="0">
                <a:solidFill>
                  <a:prstClr val="black"/>
                </a:solidFill>
              </a:rPr>
              <a:t>AG</a:t>
            </a:r>
            <a:endParaRPr lang="en-US" sz="1400" b="1" dirty="0">
              <a:solidFill>
                <a:prstClr val="black"/>
              </a:solidFill>
            </a:endParaRPr>
          </a:p>
        </p:txBody>
      </p:sp>
      <p:cxnSp>
        <p:nvCxnSpPr>
          <p:cNvPr id="125" name="Straight Connector 124"/>
          <p:cNvCxnSpPr/>
          <p:nvPr/>
        </p:nvCxnSpPr>
        <p:spPr>
          <a:xfrm>
            <a:off x="380186" y="1295787"/>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94501" y="1019172"/>
            <a:ext cx="469030" cy="246221"/>
          </a:xfrm>
          <a:prstGeom prst="rect">
            <a:avLst/>
          </a:prstGeom>
          <a:noFill/>
        </p:spPr>
        <p:txBody>
          <a:bodyPr wrap="square" rtlCol="0">
            <a:spAutoFit/>
          </a:bodyPr>
          <a:lstStyle/>
          <a:p>
            <a:pPr algn="ctr"/>
            <a:r>
              <a:rPr lang="en-US" sz="1000" b="1" dirty="0" smtClean="0">
                <a:solidFill>
                  <a:prstClr val="black"/>
                </a:solidFill>
              </a:rPr>
              <a:t>5/16</a:t>
            </a:r>
            <a:endParaRPr lang="en-US" sz="1000" b="1" dirty="0">
              <a:solidFill>
                <a:prstClr val="black"/>
              </a:solidFill>
            </a:endParaRPr>
          </a:p>
        </p:txBody>
      </p:sp>
      <p:sp>
        <p:nvSpPr>
          <p:cNvPr id="129" name="TextBox 128"/>
          <p:cNvSpPr txBox="1"/>
          <p:nvPr/>
        </p:nvSpPr>
        <p:spPr>
          <a:xfrm>
            <a:off x="232287" y="2516961"/>
            <a:ext cx="1208162" cy="307777"/>
          </a:xfrm>
          <a:prstGeom prst="rect">
            <a:avLst/>
          </a:prstGeom>
          <a:noFill/>
        </p:spPr>
        <p:txBody>
          <a:bodyPr wrap="square" rtlCol="0">
            <a:spAutoFit/>
          </a:bodyPr>
          <a:lstStyle/>
          <a:p>
            <a:r>
              <a:rPr lang="en-US" sz="1400" b="1" dirty="0">
                <a:solidFill>
                  <a:srgbClr val="0067AB">
                    <a:lumMod val="75000"/>
                  </a:srgbClr>
                </a:solidFill>
              </a:rPr>
              <a:t>System Data</a:t>
            </a:r>
            <a:endParaRPr lang="en-US" sz="1100" b="1" dirty="0">
              <a:solidFill>
                <a:srgbClr val="0067AB">
                  <a:lumMod val="75000"/>
                </a:srgbClr>
              </a:solidFill>
            </a:endParaRPr>
          </a:p>
        </p:txBody>
      </p:sp>
      <p:sp>
        <p:nvSpPr>
          <p:cNvPr id="130" name="Flowchart: Decision 129"/>
          <p:cNvSpPr/>
          <p:nvPr/>
        </p:nvSpPr>
        <p:spPr>
          <a:xfrm>
            <a:off x="2060046" y="3618956"/>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135" name="TextBox 2"/>
          <p:cNvSpPr txBox="1"/>
          <p:nvPr/>
        </p:nvSpPr>
        <p:spPr>
          <a:xfrm>
            <a:off x="4687150" y="3015816"/>
            <a:ext cx="1656911" cy="246221"/>
          </a:xfrm>
          <a:prstGeom prst="rect">
            <a:avLst/>
          </a:prstGeom>
          <a:noFill/>
        </p:spPr>
        <p:txBody>
          <a:bodyPr wrap="square" rtlCol="0" anchor="t">
            <a:spAutoFit/>
          </a:bodyPr>
          <a:lstStyle/>
          <a:p>
            <a:pPr algn="ctr"/>
            <a:endParaRPr lang="en-US" sz="1000" dirty="0">
              <a:solidFill>
                <a:srgbClr val="0070C0"/>
              </a:solidFill>
            </a:endParaRPr>
          </a:p>
        </p:txBody>
      </p:sp>
      <p:sp>
        <p:nvSpPr>
          <p:cNvPr id="138" name="Flowchart: Decision 137"/>
          <p:cNvSpPr/>
          <p:nvPr/>
        </p:nvSpPr>
        <p:spPr>
          <a:xfrm>
            <a:off x="887465" y="3618956"/>
            <a:ext cx="94118" cy="155863"/>
          </a:xfrm>
          <a:prstGeom prst="flowChartDecisi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139" name="TextBox 138"/>
          <p:cNvSpPr txBox="1"/>
          <p:nvPr/>
        </p:nvSpPr>
        <p:spPr>
          <a:xfrm>
            <a:off x="481835" y="3922270"/>
            <a:ext cx="905377" cy="769441"/>
          </a:xfrm>
          <a:prstGeom prst="rect">
            <a:avLst/>
          </a:prstGeom>
          <a:noFill/>
        </p:spPr>
        <p:txBody>
          <a:bodyPr wrap="square" rtlCol="0">
            <a:spAutoFit/>
          </a:bodyPr>
          <a:lstStyle/>
          <a:p>
            <a:pPr algn="ctr"/>
            <a:r>
              <a:rPr lang="en-US" sz="1100" dirty="0" smtClean="0">
                <a:solidFill>
                  <a:srgbClr val="0067AB">
                    <a:lumMod val="75000"/>
                  </a:srgbClr>
                </a:solidFill>
              </a:rPr>
              <a:t>5/23 </a:t>
            </a:r>
          </a:p>
          <a:p>
            <a:pPr algn="ctr"/>
            <a:r>
              <a:rPr lang="en-US" sz="1100" dirty="0">
                <a:solidFill>
                  <a:srgbClr val="0067AB">
                    <a:lumMod val="75000"/>
                  </a:srgbClr>
                </a:solidFill>
              </a:rPr>
              <a:t>(</a:t>
            </a:r>
            <a:r>
              <a:rPr lang="en-US" sz="1100" dirty="0" smtClean="0">
                <a:solidFill>
                  <a:srgbClr val="0067AB">
                    <a:lumMod val="75000"/>
                  </a:srgbClr>
                </a:solidFill>
              </a:rPr>
              <a:t>By Phone) </a:t>
            </a:r>
          </a:p>
          <a:p>
            <a:pPr algn="ctr"/>
            <a:r>
              <a:rPr lang="en-US" sz="1100" dirty="0" smtClean="0">
                <a:solidFill>
                  <a:srgbClr val="0067AB">
                    <a:lumMod val="75000"/>
                  </a:srgbClr>
                </a:solidFill>
              </a:rPr>
              <a:t>Kick-off Meeting</a:t>
            </a:r>
            <a:endParaRPr lang="en-US" sz="1000" dirty="0">
              <a:solidFill>
                <a:srgbClr val="0067AB">
                  <a:lumMod val="75000"/>
                </a:srgbClr>
              </a:solidFill>
            </a:endParaRPr>
          </a:p>
        </p:txBody>
      </p:sp>
      <p:sp>
        <p:nvSpPr>
          <p:cNvPr id="140" name="TextBox 139"/>
          <p:cNvSpPr txBox="1"/>
          <p:nvPr/>
        </p:nvSpPr>
        <p:spPr>
          <a:xfrm>
            <a:off x="1323175" y="3920637"/>
            <a:ext cx="1656911" cy="769441"/>
          </a:xfrm>
          <a:prstGeom prst="rect">
            <a:avLst/>
          </a:prstGeom>
          <a:noFill/>
        </p:spPr>
        <p:txBody>
          <a:bodyPr wrap="square" rtlCol="0">
            <a:spAutoFit/>
          </a:bodyPr>
          <a:lstStyle/>
          <a:p>
            <a:pPr algn="ctr"/>
            <a:r>
              <a:rPr lang="en-US" sz="1100" dirty="0">
                <a:solidFill>
                  <a:srgbClr val="0067AB">
                    <a:lumMod val="75000"/>
                  </a:srgbClr>
                </a:solidFill>
              </a:rPr>
              <a:t>6/2 </a:t>
            </a:r>
            <a:r>
              <a:rPr lang="en-US" sz="1100" dirty="0" smtClean="0">
                <a:solidFill>
                  <a:srgbClr val="0067AB">
                    <a:lumMod val="75000"/>
                  </a:srgbClr>
                </a:solidFill>
              </a:rPr>
              <a:t>Albany </a:t>
            </a:r>
            <a:r>
              <a:rPr lang="en-US" sz="1100" dirty="0">
                <a:solidFill>
                  <a:srgbClr val="0067AB">
                    <a:lumMod val="75000"/>
                  </a:srgbClr>
                </a:solidFill>
              </a:rPr>
              <a:t>(afternoon)</a:t>
            </a:r>
            <a:endParaRPr lang="en-US" sz="1000" dirty="0" smtClean="0">
              <a:solidFill>
                <a:srgbClr val="0067AB">
                  <a:lumMod val="75000"/>
                </a:srgbClr>
              </a:solidFill>
            </a:endParaRPr>
          </a:p>
          <a:p>
            <a:pPr algn="ctr"/>
            <a:r>
              <a:rPr lang="en-US" sz="1100" dirty="0">
                <a:solidFill>
                  <a:srgbClr val="0067AB">
                    <a:lumMod val="75000"/>
                  </a:srgbClr>
                </a:solidFill>
              </a:rPr>
              <a:t>Types of information most useful to </a:t>
            </a:r>
            <a:r>
              <a:rPr lang="en-US" sz="1100" dirty="0" smtClean="0">
                <a:solidFill>
                  <a:srgbClr val="0067AB">
                    <a:lumMod val="75000"/>
                  </a:srgbClr>
                </a:solidFill>
              </a:rPr>
              <a:t>stakeholders</a:t>
            </a:r>
            <a:endParaRPr lang="en-US" sz="1000" dirty="0" smtClean="0">
              <a:solidFill>
                <a:srgbClr val="0067AB">
                  <a:lumMod val="75000"/>
                </a:srgbClr>
              </a:solidFill>
            </a:endParaRPr>
          </a:p>
        </p:txBody>
      </p:sp>
      <p:sp>
        <p:nvSpPr>
          <p:cNvPr id="141" name="Flowchart: Decision 140"/>
          <p:cNvSpPr/>
          <p:nvPr/>
        </p:nvSpPr>
        <p:spPr>
          <a:xfrm>
            <a:off x="3323530" y="3618955"/>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142" name="TextBox 141"/>
          <p:cNvSpPr txBox="1"/>
          <p:nvPr/>
        </p:nvSpPr>
        <p:spPr>
          <a:xfrm>
            <a:off x="3693776" y="3922237"/>
            <a:ext cx="1656911" cy="600164"/>
          </a:xfrm>
          <a:prstGeom prst="rect">
            <a:avLst/>
          </a:prstGeom>
          <a:noFill/>
        </p:spPr>
        <p:txBody>
          <a:bodyPr wrap="square" rtlCol="0">
            <a:spAutoFit/>
          </a:bodyPr>
          <a:lstStyle/>
          <a:p>
            <a:pPr algn="ctr"/>
            <a:r>
              <a:rPr lang="en-US" sz="1100" b="1" dirty="0">
                <a:solidFill>
                  <a:srgbClr val="0067AB">
                    <a:lumMod val="75000"/>
                  </a:srgbClr>
                </a:solidFill>
              </a:rPr>
              <a:t>6/30 NYC</a:t>
            </a:r>
            <a:endParaRPr lang="en-US" sz="1000" b="1" dirty="0" smtClean="0">
              <a:solidFill>
                <a:srgbClr val="0067AB">
                  <a:lumMod val="75000"/>
                </a:srgbClr>
              </a:solidFill>
            </a:endParaRPr>
          </a:p>
          <a:p>
            <a:pPr algn="ctr"/>
            <a:r>
              <a:rPr lang="en-US" sz="1100" b="1" dirty="0">
                <a:solidFill>
                  <a:srgbClr val="0067AB">
                    <a:lumMod val="75000"/>
                  </a:srgbClr>
                </a:solidFill>
              </a:rPr>
              <a:t>Addressing </a:t>
            </a:r>
            <a:endParaRPr lang="en-US" sz="1100" b="1" dirty="0" smtClean="0">
              <a:solidFill>
                <a:srgbClr val="0067AB">
                  <a:lumMod val="75000"/>
                </a:srgbClr>
              </a:solidFill>
            </a:endParaRPr>
          </a:p>
          <a:p>
            <a:pPr algn="ctr"/>
            <a:r>
              <a:rPr lang="en-US" sz="1100" b="1" dirty="0" smtClean="0">
                <a:solidFill>
                  <a:srgbClr val="0067AB">
                    <a:lumMod val="75000"/>
                  </a:srgbClr>
                </a:solidFill>
              </a:rPr>
              <a:t>security concerns</a:t>
            </a:r>
            <a:endParaRPr lang="en-US" sz="1000" b="1" dirty="0" smtClean="0">
              <a:solidFill>
                <a:srgbClr val="0067AB">
                  <a:lumMod val="75000"/>
                </a:srgbClr>
              </a:solidFill>
            </a:endParaRPr>
          </a:p>
        </p:txBody>
      </p:sp>
      <p:sp>
        <p:nvSpPr>
          <p:cNvPr id="143" name="Flowchart: Decision 142"/>
          <p:cNvSpPr/>
          <p:nvPr/>
        </p:nvSpPr>
        <p:spPr>
          <a:xfrm>
            <a:off x="4466852" y="3618955"/>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144" name="TextBox 143"/>
          <p:cNvSpPr txBox="1"/>
          <p:nvPr/>
        </p:nvSpPr>
        <p:spPr>
          <a:xfrm>
            <a:off x="2571567" y="3911973"/>
            <a:ext cx="1656911" cy="769441"/>
          </a:xfrm>
          <a:prstGeom prst="rect">
            <a:avLst/>
          </a:prstGeom>
          <a:noFill/>
        </p:spPr>
        <p:txBody>
          <a:bodyPr wrap="square" rtlCol="0">
            <a:spAutoFit/>
          </a:bodyPr>
          <a:lstStyle/>
          <a:p>
            <a:pPr algn="ctr"/>
            <a:r>
              <a:rPr lang="en-US" sz="1100" dirty="0">
                <a:solidFill>
                  <a:srgbClr val="0067AB">
                    <a:lumMod val="75000"/>
                  </a:srgbClr>
                </a:solidFill>
              </a:rPr>
              <a:t>6/16 NYC</a:t>
            </a:r>
            <a:endParaRPr lang="en-US" sz="1000" dirty="0">
              <a:solidFill>
                <a:srgbClr val="0067AB">
                  <a:lumMod val="75000"/>
                </a:srgbClr>
              </a:solidFill>
            </a:endParaRPr>
          </a:p>
          <a:p>
            <a:pPr algn="ctr"/>
            <a:r>
              <a:rPr lang="en-US" sz="1100" dirty="0">
                <a:solidFill>
                  <a:srgbClr val="0067AB">
                    <a:lumMod val="75000"/>
                  </a:srgbClr>
                </a:solidFill>
              </a:rPr>
              <a:t>Providing useful </a:t>
            </a:r>
            <a:r>
              <a:rPr lang="en-US" sz="1100" dirty="0" smtClean="0">
                <a:solidFill>
                  <a:srgbClr val="0067AB">
                    <a:lumMod val="75000"/>
                  </a:srgbClr>
                </a:solidFill>
              </a:rPr>
              <a:t>information</a:t>
            </a:r>
            <a:r>
              <a:rPr lang="en-US" sz="1100" dirty="0">
                <a:solidFill>
                  <a:srgbClr val="0067AB">
                    <a:lumMod val="75000"/>
                  </a:srgbClr>
                </a:solidFill>
              </a:rPr>
              <a:t>, </a:t>
            </a:r>
            <a:endParaRPr lang="en-US" sz="1100" dirty="0" smtClean="0">
              <a:solidFill>
                <a:srgbClr val="0067AB">
                  <a:lumMod val="75000"/>
                </a:srgbClr>
              </a:solidFill>
            </a:endParaRPr>
          </a:p>
          <a:p>
            <a:pPr algn="ctr"/>
            <a:r>
              <a:rPr lang="en-US" sz="1100" dirty="0" smtClean="0">
                <a:solidFill>
                  <a:srgbClr val="0067AB">
                    <a:lumMod val="75000"/>
                  </a:srgbClr>
                </a:solidFill>
              </a:rPr>
              <a:t>what </a:t>
            </a:r>
            <a:r>
              <a:rPr lang="en-US" sz="1100" dirty="0">
                <a:solidFill>
                  <a:srgbClr val="0067AB">
                    <a:lumMod val="75000"/>
                  </a:srgbClr>
                </a:solidFill>
              </a:rPr>
              <a:t>and how </a:t>
            </a:r>
          </a:p>
        </p:txBody>
      </p:sp>
      <p:sp>
        <p:nvSpPr>
          <p:cNvPr id="147" name="TextBox 146"/>
          <p:cNvSpPr txBox="1"/>
          <p:nvPr/>
        </p:nvSpPr>
        <p:spPr>
          <a:xfrm>
            <a:off x="1804535" y="1653088"/>
            <a:ext cx="905377" cy="246221"/>
          </a:xfrm>
          <a:prstGeom prst="rect">
            <a:avLst/>
          </a:prstGeom>
          <a:noFill/>
        </p:spPr>
        <p:txBody>
          <a:bodyPr wrap="square" rtlCol="0">
            <a:spAutoFit/>
          </a:bodyPr>
          <a:lstStyle/>
          <a:p>
            <a:pPr algn="ctr"/>
            <a:r>
              <a:rPr lang="en-US" sz="1000" b="1" dirty="0" smtClean="0">
                <a:solidFill>
                  <a:prstClr val="black"/>
                </a:solidFill>
              </a:rPr>
              <a:t>6/1 Albany</a:t>
            </a:r>
            <a:endParaRPr lang="en-US" sz="1000" b="1" dirty="0">
              <a:solidFill>
                <a:prstClr val="black"/>
              </a:solidFill>
            </a:endParaRPr>
          </a:p>
        </p:txBody>
      </p:sp>
      <p:sp>
        <p:nvSpPr>
          <p:cNvPr id="150" name="TextBox 149"/>
          <p:cNvSpPr txBox="1"/>
          <p:nvPr/>
        </p:nvSpPr>
        <p:spPr>
          <a:xfrm>
            <a:off x="232287" y="2238787"/>
            <a:ext cx="3237384" cy="307777"/>
          </a:xfrm>
          <a:prstGeom prst="rect">
            <a:avLst/>
          </a:prstGeom>
          <a:noFill/>
        </p:spPr>
        <p:txBody>
          <a:bodyPr wrap="square" rtlCol="0">
            <a:spAutoFit/>
          </a:bodyPr>
          <a:lstStyle/>
          <a:p>
            <a:r>
              <a:rPr lang="en-US" sz="1400" b="1" dirty="0">
                <a:solidFill>
                  <a:prstClr val="black"/>
                </a:solidFill>
              </a:rPr>
              <a:t>Grid Operations </a:t>
            </a:r>
            <a:r>
              <a:rPr lang="en-US" sz="1400" b="1" dirty="0" smtClean="0">
                <a:solidFill>
                  <a:prstClr val="black"/>
                </a:solidFill>
              </a:rPr>
              <a:t>Engagement Group</a:t>
            </a:r>
            <a:endParaRPr lang="en-US" sz="1400" b="1" dirty="0">
              <a:solidFill>
                <a:prstClr val="black"/>
              </a:solidFill>
            </a:endParaRPr>
          </a:p>
        </p:txBody>
      </p:sp>
      <p:cxnSp>
        <p:nvCxnSpPr>
          <p:cNvPr id="42" name="Straight Connector 41"/>
          <p:cNvCxnSpPr/>
          <p:nvPr/>
        </p:nvCxnSpPr>
        <p:spPr>
          <a:xfrm>
            <a:off x="902201" y="1295787"/>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34486" y="1295787"/>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91386" y="1287800"/>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02714" y="1285808"/>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838693" y="1296656"/>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48076" y="1295787"/>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198635" y="1007391"/>
            <a:ext cx="469030" cy="246221"/>
          </a:xfrm>
          <a:prstGeom prst="rect">
            <a:avLst/>
          </a:prstGeom>
          <a:noFill/>
        </p:spPr>
        <p:txBody>
          <a:bodyPr wrap="square" rtlCol="0">
            <a:spAutoFit/>
          </a:bodyPr>
          <a:lstStyle/>
          <a:p>
            <a:pPr algn="ctr"/>
            <a:r>
              <a:rPr lang="en-US" sz="1000" b="1" dirty="0" smtClean="0">
                <a:solidFill>
                  <a:prstClr val="black"/>
                </a:solidFill>
              </a:rPr>
              <a:t>8/8</a:t>
            </a:r>
            <a:endParaRPr lang="en-US" sz="1000" b="1" dirty="0">
              <a:solidFill>
                <a:prstClr val="black"/>
              </a:solidFill>
            </a:endParaRPr>
          </a:p>
        </p:txBody>
      </p:sp>
      <p:sp>
        <p:nvSpPr>
          <p:cNvPr id="53" name="TextBox 52"/>
          <p:cNvSpPr txBox="1"/>
          <p:nvPr/>
        </p:nvSpPr>
        <p:spPr>
          <a:xfrm>
            <a:off x="6594933" y="1026212"/>
            <a:ext cx="469030" cy="246221"/>
          </a:xfrm>
          <a:prstGeom prst="rect">
            <a:avLst/>
          </a:prstGeom>
          <a:noFill/>
        </p:spPr>
        <p:txBody>
          <a:bodyPr wrap="square" rtlCol="0">
            <a:spAutoFit/>
          </a:bodyPr>
          <a:lstStyle/>
          <a:p>
            <a:pPr algn="ctr"/>
            <a:r>
              <a:rPr lang="en-US" sz="1000" b="1" dirty="0" smtClean="0">
                <a:solidFill>
                  <a:prstClr val="black"/>
                </a:solidFill>
              </a:rPr>
              <a:t>8/1</a:t>
            </a:r>
            <a:endParaRPr lang="en-US" sz="1000" b="1" dirty="0">
              <a:solidFill>
                <a:prstClr val="black"/>
              </a:solidFill>
            </a:endParaRPr>
          </a:p>
        </p:txBody>
      </p:sp>
      <p:sp>
        <p:nvSpPr>
          <p:cNvPr id="54" name="TextBox 53"/>
          <p:cNvSpPr txBox="1"/>
          <p:nvPr/>
        </p:nvSpPr>
        <p:spPr>
          <a:xfrm>
            <a:off x="5911005" y="1032736"/>
            <a:ext cx="469030" cy="246221"/>
          </a:xfrm>
          <a:prstGeom prst="rect">
            <a:avLst/>
          </a:prstGeom>
          <a:noFill/>
        </p:spPr>
        <p:txBody>
          <a:bodyPr wrap="square" rtlCol="0">
            <a:spAutoFit/>
          </a:bodyPr>
          <a:lstStyle/>
          <a:p>
            <a:pPr algn="ctr"/>
            <a:r>
              <a:rPr lang="en-US" sz="1000" b="1" dirty="0" smtClean="0">
                <a:solidFill>
                  <a:prstClr val="black"/>
                </a:solidFill>
              </a:rPr>
              <a:t>7/18</a:t>
            </a:r>
            <a:endParaRPr lang="en-US" sz="1000" b="1" dirty="0">
              <a:solidFill>
                <a:prstClr val="black"/>
              </a:solidFill>
            </a:endParaRPr>
          </a:p>
        </p:txBody>
      </p:sp>
      <p:sp>
        <p:nvSpPr>
          <p:cNvPr id="56" name="TextBox 55"/>
          <p:cNvSpPr txBox="1"/>
          <p:nvPr/>
        </p:nvSpPr>
        <p:spPr>
          <a:xfrm>
            <a:off x="7869260" y="1011659"/>
            <a:ext cx="469030" cy="246221"/>
          </a:xfrm>
          <a:prstGeom prst="rect">
            <a:avLst/>
          </a:prstGeom>
          <a:noFill/>
        </p:spPr>
        <p:txBody>
          <a:bodyPr wrap="square" rtlCol="0">
            <a:spAutoFit/>
          </a:bodyPr>
          <a:lstStyle/>
          <a:p>
            <a:pPr algn="ctr"/>
            <a:r>
              <a:rPr lang="en-US" sz="1000" b="1" dirty="0" smtClean="0">
                <a:solidFill>
                  <a:prstClr val="black"/>
                </a:solidFill>
              </a:rPr>
              <a:t>8/15</a:t>
            </a:r>
            <a:endParaRPr lang="en-US" sz="1000" b="1" dirty="0">
              <a:solidFill>
                <a:prstClr val="black"/>
              </a:solidFill>
            </a:endParaRPr>
          </a:p>
        </p:txBody>
      </p:sp>
      <p:sp>
        <p:nvSpPr>
          <p:cNvPr id="61" name="TextBox 60"/>
          <p:cNvSpPr txBox="1"/>
          <p:nvPr/>
        </p:nvSpPr>
        <p:spPr>
          <a:xfrm>
            <a:off x="8346681" y="1019171"/>
            <a:ext cx="469030" cy="246221"/>
          </a:xfrm>
          <a:prstGeom prst="rect">
            <a:avLst/>
          </a:prstGeom>
          <a:noFill/>
        </p:spPr>
        <p:txBody>
          <a:bodyPr wrap="square" rtlCol="0">
            <a:spAutoFit/>
          </a:bodyPr>
          <a:lstStyle/>
          <a:p>
            <a:pPr algn="ctr"/>
            <a:r>
              <a:rPr lang="en-US" sz="1000" b="1" dirty="0" smtClean="0">
                <a:solidFill>
                  <a:prstClr val="black"/>
                </a:solidFill>
              </a:rPr>
              <a:t>8/22</a:t>
            </a:r>
            <a:endParaRPr lang="en-US" sz="1000" b="1" dirty="0">
              <a:solidFill>
                <a:prstClr val="black"/>
              </a:solidFill>
            </a:endParaRPr>
          </a:p>
        </p:txBody>
      </p:sp>
      <p:sp>
        <p:nvSpPr>
          <p:cNvPr id="63" name="TextBox 62"/>
          <p:cNvSpPr txBox="1"/>
          <p:nvPr/>
        </p:nvSpPr>
        <p:spPr>
          <a:xfrm>
            <a:off x="7503000" y="1640463"/>
            <a:ext cx="905377" cy="246221"/>
          </a:xfrm>
          <a:prstGeom prst="rect">
            <a:avLst/>
          </a:prstGeom>
          <a:noFill/>
        </p:spPr>
        <p:txBody>
          <a:bodyPr wrap="square" rtlCol="0">
            <a:spAutoFit/>
          </a:bodyPr>
          <a:lstStyle/>
          <a:p>
            <a:pPr algn="ctr"/>
            <a:r>
              <a:rPr lang="en-US" sz="1000" b="1" dirty="0" smtClean="0">
                <a:solidFill>
                  <a:prstClr val="black"/>
                </a:solidFill>
              </a:rPr>
              <a:t>8/10 NYC</a:t>
            </a:r>
            <a:endParaRPr lang="en-US" sz="1000" b="1" dirty="0">
              <a:solidFill>
                <a:prstClr val="black"/>
              </a:solidFill>
            </a:endParaRPr>
          </a:p>
        </p:txBody>
      </p:sp>
      <p:sp>
        <p:nvSpPr>
          <p:cNvPr id="64" name="Flowchart: Decision 63"/>
          <p:cNvSpPr/>
          <p:nvPr/>
        </p:nvSpPr>
        <p:spPr>
          <a:xfrm>
            <a:off x="7553218" y="1670019"/>
            <a:ext cx="941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TextBox 64"/>
          <p:cNvSpPr txBox="1"/>
          <p:nvPr/>
        </p:nvSpPr>
        <p:spPr>
          <a:xfrm>
            <a:off x="4887248" y="3911974"/>
            <a:ext cx="1656911" cy="769441"/>
          </a:xfrm>
          <a:prstGeom prst="rect">
            <a:avLst/>
          </a:prstGeom>
          <a:noFill/>
        </p:spPr>
        <p:txBody>
          <a:bodyPr wrap="square" rtlCol="0">
            <a:spAutoFit/>
          </a:bodyPr>
          <a:lstStyle/>
          <a:p>
            <a:pPr algn="ctr"/>
            <a:r>
              <a:rPr lang="en-US" sz="1100" dirty="0" smtClean="0">
                <a:solidFill>
                  <a:srgbClr val="0067AB">
                    <a:lumMod val="75000"/>
                  </a:srgbClr>
                </a:solidFill>
              </a:rPr>
              <a:t>7/14 NYC</a:t>
            </a:r>
            <a:endParaRPr lang="en-US" sz="1000" dirty="0" smtClean="0">
              <a:solidFill>
                <a:srgbClr val="0067AB">
                  <a:lumMod val="75000"/>
                </a:srgbClr>
              </a:solidFill>
            </a:endParaRPr>
          </a:p>
          <a:p>
            <a:pPr algn="ctr"/>
            <a:r>
              <a:rPr lang="en-US" sz="1100" dirty="0" smtClean="0">
                <a:solidFill>
                  <a:srgbClr val="0067AB">
                    <a:lumMod val="75000"/>
                  </a:srgbClr>
                </a:solidFill>
              </a:rPr>
              <a:t>Monitoring </a:t>
            </a:r>
          </a:p>
          <a:p>
            <a:pPr algn="ctr"/>
            <a:r>
              <a:rPr lang="en-US" sz="1100" dirty="0" smtClean="0">
                <a:solidFill>
                  <a:srgbClr val="0067AB">
                    <a:lumMod val="75000"/>
                  </a:srgbClr>
                </a:solidFill>
              </a:rPr>
              <a:t>&amp;</a:t>
            </a:r>
          </a:p>
          <a:p>
            <a:pPr algn="ctr"/>
            <a:r>
              <a:rPr lang="en-US" sz="1100" dirty="0" smtClean="0">
                <a:solidFill>
                  <a:srgbClr val="0067AB">
                    <a:lumMod val="75000"/>
                  </a:srgbClr>
                </a:solidFill>
              </a:rPr>
              <a:t> Control*</a:t>
            </a:r>
            <a:endParaRPr lang="en-US" sz="1000" dirty="0" smtClean="0">
              <a:solidFill>
                <a:srgbClr val="0067AB">
                  <a:lumMod val="75000"/>
                </a:srgbClr>
              </a:solidFill>
            </a:endParaRPr>
          </a:p>
        </p:txBody>
      </p:sp>
      <p:sp>
        <p:nvSpPr>
          <p:cNvPr id="66" name="Flowchart: Decision 65"/>
          <p:cNvSpPr/>
          <p:nvPr/>
        </p:nvSpPr>
        <p:spPr>
          <a:xfrm>
            <a:off x="5639150" y="3618954"/>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67" name="TextBox 66"/>
          <p:cNvSpPr txBox="1"/>
          <p:nvPr/>
        </p:nvSpPr>
        <p:spPr>
          <a:xfrm>
            <a:off x="5990425" y="3884548"/>
            <a:ext cx="1656911" cy="769441"/>
          </a:xfrm>
          <a:prstGeom prst="rect">
            <a:avLst/>
          </a:prstGeom>
          <a:noFill/>
        </p:spPr>
        <p:txBody>
          <a:bodyPr wrap="square" rtlCol="0">
            <a:spAutoFit/>
          </a:bodyPr>
          <a:lstStyle/>
          <a:p>
            <a:pPr algn="ctr"/>
            <a:r>
              <a:rPr lang="en-US" sz="1100" dirty="0" smtClean="0">
                <a:solidFill>
                  <a:srgbClr val="0067AB">
                    <a:lumMod val="75000"/>
                  </a:srgbClr>
                </a:solidFill>
              </a:rPr>
              <a:t>7/28 Albany</a:t>
            </a:r>
            <a:endParaRPr lang="en-US" sz="1000" dirty="0" smtClean="0">
              <a:solidFill>
                <a:srgbClr val="0067AB">
                  <a:lumMod val="75000"/>
                </a:srgbClr>
              </a:solidFill>
            </a:endParaRPr>
          </a:p>
          <a:p>
            <a:pPr algn="ctr"/>
            <a:r>
              <a:rPr lang="en-US" sz="1100" dirty="0" smtClean="0">
                <a:solidFill>
                  <a:srgbClr val="0067AB">
                    <a:lumMod val="75000"/>
                  </a:srgbClr>
                </a:solidFill>
              </a:rPr>
              <a:t>Monitoring </a:t>
            </a:r>
          </a:p>
          <a:p>
            <a:pPr algn="ctr"/>
            <a:r>
              <a:rPr lang="en-US" sz="1100" dirty="0" smtClean="0">
                <a:solidFill>
                  <a:srgbClr val="0067AB">
                    <a:lumMod val="75000"/>
                  </a:srgbClr>
                </a:solidFill>
              </a:rPr>
              <a:t>&amp;</a:t>
            </a:r>
          </a:p>
          <a:p>
            <a:pPr algn="ctr"/>
            <a:r>
              <a:rPr lang="en-US" sz="1100" dirty="0" smtClean="0">
                <a:solidFill>
                  <a:srgbClr val="0067AB">
                    <a:lumMod val="75000"/>
                  </a:srgbClr>
                </a:solidFill>
              </a:rPr>
              <a:t>Control</a:t>
            </a:r>
            <a:endParaRPr lang="en-US" sz="1000" dirty="0" smtClean="0">
              <a:solidFill>
                <a:srgbClr val="0067AB">
                  <a:lumMod val="75000"/>
                </a:srgbClr>
              </a:solidFill>
            </a:endParaRPr>
          </a:p>
        </p:txBody>
      </p:sp>
      <p:sp>
        <p:nvSpPr>
          <p:cNvPr id="68" name="Flowchart: Decision 67"/>
          <p:cNvSpPr/>
          <p:nvPr/>
        </p:nvSpPr>
        <p:spPr>
          <a:xfrm>
            <a:off x="6753897" y="3617927"/>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69" name="TextBox 68"/>
          <p:cNvSpPr txBox="1"/>
          <p:nvPr/>
        </p:nvSpPr>
        <p:spPr>
          <a:xfrm>
            <a:off x="7080175" y="3884548"/>
            <a:ext cx="1656911" cy="769441"/>
          </a:xfrm>
          <a:prstGeom prst="rect">
            <a:avLst/>
          </a:prstGeom>
          <a:noFill/>
        </p:spPr>
        <p:txBody>
          <a:bodyPr wrap="square" rtlCol="0">
            <a:spAutoFit/>
          </a:bodyPr>
          <a:lstStyle/>
          <a:p>
            <a:pPr algn="ctr"/>
            <a:r>
              <a:rPr lang="en-US" sz="1100" dirty="0" smtClean="0">
                <a:solidFill>
                  <a:srgbClr val="0067AB">
                    <a:lumMod val="75000"/>
                  </a:srgbClr>
                </a:solidFill>
              </a:rPr>
              <a:t>8/11 NYC</a:t>
            </a:r>
            <a:endParaRPr lang="en-US" sz="1000" dirty="0" smtClean="0">
              <a:solidFill>
                <a:srgbClr val="0067AB">
                  <a:lumMod val="75000"/>
                </a:srgbClr>
              </a:solidFill>
            </a:endParaRPr>
          </a:p>
          <a:p>
            <a:pPr algn="ctr"/>
            <a:r>
              <a:rPr lang="en-US" sz="1100" dirty="0" smtClean="0">
                <a:solidFill>
                  <a:srgbClr val="0067AB">
                    <a:lumMod val="75000"/>
                  </a:srgbClr>
                </a:solidFill>
              </a:rPr>
              <a:t>ISO/DSP Roles, Responsibilities, and Interactions</a:t>
            </a:r>
            <a:endParaRPr lang="en-US" sz="1000" dirty="0" smtClean="0">
              <a:solidFill>
                <a:srgbClr val="0067AB">
                  <a:lumMod val="75000"/>
                </a:srgbClr>
              </a:solidFill>
            </a:endParaRPr>
          </a:p>
        </p:txBody>
      </p:sp>
      <p:sp>
        <p:nvSpPr>
          <p:cNvPr id="70" name="Flowchart: Decision 69"/>
          <p:cNvSpPr/>
          <p:nvPr/>
        </p:nvSpPr>
        <p:spPr>
          <a:xfrm>
            <a:off x="7861571" y="3619851"/>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8" name="TextBox 7"/>
          <p:cNvSpPr txBox="1"/>
          <p:nvPr/>
        </p:nvSpPr>
        <p:spPr>
          <a:xfrm>
            <a:off x="5240161" y="4923564"/>
            <a:ext cx="2505330" cy="600164"/>
          </a:xfrm>
          <a:prstGeom prst="rect">
            <a:avLst/>
          </a:prstGeom>
          <a:noFill/>
        </p:spPr>
        <p:txBody>
          <a:bodyPr wrap="square" rtlCol="0">
            <a:spAutoFit/>
          </a:bodyPr>
          <a:lstStyle/>
          <a:p>
            <a:r>
              <a:rPr lang="en-US" sz="1100" i="1" dirty="0" smtClean="0"/>
              <a:t>*Possibility of conference call prior to F2F </a:t>
            </a:r>
            <a:r>
              <a:rPr lang="en-US" sz="1100" i="1" dirty="0"/>
              <a:t>to provide an additional opportunity for a fuller discussion of this </a:t>
            </a:r>
            <a:r>
              <a:rPr lang="en-US" sz="1100" i="1" dirty="0" smtClean="0"/>
              <a:t>topic</a:t>
            </a:r>
            <a:endParaRPr lang="en-US" sz="1100" i="1" dirty="0"/>
          </a:p>
        </p:txBody>
      </p:sp>
      <p:sp>
        <p:nvSpPr>
          <p:cNvPr id="71" name="TextBox 70"/>
          <p:cNvSpPr txBox="1"/>
          <p:nvPr/>
        </p:nvSpPr>
        <p:spPr>
          <a:xfrm>
            <a:off x="5621720" y="1653088"/>
            <a:ext cx="905377" cy="246221"/>
          </a:xfrm>
          <a:prstGeom prst="rect">
            <a:avLst/>
          </a:prstGeom>
          <a:noFill/>
        </p:spPr>
        <p:txBody>
          <a:bodyPr wrap="square" rtlCol="0">
            <a:spAutoFit/>
          </a:bodyPr>
          <a:lstStyle/>
          <a:p>
            <a:pPr algn="ctr"/>
            <a:r>
              <a:rPr lang="en-US" sz="1000" b="1" dirty="0" smtClean="0">
                <a:solidFill>
                  <a:prstClr val="black"/>
                </a:solidFill>
              </a:rPr>
              <a:t>7/12 NYC</a:t>
            </a:r>
            <a:endParaRPr lang="en-US" sz="1000" b="1" dirty="0">
              <a:solidFill>
                <a:prstClr val="black"/>
              </a:solidFill>
            </a:endParaRPr>
          </a:p>
        </p:txBody>
      </p:sp>
      <p:cxnSp>
        <p:nvCxnSpPr>
          <p:cNvPr id="62" name="Straight Connector 61"/>
          <p:cNvCxnSpPr/>
          <p:nvPr/>
        </p:nvCxnSpPr>
        <p:spPr>
          <a:xfrm flipH="1">
            <a:off x="4513350" y="940644"/>
            <a:ext cx="33557" cy="504717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0449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51" y="145074"/>
            <a:ext cx="8218842" cy="504825"/>
          </a:xfrm>
        </p:spPr>
        <p:txBody>
          <a:bodyPr/>
          <a:lstStyle/>
          <a:p>
            <a:r>
              <a:rPr lang="en-US" dirty="0" smtClean="0"/>
              <a:t>Grid Ops Stakeholder Pulse Check Questionnaire</a:t>
            </a:r>
            <a:endParaRPr lang="en-US" dirty="0"/>
          </a:p>
        </p:txBody>
      </p:sp>
      <p:sp>
        <p:nvSpPr>
          <p:cNvPr id="4" name="Rectangle 3"/>
          <p:cNvSpPr/>
          <p:nvPr/>
        </p:nvSpPr>
        <p:spPr>
          <a:xfrm>
            <a:off x="484095" y="851045"/>
            <a:ext cx="8021781" cy="5262979"/>
          </a:xfrm>
          <a:prstGeom prst="rect">
            <a:avLst/>
          </a:prstGeom>
        </p:spPr>
        <p:txBody>
          <a:bodyPr wrap="square">
            <a:spAutoFit/>
          </a:bodyPr>
          <a:lstStyle/>
          <a:p>
            <a:pPr marL="342900" indent="-342900">
              <a:buFont typeface="Arial" panose="020B0604020202020204" pitchFamily="34" charset="0"/>
              <a:buChar char="•"/>
            </a:pPr>
            <a:r>
              <a:rPr lang="en-US" sz="2400" dirty="0" smtClean="0"/>
              <a:t>Thanks to those who responded</a:t>
            </a:r>
            <a:endParaRPr lang="en-US" sz="2400" dirty="0"/>
          </a:p>
          <a:p>
            <a:pPr marL="342900" lvl="1" indent="-342900">
              <a:buClr>
                <a:srgbClr val="002060"/>
              </a:buClr>
              <a:buFont typeface="Arial" panose="020B0604020202020204" pitchFamily="34" charset="0"/>
              <a:buChar char="•"/>
            </a:pPr>
            <a:r>
              <a:rPr lang="en-US" sz="2400" dirty="0"/>
              <a:t>Generally positive feedback regarding EG process and logistics – </a:t>
            </a:r>
            <a:endParaRPr lang="en-US" sz="2400" dirty="0" smtClean="0"/>
          </a:p>
          <a:p>
            <a:pPr marL="800100" lvl="2" indent="-342900">
              <a:buClr>
                <a:srgbClr val="002060"/>
              </a:buClr>
              <a:buFont typeface="Arial" panose="020B0604020202020204" pitchFamily="34" charset="0"/>
              <a:buChar char="•"/>
            </a:pPr>
            <a:r>
              <a:rPr lang="en-US" sz="2400" dirty="0"/>
              <a:t>E</a:t>
            </a:r>
            <a:r>
              <a:rPr lang="en-US" sz="2400" dirty="0" smtClean="0"/>
              <a:t>mphasis </a:t>
            </a:r>
            <a:r>
              <a:rPr lang="en-US" sz="2400" dirty="0"/>
              <a:t>on continuing to provide opportunities for discussion, dialogue, and stakeholder feedback during presentations and EG </a:t>
            </a:r>
            <a:r>
              <a:rPr lang="en-US" sz="2400" dirty="0" smtClean="0"/>
              <a:t>meetings</a:t>
            </a:r>
          </a:p>
          <a:p>
            <a:pPr marL="800100" lvl="2" indent="-342900">
              <a:buClr>
                <a:srgbClr val="002060"/>
              </a:buClr>
              <a:buFont typeface="Arial" panose="020B0604020202020204" pitchFamily="34" charset="0"/>
              <a:buChar char="•"/>
            </a:pPr>
            <a:r>
              <a:rPr lang="en-US" sz="2400" dirty="0" smtClean="0"/>
              <a:t>Request for improved microphones for benefit of those participants who are calling in</a:t>
            </a:r>
          </a:p>
          <a:p>
            <a:pPr marL="342900" lvl="1" indent="-342900">
              <a:buClr>
                <a:srgbClr val="002060"/>
              </a:buClr>
              <a:buFont typeface="Arial" panose="020B0604020202020204" pitchFamily="34" charset="0"/>
              <a:buChar char="•"/>
            </a:pPr>
            <a:r>
              <a:rPr lang="en-US" sz="2400" dirty="0" smtClean="0"/>
              <a:t>Generally good representation in terms of organizations, with recommendation on possible tweaks to representation</a:t>
            </a:r>
          </a:p>
          <a:p>
            <a:pPr marL="800100" lvl="2" indent="-342900">
              <a:buClr>
                <a:srgbClr val="002060"/>
              </a:buClr>
              <a:buFont typeface="Arial" panose="020B0604020202020204" pitchFamily="34" charset="0"/>
              <a:buChar char="•"/>
            </a:pPr>
            <a:r>
              <a:rPr lang="en-US" sz="2400" dirty="0" smtClean="0"/>
              <a:t>CHP community – different interconnection and control options</a:t>
            </a:r>
          </a:p>
          <a:p>
            <a:pPr marL="800100" lvl="2" indent="-342900">
              <a:buClr>
                <a:srgbClr val="002060"/>
              </a:buClr>
              <a:buFont typeface="Arial" panose="020B0604020202020204" pitchFamily="34" charset="0"/>
              <a:buChar char="•"/>
            </a:pPr>
            <a:r>
              <a:rPr lang="en-US" sz="2400" dirty="0" smtClean="0"/>
              <a:t>State and local planning offices with mix of rural and urban representatives</a:t>
            </a:r>
            <a:endParaRPr lang="en-US" sz="2400" dirty="0"/>
          </a:p>
        </p:txBody>
      </p:sp>
    </p:spTree>
    <p:extLst>
      <p:ext uri="{BB962C8B-B14F-4D97-AF65-F5344CB8AC3E}">
        <p14:creationId xmlns:p14="http://schemas.microsoft.com/office/powerpoint/2010/main" val="1123338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Pulse Check Questionnaire</a:t>
            </a:r>
            <a:endParaRPr lang="en-US" dirty="0"/>
          </a:p>
        </p:txBody>
      </p:sp>
      <p:sp>
        <p:nvSpPr>
          <p:cNvPr id="4" name="Rectangle 3"/>
          <p:cNvSpPr/>
          <p:nvPr/>
        </p:nvSpPr>
        <p:spPr>
          <a:xfrm>
            <a:off x="484095" y="851045"/>
            <a:ext cx="8021781" cy="4324261"/>
          </a:xfrm>
          <a:prstGeom prst="rect">
            <a:avLst/>
          </a:prstGeom>
        </p:spPr>
        <p:txBody>
          <a:bodyPr wrap="square">
            <a:spAutoFit/>
          </a:bodyPr>
          <a:lstStyle/>
          <a:p>
            <a:pPr marL="342900" lvl="1" indent="-342900">
              <a:spcAft>
                <a:spcPts val="600"/>
              </a:spcAft>
              <a:buClr>
                <a:srgbClr val="002060"/>
              </a:buClr>
              <a:buFont typeface="Arial" panose="020B0604020202020204" pitchFamily="34" charset="0"/>
              <a:buChar char="•"/>
            </a:pPr>
            <a:r>
              <a:rPr lang="en-US" sz="2400" dirty="0" smtClean="0"/>
              <a:t>Suggestions </a:t>
            </a:r>
            <a:r>
              <a:rPr lang="en-US" sz="2400" dirty="0"/>
              <a:t>on topics for discussion</a:t>
            </a:r>
          </a:p>
          <a:p>
            <a:pPr marL="640080" lvl="2" indent="-182880">
              <a:spcAft>
                <a:spcPts val="600"/>
              </a:spcAft>
              <a:buClr>
                <a:srgbClr val="002060"/>
              </a:buClr>
              <a:buFont typeface="Arial" panose="020B0604020202020204" pitchFamily="34" charset="0"/>
              <a:buChar char="•"/>
            </a:pPr>
            <a:r>
              <a:rPr lang="en-US" sz="2200" dirty="0" smtClean="0"/>
              <a:t>System Data (general)</a:t>
            </a:r>
          </a:p>
          <a:p>
            <a:pPr marL="1097280" lvl="3" indent="-182880">
              <a:spcAft>
                <a:spcPts val="600"/>
              </a:spcAft>
              <a:buClr>
                <a:srgbClr val="002060"/>
              </a:buClr>
              <a:buFont typeface="Arial" panose="020B0604020202020204" pitchFamily="34" charset="0"/>
              <a:buChar char="•"/>
            </a:pPr>
            <a:r>
              <a:rPr lang="en-US" sz="2000" dirty="0" smtClean="0"/>
              <a:t>Summary report of system data  discussion to date</a:t>
            </a:r>
          </a:p>
          <a:p>
            <a:pPr marL="1097280" lvl="3" indent="-182880">
              <a:spcAft>
                <a:spcPts val="600"/>
              </a:spcAft>
              <a:buClr>
                <a:srgbClr val="002060"/>
              </a:buClr>
              <a:buFont typeface="Arial" panose="020B0604020202020204" pitchFamily="34" charset="0"/>
              <a:buChar char="•"/>
            </a:pPr>
            <a:r>
              <a:rPr lang="en-US" sz="2000" dirty="0" smtClean="0"/>
              <a:t>Plans for AMI rollout and more granular data</a:t>
            </a:r>
          </a:p>
          <a:p>
            <a:pPr marL="1097280" lvl="3" indent="-182880">
              <a:spcAft>
                <a:spcPts val="600"/>
              </a:spcAft>
              <a:buClr>
                <a:srgbClr val="002060"/>
              </a:buClr>
              <a:buFont typeface="Arial" panose="020B0604020202020204" pitchFamily="34" charset="0"/>
              <a:buChar char="•"/>
            </a:pPr>
            <a:r>
              <a:rPr lang="en-US" sz="2000" dirty="0" smtClean="0"/>
              <a:t>Benchmarking and community choice aggregation from perspective of local governments and communities</a:t>
            </a:r>
          </a:p>
          <a:p>
            <a:pPr marL="640080" lvl="2" indent="-182880">
              <a:spcAft>
                <a:spcPts val="600"/>
              </a:spcAft>
              <a:buClr>
                <a:srgbClr val="002060"/>
              </a:buClr>
              <a:buFont typeface="Arial" panose="020B0604020202020204" pitchFamily="34" charset="0"/>
              <a:buChar char="•"/>
            </a:pPr>
            <a:r>
              <a:rPr lang="en-US" sz="2200" dirty="0" smtClean="0"/>
              <a:t>System Data Security/Confidentiality</a:t>
            </a:r>
          </a:p>
          <a:p>
            <a:pPr marL="1097280" lvl="3" indent="-182880">
              <a:spcAft>
                <a:spcPts val="600"/>
              </a:spcAft>
              <a:buClr>
                <a:srgbClr val="002060"/>
              </a:buClr>
              <a:buFont typeface="Arial" panose="020B0604020202020204" pitchFamily="34" charset="0"/>
              <a:buChar char="•"/>
            </a:pPr>
            <a:r>
              <a:rPr lang="en-US" sz="2000" dirty="0" smtClean="0"/>
              <a:t>Categories of data considered sensitive</a:t>
            </a:r>
          </a:p>
          <a:p>
            <a:pPr marL="1097280" lvl="3" indent="-182880">
              <a:spcAft>
                <a:spcPts val="600"/>
              </a:spcAft>
              <a:buClr>
                <a:srgbClr val="002060"/>
              </a:buClr>
              <a:buFont typeface="Arial" panose="020B0604020202020204" pitchFamily="34" charset="0"/>
              <a:buChar char="•"/>
            </a:pPr>
            <a:r>
              <a:rPr lang="en-US" sz="2000" dirty="0" smtClean="0"/>
              <a:t>Coordination of policies among the JU</a:t>
            </a:r>
          </a:p>
          <a:p>
            <a:pPr marL="640080" lvl="2" indent="-182880">
              <a:spcAft>
                <a:spcPts val="600"/>
              </a:spcAft>
              <a:buClr>
                <a:srgbClr val="002060"/>
              </a:buClr>
              <a:buFont typeface="Arial" panose="020B0604020202020204" pitchFamily="34" charset="0"/>
              <a:buChar char="•"/>
            </a:pPr>
            <a:r>
              <a:rPr lang="en-US" sz="2200" dirty="0" smtClean="0"/>
              <a:t>Value Added Data</a:t>
            </a:r>
          </a:p>
          <a:p>
            <a:pPr marL="1097280" lvl="3" indent="-182880">
              <a:spcAft>
                <a:spcPts val="600"/>
              </a:spcAft>
              <a:buClr>
                <a:srgbClr val="002060"/>
              </a:buClr>
              <a:buFont typeface="Arial" panose="020B0604020202020204" pitchFamily="34" charset="0"/>
              <a:buChar char="•"/>
            </a:pPr>
            <a:r>
              <a:rPr lang="en-US" sz="2000" dirty="0" smtClean="0"/>
              <a:t>Definition, mechanisms for providing, and pricing</a:t>
            </a:r>
          </a:p>
        </p:txBody>
      </p:sp>
    </p:spTree>
    <p:extLst>
      <p:ext uri="{BB962C8B-B14F-4D97-AF65-F5344CB8AC3E}">
        <p14:creationId xmlns:p14="http://schemas.microsoft.com/office/powerpoint/2010/main" val="12318072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Pulse Check Questionnaire</a:t>
            </a:r>
            <a:endParaRPr lang="en-US" dirty="0"/>
          </a:p>
        </p:txBody>
      </p:sp>
      <p:sp>
        <p:nvSpPr>
          <p:cNvPr id="4" name="Rectangle 3"/>
          <p:cNvSpPr/>
          <p:nvPr/>
        </p:nvSpPr>
        <p:spPr>
          <a:xfrm>
            <a:off x="484095" y="851045"/>
            <a:ext cx="8021781" cy="5170646"/>
          </a:xfrm>
          <a:prstGeom prst="rect">
            <a:avLst/>
          </a:prstGeom>
        </p:spPr>
        <p:txBody>
          <a:bodyPr wrap="square">
            <a:spAutoFit/>
          </a:bodyPr>
          <a:lstStyle/>
          <a:p>
            <a:pPr marL="342900" lvl="1" indent="-342900">
              <a:spcAft>
                <a:spcPts val="600"/>
              </a:spcAft>
              <a:buClr>
                <a:srgbClr val="002060"/>
              </a:buClr>
              <a:buFont typeface="Arial" panose="020B0604020202020204" pitchFamily="34" charset="0"/>
              <a:buChar char="•"/>
            </a:pPr>
            <a:r>
              <a:rPr lang="en-US" sz="2400" dirty="0" smtClean="0"/>
              <a:t>Suggestions </a:t>
            </a:r>
            <a:r>
              <a:rPr lang="en-US" sz="2400" dirty="0"/>
              <a:t>on topics for discussion</a:t>
            </a:r>
          </a:p>
          <a:p>
            <a:pPr marL="640080" lvl="2" indent="-182880">
              <a:spcAft>
                <a:spcPts val="600"/>
              </a:spcAft>
              <a:buClr>
                <a:srgbClr val="002060"/>
              </a:buClr>
              <a:buFont typeface="Arial" panose="020B0604020202020204" pitchFamily="34" charset="0"/>
              <a:buChar char="•"/>
            </a:pPr>
            <a:r>
              <a:rPr lang="en-US" sz="2200" dirty="0" smtClean="0"/>
              <a:t>Monitoring and Control</a:t>
            </a:r>
          </a:p>
          <a:p>
            <a:pPr marL="1097280" lvl="3" indent="-182880">
              <a:buClr>
                <a:srgbClr val="002060"/>
              </a:buClr>
              <a:buFont typeface="Arial" panose="020B0604020202020204" pitchFamily="34" charset="0"/>
              <a:buChar char="•"/>
            </a:pPr>
            <a:r>
              <a:rPr lang="en-US" sz="2200" dirty="0" smtClean="0"/>
              <a:t>What do DSPs and ISO need from DERs for M&amp;C purposes?</a:t>
            </a:r>
          </a:p>
          <a:p>
            <a:pPr marL="1097280" lvl="3" indent="-182880">
              <a:buClr>
                <a:srgbClr val="002060"/>
              </a:buClr>
              <a:buFont typeface="Arial" panose="020B0604020202020204" pitchFamily="34" charset="0"/>
              <a:buChar char="•"/>
            </a:pPr>
            <a:r>
              <a:rPr lang="en-US" sz="2200" dirty="0" smtClean="0"/>
              <a:t>Barriers to smart inverter adoption/IEEE standards</a:t>
            </a:r>
          </a:p>
          <a:p>
            <a:pPr marL="1097280" lvl="3" indent="-182880">
              <a:buClr>
                <a:srgbClr val="002060"/>
              </a:buClr>
              <a:buFont typeface="Arial" panose="020B0604020202020204" pitchFamily="34" charset="0"/>
              <a:buChar char="•"/>
            </a:pPr>
            <a:r>
              <a:rPr lang="en-US" sz="2200" dirty="0" smtClean="0"/>
              <a:t>Cost allocation of advanced monitoring and control on the customer side</a:t>
            </a:r>
          </a:p>
          <a:p>
            <a:pPr marL="1097280" lvl="3" indent="-182880">
              <a:spcAft>
                <a:spcPts val="600"/>
              </a:spcAft>
              <a:buClr>
                <a:srgbClr val="002060"/>
              </a:buClr>
              <a:buFont typeface="Arial" panose="020B0604020202020204" pitchFamily="34" charset="0"/>
              <a:buChar char="•"/>
            </a:pPr>
            <a:r>
              <a:rPr lang="en-US" sz="2200" dirty="0" smtClean="0"/>
              <a:t>Customer outreach/education strategies</a:t>
            </a:r>
          </a:p>
          <a:p>
            <a:pPr marL="640080" lvl="2" indent="-182880">
              <a:spcAft>
                <a:spcPts val="600"/>
              </a:spcAft>
              <a:buClr>
                <a:srgbClr val="002060"/>
              </a:buClr>
              <a:buFont typeface="Arial" panose="020B0604020202020204" pitchFamily="34" charset="0"/>
              <a:buChar char="•"/>
            </a:pPr>
            <a:r>
              <a:rPr lang="en-US" sz="2200" dirty="0" smtClean="0"/>
              <a:t>ISO/DSP coordination</a:t>
            </a:r>
          </a:p>
          <a:p>
            <a:pPr marL="1097280" lvl="3" indent="-182880">
              <a:buClr>
                <a:srgbClr val="002060"/>
              </a:buClr>
              <a:buFont typeface="Arial" panose="020B0604020202020204" pitchFamily="34" charset="0"/>
              <a:buChar char="•"/>
            </a:pPr>
            <a:r>
              <a:rPr lang="en-US" sz="2200" dirty="0" smtClean="0"/>
              <a:t>Resource coordination between NYISO wholesale and DSP markets, and coordinated planning</a:t>
            </a:r>
          </a:p>
          <a:p>
            <a:pPr marL="1097280" lvl="3" indent="-182880">
              <a:buClr>
                <a:srgbClr val="002060"/>
              </a:buClr>
              <a:buFont typeface="Arial" panose="020B0604020202020204" pitchFamily="34" charset="0"/>
              <a:buChar char="•"/>
            </a:pPr>
            <a:r>
              <a:rPr lang="en-US" sz="2200" dirty="0" smtClean="0"/>
              <a:t>NYISO/DSP coordination on resources that</a:t>
            </a:r>
          </a:p>
          <a:p>
            <a:pPr marL="1554480" lvl="4" indent="-182880">
              <a:buClr>
                <a:srgbClr val="002060"/>
              </a:buClr>
              <a:buFont typeface="Arial" panose="020B0604020202020204" pitchFamily="34" charset="0"/>
              <a:buChar char="•"/>
            </a:pPr>
            <a:r>
              <a:rPr lang="en-US" sz="2200" dirty="0" smtClean="0"/>
              <a:t>Participate only in DSP programs</a:t>
            </a:r>
          </a:p>
          <a:p>
            <a:pPr marL="1554480" lvl="4" indent="-182880">
              <a:buClr>
                <a:srgbClr val="002060"/>
              </a:buClr>
              <a:buFont typeface="Arial" panose="020B0604020202020204" pitchFamily="34" charset="0"/>
              <a:buChar char="•"/>
            </a:pPr>
            <a:r>
              <a:rPr lang="en-US" sz="2200" dirty="0" smtClean="0"/>
              <a:t>Participate simultaneously in both NYISO and DSP programs</a:t>
            </a:r>
          </a:p>
        </p:txBody>
      </p:sp>
    </p:spTree>
    <p:extLst>
      <p:ext uri="{BB962C8B-B14F-4D97-AF65-F5344CB8AC3E}">
        <p14:creationId xmlns:p14="http://schemas.microsoft.com/office/powerpoint/2010/main" val="925165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 </a:t>
            </a:r>
            <a:r>
              <a:rPr lang="en-US" dirty="0" smtClean="0"/>
              <a:t>Term </a:t>
            </a:r>
            <a:r>
              <a:rPr lang="en-US" dirty="0"/>
              <a:t>S</a:t>
            </a:r>
            <a:r>
              <a:rPr lang="en-US" dirty="0" smtClean="0"/>
              <a:t>chedule (subject </a:t>
            </a:r>
            <a:r>
              <a:rPr lang="en-US" dirty="0"/>
              <a:t>to revision)</a:t>
            </a:r>
          </a:p>
        </p:txBody>
      </p:sp>
      <p:sp>
        <p:nvSpPr>
          <p:cNvPr id="103" name="Rectangle 102"/>
          <p:cNvSpPr/>
          <p:nvPr/>
        </p:nvSpPr>
        <p:spPr>
          <a:xfrm>
            <a:off x="159503" y="2123073"/>
            <a:ext cx="8835879" cy="36976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4" name="Rectangle 103"/>
          <p:cNvSpPr/>
          <p:nvPr/>
        </p:nvSpPr>
        <p:spPr>
          <a:xfrm>
            <a:off x="114988" y="1575708"/>
            <a:ext cx="8880394" cy="344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5" name="Straight Connector 104"/>
          <p:cNvCxnSpPr/>
          <p:nvPr/>
        </p:nvCxnSpPr>
        <p:spPr>
          <a:xfrm flipV="1">
            <a:off x="353291" y="1371601"/>
            <a:ext cx="8696070" cy="817"/>
          </a:xfrm>
          <a:prstGeom prst="line">
            <a:avLst/>
          </a:prstGeom>
          <a:ln w="38100">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560453" y="1295787"/>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54223" y="1275399"/>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225774" y="1255012"/>
            <a:ext cx="0" cy="207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515605" y="1285808"/>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161237" y="1299733"/>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433150" y="1287112"/>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77272" y="1029520"/>
            <a:ext cx="469030" cy="246221"/>
          </a:xfrm>
          <a:prstGeom prst="rect">
            <a:avLst/>
          </a:prstGeom>
          <a:noFill/>
        </p:spPr>
        <p:txBody>
          <a:bodyPr wrap="square" rtlCol="0">
            <a:spAutoFit/>
          </a:bodyPr>
          <a:lstStyle/>
          <a:p>
            <a:pPr algn="ctr"/>
            <a:r>
              <a:rPr lang="en-US" sz="1000" b="1" dirty="0" smtClean="0">
                <a:solidFill>
                  <a:prstClr val="black"/>
                </a:solidFill>
              </a:rPr>
              <a:t>5/23</a:t>
            </a:r>
            <a:endParaRPr lang="en-US" sz="1000" b="1" dirty="0">
              <a:solidFill>
                <a:prstClr val="black"/>
              </a:solidFill>
            </a:endParaRPr>
          </a:p>
        </p:txBody>
      </p:sp>
      <p:sp>
        <p:nvSpPr>
          <p:cNvPr id="113" name="TextBox 112"/>
          <p:cNvSpPr txBox="1"/>
          <p:nvPr/>
        </p:nvSpPr>
        <p:spPr>
          <a:xfrm>
            <a:off x="1325938" y="1019466"/>
            <a:ext cx="469030" cy="246221"/>
          </a:xfrm>
          <a:prstGeom prst="rect">
            <a:avLst/>
          </a:prstGeom>
          <a:noFill/>
        </p:spPr>
        <p:txBody>
          <a:bodyPr wrap="square" rtlCol="0">
            <a:spAutoFit/>
          </a:bodyPr>
          <a:lstStyle/>
          <a:p>
            <a:pPr algn="ctr"/>
            <a:r>
              <a:rPr lang="en-US" sz="1000" b="1" dirty="0" smtClean="0">
                <a:solidFill>
                  <a:prstClr val="black"/>
                </a:solidFill>
              </a:rPr>
              <a:t>5/30</a:t>
            </a:r>
            <a:endParaRPr lang="en-US" sz="1000" b="1" dirty="0">
              <a:solidFill>
                <a:prstClr val="black"/>
              </a:solidFill>
            </a:endParaRPr>
          </a:p>
        </p:txBody>
      </p:sp>
      <p:sp>
        <p:nvSpPr>
          <p:cNvPr id="114" name="TextBox 113"/>
          <p:cNvSpPr txBox="1"/>
          <p:nvPr/>
        </p:nvSpPr>
        <p:spPr>
          <a:xfrm>
            <a:off x="2003227" y="1029536"/>
            <a:ext cx="469030" cy="246221"/>
          </a:xfrm>
          <a:prstGeom prst="rect">
            <a:avLst/>
          </a:prstGeom>
          <a:noFill/>
        </p:spPr>
        <p:txBody>
          <a:bodyPr wrap="square" rtlCol="0">
            <a:spAutoFit/>
          </a:bodyPr>
          <a:lstStyle/>
          <a:p>
            <a:pPr algn="ctr"/>
            <a:r>
              <a:rPr lang="en-US" sz="1000" b="1" dirty="0" smtClean="0">
                <a:solidFill>
                  <a:prstClr val="black"/>
                </a:solidFill>
              </a:rPr>
              <a:t>6/6</a:t>
            </a:r>
            <a:endParaRPr lang="en-US" sz="1000" b="1" dirty="0">
              <a:solidFill>
                <a:prstClr val="black"/>
              </a:solidFill>
            </a:endParaRPr>
          </a:p>
        </p:txBody>
      </p:sp>
      <p:sp>
        <p:nvSpPr>
          <p:cNvPr id="115" name="TextBox 114"/>
          <p:cNvSpPr txBox="1"/>
          <p:nvPr/>
        </p:nvSpPr>
        <p:spPr>
          <a:xfrm>
            <a:off x="2719708" y="1039484"/>
            <a:ext cx="469030" cy="246221"/>
          </a:xfrm>
          <a:prstGeom prst="rect">
            <a:avLst/>
          </a:prstGeom>
          <a:noFill/>
        </p:spPr>
        <p:txBody>
          <a:bodyPr wrap="square" rtlCol="0">
            <a:spAutoFit/>
          </a:bodyPr>
          <a:lstStyle/>
          <a:p>
            <a:pPr algn="ctr"/>
            <a:r>
              <a:rPr lang="en-US" sz="1000" b="1" dirty="0" smtClean="0">
                <a:solidFill>
                  <a:prstClr val="black"/>
                </a:solidFill>
              </a:rPr>
              <a:t>6/13</a:t>
            </a:r>
            <a:endParaRPr lang="en-US" sz="1000" b="1" dirty="0">
              <a:solidFill>
                <a:prstClr val="black"/>
              </a:solidFill>
            </a:endParaRPr>
          </a:p>
        </p:txBody>
      </p:sp>
      <p:sp>
        <p:nvSpPr>
          <p:cNvPr id="116" name="TextBox 115"/>
          <p:cNvSpPr txBox="1"/>
          <p:nvPr/>
        </p:nvSpPr>
        <p:spPr>
          <a:xfrm>
            <a:off x="3338302" y="1029880"/>
            <a:ext cx="469030" cy="246221"/>
          </a:xfrm>
          <a:prstGeom prst="rect">
            <a:avLst/>
          </a:prstGeom>
          <a:noFill/>
        </p:spPr>
        <p:txBody>
          <a:bodyPr wrap="square" rtlCol="0">
            <a:spAutoFit/>
          </a:bodyPr>
          <a:lstStyle/>
          <a:p>
            <a:pPr algn="ctr"/>
            <a:r>
              <a:rPr lang="en-US" sz="1000" b="1" dirty="0" smtClean="0">
                <a:solidFill>
                  <a:prstClr val="black"/>
                </a:solidFill>
              </a:rPr>
              <a:t>6/20</a:t>
            </a:r>
            <a:endParaRPr lang="en-US" sz="1000" b="1" dirty="0">
              <a:solidFill>
                <a:prstClr val="black"/>
              </a:solidFill>
            </a:endParaRPr>
          </a:p>
        </p:txBody>
      </p:sp>
      <p:sp>
        <p:nvSpPr>
          <p:cNvPr id="117" name="TextBox 116"/>
          <p:cNvSpPr txBox="1"/>
          <p:nvPr/>
        </p:nvSpPr>
        <p:spPr>
          <a:xfrm>
            <a:off x="3991259" y="1007391"/>
            <a:ext cx="469030" cy="246221"/>
          </a:xfrm>
          <a:prstGeom prst="rect">
            <a:avLst/>
          </a:prstGeom>
          <a:noFill/>
        </p:spPr>
        <p:txBody>
          <a:bodyPr wrap="square" rtlCol="0">
            <a:spAutoFit/>
          </a:bodyPr>
          <a:lstStyle/>
          <a:p>
            <a:pPr algn="ctr"/>
            <a:r>
              <a:rPr lang="en-US" sz="1000" b="1" dirty="0" smtClean="0">
                <a:solidFill>
                  <a:prstClr val="black"/>
                </a:solidFill>
              </a:rPr>
              <a:t>6/27</a:t>
            </a:r>
            <a:endParaRPr lang="en-US" sz="1000" b="1" dirty="0">
              <a:solidFill>
                <a:prstClr val="black"/>
              </a:solidFill>
            </a:endParaRPr>
          </a:p>
        </p:txBody>
      </p:sp>
      <p:cxnSp>
        <p:nvCxnSpPr>
          <p:cNvPr id="118" name="Straight Connector 117"/>
          <p:cNvCxnSpPr/>
          <p:nvPr/>
        </p:nvCxnSpPr>
        <p:spPr>
          <a:xfrm>
            <a:off x="8598269" y="1278957"/>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4607776" y="1019171"/>
            <a:ext cx="469030" cy="246221"/>
          </a:xfrm>
          <a:prstGeom prst="rect">
            <a:avLst/>
          </a:prstGeom>
          <a:noFill/>
        </p:spPr>
        <p:txBody>
          <a:bodyPr wrap="square" rtlCol="0">
            <a:spAutoFit/>
          </a:bodyPr>
          <a:lstStyle/>
          <a:p>
            <a:pPr algn="ctr"/>
            <a:r>
              <a:rPr lang="en-US" sz="1000" b="1" dirty="0" smtClean="0">
                <a:solidFill>
                  <a:prstClr val="black"/>
                </a:solidFill>
              </a:rPr>
              <a:t>7/4</a:t>
            </a:r>
            <a:endParaRPr lang="en-US" sz="1000" b="1" dirty="0">
              <a:solidFill>
                <a:prstClr val="black"/>
              </a:solidFill>
            </a:endParaRPr>
          </a:p>
        </p:txBody>
      </p:sp>
      <p:sp>
        <p:nvSpPr>
          <p:cNvPr id="121" name="TextBox 120"/>
          <p:cNvSpPr txBox="1"/>
          <p:nvPr/>
        </p:nvSpPr>
        <p:spPr>
          <a:xfrm>
            <a:off x="5235181" y="996690"/>
            <a:ext cx="469030" cy="246221"/>
          </a:xfrm>
          <a:prstGeom prst="rect">
            <a:avLst/>
          </a:prstGeom>
          <a:noFill/>
        </p:spPr>
        <p:txBody>
          <a:bodyPr wrap="square" rtlCol="0">
            <a:spAutoFit/>
          </a:bodyPr>
          <a:lstStyle/>
          <a:p>
            <a:pPr algn="ctr"/>
            <a:r>
              <a:rPr lang="en-US" sz="1000" b="1" dirty="0" smtClean="0">
                <a:solidFill>
                  <a:prstClr val="black"/>
                </a:solidFill>
              </a:rPr>
              <a:t>7/11</a:t>
            </a:r>
            <a:endParaRPr lang="en-US" sz="1000" b="1" dirty="0">
              <a:solidFill>
                <a:prstClr val="black"/>
              </a:solidFill>
            </a:endParaRPr>
          </a:p>
        </p:txBody>
      </p:sp>
      <p:sp>
        <p:nvSpPr>
          <p:cNvPr id="122" name="Flowchart: Decision 121"/>
          <p:cNvSpPr/>
          <p:nvPr/>
        </p:nvSpPr>
        <p:spPr>
          <a:xfrm>
            <a:off x="5661626" y="1698266"/>
            <a:ext cx="941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3" name="Flowchart: Decision 122"/>
          <p:cNvSpPr/>
          <p:nvPr/>
        </p:nvSpPr>
        <p:spPr>
          <a:xfrm>
            <a:off x="1743355" y="1685643"/>
            <a:ext cx="941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4" name="TextBox 123"/>
          <p:cNvSpPr txBox="1"/>
          <p:nvPr/>
        </p:nvSpPr>
        <p:spPr>
          <a:xfrm>
            <a:off x="190660" y="1598997"/>
            <a:ext cx="472872" cy="307777"/>
          </a:xfrm>
          <a:prstGeom prst="rect">
            <a:avLst/>
          </a:prstGeom>
          <a:noFill/>
        </p:spPr>
        <p:txBody>
          <a:bodyPr wrap="square" rtlCol="0">
            <a:spAutoFit/>
          </a:bodyPr>
          <a:lstStyle/>
          <a:p>
            <a:r>
              <a:rPr lang="en-US" sz="1400" b="1" dirty="0" smtClean="0">
                <a:solidFill>
                  <a:prstClr val="black"/>
                </a:solidFill>
              </a:rPr>
              <a:t>AG</a:t>
            </a:r>
            <a:endParaRPr lang="en-US" sz="1400" b="1" dirty="0">
              <a:solidFill>
                <a:prstClr val="black"/>
              </a:solidFill>
            </a:endParaRPr>
          </a:p>
        </p:txBody>
      </p:sp>
      <p:cxnSp>
        <p:nvCxnSpPr>
          <p:cNvPr id="125" name="Straight Connector 124"/>
          <p:cNvCxnSpPr/>
          <p:nvPr/>
        </p:nvCxnSpPr>
        <p:spPr>
          <a:xfrm>
            <a:off x="380186" y="1295787"/>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94501" y="1019172"/>
            <a:ext cx="469030" cy="246221"/>
          </a:xfrm>
          <a:prstGeom prst="rect">
            <a:avLst/>
          </a:prstGeom>
          <a:noFill/>
        </p:spPr>
        <p:txBody>
          <a:bodyPr wrap="square" rtlCol="0">
            <a:spAutoFit/>
          </a:bodyPr>
          <a:lstStyle/>
          <a:p>
            <a:pPr algn="ctr"/>
            <a:r>
              <a:rPr lang="en-US" sz="1000" b="1" dirty="0" smtClean="0">
                <a:solidFill>
                  <a:prstClr val="black"/>
                </a:solidFill>
              </a:rPr>
              <a:t>5/16</a:t>
            </a:r>
            <a:endParaRPr lang="en-US" sz="1000" b="1" dirty="0">
              <a:solidFill>
                <a:prstClr val="black"/>
              </a:solidFill>
            </a:endParaRPr>
          </a:p>
        </p:txBody>
      </p:sp>
      <p:sp>
        <p:nvSpPr>
          <p:cNvPr id="129" name="TextBox 128"/>
          <p:cNvSpPr txBox="1"/>
          <p:nvPr/>
        </p:nvSpPr>
        <p:spPr>
          <a:xfrm>
            <a:off x="232287" y="2516961"/>
            <a:ext cx="1208162" cy="307777"/>
          </a:xfrm>
          <a:prstGeom prst="rect">
            <a:avLst/>
          </a:prstGeom>
          <a:noFill/>
        </p:spPr>
        <p:txBody>
          <a:bodyPr wrap="square" rtlCol="0">
            <a:spAutoFit/>
          </a:bodyPr>
          <a:lstStyle/>
          <a:p>
            <a:r>
              <a:rPr lang="en-US" sz="1400" b="1" dirty="0">
                <a:solidFill>
                  <a:srgbClr val="0067AB">
                    <a:lumMod val="75000"/>
                  </a:srgbClr>
                </a:solidFill>
              </a:rPr>
              <a:t>System Data</a:t>
            </a:r>
            <a:endParaRPr lang="en-US" sz="1100" b="1" dirty="0">
              <a:solidFill>
                <a:srgbClr val="0067AB">
                  <a:lumMod val="75000"/>
                </a:srgbClr>
              </a:solidFill>
            </a:endParaRPr>
          </a:p>
        </p:txBody>
      </p:sp>
      <p:sp>
        <p:nvSpPr>
          <p:cNvPr id="130" name="Flowchart: Decision 129"/>
          <p:cNvSpPr/>
          <p:nvPr/>
        </p:nvSpPr>
        <p:spPr>
          <a:xfrm>
            <a:off x="2060046" y="3618956"/>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135" name="TextBox 2"/>
          <p:cNvSpPr txBox="1"/>
          <p:nvPr/>
        </p:nvSpPr>
        <p:spPr>
          <a:xfrm>
            <a:off x="4687150" y="3015816"/>
            <a:ext cx="1656911" cy="246221"/>
          </a:xfrm>
          <a:prstGeom prst="rect">
            <a:avLst/>
          </a:prstGeom>
          <a:noFill/>
        </p:spPr>
        <p:txBody>
          <a:bodyPr wrap="square" rtlCol="0" anchor="t">
            <a:spAutoFit/>
          </a:bodyPr>
          <a:lstStyle/>
          <a:p>
            <a:pPr algn="ctr"/>
            <a:endParaRPr lang="en-US" sz="1000" dirty="0">
              <a:solidFill>
                <a:srgbClr val="0070C0"/>
              </a:solidFill>
            </a:endParaRPr>
          </a:p>
        </p:txBody>
      </p:sp>
      <p:sp>
        <p:nvSpPr>
          <p:cNvPr id="138" name="Flowchart: Decision 137"/>
          <p:cNvSpPr/>
          <p:nvPr/>
        </p:nvSpPr>
        <p:spPr>
          <a:xfrm>
            <a:off x="887465" y="3618956"/>
            <a:ext cx="94118" cy="155863"/>
          </a:xfrm>
          <a:prstGeom prst="flowChartDecision">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139" name="TextBox 138"/>
          <p:cNvSpPr txBox="1"/>
          <p:nvPr/>
        </p:nvSpPr>
        <p:spPr>
          <a:xfrm>
            <a:off x="481835" y="3922270"/>
            <a:ext cx="905377" cy="769441"/>
          </a:xfrm>
          <a:prstGeom prst="rect">
            <a:avLst/>
          </a:prstGeom>
          <a:noFill/>
        </p:spPr>
        <p:txBody>
          <a:bodyPr wrap="square" rtlCol="0">
            <a:spAutoFit/>
          </a:bodyPr>
          <a:lstStyle/>
          <a:p>
            <a:pPr algn="ctr"/>
            <a:r>
              <a:rPr lang="en-US" sz="1100" dirty="0" smtClean="0">
                <a:solidFill>
                  <a:srgbClr val="0067AB">
                    <a:lumMod val="75000"/>
                  </a:srgbClr>
                </a:solidFill>
              </a:rPr>
              <a:t>5/23 </a:t>
            </a:r>
          </a:p>
          <a:p>
            <a:pPr algn="ctr"/>
            <a:r>
              <a:rPr lang="en-US" sz="1100" dirty="0">
                <a:solidFill>
                  <a:srgbClr val="0067AB">
                    <a:lumMod val="75000"/>
                  </a:srgbClr>
                </a:solidFill>
              </a:rPr>
              <a:t>(</a:t>
            </a:r>
            <a:r>
              <a:rPr lang="en-US" sz="1100" dirty="0" smtClean="0">
                <a:solidFill>
                  <a:srgbClr val="0067AB">
                    <a:lumMod val="75000"/>
                  </a:srgbClr>
                </a:solidFill>
              </a:rPr>
              <a:t>By Phone) </a:t>
            </a:r>
          </a:p>
          <a:p>
            <a:pPr algn="ctr"/>
            <a:r>
              <a:rPr lang="en-US" sz="1100" dirty="0" smtClean="0">
                <a:solidFill>
                  <a:srgbClr val="0067AB">
                    <a:lumMod val="75000"/>
                  </a:srgbClr>
                </a:solidFill>
              </a:rPr>
              <a:t>Kick-off Meeting</a:t>
            </a:r>
            <a:endParaRPr lang="en-US" sz="1000" dirty="0">
              <a:solidFill>
                <a:srgbClr val="0067AB">
                  <a:lumMod val="75000"/>
                </a:srgbClr>
              </a:solidFill>
            </a:endParaRPr>
          </a:p>
        </p:txBody>
      </p:sp>
      <p:sp>
        <p:nvSpPr>
          <p:cNvPr id="140" name="TextBox 139"/>
          <p:cNvSpPr txBox="1"/>
          <p:nvPr/>
        </p:nvSpPr>
        <p:spPr>
          <a:xfrm>
            <a:off x="1323175" y="3920637"/>
            <a:ext cx="1656911" cy="769441"/>
          </a:xfrm>
          <a:prstGeom prst="rect">
            <a:avLst/>
          </a:prstGeom>
          <a:noFill/>
        </p:spPr>
        <p:txBody>
          <a:bodyPr wrap="square" rtlCol="0">
            <a:spAutoFit/>
          </a:bodyPr>
          <a:lstStyle/>
          <a:p>
            <a:pPr algn="ctr"/>
            <a:r>
              <a:rPr lang="en-US" sz="1100" dirty="0">
                <a:solidFill>
                  <a:srgbClr val="0067AB">
                    <a:lumMod val="75000"/>
                  </a:srgbClr>
                </a:solidFill>
              </a:rPr>
              <a:t>6/2 </a:t>
            </a:r>
            <a:r>
              <a:rPr lang="en-US" sz="1100" dirty="0" smtClean="0">
                <a:solidFill>
                  <a:srgbClr val="0067AB">
                    <a:lumMod val="75000"/>
                  </a:srgbClr>
                </a:solidFill>
              </a:rPr>
              <a:t>Albany </a:t>
            </a:r>
            <a:r>
              <a:rPr lang="en-US" sz="1100" dirty="0">
                <a:solidFill>
                  <a:srgbClr val="0067AB">
                    <a:lumMod val="75000"/>
                  </a:srgbClr>
                </a:solidFill>
              </a:rPr>
              <a:t>(afternoon)</a:t>
            </a:r>
            <a:endParaRPr lang="en-US" sz="1000" dirty="0" smtClean="0">
              <a:solidFill>
                <a:srgbClr val="0067AB">
                  <a:lumMod val="75000"/>
                </a:srgbClr>
              </a:solidFill>
            </a:endParaRPr>
          </a:p>
          <a:p>
            <a:pPr algn="ctr"/>
            <a:r>
              <a:rPr lang="en-US" sz="1100" dirty="0">
                <a:solidFill>
                  <a:srgbClr val="0067AB">
                    <a:lumMod val="75000"/>
                  </a:srgbClr>
                </a:solidFill>
              </a:rPr>
              <a:t>Types of information most useful to </a:t>
            </a:r>
            <a:r>
              <a:rPr lang="en-US" sz="1100" dirty="0" smtClean="0">
                <a:solidFill>
                  <a:srgbClr val="0067AB">
                    <a:lumMod val="75000"/>
                  </a:srgbClr>
                </a:solidFill>
              </a:rPr>
              <a:t>stakeholders</a:t>
            </a:r>
            <a:endParaRPr lang="en-US" sz="1000" dirty="0" smtClean="0">
              <a:solidFill>
                <a:srgbClr val="0067AB">
                  <a:lumMod val="75000"/>
                </a:srgbClr>
              </a:solidFill>
            </a:endParaRPr>
          </a:p>
        </p:txBody>
      </p:sp>
      <p:sp>
        <p:nvSpPr>
          <p:cNvPr id="141" name="Flowchart: Decision 140"/>
          <p:cNvSpPr/>
          <p:nvPr/>
        </p:nvSpPr>
        <p:spPr>
          <a:xfrm>
            <a:off x="3323530" y="3618955"/>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142" name="TextBox 141"/>
          <p:cNvSpPr txBox="1"/>
          <p:nvPr/>
        </p:nvSpPr>
        <p:spPr>
          <a:xfrm>
            <a:off x="3693776" y="3922237"/>
            <a:ext cx="1656911" cy="600164"/>
          </a:xfrm>
          <a:prstGeom prst="rect">
            <a:avLst/>
          </a:prstGeom>
          <a:noFill/>
        </p:spPr>
        <p:txBody>
          <a:bodyPr wrap="square" rtlCol="0">
            <a:spAutoFit/>
          </a:bodyPr>
          <a:lstStyle/>
          <a:p>
            <a:pPr algn="ctr"/>
            <a:r>
              <a:rPr lang="en-US" sz="1100" dirty="0">
                <a:solidFill>
                  <a:srgbClr val="0067AB">
                    <a:lumMod val="75000"/>
                  </a:srgbClr>
                </a:solidFill>
              </a:rPr>
              <a:t>6/30 NYC</a:t>
            </a:r>
            <a:endParaRPr lang="en-US" sz="1000" dirty="0" smtClean="0">
              <a:solidFill>
                <a:srgbClr val="0067AB">
                  <a:lumMod val="75000"/>
                </a:srgbClr>
              </a:solidFill>
            </a:endParaRPr>
          </a:p>
          <a:p>
            <a:pPr algn="ctr"/>
            <a:r>
              <a:rPr lang="en-US" sz="1100" dirty="0">
                <a:solidFill>
                  <a:srgbClr val="0067AB">
                    <a:lumMod val="75000"/>
                  </a:srgbClr>
                </a:solidFill>
              </a:rPr>
              <a:t>Addressing </a:t>
            </a:r>
            <a:endParaRPr lang="en-US" sz="1100" dirty="0" smtClean="0">
              <a:solidFill>
                <a:srgbClr val="0067AB">
                  <a:lumMod val="75000"/>
                </a:srgbClr>
              </a:solidFill>
            </a:endParaRPr>
          </a:p>
          <a:p>
            <a:pPr algn="ctr"/>
            <a:r>
              <a:rPr lang="en-US" sz="1100" dirty="0" smtClean="0">
                <a:solidFill>
                  <a:srgbClr val="0067AB">
                    <a:lumMod val="75000"/>
                  </a:srgbClr>
                </a:solidFill>
              </a:rPr>
              <a:t>security concerns</a:t>
            </a:r>
            <a:endParaRPr lang="en-US" sz="1000" dirty="0" smtClean="0">
              <a:solidFill>
                <a:srgbClr val="0067AB">
                  <a:lumMod val="75000"/>
                </a:srgbClr>
              </a:solidFill>
            </a:endParaRPr>
          </a:p>
        </p:txBody>
      </p:sp>
      <p:sp>
        <p:nvSpPr>
          <p:cNvPr id="143" name="Flowchart: Decision 142"/>
          <p:cNvSpPr/>
          <p:nvPr/>
        </p:nvSpPr>
        <p:spPr>
          <a:xfrm>
            <a:off x="4466852" y="3618955"/>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144" name="TextBox 143"/>
          <p:cNvSpPr txBox="1"/>
          <p:nvPr/>
        </p:nvSpPr>
        <p:spPr>
          <a:xfrm>
            <a:off x="2571567" y="3911973"/>
            <a:ext cx="1656911" cy="769441"/>
          </a:xfrm>
          <a:prstGeom prst="rect">
            <a:avLst/>
          </a:prstGeom>
          <a:noFill/>
        </p:spPr>
        <p:txBody>
          <a:bodyPr wrap="square" rtlCol="0">
            <a:spAutoFit/>
          </a:bodyPr>
          <a:lstStyle/>
          <a:p>
            <a:pPr algn="ctr"/>
            <a:r>
              <a:rPr lang="en-US" sz="1100" dirty="0">
                <a:solidFill>
                  <a:srgbClr val="0067AB">
                    <a:lumMod val="75000"/>
                  </a:srgbClr>
                </a:solidFill>
              </a:rPr>
              <a:t>6/16 NYC</a:t>
            </a:r>
            <a:endParaRPr lang="en-US" sz="1000" dirty="0">
              <a:solidFill>
                <a:srgbClr val="0067AB">
                  <a:lumMod val="75000"/>
                </a:srgbClr>
              </a:solidFill>
            </a:endParaRPr>
          </a:p>
          <a:p>
            <a:pPr algn="ctr"/>
            <a:r>
              <a:rPr lang="en-US" sz="1100" dirty="0">
                <a:solidFill>
                  <a:srgbClr val="0067AB">
                    <a:lumMod val="75000"/>
                  </a:srgbClr>
                </a:solidFill>
              </a:rPr>
              <a:t>Providing useful </a:t>
            </a:r>
            <a:r>
              <a:rPr lang="en-US" sz="1100" dirty="0" smtClean="0">
                <a:solidFill>
                  <a:srgbClr val="0067AB">
                    <a:lumMod val="75000"/>
                  </a:srgbClr>
                </a:solidFill>
              </a:rPr>
              <a:t>information</a:t>
            </a:r>
            <a:r>
              <a:rPr lang="en-US" sz="1100" dirty="0">
                <a:solidFill>
                  <a:srgbClr val="0067AB">
                    <a:lumMod val="75000"/>
                  </a:srgbClr>
                </a:solidFill>
              </a:rPr>
              <a:t>, </a:t>
            </a:r>
            <a:endParaRPr lang="en-US" sz="1100" dirty="0" smtClean="0">
              <a:solidFill>
                <a:srgbClr val="0067AB">
                  <a:lumMod val="75000"/>
                </a:srgbClr>
              </a:solidFill>
            </a:endParaRPr>
          </a:p>
          <a:p>
            <a:pPr algn="ctr"/>
            <a:r>
              <a:rPr lang="en-US" sz="1100" dirty="0" smtClean="0">
                <a:solidFill>
                  <a:srgbClr val="0067AB">
                    <a:lumMod val="75000"/>
                  </a:srgbClr>
                </a:solidFill>
              </a:rPr>
              <a:t>what </a:t>
            </a:r>
            <a:r>
              <a:rPr lang="en-US" sz="1100" dirty="0">
                <a:solidFill>
                  <a:srgbClr val="0067AB">
                    <a:lumMod val="75000"/>
                  </a:srgbClr>
                </a:solidFill>
              </a:rPr>
              <a:t>and how </a:t>
            </a:r>
          </a:p>
        </p:txBody>
      </p:sp>
      <p:sp>
        <p:nvSpPr>
          <p:cNvPr id="147" name="TextBox 146"/>
          <p:cNvSpPr txBox="1"/>
          <p:nvPr/>
        </p:nvSpPr>
        <p:spPr>
          <a:xfrm>
            <a:off x="1804535" y="1653088"/>
            <a:ext cx="905377" cy="246221"/>
          </a:xfrm>
          <a:prstGeom prst="rect">
            <a:avLst/>
          </a:prstGeom>
          <a:noFill/>
        </p:spPr>
        <p:txBody>
          <a:bodyPr wrap="square" rtlCol="0">
            <a:spAutoFit/>
          </a:bodyPr>
          <a:lstStyle/>
          <a:p>
            <a:pPr algn="ctr"/>
            <a:r>
              <a:rPr lang="en-US" sz="1000" b="1" dirty="0" smtClean="0">
                <a:solidFill>
                  <a:prstClr val="black"/>
                </a:solidFill>
              </a:rPr>
              <a:t>6/1 Albany</a:t>
            </a:r>
            <a:endParaRPr lang="en-US" sz="1000" b="1" dirty="0">
              <a:solidFill>
                <a:prstClr val="black"/>
              </a:solidFill>
            </a:endParaRPr>
          </a:p>
        </p:txBody>
      </p:sp>
      <p:sp>
        <p:nvSpPr>
          <p:cNvPr id="150" name="TextBox 149"/>
          <p:cNvSpPr txBox="1"/>
          <p:nvPr/>
        </p:nvSpPr>
        <p:spPr>
          <a:xfrm>
            <a:off x="232287" y="2238787"/>
            <a:ext cx="3237384" cy="307777"/>
          </a:xfrm>
          <a:prstGeom prst="rect">
            <a:avLst/>
          </a:prstGeom>
          <a:noFill/>
        </p:spPr>
        <p:txBody>
          <a:bodyPr wrap="square" rtlCol="0">
            <a:spAutoFit/>
          </a:bodyPr>
          <a:lstStyle/>
          <a:p>
            <a:r>
              <a:rPr lang="en-US" sz="1400" b="1" dirty="0">
                <a:solidFill>
                  <a:prstClr val="black"/>
                </a:solidFill>
              </a:rPr>
              <a:t>Grid Operations </a:t>
            </a:r>
            <a:r>
              <a:rPr lang="en-US" sz="1400" b="1" dirty="0" smtClean="0">
                <a:solidFill>
                  <a:prstClr val="black"/>
                </a:solidFill>
              </a:rPr>
              <a:t>Engagement Group</a:t>
            </a:r>
            <a:endParaRPr lang="en-US" sz="1400" b="1" dirty="0">
              <a:solidFill>
                <a:prstClr val="black"/>
              </a:solidFill>
            </a:endParaRPr>
          </a:p>
        </p:txBody>
      </p:sp>
      <p:cxnSp>
        <p:nvCxnSpPr>
          <p:cNvPr id="42" name="Straight Connector 41"/>
          <p:cNvCxnSpPr/>
          <p:nvPr/>
        </p:nvCxnSpPr>
        <p:spPr>
          <a:xfrm>
            <a:off x="902201" y="1295787"/>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34486" y="1295787"/>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91386" y="1287800"/>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02714" y="1285808"/>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838693" y="1296656"/>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48076" y="1295787"/>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198635" y="1007391"/>
            <a:ext cx="469030" cy="246221"/>
          </a:xfrm>
          <a:prstGeom prst="rect">
            <a:avLst/>
          </a:prstGeom>
          <a:noFill/>
        </p:spPr>
        <p:txBody>
          <a:bodyPr wrap="square" rtlCol="0">
            <a:spAutoFit/>
          </a:bodyPr>
          <a:lstStyle/>
          <a:p>
            <a:pPr algn="ctr"/>
            <a:r>
              <a:rPr lang="en-US" sz="1000" b="1" dirty="0" smtClean="0">
                <a:solidFill>
                  <a:prstClr val="black"/>
                </a:solidFill>
              </a:rPr>
              <a:t>8/8</a:t>
            </a:r>
            <a:endParaRPr lang="en-US" sz="1000" b="1" dirty="0">
              <a:solidFill>
                <a:prstClr val="black"/>
              </a:solidFill>
            </a:endParaRPr>
          </a:p>
        </p:txBody>
      </p:sp>
      <p:sp>
        <p:nvSpPr>
          <p:cNvPr id="53" name="TextBox 52"/>
          <p:cNvSpPr txBox="1"/>
          <p:nvPr/>
        </p:nvSpPr>
        <p:spPr>
          <a:xfrm>
            <a:off x="6594933" y="1026212"/>
            <a:ext cx="469030" cy="246221"/>
          </a:xfrm>
          <a:prstGeom prst="rect">
            <a:avLst/>
          </a:prstGeom>
          <a:noFill/>
        </p:spPr>
        <p:txBody>
          <a:bodyPr wrap="square" rtlCol="0">
            <a:spAutoFit/>
          </a:bodyPr>
          <a:lstStyle/>
          <a:p>
            <a:pPr algn="ctr"/>
            <a:r>
              <a:rPr lang="en-US" sz="1000" b="1" dirty="0" smtClean="0">
                <a:solidFill>
                  <a:prstClr val="black"/>
                </a:solidFill>
              </a:rPr>
              <a:t>8/1</a:t>
            </a:r>
            <a:endParaRPr lang="en-US" sz="1000" b="1" dirty="0">
              <a:solidFill>
                <a:prstClr val="black"/>
              </a:solidFill>
            </a:endParaRPr>
          </a:p>
        </p:txBody>
      </p:sp>
      <p:sp>
        <p:nvSpPr>
          <p:cNvPr id="54" name="TextBox 53"/>
          <p:cNvSpPr txBox="1"/>
          <p:nvPr/>
        </p:nvSpPr>
        <p:spPr>
          <a:xfrm>
            <a:off x="5911005" y="1032736"/>
            <a:ext cx="469030" cy="246221"/>
          </a:xfrm>
          <a:prstGeom prst="rect">
            <a:avLst/>
          </a:prstGeom>
          <a:noFill/>
        </p:spPr>
        <p:txBody>
          <a:bodyPr wrap="square" rtlCol="0">
            <a:spAutoFit/>
          </a:bodyPr>
          <a:lstStyle/>
          <a:p>
            <a:pPr algn="ctr"/>
            <a:r>
              <a:rPr lang="en-US" sz="1000" b="1" dirty="0" smtClean="0">
                <a:solidFill>
                  <a:prstClr val="black"/>
                </a:solidFill>
              </a:rPr>
              <a:t>7/18</a:t>
            </a:r>
            <a:endParaRPr lang="en-US" sz="1000" b="1" dirty="0">
              <a:solidFill>
                <a:prstClr val="black"/>
              </a:solidFill>
            </a:endParaRPr>
          </a:p>
        </p:txBody>
      </p:sp>
      <p:sp>
        <p:nvSpPr>
          <p:cNvPr id="56" name="TextBox 55"/>
          <p:cNvSpPr txBox="1"/>
          <p:nvPr/>
        </p:nvSpPr>
        <p:spPr>
          <a:xfrm>
            <a:off x="7869260" y="1011659"/>
            <a:ext cx="469030" cy="246221"/>
          </a:xfrm>
          <a:prstGeom prst="rect">
            <a:avLst/>
          </a:prstGeom>
          <a:noFill/>
        </p:spPr>
        <p:txBody>
          <a:bodyPr wrap="square" rtlCol="0">
            <a:spAutoFit/>
          </a:bodyPr>
          <a:lstStyle/>
          <a:p>
            <a:pPr algn="ctr"/>
            <a:r>
              <a:rPr lang="en-US" sz="1000" b="1" dirty="0" smtClean="0">
                <a:solidFill>
                  <a:prstClr val="black"/>
                </a:solidFill>
              </a:rPr>
              <a:t>8/15</a:t>
            </a:r>
            <a:endParaRPr lang="en-US" sz="1000" b="1" dirty="0">
              <a:solidFill>
                <a:prstClr val="black"/>
              </a:solidFill>
            </a:endParaRPr>
          </a:p>
        </p:txBody>
      </p:sp>
      <p:sp>
        <p:nvSpPr>
          <p:cNvPr id="61" name="TextBox 60"/>
          <p:cNvSpPr txBox="1"/>
          <p:nvPr/>
        </p:nvSpPr>
        <p:spPr>
          <a:xfrm>
            <a:off x="8346681" y="1019171"/>
            <a:ext cx="469030" cy="246221"/>
          </a:xfrm>
          <a:prstGeom prst="rect">
            <a:avLst/>
          </a:prstGeom>
          <a:noFill/>
        </p:spPr>
        <p:txBody>
          <a:bodyPr wrap="square" rtlCol="0">
            <a:spAutoFit/>
          </a:bodyPr>
          <a:lstStyle/>
          <a:p>
            <a:pPr algn="ctr"/>
            <a:r>
              <a:rPr lang="en-US" sz="1000" b="1" dirty="0" smtClean="0">
                <a:solidFill>
                  <a:prstClr val="black"/>
                </a:solidFill>
              </a:rPr>
              <a:t>8/22</a:t>
            </a:r>
            <a:endParaRPr lang="en-US" sz="1000" b="1" dirty="0">
              <a:solidFill>
                <a:prstClr val="black"/>
              </a:solidFill>
            </a:endParaRPr>
          </a:p>
        </p:txBody>
      </p:sp>
      <p:sp>
        <p:nvSpPr>
          <p:cNvPr id="63" name="TextBox 62"/>
          <p:cNvSpPr txBox="1"/>
          <p:nvPr/>
        </p:nvSpPr>
        <p:spPr>
          <a:xfrm>
            <a:off x="7503000" y="1640463"/>
            <a:ext cx="905377" cy="246221"/>
          </a:xfrm>
          <a:prstGeom prst="rect">
            <a:avLst/>
          </a:prstGeom>
          <a:noFill/>
        </p:spPr>
        <p:txBody>
          <a:bodyPr wrap="square" rtlCol="0">
            <a:spAutoFit/>
          </a:bodyPr>
          <a:lstStyle/>
          <a:p>
            <a:pPr algn="ctr"/>
            <a:r>
              <a:rPr lang="en-US" sz="1000" b="1" dirty="0" smtClean="0">
                <a:solidFill>
                  <a:prstClr val="black"/>
                </a:solidFill>
              </a:rPr>
              <a:t>8/10 NYC</a:t>
            </a:r>
            <a:endParaRPr lang="en-US" sz="1000" b="1" dirty="0">
              <a:solidFill>
                <a:prstClr val="black"/>
              </a:solidFill>
            </a:endParaRPr>
          </a:p>
        </p:txBody>
      </p:sp>
      <p:sp>
        <p:nvSpPr>
          <p:cNvPr id="64" name="Flowchart: Decision 63"/>
          <p:cNvSpPr/>
          <p:nvPr/>
        </p:nvSpPr>
        <p:spPr>
          <a:xfrm>
            <a:off x="7553218" y="1670019"/>
            <a:ext cx="941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TextBox 64"/>
          <p:cNvSpPr txBox="1"/>
          <p:nvPr/>
        </p:nvSpPr>
        <p:spPr>
          <a:xfrm>
            <a:off x="4887248" y="3911974"/>
            <a:ext cx="1656911" cy="769441"/>
          </a:xfrm>
          <a:prstGeom prst="rect">
            <a:avLst/>
          </a:prstGeom>
          <a:noFill/>
        </p:spPr>
        <p:txBody>
          <a:bodyPr wrap="square" rtlCol="0">
            <a:spAutoFit/>
          </a:bodyPr>
          <a:lstStyle/>
          <a:p>
            <a:pPr algn="ctr"/>
            <a:r>
              <a:rPr lang="en-US" sz="1100" b="1" dirty="0" smtClean="0">
                <a:solidFill>
                  <a:srgbClr val="0067AB">
                    <a:lumMod val="75000"/>
                  </a:srgbClr>
                </a:solidFill>
              </a:rPr>
              <a:t>7/14 NYC</a:t>
            </a:r>
            <a:endParaRPr lang="en-US" sz="1000" b="1" dirty="0" smtClean="0">
              <a:solidFill>
                <a:srgbClr val="0067AB">
                  <a:lumMod val="75000"/>
                </a:srgbClr>
              </a:solidFill>
            </a:endParaRPr>
          </a:p>
          <a:p>
            <a:pPr algn="ctr"/>
            <a:r>
              <a:rPr lang="en-US" sz="1100" b="1" dirty="0" smtClean="0">
                <a:solidFill>
                  <a:srgbClr val="0067AB">
                    <a:lumMod val="75000"/>
                  </a:srgbClr>
                </a:solidFill>
              </a:rPr>
              <a:t>Monitoring </a:t>
            </a:r>
          </a:p>
          <a:p>
            <a:pPr algn="ctr"/>
            <a:r>
              <a:rPr lang="en-US" sz="1100" b="1" dirty="0" smtClean="0">
                <a:solidFill>
                  <a:srgbClr val="0067AB">
                    <a:lumMod val="75000"/>
                  </a:srgbClr>
                </a:solidFill>
              </a:rPr>
              <a:t>&amp;</a:t>
            </a:r>
          </a:p>
          <a:p>
            <a:pPr algn="ctr"/>
            <a:r>
              <a:rPr lang="en-US" sz="1100" b="1" dirty="0" smtClean="0">
                <a:solidFill>
                  <a:srgbClr val="0067AB">
                    <a:lumMod val="75000"/>
                  </a:srgbClr>
                </a:solidFill>
              </a:rPr>
              <a:t> Control*</a:t>
            </a:r>
            <a:endParaRPr lang="en-US" sz="1000" b="1" dirty="0" smtClean="0">
              <a:solidFill>
                <a:srgbClr val="0067AB">
                  <a:lumMod val="75000"/>
                </a:srgbClr>
              </a:solidFill>
            </a:endParaRPr>
          </a:p>
        </p:txBody>
      </p:sp>
      <p:sp>
        <p:nvSpPr>
          <p:cNvPr id="66" name="Flowchart: Decision 65"/>
          <p:cNvSpPr/>
          <p:nvPr/>
        </p:nvSpPr>
        <p:spPr>
          <a:xfrm>
            <a:off x="5639150" y="3618954"/>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67" name="TextBox 66"/>
          <p:cNvSpPr txBox="1"/>
          <p:nvPr/>
        </p:nvSpPr>
        <p:spPr>
          <a:xfrm>
            <a:off x="5990425" y="3884548"/>
            <a:ext cx="1656911" cy="769441"/>
          </a:xfrm>
          <a:prstGeom prst="rect">
            <a:avLst/>
          </a:prstGeom>
          <a:noFill/>
        </p:spPr>
        <p:txBody>
          <a:bodyPr wrap="square" rtlCol="0">
            <a:spAutoFit/>
          </a:bodyPr>
          <a:lstStyle/>
          <a:p>
            <a:pPr algn="ctr"/>
            <a:r>
              <a:rPr lang="en-US" sz="1100" dirty="0" smtClean="0">
                <a:solidFill>
                  <a:srgbClr val="0067AB">
                    <a:lumMod val="75000"/>
                  </a:srgbClr>
                </a:solidFill>
              </a:rPr>
              <a:t>7/28 Albany</a:t>
            </a:r>
            <a:endParaRPr lang="en-US" sz="1000" dirty="0" smtClean="0">
              <a:solidFill>
                <a:srgbClr val="0067AB">
                  <a:lumMod val="75000"/>
                </a:srgbClr>
              </a:solidFill>
            </a:endParaRPr>
          </a:p>
          <a:p>
            <a:pPr algn="ctr"/>
            <a:r>
              <a:rPr lang="en-US" sz="1100" dirty="0" smtClean="0">
                <a:solidFill>
                  <a:srgbClr val="0067AB">
                    <a:lumMod val="75000"/>
                  </a:srgbClr>
                </a:solidFill>
              </a:rPr>
              <a:t>Monitoring </a:t>
            </a:r>
          </a:p>
          <a:p>
            <a:pPr algn="ctr"/>
            <a:r>
              <a:rPr lang="en-US" sz="1100" dirty="0" smtClean="0">
                <a:solidFill>
                  <a:srgbClr val="0067AB">
                    <a:lumMod val="75000"/>
                  </a:srgbClr>
                </a:solidFill>
              </a:rPr>
              <a:t>&amp;</a:t>
            </a:r>
          </a:p>
          <a:p>
            <a:pPr algn="ctr"/>
            <a:r>
              <a:rPr lang="en-US" sz="1100" dirty="0" smtClean="0">
                <a:solidFill>
                  <a:srgbClr val="0067AB">
                    <a:lumMod val="75000"/>
                  </a:srgbClr>
                </a:solidFill>
              </a:rPr>
              <a:t>Control</a:t>
            </a:r>
            <a:endParaRPr lang="en-US" sz="1000" dirty="0" smtClean="0">
              <a:solidFill>
                <a:srgbClr val="0067AB">
                  <a:lumMod val="75000"/>
                </a:srgbClr>
              </a:solidFill>
            </a:endParaRPr>
          </a:p>
        </p:txBody>
      </p:sp>
      <p:sp>
        <p:nvSpPr>
          <p:cNvPr id="68" name="Flowchart: Decision 67"/>
          <p:cNvSpPr/>
          <p:nvPr/>
        </p:nvSpPr>
        <p:spPr>
          <a:xfrm>
            <a:off x="6753897" y="3617927"/>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69" name="TextBox 68"/>
          <p:cNvSpPr txBox="1"/>
          <p:nvPr/>
        </p:nvSpPr>
        <p:spPr>
          <a:xfrm>
            <a:off x="7080175" y="3884548"/>
            <a:ext cx="1656911" cy="769441"/>
          </a:xfrm>
          <a:prstGeom prst="rect">
            <a:avLst/>
          </a:prstGeom>
          <a:noFill/>
        </p:spPr>
        <p:txBody>
          <a:bodyPr wrap="square" rtlCol="0">
            <a:spAutoFit/>
          </a:bodyPr>
          <a:lstStyle/>
          <a:p>
            <a:pPr algn="ctr"/>
            <a:r>
              <a:rPr lang="en-US" sz="1100" dirty="0" smtClean="0">
                <a:solidFill>
                  <a:srgbClr val="0067AB">
                    <a:lumMod val="75000"/>
                  </a:srgbClr>
                </a:solidFill>
              </a:rPr>
              <a:t>8/11 NYC</a:t>
            </a:r>
            <a:endParaRPr lang="en-US" sz="1000" dirty="0" smtClean="0">
              <a:solidFill>
                <a:srgbClr val="0067AB">
                  <a:lumMod val="75000"/>
                </a:srgbClr>
              </a:solidFill>
            </a:endParaRPr>
          </a:p>
          <a:p>
            <a:pPr algn="ctr"/>
            <a:r>
              <a:rPr lang="en-US" sz="1100" dirty="0" smtClean="0">
                <a:solidFill>
                  <a:srgbClr val="0067AB">
                    <a:lumMod val="75000"/>
                  </a:srgbClr>
                </a:solidFill>
              </a:rPr>
              <a:t>ISO/DSP Roles, Responsibilities, and Interactions</a:t>
            </a:r>
            <a:endParaRPr lang="en-US" sz="1000" dirty="0" smtClean="0">
              <a:solidFill>
                <a:srgbClr val="0067AB">
                  <a:lumMod val="75000"/>
                </a:srgbClr>
              </a:solidFill>
            </a:endParaRPr>
          </a:p>
        </p:txBody>
      </p:sp>
      <p:sp>
        <p:nvSpPr>
          <p:cNvPr id="70" name="Flowchart: Decision 69"/>
          <p:cNvSpPr/>
          <p:nvPr/>
        </p:nvSpPr>
        <p:spPr>
          <a:xfrm>
            <a:off x="7861571" y="3619851"/>
            <a:ext cx="94118" cy="155863"/>
          </a:xfrm>
          <a:prstGeom prst="flowChartDecisi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B">
                  <a:lumMod val="75000"/>
                </a:srgbClr>
              </a:solidFill>
            </a:endParaRPr>
          </a:p>
        </p:txBody>
      </p:sp>
      <p:sp>
        <p:nvSpPr>
          <p:cNvPr id="8" name="TextBox 7"/>
          <p:cNvSpPr txBox="1"/>
          <p:nvPr/>
        </p:nvSpPr>
        <p:spPr>
          <a:xfrm>
            <a:off x="5240161" y="4923564"/>
            <a:ext cx="2505330" cy="600164"/>
          </a:xfrm>
          <a:prstGeom prst="rect">
            <a:avLst/>
          </a:prstGeom>
          <a:noFill/>
        </p:spPr>
        <p:txBody>
          <a:bodyPr wrap="square" rtlCol="0">
            <a:spAutoFit/>
          </a:bodyPr>
          <a:lstStyle/>
          <a:p>
            <a:r>
              <a:rPr lang="en-US" sz="1100" i="1" dirty="0" smtClean="0"/>
              <a:t>*Possibility of conference call prior to F2F </a:t>
            </a:r>
            <a:r>
              <a:rPr lang="en-US" sz="1100" i="1" dirty="0"/>
              <a:t>to provide an additional opportunity for a fuller discussion of this </a:t>
            </a:r>
            <a:r>
              <a:rPr lang="en-US" sz="1100" i="1" dirty="0" smtClean="0"/>
              <a:t>topic</a:t>
            </a:r>
            <a:endParaRPr lang="en-US" sz="1100" i="1" dirty="0"/>
          </a:p>
        </p:txBody>
      </p:sp>
      <p:sp>
        <p:nvSpPr>
          <p:cNvPr id="71" name="TextBox 70"/>
          <p:cNvSpPr txBox="1"/>
          <p:nvPr/>
        </p:nvSpPr>
        <p:spPr>
          <a:xfrm>
            <a:off x="5621720" y="1653088"/>
            <a:ext cx="905377" cy="246221"/>
          </a:xfrm>
          <a:prstGeom prst="rect">
            <a:avLst/>
          </a:prstGeom>
          <a:noFill/>
        </p:spPr>
        <p:txBody>
          <a:bodyPr wrap="square" rtlCol="0">
            <a:spAutoFit/>
          </a:bodyPr>
          <a:lstStyle/>
          <a:p>
            <a:pPr algn="ctr"/>
            <a:r>
              <a:rPr lang="en-US" sz="1000" b="1" dirty="0" smtClean="0">
                <a:solidFill>
                  <a:prstClr val="black"/>
                </a:solidFill>
              </a:rPr>
              <a:t>7/12 NYC</a:t>
            </a:r>
            <a:endParaRPr lang="en-US" sz="1000" b="1" dirty="0">
              <a:solidFill>
                <a:prstClr val="black"/>
              </a:solidFill>
            </a:endParaRPr>
          </a:p>
        </p:txBody>
      </p:sp>
      <p:cxnSp>
        <p:nvCxnSpPr>
          <p:cNvPr id="62" name="Straight Connector 61"/>
          <p:cNvCxnSpPr/>
          <p:nvPr/>
        </p:nvCxnSpPr>
        <p:spPr>
          <a:xfrm flipH="1">
            <a:off x="5650278" y="1094342"/>
            <a:ext cx="33557" cy="504717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9561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51" y="145074"/>
            <a:ext cx="8218842" cy="504825"/>
          </a:xfrm>
        </p:spPr>
        <p:txBody>
          <a:bodyPr/>
          <a:lstStyle/>
          <a:p>
            <a:r>
              <a:rPr lang="en-US" dirty="0" smtClean="0"/>
              <a:t>July 14 Monitoring and Control EG Meeting</a:t>
            </a:r>
            <a:endParaRPr lang="en-US" dirty="0"/>
          </a:p>
        </p:txBody>
      </p:sp>
      <p:sp>
        <p:nvSpPr>
          <p:cNvPr id="4" name="Rectangle 3"/>
          <p:cNvSpPr/>
          <p:nvPr/>
        </p:nvSpPr>
        <p:spPr>
          <a:xfrm>
            <a:off x="484095" y="851045"/>
            <a:ext cx="8021781" cy="4093428"/>
          </a:xfrm>
          <a:prstGeom prst="rect">
            <a:avLst/>
          </a:prstGeom>
        </p:spPr>
        <p:txBody>
          <a:bodyPr wrap="square">
            <a:spAutoFit/>
          </a:bodyPr>
          <a:lstStyle/>
          <a:p>
            <a:pPr marL="342900" indent="-342900">
              <a:buFont typeface="Arial" panose="020B0604020202020204" pitchFamily="34" charset="0"/>
              <a:buChar char="•"/>
            </a:pPr>
            <a:r>
              <a:rPr lang="en-US" sz="2400" dirty="0" smtClean="0"/>
              <a:t>Language from Grid Operations EG Charter:</a:t>
            </a:r>
            <a:endParaRPr lang="en-US" sz="2400" dirty="0"/>
          </a:p>
          <a:p>
            <a:pPr marL="640080" lvl="2" indent="-182880">
              <a:spcAft>
                <a:spcPts val="600"/>
              </a:spcAft>
              <a:buClr>
                <a:srgbClr val="002060"/>
              </a:buClr>
              <a:buFont typeface="Arial" panose="020B0604020202020204" pitchFamily="34" charset="0"/>
              <a:buChar char="•"/>
            </a:pPr>
            <a:r>
              <a:rPr lang="en-US" sz="2400" dirty="0"/>
              <a:t>Determine monitoring requirement of DERs </a:t>
            </a:r>
          </a:p>
          <a:p>
            <a:pPr marL="640080" lvl="2" indent="-182880">
              <a:spcAft>
                <a:spcPts val="600"/>
              </a:spcAft>
              <a:buClr>
                <a:srgbClr val="002060"/>
              </a:buClr>
              <a:buFont typeface="Arial" panose="020B0604020202020204" pitchFamily="34" charset="0"/>
              <a:buChar char="•"/>
            </a:pPr>
            <a:r>
              <a:rPr lang="en-US" sz="2400" dirty="0"/>
              <a:t>Explore the impact of DERs on real-time operations of the grid that include scheduling, operation and </a:t>
            </a:r>
            <a:r>
              <a:rPr lang="en-US" sz="2400" dirty="0" smtClean="0"/>
              <a:t>dispatch</a:t>
            </a:r>
          </a:p>
          <a:p>
            <a:pPr marL="640080" lvl="2" indent="-182880">
              <a:spcAft>
                <a:spcPts val="600"/>
              </a:spcAft>
              <a:buClr>
                <a:srgbClr val="002060"/>
              </a:buClr>
              <a:buFont typeface="Arial" panose="020B0604020202020204" pitchFamily="34" charset="0"/>
              <a:buChar char="•"/>
            </a:pPr>
            <a:r>
              <a:rPr lang="en-US" sz="2400" dirty="0"/>
              <a:t> Discuss DER response to emergency and contingency </a:t>
            </a:r>
            <a:r>
              <a:rPr lang="en-US" sz="2400" dirty="0" smtClean="0"/>
              <a:t>events</a:t>
            </a:r>
          </a:p>
          <a:p>
            <a:pPr marL="182880" lvl="1" indent="-182880">
              <a:spcAft>
                <a:spcPts val="600"/>
              </a:spcAft>
              <a:buClr>
                <a:srgbClr val="002060"/>
              </a:buClr>
              <a:buFont typeface="Arial" panose="020B0604020202020204" pitchFamily="34" charset="0"/>
              <a:buChar char="•"/>
            </a:pPr>
            <a:r>
              <a:rPr lang="en-US" sz="2400" dirty="0" smtClean="0"/>
              <a:t>Are there specific questions or issues you would like the JU to address in their presentation on the above Monitoring and Control topics on July 14?</a:t>
            </a:r>
          </a:p>
          <a:p>
            <a:pPr marL="182880" lvl="1" indent="-182880">
              <a:spcAft>
                <a:spcPts val="600"/>
              </a:spcAft>
              <a:buClr>
                <a:srgbClr val="002060"/>
              </a:buClr>
              <a:buFont typeface="Arial" panose="020B0604020202020204" pitchFamily="34" charset="0"/>
              <a:buChar char="•"/>
            </a:pPr>
            <a:r>
              <a:rPr lang="en-US" sz="2400" dirty="0" smtClean="0"/>
              <a:t>We invite Stakeholder presentations on these topics</a:t>
            </a:r>
          </a:p>
        </p:txBody>
      </p:sp>
    </p:spTree>
    <p:extLst>
      <p:ext uri="{BB962C8B-B14F-4D97-AF65-F5344CB8AC3E}">
        <p14:creationId xmlns:p14="http://schemas.microsoft.com/office/powerpoint/2010/main" val="40322847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8231"/>
            <a:ext cx="9144000" cy="504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algn="ctr"/>
            <a:r>
              <a:rPr lang="en-US" sz="3200" dirty="0" smtClean="0"/>
              <a:t>Appendix &amp; Reference Materials</a:t>
            </a:r>
            <a:endParaRPr lang="en-US" sz="3200" dirty="0"/>
          </a:p>
        </p:txBody>
      </p:sp>
    </p:spTree>
    <p:extLst>
      <p:ext uri="{BB962C8B-B14F-4D97-AF65-F5344CB8AC3E}">
        <p14:creationId xmlns:p14="http://schemas.microsoft.com/office/powerpoint/2010/main" val="627328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Engagement Group Purpose &amp; Objectives</a:t>
            </a:r>
            <a:endParaRPr lang="en-US" dirty="0"/>
          </a:p>
        </p:txBody>
      </p:sp>
      <p:sp>
        <p:nvSpPr>
          <p:cNvPr id="3" name="Rectangle 2"/>
          <p:cNvSpPr/>
          <p:nvPr/>
        </p:nvSpPr>
        <p:spPr>
          <a:xfrm>
            <a:off x="484188" y="895350"/>
            <a:ext cx="8416925" cy="4856714"/>
          </a:xfrm>
          <a:prstGeom prst="rect">
            <a:avLst/>
          </a:prstGeom>
        </p:spPr>
        <p:txBody>
          <a:bodyPr wrap="square">
            <a:spAutoFit/>
          </a:bodyPr>
          <a:lstStyle/>
          <a:p>
            <a:pPr algn="just">
              <a:lnSpc>
                <a:spcPct val="90000"/>
              </a:lnSpc>
              <a:spcAft>
                <a:spcPts val="600"/>
              </a:spcAft>
            </a:pPr>
            <a:r>
              <a:rPr lang="en-US" sz="2000" b="1" u="sng" dirty="0" smtClean="0">
                <a:latin typeface="Calibri" charset="0"/>
              </a:rPr>
              <a:t>Purpose</a:t>
            </a:r>
            <a:endParaRPr lang="en-US" sz="2000" u="sng" dirty="0">
              <a:latin typeface="Calibri" charset="0"/>
            </a:endParaRPr>
          </a:p>
          <a:p>
            <a:pPr algn="just">
              <a:lnSpc>
                <a:spcPct val="90000"/>
              </a:lnSpc>
              <a:spcAft>
                <a:spcPts val="600"/>
              </a:spcAft>
            </a:pPr>
            <a:r>
              <a:rPr lang="en-US" dirty="0"/>
              <a:t>The Grid Operations Stakeholder </a:t>
            </a:r>
            <a:r>
              <a:rPr lang="en-US" dirty="0" smtClean="0"/>
              <a:t>Engagement </a:t>
            </a:r>
            <a:r>
              <a:rPr lang="en-US" dirty="0"/>
              <a:t>Group (EG) is an open</a:t>
            </a:r>
            <a:r>
              <a:rPr lang="en-US" dirty="0">
                <a:solidFill>
                  <a:srgbClr val="FF0000"/>
                </a:solidFill>
              </a:rPr>
              <a:t> </a:t>
            </a:r>
            <a:r>
              <a:rPr lang="en-US" dirty="0"/>
              <a:t>forum for stakeholders who are actively</a:t>
            </a:r>
            <a:r>
              <a:rPr lang="en-US" dirty="0">
                <a:solidFill>
                  <a:srgbClr val="FF0000"/>
                </a:solidFill>
              </a:rPr>
              <a:t> </a:t>
            </a:r>
            <a:r>
              <a:rPr lang="en-US" dirty="0"/>
              <a:t>engaged in the REV process and the Distributed System Implementation Plan (DSIP) filings to provide input to, and exchange ideas with, </a:t>
            </a:r>
            <a:r>
              <a:rPr lang="en-US" dirty="0" smtClean="0"/>
              <a:t>the </a:t>
            </a:r>
            <a:r>
              <a:rPr lang="en-US" dirty="0"/>
              <a:t>Joint Utilities of New York (JU) on topics related to </a:t>
            </a:r>
            <a:r>
              <a:rPr lang="en-US" dirty="0" smtClean="0"/>
              <a:t>grid operations as </a:t>
            </a:r>
            <a:r>
              <a:rPr lang="en-US" dirty="0"/>
              <a:t>identified by the Joint Utilities Stakeholder Advisory Group (AG). </a:t>
            </a:r>
            <a:endParaRPr lang="en-US" dirty="0" smtClean="0"/>
          </a:p>
          <a:p>
            <a:pPr algn="just">
              <a:lnSpc>
                <a:spcPct val="90000"/>
              </a:lnSpc>
              <a:spcAft>
                <a:spcPts val="600"/>
              </a:spcAft>
            </a:pPr>
            <a:endParaRPr lang="en-US" sz="2000" b="1" u="sng" dirty="0">
              <a:latin typeface="Calibri" charset="0"/>
            </a:endParaRPr>
          </a:p>
          <a:p>
            <a:pPr algn="just">
              <a:lnSpc>
                <a:spcPct val="90000"/>
              </a:lnSpc>
              <a:spcAft>
                <a:spcPts val="600"/>
              </a:spcAft>
            </a:pPr>
            <a:r>
              <a:rPr lang="en-US" sz="2000" b="1" u="sng" dirty="0" smtClean="0">
                <a:latin typeface="Calibri" charset="0"/>
              </a:rPr>
              <a:t>Objectives</a:t>
            </a:r>
            <a:endParaRPr lang="en-US" sz="2000" b="1" u="sng" dirty="0"/>
          </a:p>
          <a:p>
            <a:pPr marL="285750" indent="-285750" algn="just">
              <a:lnSpc>
                <a:spcPct val="90000"/>
              </a:lnSpc>
              <a:spcBef>
                <a:spcPts val="0"/>
              </a:spcBef>
              <a:spcAft>
                <a:spcPts val="600"/>
              </a:spcAft>
              <a:buFont typeface="Arial" panose="020B0604020202020204" pitchFamily="34" charset="0"/>
              <a:buChar char="•"/>
            </a:pPr>
            <a:r>
              <a:rPr lang="en-US" dirty="0" smtClean="0"/>
              <a:t>Exchange information, ideas, and perspectives of mutual interest to grid operations. </a:t>
            </a:r>
          </a:p>
          <a:p>
            <a:pPr marL="285750" indent="-285750" algn="just">
              <a:lnSpc>
                <a:spcPct val="90000"/>
              </a:lnSpc>
              <a:spcBef>
                <a:spcPts val="0"/>
              </a:spcBef>
              <a:spcAft>
                <a:spcPts val="600"/>
              </a:spcAft>
              <a:buFont typeface="Arial" panose="020B0604020202020204" pitchFamily="34" charset="0"/>
              <a:buChar char="•"/>
            </a:pPr>
            <a:r>
              <a:rPr lang="en-US" dirty="0" smtClean="0"/>
              <a:t>Facilitate JU understanding of the grid operations business needs of Stakeholder participants.</a:t>
            </a:r>
            <a:endParaRPr lang="en-US" dirty="0"/>
          </a:p>
          <a:p>
            <a:pPr marL="285750" indent="-285750" algn="just">
              <a:lnSpc>
                <a:spcPct val="90000"/>
              </a:lnSpc>
              <a:spcBef>
                <a:spcPts val="0"/>
              </a:spcBef>
              <a:spcAft>
                <a:spcPts val="600"/>
              </a:spcAft>
              <a:buFont typeface="Arial" panose="020B0604020202020204" pitchFamily="34" charset="0"/>
              <a:buChar char="•"/>
            </a:pPr>
            <a:r>
              <a:rPr lang="en-US" dirty="0" smtClean="0"/>
              <a:t>Facilitate Stakeholder understanding of the scope of JU grid operations.</a:t>
            </a:r>
            <a:endParaRPr lang="en-US" dirty="0"/>
          </a:p>
          <a:p>
            <a:pPr marL="285750" indent="-285750" algn="just">
              <a:lnSpc>
                <a:spcPct val="90000"/>
              </a:lnSpc>
              <a:spcAft>
                <a:spcPts val="600"/>
              </a:spcAft>
              <a:buFont typeface="Arial" panose="020B0604020202020204" pitchFamily="34" charset="0"/>
              <a:buChar char="•"/>
            </a:pPr>
            <a:r>
              <a:rPr lang="en-US" dirty="0" smtClean="0"/>
              <a:t>Discuss identified topics to achieve shared understanding, identify areas of convergence and clarify areas of differences.</a:t>
            </a:r>
            <a:r>
              <a:rPr lang="en-US" dirty="0" smtClean="0">
                <a:latin typeface="Calibri" charset="0"/>
              </a:rPr>
              <a:t> </a:t>
            </a:r>
            <a:r>
              <a:rPr lang="en-US" sz="1200" dirty="0" smtClean="0">
                <a:latin typeface="Calibri" charset="0"/>
              </a:rPr>
              <a:t> </a:t>
            </a:r>
            <a:endParaRPr lang="en-US" dirty="0"/>
          </a:p>
          <a:p>
            <a:pPr algn="just">
              <a:lnSpc>
                <a:spcPct val="90000"/>
              </a:lnSpc>
              <a:spcAft>
                <a:spcPts val="600"/>
              </a:spcAft>
            </a:pPr>
            <a:r>
              <a:rPr lang="en-US" dirty="0"/>
              <a:t> </a:t>
            </a:r>
          </a:p>
          <a:p>
            <a:pPr algn="r">
              <a:lnSpc>
                <a:spcPct val="90000"/>
              </a:lnSpc>
              <a:spcAft>
                <a:spcPts val="600"/>
              </a:spcAft>
            </a:pPr>
            <a:endParaRPr lang="en-US" dirty="0"/>
          </a:p>
        </p:txBody>
      </p:sp>
    </p:spTree>
    <p:extLst>
      <p:ext uri="{BB962C8B-B14F-4D97-AF65-F5344CB8AC3E}">
        <p14:creationId xmlns:p14="http://schemas.microsoft.com/office/powerpoint/2010/main" val="17684271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Process Overview</a:t>
            </a:r>
          </a:p>
        </p:txBody>
      </p:sp>
      <p:sp>
        <p:nvSpPr>
          <p:cNvPr id="4" name="TextBox 3"/>
          <p:cNvSpPr txBox="1"/>
          <p:nvPr/>
        </p:nvSpPr>
        <p:spPr>
          <a:xfrm>
            <a:off x="484095" y="5473466"/>
            <a:ext cx="8250382" cy="553998"/>
          </a:xfrm>
          <a:prstGeom prst="rect">
            <a:avLst/>
          </a:prstGeom>
          <a:noFill/>
        </p:spPr>
        <p:txBody>
          <a:bodyPr wrap="square" rtlCol="0">
            <a:spAutoFit/>
          </a:bodyPr>
          <a:lstStyle/>
          <a:p>
            <a:r>
              <a:rPr lang="en-US" sz="1000" dirty="0"/>
              <a:t>*Initial DSIP engagements dates based on individual JU workshop schedule during this </a:t>
            </a:r>
            <a:r>
              <a:rPr lang="en-US" sz="1000" dirty="0" smtClean="0"/>
              <a:t>period. **ITWG beginning in March, EG begins in May.</a:t>
            </a:r>
            <a:endParaRPr lang="en-US" sz="1000" dirty="0"/>
          </a:p>
          <a:p>
            <a:r>
              <a:rPr lang="en-US" sz="1000" dirty="0" smtClean="0"/>
              <a:t>*** </a:t>
            </a:r>
            <a:r>
              <a:rPr lang="en-US" sz="1000" dirty="0"/>
              <a:t>Stakeholder technical conferences to engage a wider set of participants to inform technical discussions and share Engagement Group results, as needed and in consultation with the Advisory </a:t>
            </a:r>
            <a:r>
              <a:rPr lang="en-US" sz="1000" dirty="0" smtClean="0"/>
              <a:t>Group…dates TBD.</a:t>
            </a:r>
            <a:endParaRPr lang="en-US" sz="1000" dirty="0"/>
          </a:p>
        </p:txBody>
      </p:sp>
      <p:sp>
        <p:nvSpPr>
          <p:cNvPr id="5" name="TextBox 4"/>
          <p:cNvSpPr txBox="1"/>
          <p:nvPr/>
        </p:nvSpPr>
        <p:spPr>
          <a:xfrm>
            <a:off x="3628980" y="5833990"/>
            <a:ext cx="5425902" cy="276999"/>
          </a:xfrm>
          <a:prstGeom prst="rect">
            <a:avLst/>
          </a:prstGeom>
          <a:noFill/>
        </p:spPr>
        <p:txBody>
          <a:bodyPr wrap="square" rtlCol="0">
            <a:spAutoFit/>
          </a:bodyPr>
          <a:lstStyle/>
          <a:p>
            <a:r>
              <a:rPr lang="en-US" sz="1200" i="1" dirty="0"/>
              <a:t>Source: Plan for stakeholder engagement process as reflected in May 5</a:t>
            </a:r>
            <a:r>
              <a:rPr lang="en-US" sz="1200" i="1" baseline="30000" dirty="0"/>
              <a:t>th</a:t>
            </a:r>
            <a:r>
              <a:rPr lang="en-US" sz="1200" i="1" dirty="0"/>
              <a:t> DSIP filing</a:t>
            </a:r>
          </a:p>
        </p:txBody>
      </p:sp>
      <p:sp>
        <p:nvSpPr>
          <p:cNvPr id="6" name="TextBox 5"/>
          <p:cNvSpPr txBox="1"/>
          <p:nvPr/>
        </p:nvSpPr>
        <p:spPr>
          <a:xfrm>
            <a:off x="3044537" y="858028"/>
            <a:ext cx="3813464" cy="338554"/>
          </a:xfrm>
          <a:prstGeom prst="rect">
            <a:avLst/>
          </a:prstGeom>
          <a:noFill/>
        </p:spPr>
        <p:txBody>
          <a:bodyPr wrap="square" rtlCol="0">
            <a:spAutoFit/>
          </a:bodyPr>
          <a:lstStyle/>
          <a:p>
            <a:r>
              <a:rPr lang="en-US" sz="1600" b="1" dirty="0">
                <a:solidFill>
                  <a:srgbClr val="002060"/>
                </a:solidFill>
              </a:rPr>
              <a:t>Stakeholder Engagement Schedule</a:t>
            </a:r>
          </a:p>
        </p:txBody>
      </p:sp>
      <p:sp>
        <p:nvSpPr>
          <p:cNvPr id="7" name="Rectangle 6"/>
          <p:cNvSpPr/>
          <p:nvPr/>
        </p:nvSpPr>
        <p:spPr>
          <a:xfrm>
            <a:off x="91348" y="3248750"/>
            <a:ext cx="8963852" cy="16143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1348" y="2200806"/>
            <a:ext cx="8963852" cy="420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030079"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00677" y="1591106"/>
            <a:ext cx="8341372" cy="25034"/>
          </a:xfrm>
          <a:prstGeom prst="line">
            <a:avLst/>
          </a:prstGeom>
          <a:ln w="38100">
            <a:solidFill>
              <a:schemeClr val="accent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55658"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70346"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69169"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52515"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5283" y="1515524"/>
            <a:ext cx="0" cy="166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65377"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62667" y="1270111"/>
            <a:ext cx="466040" cy="246221"/>
          </a:xfrm>
          <a:prstGeom prst="rect">
            <a:avLst/>
          </a:prstGeom>
          <a:noFill/>
        </p:spPr>
        <p:txBody>
          <a:bodyPr wrap="square" rtlCol="0">
            <a:spAutoFit/>
          </a:bodyPr>
          <a:lstStyle/>
          <a:p>
            <a:pPr algn="ctr"/>
            <a:r>
              <a:rPr lang="en-US" sz="1000" b="1" dirty="0"/>
              <a:t>Feb</a:t>
            </a:r>
          </a:p>
        </p:txBody>
      </p:sp>
      <p:sp>
        <p:nvSpPr>
          <p:cNvPr id="18" name="TextBox 17"/>
          <p:cNvSpPr txBox="1"/>
          <p:nvPr/>
        </p:nvSpPr>
        <p:spPr>
          <a:xfrm>
            <a:off x="1637137" y="1270111"/>
            <a:ext cx="466040" cy="246221"/>
          </a:xfrm>
          <a:prstGeom prst="rect">
            <a:avLst/>
          </a:prstGeom>
          <a:noFill/>
        </p:spPr>
        <p:txBody>
          <a:bodyPr wrap="square" rtlCol="0">
            <a:spAutoFit/>
          </a:bodyPr>
          <a:lstStyle/>
          <a:p>
            <a:pPr algn="ctr"/>
            <a:r>
              <a:rPr lang="en-US" sz="1000" b="1" dirty="0"/>
              <a:t>Mar</a:t>
            </a:r>
          </a:p>
        </p:txBody>
      </p:sp>
      <p:sp>
        <p:nvSpPr>
          <p:cNvPr id="19" name="TextBox 18"/>
          <p:cNvSpPr txBox="1"/>
          <p:nvPr/>
        </p:nvSpPr>
        <p:spPr>
          <a:xfrm>
            <a:off x="2336149" y="1270111"/>
            <a:ext cx="466040" cy="246221"/>
          </a:xfrm>
          <a:prstGeom prst="rect">
            <a:avLst/>
          </a:prstGeom>
          <a:noFill/>
        </p:spPr>
        <p:txBody>
          <a:bodyPr wrap="square" rtlCol="0">
            <a:spAutoFit/>
          </a:bodyPr>
          <a:lstStyle/>
          <a:p>
            <a:pPr algn="ctr"/>
            <a:r>
              <a:rPr lang="en-US" sz="1000" b="1" dirty="0"/>
              <a:t>Apr</a:t>
            </a:r>
          </a:p>
        </p:txBody>
      </p:sp>
      <p:sp>
        <p:nvSpPr>
          <p:cNvPr id="20" name="TextBox 19"/>
          <p:cNvSpPr txBox="1"/>
          <p:nvPr/>
        </p:nvSpPr>
        <p:spPr>
          <a:xfrm>
            <a:off x="3019495" y="1270111"/>
            <a:ext cx="466040" cy="246221"/>
          </a:xfrm>
          <a:prstGeom prst="rect">
            <a:avLst/>
          </a:prstGeom>
          <a:noFill/>
        </p:spPr>
        <p:txBody>
          <a:bodyPr wrap="square" rtlCol="0">
            <a:spAutoFit/>
          </a:bodyPr>
          <a:lstStyle/>
          <a:p>
            <a:pPr algn="ctr"/>
            <a:r>
              <a:rPr lang="en-US" sz="1000" b="1" dirty="0"/>
              <a:t>May</a:t>
            </a:r>
          </a:p>
        </p:txBody>
      </p:sp>
      <p:sp>
        <p:nvSpPr>
          <p:cNvPr id="21" name="TextBox 20"/>
          <p:cNvSpPr txBox="1"/>
          <p:nvPr/>
        </p:nvSpPr>
        <p:spPr>
          <a:xfrm>
            <a:off x="3732263" y="1270111"/>
            <a:ext cx="466040" cy="246221"/>
          </a:xfrm>
          <a:prstGeom prst="rect">
            <a:avLst/>
          </a:prstGeom>
          <a:noFill/>
        </p:spPr>
        <p:txBody>
          <a:bodyPr wrap="square" rtlCol="0">
            <a:spAutoFit/>
          </a:bodyPr>
          <a:lstStyle/>
          <a:p>
            <a:pPr algn="ctr"/>
            <a:r>
              <a:rPr lang="en-US" sz="1000" b="1" dirty="0"/>
              <a:t>Jun</a:t>
            </a:r>
          </a:p>
        </p:txBody>
      </p:sp>
      <p:sp>
        <p:nvSpPr>
          <p:cNvPr id="22" name="TextBox 21"/>
          <p:cNvSpPr txBox="1"/>
          <p:nvPr/>
        </p:nvSpPr>
        <p:spPr>
          <a:xfrm>
            <a:off x="4432357" y="1270111"/>
            <a:ext cx="466040" cy="246221"/>
          </a:xfrm>
          <a:prstGeom prst="rect">
            <a:avLst/>
          </a:prstGeom>
          <a:noFill/>
        </p:spPr>
        <p:txBody>
          <a:bodyPr wrap="square" rtlCol="0">
            <a:spAutoFit/>
          </a:bodyPr>
          <a:lstStyle/>
          <a:p>
            <a:pPr algn="ctr"/>
            <a:r>
              <a:rPr lang="en-US" sz="1000" b="1" dirty="0"/>
              <a:t>Jul</a:t>
            </a:r>
          </a:p>
        </p:txBody>
      </p:sp>
      <p:cxnSp>
        <p:nvCxnSpPr>
          <p:cNvPr id="23" name="Straight Connector 22"/>
          <p:cNvCxnSpPr/>
          <p:nvPr/>
        </p:nvCxnSpPr>
        <p:spPr>
          <a:xfrm>
            <a:off x="5347728"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14708" y="1270111"/>
            <a:ext cx="466040" cy="246221"/>
          </a:xfrm>
          <a:prstGeom prst="rect">
            <a:avLst/>
          </a:prstGeom>
          <a:noFill/>
        </p:spPr>
        <p:txBody>
          <a:bodyPr wrap="square" rtlCol="0">
            <a:spAutoFit/>
          </a:bodyPr>
          <a:lstStyle/>
          <a:p>
            <a:pPr algn="ctr"/>
            <a:r>
              <a:rPr lang="en-US" sz="1000" b="1" dirty="0"/>
              <a:t>Aug</a:t>
            </a:r>
          </a:p>
        </p:txBody>
      </p:sp>
      <p:cxnSp>
        <p:nvCxnSpPr>
          <p:cNvPr id="25" name="Straight Connector 24"/>
          <p:cNvCxnSpPr/>
          <p:nvPr/>
        </p:nvCxnSpPr>
        <p:spPr>
          <a:xfrm>
            <a:off x="6030079"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04788" y="1270110"/>
            <a:ext cx="466040" cy="246221"/>
          </a:xfrm>
          <a:prstGeom prst="rect">
            <a:avLst/>
          </a:prstGeom>
          <a:noFill/>
        </p:spPr>
        <p:txBody>
          <a:bodyPr wrap="square" rtlCol="0">
            <a:spAutoFit/>
          </a:bodyPr>
          <a:lstStyle/>
          <a:p>
            <a:pPr algn="ctr"/>
            <a:r>
              <a:rPr lang="en-US" sz="1000" b="1" dirty="0"/>
              <a:t>Sep</a:t>
            </a:r>
          </a:p>
        </p:txBody>
      </p:sp>
      <p:cxnSp>
        <p:nvCxnSpPr>
          <p:cNvPr id="27" name="Straight Connector 26"/>
          <p:cNvCxnSpPr/>
          <p:nvPr/>
        </p:nvCxnSpPr>
        <p:spPr>
          <a:xfrm>
            <a:off x="6712430"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79410" y="1270111"/>
            <a:ext cx="466040" cy="246221"/>
          </a:xfrm>
          <a:prstGeom prst="rect">
            <a:avLst/>
          </a:prstGeom>
          <a:noFill/>
        </p:spPr>
        <p:txBody>
          <a:bodyPr wrap="square" rtlCol="0">
            <a:spAutoFit/>
          </a:bodyPr>
          <a:lstStyle/>
          <a:p>
            <a:pPr algn="ctr"/>
            <a:r>
              <a:rPr lang="en-US" sz="1000" b="1" dirty="0"/>
              <a:t>Oct</a:t>
            </a:r>
          </a:p>
        </p:txBody>
      </p:sp>
      <p:cxnSp>
        <p:nvCxnSpPr>
          <p:cNvPr id="29" name="Straight Connector 28"/>
          <p:cNvCxnSpPr/>
          <p:nvPr/>
        </p:nvCxnSpPr>
        <p:spPr>
          <a:xfrm>
            <a:off x="7394781"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61761" y="1270111"/>
            <a:ext cx="466040" cy="246221"/>
          </a:xfrm>
          <a:prstGeom prst="rect">
            <a:avLst/>
          </a:prstGeom>
          <a:noFill/>
        </p:spPr>
        <p:txBody>
          <a:bodyPr wrap="square" rtlCol="0">
            <a:spAutoFit/>
          </a:bodyPr>
          <a:lstStyle/>
          <a:p>
            <a:pPr algn="ctr"/>
            <a:r>
              <a:rPr lang="en-US" sz="1000" b="1" dirty="0"/>
              <a:t>Nov</a:t>
            </a:r>
          </a:p>
        </p:txBody>
      </p:sp>
      <p:cxnSp>
        <p:nvCxnSpPr>
          <p:cNvPr id="31" name="Straight Connector 30"/>
          <p:cNvCxnSpPr/>
          <p:nvPr/>
        </p:nvCxnSpPr>
        <p:spPr>
          <a:xfrm>
            <a:off x="8077132"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44112" y="1270111"/>
            <a:ext cx="466040" cy="246221"/>
          </a:xfrm>
          <a:prstGeom prst="rect">
            <a:avLst/>
          </a:prstGeom>
          <a:noFill/>
        </p:spPr>
        <p:txBody>
          <a:bodyPr wrap="square" rtlCol="0">
            <a:spAutoFit/>
          </a:bodyPr>
          <a:lstStyle/>
          <a:p>
            <a:pPr algn="ctr"/>
            <a:r>
              <a:rPr lang="en-US" sz="1000" b="1" dirty="0"/>
              <a:t>Dec</a:t>
            </a:r>
          </a:p>
        </p:txBody>
      </p:sp>
      <p:cxnSp>
        <p:nvCxnSpPr>
          <p:cNvPr id="33" name="Straight Connector 32"/>
          <p:cNvCxnSpPr/>
          <p:nvPr/>
        </p:nvCxnSpPr>
        <p:spPr>
          <a:xfrm>
            <a:off x="8630695"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34" name="Flowchart: Decision 33"/>
          <p:cNvSpPr/>
          <p:nvPr/>
        </p:nvSpPr>
        <p:spPr>
          <a:xfrm>
            <a:off x="7348022" y="1825338"/>
            <a:ext cx="93518" cy="155863"/>
          </a:xfrm>
          <a:prstGeom prst="flowChartDecision">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5" name="Flowchart: Decision 34"/>
          <p:cNvSpPr/>
          <p:nvPr/>
        </p:nvSpPr>
        <p:spPr>
          <a:xfrm>
            <a:off x="3349166"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3685504" y="3328051"/>
            <a:ext cx="2081482" cy="382720"/>
            <a:chOff x="3271321" y="3062741"/>
            <a:chExt cx="2081482" cy="382720"/>
          </a:xfrm>
        </p:grpSpPr>
        <p:sp>
          <p:nvSpPr>
            <p:cNvPr id="37" name="TextBox 36"/>
            <p:cNvSpPr txBox="1"/>
            <p:nvPr/>
          </p:nvSpPr>
          <p:spPr>
            <a:xfrm>
              <a:off x="3560608" y="3062741"/>
              <a:ext cx="1564265" cy="246221"/>
            </a:xfrm>
            <a:prstGeom prst="rect">
              <a:avLst/>
            </a:prstGeom>
            <a:noFill/>
          </p:spPr>
          <p:txBody>
            <a:bodyPr wrap="square" rtlCol="0">
              <a:spAutoFit/>
            </a:bodyPr>
            <a:lstStyle/>
            <a:p>
              <a:pPr algn="ctr"/>
              <a:r>
                <a:rPr lang="en-US" sz="1000" b="1" dirty="0"/>
                <a:t>Distribution </a:t>
              </a:r>
              <a:r>
                <a:rPr lang="en-US" sz="1000" b="1" dirty="0" smtClean="0"/>
                <a:t>Planning**</a:t>
              </a:r>
              <a:endParaRPr lang="en-US" sz="1000" dirty="0"/>
            </a:p>
          </p:txBody>
        </p:sp>
        <p:cxnSp>
          <p:nvCxnSpPr>
            <p:cNvPr id="38" name="Straight Connector 37"/>
            <p:cNvCxnSpPr/>
            <p:nvPr/>
          </p:nvCxnSpPr>
          <p:spPr>
            <a:xfrm flipV="1">
              <a:off x="3318080" y="3379536"/>
              <a:ext cx="1978045" cy="14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Flowchart: Decision 38"/>
            <p:cNvSpPr/>
            <p:nvPr/>
          </p:nvSpPr>
          <p:spPr>
            <a:xfrm>
              <a:off x="3271321" y="3289598"/>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lowchart: Decision 39"/>
            <p:cNvSpPr/>
            <p:nvPr/>
          </p:nvSpPr>
          <p:spPr>
            <a:xfrm>
              <a:off x="5259285" y="3282913"/>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Decision 40"/>
          <p:cNvSpPr/>
          <p:nvPr/>
        </p:nvSpPr>
        <p:spPr>
          <a:xfrm>
            <a:off x="8733717"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lowchart: Decision 41"/>
          <p:cNvSpPr/>
          <p:nvPr/>
        </p:nvSpPr>
        <p:spPr>
          <a:xfrm>
            <a:off x="4784834"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lowchart: Decision 42"/>
          <p:cNvSpPr/>
          <p:nvPr/>
        </p:nvSpPr>
        <p:spPr>
          <a:xfrm>
            <a:off x="4079129"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lowchart: Decision 43"/>
          <p:cNvSpPr/>
          <p:nvPr/>
        </p:nvSpPr>
        <p:spPr>
          <a:xfrm>
            <a:off x="5445538"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Decision 44"/>
          <p:cNvSpPr/>
          <p:nvPr/>
        </p:nvSpPr>
        <p:spPr>
          <a:xfrm>
            <a:off x="6886769"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lowchart: Decision 45"/>
          <p:cNvSpPr/>
          <p:nvPr/>
        </p:nvSpPr>
        <p:spPr>
          <a:xfrm>
            <a:off x="6197362"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lowchart: Decision 46"/>
          <p:cNvSpPr/>
          <p:nvPr/>
        </p:nvSpPr>
        <p:spPr>
          <a:xfrm>
            <a:off x="7756876"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8397675" y="1281056"/>
            <a:ext cx="466040" cy="246221"/>
          </a:xfrm>
          <a:prstGeom prst="rect">
            <a:avLst/>
          </a:prstGeom>
          <a:noFill/>
        </p:spPr>
        <p:txBody>
          <a:bodyPr wrap="square" rtlCol="0">
            <a:spAutoFit/>
          </a:bodyPr>
          <a:lstStyle/>
          <a:p>
            <a:pPr algn="ctr"/>
            <a:r>
              <a:rPr lang="en-US" sz="1000" b="1" dirty="0"/>
              <a:t>2017</a:t>
            </a:r>
          </a:p>
        </p:txBody>
      </p:sp>
      <p:grpSp>
        <p:nvGrpSpPr>
          <p:cNvPr id="49" name="Group 48"/>
          <p:cNvGrpSpPr/>
          <p:nvPr/>
        </p:nvGrpSpPr>
        <p:grpSpPr>
          <a:xfrm>
            <a:off x="3683655" y="3866438"/>
            <a:ext cx="2083331" cy="327170"/>
            <a:chOff x="3286182" y="3601128"/>
            <a:chExt cx="2083331" cy="327170"/>
          </a:xfrm>
        </p:grpSpPr>
        <p:sp>
          <p:nvSpPr>
            <p:cNvPr id="50" name="TextBox 49"/>
            <p:cNvSpPr txBox="1"/>
            <p:nvPr/>
          </p:nvSpPr>
          <p:spPr>
            <a:xfrm>
              <a:off x="3537618" y="3601128"/>
              <a:ext cx="1564265" cy="246221"/>
            </a:xfrm>
            <a:prstGeom prst="rect">
              <a:avLst/>
            </a:prstGeom>
            <a:noFill/>
          </p:spPr>
          <p:txBody>
            <a:bodyPr wrap="square" rtlCol="0">
              <a:spAutoFit/>
            </a:bodyPr>
            <a:lstStyle/>
            <a:p>
              <a:pPr algn="ctr"/>
              <a:r>
                <a:rPr lang="en-US" sz="1000" b="1" dirty="0"/>
                <a:t>Grid Operations</a:t>
              </a:r>
              <a:endParaRPr lang="en-US" sz="1000" dirty="0"/>
            </a:p>
          </p:txBody>
        </p:sp>
        <p:cxnSp>
          <p:nvCxnSpPr>
            <p:cNvPr id="51" name="Straight Connector 50"/>
            <p:cNvCxnSpPr/>
            <p:nvPr/>
          </p:nvCxnSpPr>
          <p:spPr>
            <a:xfrm flipV="1">
              <a:off x="3326668" y="3847349"/>
              <a:ext cx="1986167" cy="10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Flowchart: Decision 51"/>
            <p:cNvSpPr/>
            <p:nvPr/>
          </p:nvSpPr>
          <p:spPr>
            <a:xfrm>
              <a:off x="3286182" y="3769418"/>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lowchart: Decision 52"/>
            <p:cNvSpPr/>
            <p:nvPr/>
          </p:nvSpPr>
          <p:spPr>
            <a:xfrm>
              <a:off x="5275995" y="3772435"/>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p:cNvGrpSpPr/>
          <p:nvPr/>
        </p:nvGrpSpPr>
        <p:grpSpPr>
          <a:xfrm>
            <a:off x="4079129" y="4367232"/>
            <a:ext cx="1687857" cy="317122"/>
            <a:chOff x="3308971" y="4101922"/>
            <a:chExt cx="2083331" cy="317122"/>
          </a:xfrm>
        </p:grpSpPr>
        <p:sp>
          <p:nvSpPr>
            <p:cNvPr id="55" name="TextBox 54"/>
            <p:cNvSpPr txBox="1"/>
            <p:nvPr/>
          </p:nvSpPr>
          <p:spPr>
            <a:xfrm>
              <a:off x="3666946" y="4101922"/>
              <a:ext cx="1564265" cy="246221"/>
            </a:xfrm>
            <a:prstGeom prst="rect">
              <a:avLst/>
            </a:prstGeom>
            <a:noFill/>
          </p:spPr>
          <p:txBody>
            <a:bodyPr wrap="square" rtlCol="0">
              <a:spAutoFit/>
            </a:bodyPr>
            <a:lstStyle/>
            <a:p>
              <a:pPr algn="ctr"/>
              <a:r>
                <a:rPr lang="en-US" sz="1000" b="1" dirty="0"/>
                <a:t>Market Operations</a:t>
              </a:r>
              <a:endParaRPr lang="en-US" sz="1000" dirty="0"/>
            </a:p>
          </p:txBody>
        </p:sp>
        <p:cxnSp>
          <p:nvCxnSpPr>
            <p:cNvPr id="56" name="Straight Connector 55"/>
            <p:cNvCxnSpPr/>
            <p:nvPr/>
          </p:nvCxnSpPr>
          <p:spPr>
            <a:xfrm flipV="1">
              <a:off x="3349457" y="4338095"/>
              <a:ext cx="1986167" cy="10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Flowchart: Decision 56"/>
            <p:cNvSpPr/>
            <p:nvPr/>
          </p:nvSpPr>
          <p:spPr>
            <a:xfrm>
              <a:off x="3308971" y="4260164"/>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lowchart: Decision 57"/>
            <p:cNvSpPr/>
            <p:nvPr/>
          </p:nvSpPr>
          <p:spPr>
            <a:xfrm>
              <a:off x="5298784" y="4263181"/>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lowchart: Decision 58"/>
          <p:cNvSpPr/>
          <p:nvPr/>
        </p:nvSpPr>
        <p:spPr>
          <a:xfrm>
            <a:off x="2640532" y="2323339"/>
            <a:ext cx="93518" cy="15586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91030" y="2184839"/>
            <a:ext cx="1536446" cy="276999"/>
          </a:xfrm>
          <a:prstGeom prst="rect">
            <a:avLst/>
          </a:prstGeom>
          <a:noFill/>
        </p:spPr>
        <p:txBody>
          <a:bodyPr wrap="none" rtlCol="0">
            <a:spAutoFit/>
          </a:bodyPr>
          <a:lstStyle/>
          <a:p>
            <a:r>
              <a:rPr lang="en-US" sz="1200" b="1" dirty="0"/>
              <a:t>Advisory Group Mtgs</a:t>
            </a:r>
          </a:p>
        </p:txBody>
      </p:sp>
      <p:sp>
        <p:nvSpPr>
          <p:cNvPr id="61" name="TextBox 60"/>
          <p:cNvSpPr txBox="1"/>
          <p:nvPr/>
        </p:nvSpPr>
        <p:spPr>
          <a:xfrm>
            <a:off x="91030" y="3350935"/>
            <a:ext cx="1471557" cy="461665"/>
          </a:xfrm>
          <a:prstGeom prst="rect">
            <a:avLst/>
          </a:prstGeom>
          <a:noFill/>
        </p:spPr>
        <p:txBody>
          <a:bodyPr wrap="none" rtlCol="0">
            <a:spAutoFit/>
          </a:bodyPr>
          <a:lstStyle/>
          <a:p>
            <a:r>
              <a:rPr lang="en-US" sz="1200" b="1" dirty="0"/>
              <a:t>Supplemental DSIP</a:t>
            </a:r>
          </a:p>
          <a:p>
            <a:r>
              <a:rPr lang="en-US" sz="1200" b="1" dirty="0"/>
              <a:t>Engagement Groups</a:t>
            </a:r>
          </a:p>
        </p:txBody>
      </p:sp>
      <p:sp>
        <p:nvSpPr>
          <p:cNvPr id="62" name="Flowchart: Decision 61"/>
          <p:cNvSpPr/>
          <p:nvPr/>
        </p:nvSpPr>
        <p:spPr>
          <a:xfrm>
            <a:off x="4608669" y="1825338"/>
            <a:ext cx="93518" cy="155863"/>
          </a:xfrm>
          <a:prstGeom prst="flowChartDecision">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3" name="Flowchart: Decision 62"/>
          <p:cNvSpPr/>
          <p:nvPr/>
        </p:nvSpPr>
        <p:spPr>
          <a:xfrm>
            <a:off x="2952597" y="1825338"/>
            <a:ext cx="93518" cy="155863"/>
          </a:xfrm>
          <a:prstGeom prst="flowChartDecision">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4" name="TextBox 63"/>
          <p:cNvSpPr txBox="1"/>
          <p:nvPr/>
        </p:nvSpPr>
        <p:spPr>
          <a:xfrm>
            <a:off x="1554567" y="1764770"/>
            <a:ext cx="1423788" cy="276999"/>
          </a:xfrm>
          <a:prstGeom prst="rect">
            <a:avLst/>
          </a:prstGeom>
          <a:noFill/>
        </p:spPr>
        <p:txBody>
          <a:bodyPr wrap="none" rtlCol="0">
            <a:spAutoFit/>
          </a:bodyPr>
          <a:lstStyle/>
          <a:p>
            <a:r>
              <a:rPr lang="en-US" sz="1200" dirty="0"/>
              <a:t>DSIP Final Guidance</a:t>
            </a:r>
          </a:p>
        </p:txBody>
      </p:sp>
      <p:sp>
        <p:nvSpPr>
          <p:cNvPr id="65" name="TextBox 64"/>
          <p:cNvSpPr txBox="1"/>
          <p:nvPr/>
        </p:nvSpPr>
        <p:spPr>
          <a:xfrm>
            <a:off x="3364963" y="1764770"/>
            <a:ext cx="1277914" cy="276999"/>
          </a:xfrm>
          <a:prstGeom prst="rect">
            <a:avLst/>
          </a:prstGeom>
          <a:noFill/>
        </p:spPr>
        <p:txBody>
          <a:bodyPr wrap="none" rtlCol="0">
            <a:spAutoFit/>
          </a:bodyPr>
          <a:lstStyle/>
          <a:p>
            <a:r>
              <a:rPr lang="en-US" sz="1200" dirty="0"/>
              <a:t>Initial DSIP Filings</a:t>
            </a:r>
          </a:p>
        </p:txBody>
      </p:sp>
      <p:sp>
        <p:nvSpPr>
          <p:cNvPr id="66" name="TextBox 65"/>
          <p:cNvSpPr txBox="1"/>
          <p:nvPr/>
        </p:nvSpPr>
        <p:spPr>
          <a:xfrm>
            <a:off x="5639367" y="1764770"/>
            <a:ext cx="1789208" cy="276999"/>
          </a:xfrm>
          <a:prstGeom prst="rect">
            <a:avLst/>
          </a:prstGeom>
          <a:noFill/>
        </p:spPr>
        <p:txBody>
          <a:bodyPr wrap="none" rtlCol="0">
            <a:spAutoFit/>
          </a:bodyPr>
          <a:lstStyle/>
          <a:p>
            <a:r>
              <a:rPr lang="en-US" sz="1200" dirty="0"/>
              <a:t>Supplemental DSIP Filing</a:t>
            </a:r>
          </a:p>
        </p:txBody>
      </p:sp>
      <p:sp>
        <p:nvSpPr>
          <p:cNvPr id="67" name="Rectangle 66"/>
          <p:cNvSpPr/>
          <p:nvPr/>
        </p:nvSpPr>
        <p:spPr>
          <a:xfrm>
            <a:off x="91030" y="4965253"/>
            <a:ext cx="8963852" cy="490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nvSpPr>
        <p:spPr>
          <a:xfrm>
            <a:off x="91030" y="4979539"/>
            <a:ext cx="1392882" cy="461665"/>
          </a:xfrm>
          <a:prstGeom prst="rect">
            <a:avLst/>
          </a:prstGeom>
          <a:noFill/>
        </p:spPr>
        <p:txBody>
          <a:bodyPr wrap="none" rtlCol="0">
            <a:spAutoFit/>
          </a:bodyPr>
          <a:lstStyle/>
          <a:p>
            <a:r>
              <a:rPr lang="en-US" sz="1200" b="1" dirty="0"/>
              <a:t>Stakeholder</a:t>
            </a:r>
          </a:p>
          <a:p>
            <a:r>
              <a:rPr lang="en-US" sz="1200" b="1" dirty="0"/>
              <a:t>Technical Confs</a:t>
            </a:r>
            <a:r>
              <a:rPr lang="en-US" sz="1200" b="1" dirty="0" smtClean="0"/>
              <a:t>***</a:t>
            </a:r>
            <a:endParaRPr lang="en-US" sz="1200" b="1" dirty="0"/>
          </a:p>
        </p:txBody>
      </p:sp>
      <p:sp>
        <p:nvSpPr>
          <p:cNvPr id="69" name="Flowchart: Decision 68"/>
          <p:cNvSpPr/>
          <p:nvPr/>
        </p:nvSpPr>
        <p:spPr>
          <a:xfrm>
            <a:off x="1696260" y="5132438"/>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lowchart: Decision 69"/>
          <p:cNvSpPr/>
          <p:nvPr/>
        </p:nvSpPr>
        <p:spPr>
          <a:xfrm>
            <a:off x="4400634" y="5132438"/>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lowchart: Decision 70"/>
          <p:cNvSpPr/>
          <p:nvPr/>
        </p:nvSpPr>
        <p:spPr>
          <a:xfrm>
            <a:off x="5998356" y="5132438"/>
            <a:ext cx="93518" cy="155863"/>
          </a:xfrm>
          <a:prstGeom prst="flowChartDecisi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p:cNvCxnSpPr/>
          <p:nvPr/>
        </p:nvCxnSpPr>
        <p:spPr>
          <a:xfrm>
            <a:off x="3319919" y="2902230"/>
            <a:ext cx="893420" cy="40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Flowchart: Decision 72"/>
          <p:cNvSpPr/>
          <p:nvPr/>
        </p:nvSpPr>
        <p:spPr>
          <a:xfrm>
            <a:off x="3279433" y="2823237"/>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lowchart: Decision 73"/>
          <p:cNvSpPr/>
          <p:nvPr/>
        </p:nvSpPr>
        <p:spPr>
          <a:xfrm>
            <a:off x="4188172" y="2823237"/>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Connector 74"/>
          <p:cNvCxnSpPr/>
          <p:nvPr/>
        </p:nvCxnSpPr>
        <p:spPr>
          <a:xfrm>
            <a:off x="700677" y="1515524"/>
            <a:ext cx="0" cy="166255"/>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69059" y="1113845"/>
            <a:ext cx="466040" cy="400110"/>
          </a:xfrm>
          <a:prstGeom prst="rect">
            <a:avLst/>
          </a:prstGeom>
          <a:noFill/>
        </p:spPr>
        <p:txBody>
          <a:bodyPr wrap="square" rtlCol="0">
            <a:spAutoFit/>
          </a:bodyPr>
          <a:lstStyle/>
          <a:p>
            <a:pPr algn="ctr"/>
            <a:r>
              <a:rPr lang="en-US" sz="1000" b="1" dirty="0"/>
              <a:t>Jan 2016</a:t>
            </a:r>
          </a:p>
        </p:txBody>
      </p:sp>
      <p:sp>
        <p:nvSpPr>
          <p:cNvPr id="77" name="Rectangle 76"/>
          <p:cNvSpPr/>
          <p:nvPr/>
        </p:nvSpPr>
        <p:spPr>
          <a:xfrm>
            <a:off x="91030" y="2692270"/>
            <a:ext cx="8963852" cy="490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91030" y="2684809"/>
            <a:ext cx="1853200" cy="461665"/>
          </a:xfrm>
          <a:prstGeom prst="rect">
            <a:avLst/>
          </a:prstGeom>
          <a:noFill/>
        </p:spPr>
        <p:txBody>
          <a:bodyPr wrap="none" rtlCol="0">
            <a:spAutoFit/>
          </a:bodyPr>
          <a:lstStyle/>
          <a:p>
            <a:r>
              <a:rPr lang="en-US" sz="1200" b="1" dirty="0"/>
              <a:t>Initial DSIP </a:t>
            </a:r>
          </a:p>
          <a:p>
            <a:r>
              <a:rPr lang="en-US" sz="1200" b="1" dirty="0"/>
              <a:t>Stakeholder Engagement*</a:t>
            </a:r>
          </a:p>
        </p:txBody>
      </p:sp>
      <p:cxnSp>
        <p:nvCxnSpPr>
          <p:cNvPr id="79" name="Straight Connector 78"/>
          <p:cNvCxnSpPr/>
          <p:nvPr/>
        </p:nvCxnSpPr>
        <p:spPr>
          <a:xfrm>
            <a:off x="3385572" y="2862311"/>
            <a:ext cx="893420" cy="40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0" name="Flowchart: Decision 79"/>
          <p:cNvSpPr/>
          <p:nvPr/>
        </p:nvSpPr>
        <p:spPr>
          <a:xfrm>
            <a:off x="3345086" y="2783318"/>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lowchart: Decision 80"/>
          <p:cNvSpPr/>
          <p:nvPr/>
        </p:nvSpPr>
        <p:spPr>
          <a:xfrm>
            <a:off x="4253825" y="2783318"/>
            <a:ext cx="93518" cy="15586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03250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20389"/>
            <a:ext cx="8218842" cy="617192"/>
          </a:xfrm>
        </p:spPr>
        <p:txBody>
          <a:bodyPr/>
          <a:lstStyle/>
          <a:p>
            <a:r>
              <a:rPr lang="en-US" dirty="0" smtClean="0"/>
              <a:t>Grid Operations Engagement Group Charter</a:t>
            </a:r>
            <a:endParaRPr lang="en-US" dirty="0"/>
          </a:p>
        </p:txBody>
      </p:sp>
      <p:sp>
        <p:nvSpPr>
          <p:cNvPr id="6" name="Content Placeholder 2"/>
          <p:cNvSpPr txBox="1">
            <a:spLocks/>
          </p:cNvSpPr>
          <p:nvPr/>
        </p:nvSpPr>
        <p:spPr>
          <a:xfrm>
            <a:off x="338699" y="966353"/>
            <a:ext cx="8376887" cy="46343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pPr>
            <a:r>
              <a:rPr lang="en-US" sz="1400" b="1" u="sng" dirty="0" smtClean="0">
                <a:solidFill>
                  <a:prstClr val="black"/>
                </a:solidFill>
              </a:rPr>
              <a:t>Purpose</a:t>
            </a:r>
            <a:r>
              <a:rPr lang="en-US" sz="1400" dirty="0" smtClean="0">
                <a:solidFill>
                  <a:prstClr val="black"/>
                </a:solidFill>
              </a:rPr>
              <a:t>: Explore JU common approaches for continued secure, safe and reliable operation of the distribution system under increased penetration of Distributed Energy Resources (DER) while enhancing DER participation opportunities and move towards a future utility role as Distributed System Platform (DSP).</a:t>
            </a:r>
          </a:p>
          <a:p>
            <a:pPr marL="0" indent="0" algn="just">
              <a:spcBef>
                <a:spcPts val="600"/>
              </a:spcBef>
              <a:spcAft>
                <a:spcPts val="600"/>
              </a:spcAft>
              <a:buFont typeface="Arial" panose="020B0604020202020204" pitchFamily="34" charset="0"/>
              <a:buNone/>
            </a:pPr>
            <a:r>
              <a:rPr lang="en-US" sz="1400" b="1" u="sng" dirty="0" smtClean="0">
                <a:solidFill>
                  <a:prstClr val="black"/>
                </a:solidFill>
              </a:rPr>
              <a:t>Topics and Scope</a:t>
            </a:r>
            <a:r>
              <a:rPr lang="en-US" sz="1400" dirty="0" smtClean="0">
                <a:solidFill>
                  <a:prstClr val="black"/>
                </a:solidFill>
              </a:rPr>
              <a:t>: System Data; </a:t>
            </a:r>
            <a:r>
              <a:rPr lang="en-US" sz="1400" dirty="0">
                <a:solidFill>
                  <a:prstClr val="black"/>
                </a:solidFill>
              </a:rPr>
              <a:t>Monitoring and </a:t>
            </a:r>
            <a:r>
              <a:rPr lang="en-US" sz="1400" dirty="0" smtClean="0">
                <a:solidFill>
                  <a:prstClr val="black"/>
                </a:solidFill>
              </a:rPr>
              <a:t>Control; NYISO/DSP Interaction and Coordination</a:t>
            </a:r>
            <a:r>
              <a:rPr lang="en-US" sz="1400" dirty="0">
                <a:solidFill>
                  <a:prstClr val="black"/>
                </a:solidFill>
              </a:rPr>
              <a:t>.</a:t>
            </a:r>
            <a:endParaRPr lang="en-US" sz="1400" dirty="0" smtClean="0">
              <a:solidFill>
                <a:prstClr val="black"/>
              </a:solidFill>
            </a:endParaRPr>
          </a:p>
        </p:txBody>
      </p:sp>
      <p:sp>
        <p:nvSpPr>
          <p:cNvPr id="7" name="Content Placeholder 2"/>
          <p:cNvSpPr txBox="1">
            <a:spLocks/>
          </p:cNvSpPr>
          <p:nvPr/>
        </p:nvSpPr>
        <p:spPr>
          <a:xfrm>
            <a:off x="5922487" y="2118812"/>
            <a:ext cx="2793099" cy="3916229"/>
          </a:xfrm>
          <a:prstGeom prst="rect">
            <a:avLst/>
          </a:prstGeom>
          <a:ln>
            <a:solidFill>
              <a:srgbClr val="002060"/>
            </a:solidFill>
          </a:ln>
        </p:spPr>
        <p:txBody>
          <a:bodyPr vert="horz" lIns="91440" tIns="45720" rIns="91440" bIns="45720" rtlCol="0">
            <a:noAutofit/>
          </a:bodyPr>
          <a:lstStyle>
            <a:lvl1pPr marL="182880" indent="-182880" algn="l" defTabSz="914400" rtl="0" eaLnBrk="1" latinLnBrk="0" hangingPunct="1">
              <a:spcBef>
                <a:spcPts val="1800"/>
              </a:spcBef>
              <a:spcAft>
                <a:spcPts val="0"/>
              </a:spcAft>
              <a:buClr>
                <a:schemeClr val="accent1"/>
              </a:buClr>
              <a:buFont typeface="Wingdings" pitchFamily="2" charset="2"/>
              <a:buChar char="§"/>
              <a:defRPr sz="2000" b="1" kern="1200" baseline="0">
                <a:solidFill>
                  <a:schemeClr val="tx1"/>
                </a:solidFill>
                <a:latin typeface="+mn-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sz="1800" kern="1200" baseline="0">
                <a:solidFill>
                  <a:schemeClr val="tx1"/>
                </a:solidFill>
                <a:latin typeface="+mn-lt"/>
                <a:ea typeface="+mn-ea"/>
                <a:cs typeface="+mn-cs"/>
              </a:defRPr>
            </a:lvl2pPr>
            <a:lvl3pPr marL="640080" indent="-182880" algn="l" defTabSz="914400" rtl="0" eaLnBrk="1" latinLnBrk="0" hangingPunct="1">
              <a:spcBef>
                <a:spcPts val="600"/>
              </a:spcBef>
              <a:buClr>
                <a:schemeClr val="accent1"/>
              </a:buClr>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rgbClr val="5B9BD5"/>
              </a:buClr>
              <a:buFont typeface="Wingdings" pitchFamily="2" charset="2"/>
              <a:buNone/>
            </a:pPr>
            <a:r>
              <a:rPr lang="en-US" sz="1400" dirty="0" smtClean="0">
                <a:solidFill>
                  <a:prstClr val="black"/>
                </a:solidFill>
              </a:rPr>
              <a:t>NYISO/DSP Interaction </a:t>
            </a:r>
            <a:r>
              <a:rPr lang="en-US" sz="1400" dirty="0">
                <a:solidFill>
                  <a:prstClr val="black"/>
                </a:solidFill>
              </a:rPr>
              <a:t>and </a:t>
            </a:r>
            <a:r>
              <a:rPr lang="en-US" sz="1400" dirty="0" smtClean="0">
                <a:solidFill>
                  <a:prstClr val="black"/>
                </a:solidFill>
              </a:rPr>
              <a:t>Coordination</a:t>
            </a:r>
            <a:endParaRPr lang="en-US" sz="1400" strike="sngStrike" dirty="0" smtClean="0">
              <a:solidFill>
                <a:prstClr val="black"/>
              </a:solidFill>
            </a:endParaRPr>
          </a:p>
          <a:p>
            <a:pPr>
              <a:spcBef>
                <a:spcPts val="0"/>
              </a:spcBef>
              <a:buClr>
                <a:srgbClr val="002060"/>
              </a:buClr>
              <a:buFont typeface="Arial" panose="020B0604020202020204" pitchFamily="34" charset="0"/>
              <a:buChar char="•"/>
            </a:pPr>
            <a:endParaRPr lang="en-US" sz="1200" b="0" dirty="0" smtClean="0">
              <a:solidFill>
                <a:prstClr val="black"/>
              </a:solidFill>
            </a:endParaRPr>
          </a:p>
          <a:p>
            <a:pPr>
              <a:spcBef>
                <a:spcPts val="0"/>
              </a:spcBef>
              <a:spcAft>
                <a:spcPts val="600"/>
              </a:spcAft>
              <a:buClr>
                <a:srgbClr val="002060"/>
              </a:buClr>
              <a:buFont typeface="Arial" panose="020B0604020202020204" pitchFamily="34" charset="0"/>
              <a:buChar char="•"/>
            </a:pPr>
            <a:r>
              <a:rPr lang="en-US" sz="1200" b="0" dirty="0" smtClean="0">
                <a:solidFill>
                  <a:prstClr val="black"/>
                </a:solidFill>
              </a:rPr>
              <a:t>Describe the extent to which retail and wholesale operations are currently coordinated within existing programs.</a:t>
            </a:r>
          </a:p>
          <a:p>
            <a:pPr>
              <a:spcBef>
                <a:spcPts val="0"/>
              </a:spcBef>
              <a:spcAft>
                <a:spcPts val="600"/>
              </a:spcAft>
              <a:buClr>
                <a:srgbClr val="002060"/>
              </a:buClr>
              <a:buFont typeface="Arial" panose="020B0604020202020204" pitchFamily="34" charset="0"/>
              <a:buChar char="•"/>
            </a:pPr>
            <a:r>
              <a:rPr lang="en-US" sz="1200" b="0" dirty="0" smtClean="0">
                <a:solidFill>
                  <a:prstClr val="black"/>
                </a:solidFill>
              </a:rPr>
              <a:t>Explore </a:t>
            </a:r>
            <a:r>
              <a:rPr lang="en-US" sz="1200" b="0" dirty="0">
                <a:solidFill>
                  <a:prstClr val="black"/>
                </a:solidFill>
              </a:rPr>
              <a:t>the evolution in assumptions necessary to align ISO and DSP operations.</a:t>
            </a:r>
          </a:p>
          <a:p>
            <a:pPr>
              <a:spcBef>
                <a:spcPts val="0"/>
              </a:spcBef>
              <a:spcAft>
                <a:spcPts val="600"/>
              </a:spcAft>
              <a:buClr>
                <a:srgbClr val="002060"/>
              </a:buClr>
              <a:buFont typeface="Arial" panose="020B0604020202020204" pitchFamily="34" charset="0"/>
              <a:buChar char="•"/>
            </a:pPr>
            <a:r>
              <a:rPr lang="en-US" sz="1200" b="0" dirty="0" smtClean="0">
                <a:solidFill>
                  <a:prstClr val="black"/>
                </a:solidFill>
              </a:rPr>
              <a:t>Determine </a:t>
            </a:r>
            <a:r>
              <a:rPr lang="en-US" sz="1200" b="0" dirty="0">
                <a:solidFill>
                  <a:prstClr val="black"/>
                </a:solidFill>
              </a:rPr>
              <a:t>whether further analysis of DER </a:t>
            </a:r>
            <a:r>
              <a:rPr lang="en-US" sz="1200" b="0" dirty="0" smtClean="0">
                <a:solidFill>
                  <a:prstClr val="black"/>
                </a:solidFill>
              </a:rPr>
              <a:t>is </a:t>
            </a:r>
            <a:r>
              <a:rPr lang="en-US" sz="1200" b="0" dirty="0">
                <a:solidFill>
                  <a:prstClr val="black"/>
                </a:solidFill>
              </a:rPr>
              <a:t>necessary for more accurate estimation of DER contribution to serving grid needs for planning and operations</a:t>
            </a:r>
            <a:r>
              <a:rPr lang="en-US" sz="1200" b="0" dirty="0" smtClean="0">
                <a:solidFill>
                  <a:prstClr val="black"/>
                </a:solidFill>
              </a:rPr>
              <a:t>.</a:t>
            </a:r>
          </a:p>
          <a:p>
            <a:pPr>
              <a:spcBef>
                <a:spcPts val="0"/>
              </a:spcBef>
              <a:spcAft>
                <a:spcPts val="600"/>
              </a:spcAft>
              <a:buClr>
                <a:srgbClr val="002060"/>
              </a:buClr>
              <a:buFont typeface="Arial" panose="020B0604020202020204" pitchFamily="34" charset="0"/>
              <a:buChar char="•"/>
            </a:pPr>
            <a:r>
              <a:rPr lang="en-US" sz="1200" b="0" dirty="0">
                <a:solidFill>
                  <a:prstClr val="black"/>
                </a:solidFill>
              </a:rPr>
              <a:t>Explore the visibility required for DER on the distribution system for the ISO to accurately reflect and align their </a:t>
            </a:r>
            <a:r>
              <a:rPr lang="en-US" sz="1200" b="0" dirty="0" smtClean="0">
                <a:solidFill>
                  <a:prstClr val="black"/>
                </a:solidFill>
              </a:rPr>
              <a:t>forecasts</a:t>
            </a:r>
            <a:endParaRPr lang="en-US" sz="1200" b="0" dirty="0">
              <a:solidFill>
                <a:prstClr val="black"/>
              </a:solidFill>
            </a:endParaRPr>
          </a:p>
        </p:txBody>
      </p:sp>
      <p:sp>
        <p:nvSpPr>
          <p:cNvPr id="8" name="Content Placeholder 2"/>
          <p:cNvSpPr txBox="1">
            <a:spLocks/>
          </p:cNvSpPr>
          <p:nvPr/>
        </p:nvSpPr>
        <p:spPr>
          <a:xfrm>
            <a:off x="338699" y="2119037"/>
            <a:ext cx="2948160" cy="3916004"/>
          </a:xfrm>
          <a:prstGeom prst="rect">
            <a:avLst/>
          </a:prstGeom>
          <a:ln>
            <a:solidFill>
              <a:srgbClr val="002060"/>
            </a:solidFill>
          </a:ln>
        </p:spPr>
        <p:txBody>
          <a:bodyPr vert="horz" lIns="91440" tIns="45720" rIns="91440" bIns="45720" rtlCol="0">
            <a:noAutofit/>
          </a:bodyPr>
          <a:lstStyle>
            <a:lvl1pPr marL="182880" indent="-182880" algn="l" defTabSz="914400" rtl="0" eaLnBrk="1" latinLnBrk="0" hangingPunct="1">
              <a:spcBef>
                <a:spcPts val="1800"/>
              </a:spcBef>
              <a:spcAft>
                <a:spcPts val="0"/>
              </a:spcAft>
              <a:buClr>
                <a:schemeClr val="accent1"/>
              </a:buClr>
              <a:buFont typeface="Wingdings" pitchFamily="2" charset="2"/>
              <a:buChar char="§"/>
              <a:defRPr sz="2000" b="1" kern="1200" baseline="0">
                <a:solidFill>
                  <a:schemeClr val="tx1"/>
                </a:solidFill>
                <a:latin typeface="+mn-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sz="1800" kern="1200" baseline="0">
                <a:solidFill>
                  <a:schemeClr val="tx1"/>
                </a:solidFill>
                <a:latin typeface="+mn-lt"/>
                <a:ea typeface="+mn-ea"/>
                <a:cs typeface="+mn-cs"/>
              </a:defRPr>
            </a:lvl2pPr>
            <a:lvl3pPr marL="640080" indent="-182880" algn="l" defTabSz="914400" rtl="0" eaLnBrk="1" latinLnBrk="0" hangingPunct="1">
              <a:spcBef>
                <a:spcPts val="600"/>
              </a:spcBef>
              <a:buClr>
                <a:schemeClr val="accent1"/>
              </a:buClr>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spcAft>
                <a:spcPts val="600"/>
              </a:spcAft>
              <a:buClr>
                <a:srgbClr val="5B9BD5"/>
              </a:buClr>
              <a:buFont typeface="Wingdings" pitchFamily="2" charset="2"/>
              <a:buNone/>
            </a:pPr>
            <a:r>
              <a:rPr lang="en-US" sz="1400" dirty="0" smtClean="0">
                <a:solidFill>
                  <a:prstClr val="black"/>
                </a:solidFill>
              </a:rPr>
              <a:t>System Data</a:t>
            </a:r>
          </a:p>
          <a:p>
            <a:pPr>
              <a:buClr>
                <a:srgbClr val="002060"/>
              </a:buClr>
              <a:buFont typeface="Arial" panose="020B0604020202020204" pitchFamily="34" charset="0"/>
              <a:buChar char="•"/>
            </a:pPr>
            <a:r>
              <a:rPr lang="en-US" sz="1200" b="0" dirty="0">
                <a:solidFill>
                  <a:prstClr val="black"/>
                </a:solidFill>
              </a:rPr>
              <a:t>Discuss the type of system data that the stakeholders would require to make investment decisions on the NY grid</a:t>
            </a:r>
          </a:p>
          <a:p>
            <a:pPr lvl="1">
              <a:buClr>
                <a:srgbClr val="002060"/>
              </a:buClr>
              <a:buFont typeface="Courier New" panose="02070309020205020404" pitchFamily="49" charset="0"/>
              <a:buChar char="o"/>
            </a:pPr>
            <a:r>
              <a:rPr lang="en-US" sz="1200" dirty="0">
                <a:solidFill>
                  <a:prstClr val="black"/>
                </a:solidFill>
              </a:rPr>
              <a:t>Identify the highest value information for DER providers to make effective decisions</a:t>
            </a:r>
          </a:p>
          <a:p>
            <a:pPr lvl="1">
              <a:buClr>
                <a:srgbClr val="002060"/>
              </a:buClr>
              <a:buFont typeface="Courier New" panose="02070309020205020404" pitchFamily="49" charset="0"/>
              <a:buChar char="o"/>
            </a:pPr>
            <a:r>
              <a:rPr lang="en-US" sz="1200" dirty="0">
                <a:solidFill>
                  <a:prstClr val="black"/>
                </a:solidFill>
              </a:rPr>
              <a:t>Identify the granularity of the information required for specific </a:t>
            </a:r>
            <a:r>
              <a:rPr lang="en-US" sz="1200" dirty="0" smtClean="0">
                <a:solidFill>
                  <a:prstClr val="black"/>
                </a:solidFill>
              </a:rPr>
              <a:t>planning and analysis purposes</a:t>
            </a:r>
            <a:endParaRPr lang="en-US" sz="1200" dirty="0">
              <a:solidFill>
                <a:prstClr val="black"/>
              </a:solidFill>
            </a:endParaRPr>
          </a:p>
          <a:p>
            <a:pPr lvl="1">
              <a:buClr>
                <a:srgbClr val="002060"/>
              </a:buClr>
              <a:buFont typeface="Courier New" panose="02070309020205020404" pitchFamily="49" charset="0"/>
              <a:buChar char="o"/>
            </a:pPr>
            <a:r>
              <a:rPr lang="en-US" sz="1200" dirty="0">
                <a:solidFill>
                  <a:prstClr val="black"/>
                </a:solidFill>
              </a:rPr>
              <a:t>Identify the frequency of </a:t>
            </a:r>
            <a:r>
              <a:rPr lang="en-US" sz="1200" dirty="0" smtClean="0">
                <a:solidFill>
                  <a:prstClr val="black"/>
                </a:solidFill>
              </a:rPr>
              <a:t>the information required</a:t>
            </a:r>
            <a:endParaRPr lang="en-US" sz="1200" dirty="0">
              <a:solidFill>
                <a:prstClr val="black"/>
              </a:solidFill>
            </a:endParaRPr>
          </a:p>
          <a:p>
            <a:pPr>
              <a:spcBef>
                <a:spcPts val="600"/>
              </a:spcBef>
              <a:buClr>
                <a:srgbClr val="002060"/>
              </a:buClr>
              <a:buFont typeface="Arial" panose="020B0604020202020204" pitchFamily="34" charset="0"/>
              <a:buChar char="•"/>
            </a:pPr>
            <a:r>
              <a:rPr lang="en-US" sz="1200" b="0" dirty="0" smtClean="0">
                <a:solidFill>
                  <a:prstClr val="black"/>
                </a:solidFill>
              </a:rPr>
              <a:t>Discuss </a:t>
            </a:r>
            <a:r>
              <a:rPr lang="en-US" sz="1200" b="0" dirty="0">
                <a:solidFill>
                  <a:prstClr val="black"/>
                </a:solidFill>
              </a:rPr>
              <a:t>methods for overcoming limitations related to security and confidentiality </a:t>
            </a:r>
          </a:p>
          <a:p>
            <a:pPr>
              <a:spcBef>
                <a:spcPts val="600"/>
              </a:spcBef>
              <a:buClr>
                <a:srgbClr val="002060"/>
              </a:buClr>
              <a:buFont typeface="Arial" panose="020B0604020202020204" pitchFamily="34" charset="0"/>
              <a:buChar char="•"/>
            </a:pPr>
            <a:r>
              <a:rPr lang="en-US" sz="1200" b="0" dirty="0">
                <a:solidFill>
                  <a:prstClr val="black"/>
                </a:solidFill>
              </a:rPr>
              <a:t>Discuss the process for providing value added information to </a:t>
            </a:r>
            <a:r>
              <a:rPr lang="en-US" sz="1200" b="0" dirty="0" smtClean="0">
                <a:solidFill>
                  <a:prstClr val="black"/>
                </a:solidFill>
              </a:rPr>
              <a:t>stakeholders</a:t>
            </a:r>
            <a:endParaRPr lang="en-US" sz="1200" b="0" dirty="0">
              <a:solidFill>
                <a:prstClr val="black"/>
              </a:solidFill>
            </a:endParaRPr>
          </a:p>
        </p:txBody>
      </p:sp>
      <p:sp>
        <p:nvSpPr>
          <p:cNvPr id="9" name="Content Placeholder 2"/>
          <p:cNvSpPr txBox="1">
            <a:spLocks/>
          </p:cNvSpPr>
          <p:nvPr/>
        </p:nvSpPr>
        <p:spPr>
          <a:xfrm>
            <a:off x="3293725" y="2119038"/>
            <a:ext cx="2622980" cy="3916004"/>
          </a:xfrm>
          <a:prstGeom prst="rect">
            <a:avLst/>
          </a:prstGeom>
          <a:ln>
            <a:solidFill>
              <a:srgbClr val="002060"/>
            </a:solidFill>
          </a:ln>
        </p:spPr>
        <p:txBody>
          <a:bodyPr vert="horz" lIns="91440" tIns="45720" rIns="91440" bIns="45720" rtlCol="0">
            <a:noAutofit/>
          </a:bodyPr>
          <a:lstStyle>
            <a:lvl1pPr marL="182880" indent="-182880" algn="l" defTabSz="914400" rtl="0" eaLnBrk="1" latinLnBrk="0" hangingPunct="1">
              <a:spcBef>
                <a:spcPts val="1800"/>
              </a:spcBef>
              <a:spcAft>
                <a:spcPts val="0"/>
              </a:spcAft>
              <a:buClr>
                <a:schemeClr val="accent1"/>
              </a:buClr>
              <a:buFont typeface="Wingdings" pitchFamily="2" charset="2"/>
              <a:buChar char="§"/>
              <a:defRPr sz="2000" b="1" kern="1200" baseline="0">
                <a:solidFill>
                  <a:schemeClr val="tx1"/>
                </a:solidFill>
                <a:latin typeface="+mn-lt"/>
                <a:ea typeface="+mn-ea"/>
                <a:cs typeface="+mn-cs"/>
              </a:defRPr>
            </a:lvl1pPr>
            <a:lvl2pPr marL="457200" indent="-228600" algn="l" defTabSz="914400" rtl="0" eaLnBrk="1" latinLnBrk="0" hangingPunct="1">
              <a:spcBef>
                <a:spcPts val="600"/>
              </a:spcBef>
              <a:buClr>
                <a:schemeClr val="accent1"/>
              </a:buClr>
              <a:buFont typeface="Arial" pitchFamily="34" charset="0"/>
              <a:buChar char="–"/>
              <a:defRPr sz="1800" kern="1200" baseline="0">
                <a:solidFill>
                  <a:schemeClr val="tx1"/>
                </a:solidFill>
                <a:latin typeface="+mn-lt"/>
                <a:ea typeface="+mn-ea"/>
                <a:cs typeface="+mn-cs"/>
              </a:defRPr>
            </a:lvl2pPr>
            <a:lvl3pPr marL="640080" indent="-182880" algn="l" defTabSz="914400" rtl="0" eaLnBrk="1" latinLnBrk="0" hangingPunct="1">
              <a:spcBef>
                <a:spcPts val="600"/>
              </a:spcBef>
              <a:buClr>
                <a:schemeClr val="accent1"/>
              </a:buClr>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spcAft>
                <a:spcPts val="600"/>
              </a:spcAft>
              <a:buClr>
                <a:srgbClr val="5B9BD5"/>
              </a:buClr>
              <a:buFont typeface="Wingdings" pitchFamily="2" charset="2"/>
              <a:buNone/>
            </a:pPr>
            <a:r>
              <a:rPr lang="en-US" sz="1400" dirty="0" smtClean="0">
                <a:solidFill>
                  <a:prstClr val="black"/>
                </a:solidFill>
              </a:rPr>
              <a:t>Monitoring and Control</a:t>
            </a:r>
          </a:p>
          <a:p>
            <a:pPr marL="0" indent="0" algn="just">
              <a:spcBef>
                <a:spcPts val="600"/>
              </a:spcBef>
              <a:spcAft>
                <a:spcPts val="600"/>
              </a:spcAft>
              <a:buClr>
                <a:srgbClr val="5B9BD5"/>
              </a:buClr>
              <a:buFont typeface="Wingdings" pitchFamily="2" charset="2"/>
              <a:buNone/>
            </a:pPr>
            <a:endParaRPr lang="en-US" sz="1200" dirty="0" smtClean="0">
              <a:solidFill>
                <a:prstClr val="black"/>
              </a:solidFill>
            </a:endParaRPr>
          </a:p>
          <a:p>
            <a:pPr>
              <a:spcBef>
                <a:spcPts val="0"/>
              </a:spcBef>
              <a:spcAft>
                <a:spcPts val="600"/>
              </a:spcAft>
              <a:buClr>
                <a:srgbClr val="002060"/>
              </a:buClr>
              <a:buFont typeface="Arial" panose="020B0604020202020204" pitchFamily="34" charset="0"/>
              <a:buChar char="•"/>
            </a:pPr>
            <a:r>
              <a:rPr lang="en-US" sz="1200" b="0" dirty="0" smtClean="0">
                <a:solidFill>
                  <a:prstClr val="black"/>
                </a:solidFill>
              </a:rPr>
              <a:t>Determine monitoring requirement of DERs </a:t>
            </a:r>
          </a:p>
          <a:p>
            <a:pPr>
              <a:spcBef>
                <a:spcPts val="0"/>
              </a:spcBef>
              <a:spcAft>
                <a:spcPts val="600"/>
              </a:spcAft>
              <a:buClr>
                <a:srgbClr val="002060"/>
              </a:buClr>
              <a:buFont typeface="Arial" panose="020B0604020202020204" pitchFamily="34" charset="0"/>
              <a:buChar char="•"/>
            </a:pPr>
            <a:r>
              <a:rPr lang="en-US" sz="1200" b="0" dirty="0" smtClean="0">
                <a:solidFill>
                  <a:prstClr val="black"/>
                </a:solidFill>
              </a:rPr>
              <a:t>Explore the impact of DERs on real-time operations of the grid that include scheduling, operation and dispatch</a:t>
            </a:r>
          </a:p>
          <a:p>
            <a:pPr>
              <a:spcBef>
                <a:spcPts val="0"/>
              </a:spcBef>
              <a:spcAft>
                <a:spcPts val="600"/>
              </a:spcAft>
              <a:buClr>
                <a:srgbClr val="002060"/>
              </a:buClr>
              <a:buFont typeface="Arial" panose="020B0604020202020204" pitchFamily="34" charset="0"/>
              <a:buChar char="•"/>
            </a:pPr>
            <a:r>
              <a:rPr lang="en-US" sz="1200" b="0" dirty="0" smtClean="0">
                <a:solidFill>
                  <a:prstClr val="black"/>
                </a:solidFill>
              </a:rPr>
              <a:t>Explore </a:t>
            </a:r>
            <a:r>
              <a:rPr lang="en-US" sz="1200" b="0" dirty="0">
                <a:solidFill>
                  <a:prstClr val="black"/>
                </a:solidFill>
              </a:rPr>
              <a:t>potential control signals to align NYISO and DSP generation or needs for load reduction</a:t>
            </a:r>
            <a:r>
              <a:rPr lang="en-US" sz="1200" b="0" dirty="0" smtClean="0">
                <a:solidFill>
                  <a:prstClr val="black"/>
                </a:solidFill>
              </a:rPr>
              <a:t>.</a:t>
            </a:r>
          </a:p>
          <a:p>
            <a:pPr>
              <a:spcBef>
                <a:spcPts val="0"/>
              </a:spcBef>
              <a:spcAft>
                <a:spcPts val="600"/>
              </a:spcAft>
              <a:buClr>
                <a:srgbClr val="002060"/>
              </a:buClr>
              <a:buFont typeface="Arial" panose="020B0604020202020204" pitchFamily="34" charset="0"/>
              <a:buChar char="•"/>
            </a:pPr>
            <a:r>
              <a:rPr lang="en-US" sz="1200" b="0" dirty="0" smtClean="0">
                <a:solidFill>
                  <a:prstClr val="black"/>
                </a:solidFill>
              </a:rPr>
              <a:t>Discuss standards and protocols for DER aggregation</a:t>
            </a:r>
          </a:p>
          <a:p>
            <a:pPr>
              <a:spcBef>
                <a:spcPts val="0"/>
              </a:spcBef>
              <a:spcAft>
                <a:spcPts val="600"/>
              </a:spcAft>
              <a:buClr>
                <a:srgbClr val="002060"/>
              </a:buClr>
              <a:buFont typeface="Arial" panose="020B0604020202020204" pitchFamily="34" charset="0"/>
              <a:buChar char="•"/>
            </a:pPr>
            <a:r>
              <a:rPr lang="en-US" sz="1200" b="0" dirty="0" smtClean="0">
                <a:solidFill>
                  <a:prstClr val="black"/>
                </a:solidFill>
              </a:rPr>
              <a:t> Discuss DER response to emergency and contingency events.</a:t>
            </a:r>
            <a:endParaRPr lang="en-US" sz="1200" b="0" dirty="0">
              <a:solidFill>
                <a:prstClr val="black"/>
              </a:solidFill>
            </a:endParaRPr>
          </a:p>
        </p:txBody>
      </p:sp>
    </p:spTree>
    <p:extLst>
      <p:ext uri="{BB962C8B-B14F-4D97-AF65-F5344CB8AC3E}">
        <p14:creationId xmlns:p14="http://schemas.microsoft.com/office/powerpoint/2010/main" val="406971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20389"/>
            <a:ext cx="8218842" cy="617192"/>
          </a:xfrm>
        </p:spPr>
        <p:txBody>
          <a:bodyPr/>
          <a:lstStyle/>
          <a:p>
            <a:r>
              <a:rPr lang="en-US" dirty="0" smtClean="0"/>
              <a:t>Grid Operations Topic Descriptions </a:t>
            </a:r>
            <a:endParaRPr lang="en-US" dirty="0"/>
          </a:p>
        </p:txBody>
      </p:sp>
      <p:sp>
        <p:nvSpPr>
          <p:cNvPr id="6" name="Content Placeholder 2"/>
          <p:cNvSpPr txBox="1">
            <a:spLocks/>
          </p:cNvSpPr>
          <p:nvPr/>
        </p:nvSpPr>
        <p:spPr>
          <a:xfrm>
            <a:off x="484095" y="874644"/>
            <a:ext cx="8218842" cy="51421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System </a:t>
            </a:r>
            <a:r>
              <a:rPr lang="en-US" sz="1800" b="1" dirty="0" smtClean="0"/>
              <a:t>Data</a:t>
            </a:r>
          </a:p>
          <a:p>
            <a:pPr marL="0" indent="0">
              <a:buNone/>
            </a:pPr>
            <a:r>
              <a:rPr lang="en-US" sz="1800" dirty="0" smtClean="0"/>
              <a:t>System </a:t>
            </a:r>
            <a:r>
              <a:rPr lang="en-US" sz="1800" dirty="0"/>
              <a:t>data includes grid information such as power consumption, power quality, and reliability at various granularities (system-wide, substation, feeder, etc.). The data is used to generate insightful information that is used by the utilities to support the planning and operation of the distribution system. Insightful information derived from system data would also enable DER providers to make investment and operational decisions that would be beneficial to the overall system thereby increasing societal benefits. </a:t>
            </a:r>
            <a:r>
              <a:rPr lang="en-US" sz="1800" dirty="0" smtClean="0"/>
              <a:t>The utilities would provide </a:t>
            </a:r>
            <a:r>
              <a:rPr lang="en-US" sz="1800" dirty="0"/>
              <a:t>the information necessary for developers to offer solutions that can improve the efficiency of the system and add value to </a:t>
            </a:r>
            <a:r>
              <a:rPr lang="en-US" sz="1800" dirty="0" smtClean="0"/>
              <a:t>customers. </a:t>
            </a:r>
          </a:p>
          <a:p>
            <a:pPr marL="0" indent="0">
              <a:buNone/>
            </a:pPr>
            <a:r>
              <a:rPr lang="en-US" sz="1800" b="1" dirty="0" smtClean="0"/>
              <a:t>Cyber Security </a:t>
            </a:r>
          </a:p>
          <a:p>
            <a:pPr marL="0" indent="0">
              <a:buNone/>
            </a:pPr>
            <a:r>
              <a:rPr lang="en-US" sz="1800" dirty="0" smtClean="0"/>
              <a:t>Cyber security measures are essential for maintaining the confidentiality, integrity, and availability of information. With increased communication and information exchange between the grid entities, cyber security is a critical issue that must be addressed by the utilities. Cyber security plans account for protection of all and any communication of data within the utility and between the utility and third party facilities.</a:t>
            </a:r>
          </a:p>
        </p:txBody>
      </p:sp>
    </p:spTree>
    <p:extLst>
      <p:ext uri="{BB962C8B-B14F-4D97-AF65-F5344CB8AC3E}">
        <p14:creationId xmlns:p14="http://schemas.microsoft.com/office/powerpoint/2010/main" val="3154130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20389"/>
            <a:ext cx="8218842" cy="617192"/>
          </a:xfrm>
        </p:spPr>
        <p:txBody>
          <a:bodyPr/>
          <a:lstStyle/>
          <a:p>
            <a:r>
              <a:rPr lang="en-US" dirty="0"/>
              <a:t>Emerging Themes from Engagement Group </a:t>
            </a:r>
            <a:r>
              <a:rPr lang="en-US" dirty="0" smtClean="0"/>
              <a:t/>
            </a:r>
            <a:br>
              <a:rPr lang="en-US" dirty="0" smtClean="0"/>
            </a:br>
            <a:r>
              <a:rPr lang="en-US" dirty="0" smtClean="0"/>
              <a:t>System </a:t>
            </a:r>
            <a:r>
              <a:rPr lang="en-US" dirty="0"/>
              <a:t>Data</a:t>
            </a:r>
            <a:endParaRPr lang="en-US" dirty="0"/>
          </a:p>
        </p:txBody>
      </p:sp>
      <p:sp>
        <p:nvSpPr>
          <p:cNvPr id="11" name="Content Placeholder 6"/>
          <p:cNvSpPr txBox="1">
            <a:spLocks/>
          </p:cNvSpPr>
          <p:nvPr/>
        </p:nvSpPr>
        <p:spPr>
          <a:xfrm>
            <a:off x="484095" y="990600"/>
            <a:ext cx="8218841" cy="5212080"/>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500" dirty="0" smtClean="0">
                <a:solidFill>
                  <a:prstClr val="black"/>
                </a:solidFill>
              </a:rPr>
              <a:t>DER providers expressed a desire for the JU to provide detailed and granular system data, and as frequently as possible to support integration of possible DER solutions</a:t>
            </a:r>
          </a:p>
          <a:p>
            <a:pPr lvl="1"/>
            <a:r>
              <a:rPr lang="en-US" dirty="0" smtClean="0">
                <a:solidFill>
                  <a:prstClr val="black"/>
                </a:solidFill>
              </a:rPr>
              <a:t>DER provider system data requests range from more general criteria of needing the right data to enable the provider to plan for, site, and operate to significantly more comprehensive, highly detailed, very granular requests with rationales for the use of the data</a:t>
            </a:r>
          </a:p>
          <a:p>
            <a:pPr marL="457200" indent="-457200">
              <a:buFont typeface="+mj-lt"/>
              <a:buAutoNum type="arabicPeriod"/>
            </a:pPr>
            <a:r>
              <a:rPr lang="en-US" sz="3500" dirty="0" smtClean="0">
                <a:solidFill>
                  <a:prstClr val="black"/>
                </a:solidFill>
              </a:rPr>
              <a:t>JU data availability varies by individual utility, system configuration, technologies employed, and planning needs</a:t>
            </a:r>
          </a:p>
          <a:p>
            <a:pPr lvl="1"/>
            <a:r>
              <a:rPr lang="en-US" dirty="0" smtClean="0">
                <a:solidFill>
                  <a:prstClr val="black"/>
                </a:solidFill>
              </a:rPr>
              <a:t>The individual utilities currently do not collect all of the data requested by DERs, nor at the level of detail or frequency requested</a:t>
            </a:r>
          </a:p>
          <a:p>
            <a:pPr lvl="1"/>
            <a:r>
              <a:rPr lang="en-US" dirty="0" smtClean="0">
                <a:solidFill>
                  <a:prstClr val="black"/>
                </a:solidFill>
              </a:rPr>
              <a:t>Individual utilities have a significant amount of system data in a variety of formats in filings with the PSC and in various planning documents, for example in individual utility PAR documents filed with the PSC.  Some of this data is machine readable This data is not all in machine readable formats</a:t>
            </a:r>
          </a:p>
          <a:p>
            <a:pPr lvl="1"/>
            <a:r>
              <a:rPr lang="en-US" dirty="0" smtClean="0">
                <a:solidFill>
                  <a:prstClr val="black"/>
                </a:solidFill>
              </a:rPr>
              <a:t>Individual utility DSIP filings do provide indications of what data is available and where it is available, and in some cases provide the data</a:t>
            </a:r>
          </a:p>
          <a:p>
            <a:pPr lvl="1"/>
            <a:r>
              <a:rPr lang="en-US" dirty="0" smtClean="0">
                <a:solidFill>
                  <a:prstClr val="black"/>
                </a:solidFill>
              </a:rPr>
              <a:t>Given non-disclosure agreements, the JU are generally more comfortable providing the available system data to DER providers</a:t>
            </a:r>
          </a:p>
          <a:p>
            <a:pPr marL="457200" indent="-457200">
              <a:buFont typeface="+mj-lt"/>
              <a:buAutoNum type="arabicPeriod"/>
            </a:pPr>
            <a:r>
              <a:rPr lang="en-US" sz="3500" dirty="0" smtClean="0">
                <a:solidFill>
                  <a:prstClr val="black"/>
                </a:solidFill>
              </a:rPr>
              <a:t>The JU have noted that in addition to providing system data to DER providers, safe and reliable grid operation for which they are responsible will necessitate sharing of information and data from DER providers, and that in general the data requested is driven by the specific DER resource(s) connected to the grid</a:t>
            </a:r>
          </a:p>
          <a:p>
            <a:endParaRPr lang="en-US" dirty="0">
              <a:solidFill>
                <a:prstClr val="black"/>
              </a:solidFill>
            </a:endParaRPr>
          </a:p>
        </p:txBody>
      </p:sp>
    </p:spTree>
    <p:extLst>
      <p:ext uri="{BB962C8B-B14F-4D97-AF65-F5344CB8AC3E}">
        <p14:creationId xmlns:p14="http://schemas.microsoft.com/office/powerpoint/2010/main" val="801698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20389"/>
            <a:ext cx="8218842" cy="617192"/>
          </a:xfrm>
        </p:spPr>
        <p:txBody>
          <a:bodyPr/>
          <a:lstStyle/>
          <a:p>
            <a:r>
              <a:rPr lang="en-US" dirty="0" smtClean="0"/>
              <a:t>Grid Operations Topic Descriptions </a:t>
            </a:r>
            <a:r>
              <a:rPr lang="en-US" i="1" dirty="0" smtClean="0"/>
              <a:t>continued</a:t>
            </a:r>
            <a:endParaRPr lang="en-US" i="1" dirty="0"/>
          </a:p>
        </p:txBody>
      </p:sp>
      <p:sp>
        <p:nvSpPr>
          <p:cNvPr id="6" name="Content Placeholder 2"/>
          <p:cNvSpPr txBox="1">
            <a:spLocks/>
          </p:cNvSpPr>
          <p:nvPr/>
        </p:nvSpPr>
        <p:spPr>
          <a:xfrm>
            <a:off x="484095" y="874644"/>
            <a:ext cx="8218842" cy="51421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t>Monitoring and Control</a:t>
            </a:r>
          </a:p>
          <a:p>
            <a:pPr marL="457200" lvl="1" indent="0">
              <a:buNone/>
            </a:pPr>
            <a:r>
              <a:rPr lang="en-US" sz="1800" b="1" dirty="0" smtClean="0"/>
              <a:t>Monitoring</a:t>
            </a:r>
            <a:r>
              <a:rPr lang="en-US" sz="1800" dirty="0" smtClean="0"/>
              <a:t> </a:t>
            </a:r>
          </a:p>
          <a:p>
            <a:pPr marL="457200" lvl="1" indent="0">
              <a:buNone/>
            </a:pPr>
            <a:r>
              <a:rPr lang="en-US" sz="1800" dirty="0" smtClean="0"/>
              <a:t>Monitoring </a:t>
            </a:r>
            <a:r>
              <a:rPr lang="en-US" sz="1800" dirty="0"/>
              <a:t>of the distribution assets and DERs in the distribution system is essential for maintaining the reliability of the grid. </a:t>
            </a:r>
            <a:r>
              <a:rPr lang="en-US" sz="1800" dirty="0" smtClean="0"/>
              <a:t>As </a:t>
            </a:r>
            <a:r>
              <a:rPr lang="en-US" sz="1800" dirty="0"/>
              <a:t>distributed energy resources have considerable impact on the distribution grid operation, the need for advanced monitoring capability increases with the penetration of distributed energy resources. </a:t>
            </a:r>
            <a:r>
              <a:rPr lang="en-US" sz="1800" dirty="0" smtClean="0"/>
              <a:t>The topic focuses on the needed expansion and improvement in visibility and communication protocols to interact with and observe DER providers. </a:t>
            </a:r>
            <a:endParaRPr lang="en-US" sz="1800" dirty="0"/>
          </a:p>
          <a:p>
            <a:pPr marL="457200" lvl="1" indent="0">
              <a:buNone/>
            </a:pPr>
            <a:r>
              <a:rPr lang="en-US" sz="1800" b="1" dirty="0" smtClean="0"/>
              <a:t>Control/Dispatch</a:t>
            </a:r>
            <a:endParaRPr lang="en-US" sz="1800" b="1" dirty="0"/>
          </a:p>
          <a:p>
            <a:pPr marL="457200" lvl="1" indent="0">
              <a:buNone/>
            </a:pPr>
            <a:r>
              <a:rPr lang="en-US" sz="1800" dirty="0" smtClean="0"/>
              <a:t>Control </a:t>
            </a:r>
            <a:r>
              <a:rPr lang="en-US" sz="1800" dirty="0"/>
              <a:t>at the distribution level refers to signaling and mobilization of distribution assets to satisfy system operational goals in real-time. The ability to control distribution system assets is vital to the reliable and efficient operation of the distribution grid. The term ‘control’ signifies the utility having complete discretion over operation of the asset. Whereas, the term ‘dispatch’ indicates that the utility sends control signals to the asset owner who have discretion over operation of the asset. The term ‘dispatch’ is used for signals sent to DER providers. </a:t>
            </a:r>
          </a:p>
        </p:txBody>
      </p:sp>
    </p:spTree>
    <p:extLst>
      <p:ext uri="{BB962C8B-B14F-4D97-AF65-F5344CB8AC3E}">
        <p14:creationId xmlns:p14="http://schemas.microsoft.com/office/powerpoint/2010/main" val="2782481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Operations – Participants</a:t>
            </a:r>
            <a:endParaRPr lang="en-US" dirty="0">
              <a:solidFill>
                <a:srgbClr val="FF0000"/>
              </a:solidFill>
            </a:endParaRPr>
          </a:p>
        </p:txBody>
      </p:sp>
      <p:graphicFrame>
        <p:nvGraphicFramePr>
          <p:cNvPr id="4" name="Table 2"/>
          <p:cNvGraphicFramePr>
            <a:graphicFrameLocks noGrp="1"/>
          </p:cNvGraphicFramePr>
          <p:nvPr>
            <p:extLst>
              <p:ext uri="{D42A27DB-BD31-4B8C-83A1-F6EECF244321}">
                <p14:modId xmlns:p14="http://schemas.microsoft.com/office/powerpoint/2010/main" val="623629196"/>
              </p:ext>
            </p:extLst>
          </p:nvPr>
        </p:nvGraphicFramePr>
        <p:xfrm>
          <a:off x="400134" y="977067"/>
          <a:ext cx="8386763" cy="4312586"/>
        </p:xfrm>
        <a:graphic>
          <a:graphicData uri="http://schemas.openxmlformats.org/drawingml/2006/table">
            <a:tbl>
              <a:tblPr>
                <a:tableStyleId>{5C22544A-7EE6-4342-B048-85BDC9FD1C3A}</a:tableStyleId>
              </a:tblPr>
              <a:tblGrid>
                <a:gridCol w="1708706">
                  <a:extLst>
                    <a:ext uri="{9D8B030D-6E8A-4147-A177-3AD203B41FA5}">
                      <a16:colId xmlns:a16="http://schemas.microsoft.com/office/drawing/2014/main" xmlns="" val="20000"/>
                    </a:ext>
                  </a:extLst>
                </a:gridCol>
                <a:gridCol w="1858476">
                  <a:extLst>
                    <a:ext uri="{9D8B030D-6E8A-4147-A177-3AD203B41FA5}">
                      <a16:colId xmlns:a16="http://schemas.microsoft.com/office/drawing/2014/main" xmlns="" val="20001"/>
                    </a:ext>
                  </a:extLst>
                </a:gridCol>
                <a:gridCol w="2658771">
                  <a:extLst>
                    <a:ext uri="{9D8B030D-6E8A-4147-A177-3AD203B41FA5}">
                      <a16:colId xmlns:a16="http://schemas.microsoft.com/office/drawing/2014/main" xmlns="" val="20002"/>
                    </a:ext>
                  </a:extLst>
                </a:gridCol>
                <a:gridCol w="2160810">
                  <a:extLst>
                    <a:ext uri="{9D8B030D-6E8A-4147-A177-3AD203B41FA5}">
                      <a16:colId xmlns:a16="http://schemas.microsoft.com/office/drawing/2014/main" xmlns="" val="20003"/>
                    </a:ext>
                  </a:extLst>
                </a:gridCol>
              </a:tblGrid>
              <a:tr h="366404">
                <a:tc>
                  <a:txBody>
                    <a:bodyPr/>
                    <a:lstStyle/>
                    <a:p>
                      <a:pPr marL="91440" algn="ctr" fontAlgn="b"/>
                      <a:r>
                        <a:rPr lang="en-US" sz="1600" b="0" i="0" u="none" strike="noStrike" dirty="0">
                          <a:solidFill>
                            <a:schemeClr val="bg1"/>
                          </a:solidFill>
                          <a:effectLst/>
                          <a:latin typeface="+mn-lt"/>
                        </a:rPr>
                        <a:t>Contact</a:t>
                      </a:r>
                      <a:endParaRPr lang="en-US" sz="1600" b="1"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91440" algn="ctr" fontAlgn="b"/>
                      <a:r>
                        <a:rPr lang="en-US" sz="1600" u="none" strike="noStrike" dirty="0">
                          <a:solidFill>
                            <a:schemeClr val="bg1"/>
                          </a:solidFill>
                          <a:effectLst/>
                        </a:rPr>
                        <a:t>Organization</a:t>
                      </a:r>
                      <a:endParaRPr lang="en-US" sz="1600" b="1"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91440" algn="ctr" fontAlgn="b"/>
                      <a:r>
                        <a:rPr lang="en-US" sz="1600" b="1" i="0" u="none" strike="noStrike" dirty="0">
                          <a:solidFill>
                            <a:schemeClr val="bg1"/>
                          </a:solidFill>
                          <a:effectLst/>
                          <a:latin typeface="Calibri" panose="020F0502020204030204" pitchFamily="34" charset="0"/>
                        </a:rPr>
                        <a:t>Title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91440" algn="ctr" fontAlgn="b"/>
                      <a:r>
                        <a:rPr lang="en-US" sz="1600" u="none" strike="noStrike" dirty="0">
                          <a:solidFill>
                            <a:schemeClr val="bg1"/>
                          </a:solidFill>
                          <a:effectLst/>
                        </a:rPr>
                        <a:t>Email</a:t>
                      </a:r>
                      <a:endParaRPr lang="en-US" sz="1600" b="1"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196124">
                <a:tc>
                  <a:txBody>
                    <a:bodyPr/>
                    <a:lstStyle/>
                    <a:p>
                      <a:pPr marL="91440" algn="l">
                        <a:spcBef>
                          <a:spcPts val="0"/>
                        </a:spcBef>
                        <a:spcAft>
                          <a:spcPts val="0"/>
                        </a:spcAft>
                      </a:pPr>
                      <a:r>
                        <a:rPr lang="en-US" sz="1050" b="0" u="none" dirty="0">
                          <a:solidFill>
                            <a:schemeClr val="tx1"/>
                          </a:solidFill>
                          <a:effectLst/>
                          <a:latin typeface="+mn-lt"/>
                        </a:rPr>
                        <a:t>Scott Graves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050" u="none" dirty="0">
                          <a:solidFill>
                            <a:schemeClr val="tx1"/>
                          </a:solidFill>
                          <a:effectLst/>
                          <a:latin typeface="+mn-lt"/>
                        </a:rPr>
                        <a:t>ICF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050" u="none" dirty="0">
                          <a:solidFill>
                            <a:schemeClr val="tx1"/>
                          </a:solidFill>
                          <a:effectLst/>
                          <a:latin typeface="+mn-lt"/>
                        </a:rPr>
                        <a:t>Facilitator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050" u="none" dirty="0">
                          <a:solidFill>
                            <a:schemeClr val="tx1"/>
                          </a:solidFill>
                          <a:effectLst/>
                          <a:latin typeface="+mn-lt"/>
                        </a:rPr>
                        <a:t>Scott.Graves@icfi.com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1"/>
                  </a:ext>
                </a:extLst>
              </a:tr>
              <a:tr h="184587">
                <a:tc>
                  <a:txBody>
                    <a:bodyPr/>
                    <a:lstStyle/>
                    <a:p>
                      <a:pPr marL="91440" algn="l" fontAlgn="b"/>
                      <a:r>
                        <a:rPr lang="en-US" sz="1050" b="0" i="0" u="none" strike="noStrike" dirty="0" smtClean="0">
                          <a:solidFill>
                            <a:srgbClr val="000000"/>
                          </a:solidFill>
                          <a:effectLst/>
                          <a:latin typeface="+mn-lt"/>
                        </a:rPr>
                        <a:t>Irina Rodina</a:t>
                      </a:r>
                      <a:endParaRPr lang="en-US" sz="1050" b="0"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rgbClr val="000000"/>
                          </a:solidFill>
                          <a:effectLst/>
                          <a:latin typeface="+mn-lt"/>
                        </a:rPr>
                        <a:t>Acadia Center</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rgbClr val="000000"/>
                          </a:solidFill>
                          <a:effectLst/>
                          <a:latin typeface="+mn-lt"/>
                        </a:rPr>
                        <a:t>Staff Counsel</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00" b="0" i="0" u="none" strike="noStrike" dirty="0">
                          <a:solidFill>
                            <a:schemeClr val="tx1"/>
                          </a:solidFill>
                          <a:effectLst/>
                          <a:latin typeface="+mn-lt"/>
                        </a:rPr>
                        <a:t>irodina@acadiacenter.org;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84587">
                <a:tc>
                  <a:txBody>
                    <a:bodyPr/>
                    <a:lstStyle/>
                    <a:p>
                      <a:pPr marL="91440" algn="l">
                        <a:spcBef>
                          <a:spcPts val="0"/>
                        </a:spcBef>
                        <a:spcAft>
                          <a:spcPts val="300"/>
                        </a:spcAft>
                      </a:pPr>
                      <a:r>
                        <a:rPr lang="en-US" sz="1050" b="0" u="none" dirty="0" smtClean="0">
                          <a:solidFill>
                            <a:schemeClr val="tx1"/>
                          </a:solidFill>
                          <a:effectLst/>
                          <a:latin typeface="+mn-lt"/>
                        </a:rPr>
                        <a:t>Anthony Fiore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City of NY</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Office of Energy</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afiore@cityhall.nyc.gov</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84587">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mn-lt"/>
                        </a:rPr>
                        <a:t>Damian Sciano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a:solidFill>
                            <a:srgbClr val="000000"/>
                          </a:solidFill>
                          <a:effectLst/>
                          <a:latin typeface="+mn-lt"/>
                        </a:rPr>
                        <a:t>ConEdison/O&amp;R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u="none" dirty="0" smtClean="0">
                          <a:solidFill>
                            <a:schemeClr val="tx1"/>
                          </a:solidFill>
                          <a:effectLst/>
                          <a:latin typeface="+mn-lt"/>
                        </a:rPr>
                        <a:t>Director</a:t>
                      </a:r>
                      <a:r>
                        <a:rPr lang="en-US" sz="1050" u="none" dirty="0">
                          <a:solidFill>
                            <a:schemeClr val="tx1"/>
                          </a:solidFill>
                          <a:effectLst/>
                          <a:latin typeface="+mn-lt"/>
                        </a:rPr>
                        <a:t>, Distributed Resource Integration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u="none" dirty="0">
                          <a:solidFill>
                            <a:schemeClr val="tx1"/>
                          </a:solidFill>
                          <a:effectLst/>
                          <a:latin typeface="+mn-lt"/>
                        </a:rPr>
                        <a:t>scianod@coned.com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84587">
                <a:tc>
                  <a:txBody>
                    <a:bodyPr/>
                    <a:lstStyle/>
                    <a:p>
                      <a:pPr marL="91440" algn="l" fontAlgn="b"/>
                      <a:r>
                        <a:rPr lang="en-US" sz="1050" b="0" i="0" u="none" strike="noStrike" dirty="0" smtClean="0">
                          <a:solidFill>
                            <a:srgbClr val="000000"/>
                          </a:solidFill>
                          <a:effectLst/>
                          <a:latin typeface="+mn-lt"/>
                        </a:rPr>
                        <a:t>Isaac Liberman</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rgbClr val="000000"/>
                          </a:solidFill>
                          <a:effectLst/>
                          <a:latin typeface="+mn-lt"/>
                        </a:rPr>
                        <a:t>Cypress Creek Renewables</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chemeClr val="tx1"/>
                          </a:solidFill>
                          <a:effectLst/>
                          <a:latin typeface="+mn-lt"/>
                        </a:rPr>
                        <a:t>liberman@ccrenew.com</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84587">
                <a:tc>
                  <a:txBody>
                    <a:bodyPr/>
                    <a:lstStyle/>
                    <a:p>
                      <a:pPr marL="91440" algn="l" fontAlgn="b"/>
                      <a:r>
                        <a:rPr lang="en-US" sz="1050" u="none" strike="noStrike" dirty="0">
                          <a:effectLst/>
                          <a:latin typeface="+mn-lt"/>
                        </a:rPr>
                        <a:t>Chris Kallaher</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effectLst/>
                          <a:latin typeface="+mn-lt"/>
                        </a:rPr>
                        <a:t>Direct Energy</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a:solidFill>
                            <a:srgbClr val="000000"/>
                          </a:solidFill>
                          <a:effectLst/>
                          <a:latin typeface="+mn-lt"/>
                        </a:rPr>
                        <a:t>Director, Government &amp; Regulatory Affairs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solidFill>
                            <a:schemeClr val="tx1"/>
                          </a:solidFill>
                          <a:effectLst/>
                          <a:latin typeface="+mn-lt"/>
                        </a:rPr>
                        <a:t>chris.kallaher@directenergy.com</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184587">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latin typeface="+mn-lt"/>
                        </a:rPr>
                        <a:t>Ronny Sandoval</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smtClean="0">
                          <a:effectLst/>
                          <a:latin typeface="+mn-lt"/>
                        </a:rPr>
                        <a:t>Environmental</a:t>
                      </a:r>
                      <a:r>
                        <a:rPr lang="en-US" sz="1050" u="none" strike="noStrike" baseline="0" dirty="0" smtClean="0">
                          <a:effectLst/>
                          <a:latin typeface="+mn-lt"/>
                        </a:rPr>
                        <a:t> Defense Fund</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r>
                        <a:rPr lang="en-US" sz="1050" kern="1200" dirty="0" smtClean="0">
                          <a:solidFill>
                            <a:schemeClr val="dk1"/>
                          </a:solidFill>
                          <a:effectLst/>
                          <a:latin typeface="+mn-lt"/>
                          <a:ea typeface="+mn-ea"/>
                          <a:cs typeface="+mn-cs"/>
                        </a:rPr>
                        <a:t>Director, Grid Modernization</a:t>
                      </a:r>
                    </a:p>
                    <a:p>
                      <a:pPr marL="91440"/>
                      <a:r>
                        <a:rPr lang="en-US" sz="1050" kern="1200" dirty="0" smtClean="0">
                          <a:solidFill>
                            <a:schemeClr val="dk1"/>
                          </a:solidFill>
                          <a:effectLst/>
                          <a:latin typeface="+mn-lt"/>
                          <a:ea typeface="+mn-ea"/>
                          <a:cs typeface="+mn-cs"/>
                        </a:rPr>
                        <a:t>Climate &amp; Energy Program</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u="none" kern="1200" dirty="0" smtClean="0">
                          <a:solidFill>
                            <a:schemeClr val="dk1"/>
                          </a:solidFill>
                          <a:effectLst/>
                          <a:latin typeface="+mn-lt"/>
                          <a:ea typeface="+mn-ea"/>
                          <a:cs typeface="+mn-cs"/>
                        </a:rPr>
                        <a:t>rsandoval@edf.org</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184587">
                <a:tc>
                  <a:txBody>
                    <a:bodyPr/>
                    <a:lstStyle/>
                    <a:p>
                      <a:pPr marL="9144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mn-lt"/>
                        </a:rPr>
                        <a:t>Greg Geller</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rgbClr val="000000"/>
                          </a:solidFill>
                          <a:effectLst/>
                          <a:latin typeface="+mn-lt"/>
                        </a:rPr>
                        <a:t>EnerNOC</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Regulatory</a:t>
                      </a:r>
                      <a:r>
                        <a:rPr lang="en-US" sz="1050" u="none" baseline="0" dirty="0" smtClean="0">
                          <a:solidFill>
                            <a:schemeClr val="tx1"/>
                          </a:solidFill>
                          <a:effectLst/>
                          <a:latin typeface="+mn-lt"/>
                        </a:rPr>
                        <a:t> &amp; Government Affairs</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ggeller@enernoc.com</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84587">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mn-lt"/>
                        </a:rPr>
                        <a:t>Tori Ballif Gibbons</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rgbClr val="000000"/>
                          </a:solidFill>
                          <a:effectLst/>
                          <a:latin typeface="+mn-lt"/>
                        </a:rPr>
                        <a:t>IREC</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00" b="0" i="0" u="none" strike="noStrike" dirty="0" smtClean="0">
                          <a:solidFill>
                            <a:srgbClr val="000000"/>
                          </a:solidFill>
                          <a:effectLst/>
                          <a:latin typeface="Calibri" panose="020F0502020204030204" pitchFamily="34" charset="0"/>
                        </a:rPr>
                        <a:t>Attorney</a:t>
                      </a:r>
                      <a:endParaRPr lang="en-US"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b"/>
                      <a:r>
                        <a:rPr lang="en-US" sz="1000" b="0" i="0" u="none" strike="noStrike" dirty="0" smtClean="0">
                          <a:solidFill>
                            <a:schemeClr val="tx1"/>
                          </a:solidFill>
                          <a:effectLst/>
                          <a:latin typeface="+mn-lt"/>
                        </a:rPr>
                        <a:t>Gibbons@smwlaw.com</a:t>
                      </a:r>
                      <a:endParaRPr lang="en-US" sz="10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84587">
                <a:tc>
                  <a:txBody>
                    <a:bodyPr/>
                    <a:lstStyle/>
                    <a:p>
                      <a:pPr marL="91440" marR="0" indent="0" algn="l" defTabSz="914400" rtl="0" eaLnBrk="1" fontAlgn="b" latinLnBrk="0" hangingPunct="1">
                        <a:lnSpc>
                          <a:spcPct val="100000"/>
                        </a:lnSpc>
                        <a:spcBef>
                          <a:spcPts val="0"/>
                        </a:spcBef>
                        <a:spcAft>
                          <a:spcPts val="0"/>
                        </a:spcAft>
                        <a:buClrTx/>
                        <a:buSzTx/>
                        <a:buFontTx/>
                        <a:buNone/>
                        <a:tabLst/>
                        <a:defRPr/>
                      </a:pPr>
                      <a:r>
                        <a:rPr lang="en-US" sz="1050" u="none" strike="noStrike" dirty="0">
                          <a:effectLst/>
                          <a:latin typeface="+mn-lt"/>
                        </a:rPr>
                        <a:t>Miles Farmer</a:t>
                      </a:r>
                      <a:endParaRPr lang="en-US" sz="1050" b="0"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effectLst/>
                          <a:latin typeface="+mn-lt"/>
                        </a:rPr>
                        <a:t>NRDC</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a:solidFill>
                            <a:srgbClr val="000000"/>
                          </a:solidFill>
                          <a:effectLst/>
                          <a:latin typeface="+mn-lt"/>
                        </a:rPr>
                        <a:t>VP, Market &amp; Regulatory Affairs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solidFill>
                            <a:schemeClr val="tx1"/>
                          </a:solidFill>
                          <a:effectLst/>
                          <a:latin typeface="+mn-lt"/>
                        </a:rPr>
                        <a:t>mfarmer@nrdc.org</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184587">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latin typeface="+mn-lt"/>
                        </a:rPr>
                        <a:t>Peter  </a:t>
                      </a:r>
                      <a:r>
                        <a:rPr lang="en-US" sz="1050" u="none" strike="noStrike" dirty="0">
                          <a:effectLst/>
                          <a:latin typeface="+mn-lt"/>
                        </a:rPr>
                        <a:t>Fuller</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smtClean="0">
                          <a:effectLst/>
                          <a:latin typeface="+mn-lt"/>
                        </a:rPr>
                        <a:t>NRG Energy</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a:solidFill>
                            <a:srgbClr val="000000"/>
                          </a:solidFill>
                          <a:effectLst/>
                          <a:latin typeface="+mn-lt"/>
                        </a:rPr>
                        <a:t>Director, Market &amp; Regulatory Affairs </a:t>
                      </a:r>
                      <a:r>
                        <a:rPr lang="en-US" sz="1050" b="0" i="0" u="none" strike="noStrike" dirty="0" smtClean="0">
                          <a:solidFill>
                            <a:srgbClr val="000000"/>
                          </a:solidFill>
                          <a:effectLst/>
                          <a:latin typeface="+mn-lt"/>
                        </a:rPr>
                        <a:t>NY</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solidFill>
                            <a:schemeClr val="tx1"/>
                          </a:solidFill>
                          <a:effectLst/>
                          <a:latin typeface="+mn-lt"/>
                        </a:rPr>
                        <a:t>Peter.Fuller@nrg.com</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127413">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u="none" strike="noStrike" dirty="0">
                          <a:effectLst/>
                          <a:latin typeface="+mn-lt"/>
                        </a:rPr>
                        <a:t>Kelli Joseph, Ph.D</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effectLst/>
                          <a:latin typeface="+mn-lt"/>
                        </a:rPr>
                        <a:t>NRG Energy</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a:solidFill>
                            <a:srgbClr val="000000"/>
                          </a:solidFill>
                          <a:effectLst/>
                          <a:latin typeface="+mn-lt"/>
                        </a:rPr>
                        <a:t>Executive Director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solidFill>
                            <a:schemeClr val="tx1"/>
                          </a:solidFill>
                          <a:effectLst/>
                          <a:latin typeface="+mn-lt"/>
                        </a:rPr>
                        <a:t>Kelli.Joseph@nrg.com</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r h="184587">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u="none" strike="noStrike" dirty="0">
                          <a:effectLst/>
                          <a:latin typeface="+mn-lt"/>
                        </a:rPr>
                        <a:t>Bill Acker</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effectLst/>
                          <a:latin typeface="+mn-lt"/>
                        </a:rPr>
                        <a:t>NY-BEST</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rgbClr val="000000"/>
                          </a:solidFill>
                          <a:effectLst/>
                          <a:latin typeface="+mn-lt"/>
                        </a:rPr>
                        <a:t>Executive Director</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solidFill>
                            <a:schemeClr val="tx1"/>
                          </a:solidFill>
                          <a:effectLst/>
                          <a:latin typeface="+mn-lt"/>
                        </a:rPr>
                        <a:t>acker@ny-best.org</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8"/>
                  </a:ext>
                </a:extLst>
              </a:tr>
              <a:tr h="184587">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u="none" strike="noStrike" dirty="0">
                          <a:effectLst/>
                          <a:latin typeface="+mn-lt"/>
                        </a:rPr>
                        <a:t>Vijaya Ganugula</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effectLst/>
                          <a:latin typeface="+mn-lt"/>
                        </a:rPr>
                        <a:t>NYISO</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rgbClr val="000000"/>
                          </a:solidFill>
                          <a:effectLst/>
                          <a:latin typeface="+mn-lt"/>
                        </a:rPr>
                        <a:t>Manager,</a:t>
                      </a:r>
                      <a:r>
                        <a:rPr lang="en-US" sz="1050" b="0" i="0" u="none" strike="noStrike" baseline="0" dirty="0" smtClean="0">
                          <a:solidFill>
                            <a:srgbClr val="000000"/>
                          </a:solidFill>
                          <a:effectLst/>
                          <a:latin typeface="+mn-lt"/>
                        </a:rPr>
                        <a:t> Demand Response Operations</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solidFill>
                            <a:schemeClr val="tx1"/>
                          </a:solidFill>
                          <a:effectLst/>
                          <a:latin typeface="+mn-lt"/>
                        </a:rPr>
                        <a:t>vganugula@nyiso.com</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9"/>
                  </a:ext>
                </a:extLst>
              </a:tr>
              <a:tr h="184587">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u="none" strike="noStrike" dirty="0">
                          <a:effectLst/>
                          <a:latin typeface="+mn-lt"/>
                        </a:rPr>
                        <a:t>Mike DeSocio</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effectLst/>
                          <a:latin typeface="+mn-lt"/>
                        </a:rPr>
                        <a:t>NYISO</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rgbClr val="000000"/>
                          </a:solidFill>
                          <a:effectLst/>
                          <a:latin typeface="+mn-lt"/>
                        </a:rPr>
                        <a:t>Senior Manager, Market Design</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solidFill>
                            <a:schemeClr val="tx1"/>
                          </a:solidFill>
                          <a:effectLst/>
                          <a:latin typeface="+mn-lt"/>
                        </a:rPr>
                        <a:t>mdesocio@nyiso.com</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10"/>
                  </a:ext>
                </a:extLst>
              </a:tr>
              <a:tr h="138032">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mn-lt"/>
                        </a:rPr>
                        <a:t>Dave Crudele</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rgbClr val="000000"/>
                          </a:solidFill>
                          <a:effectLst/>
                          <a:latin typeface="+mn-lt"/>
                        </a:rPr>
                        <a:t>NYSERDA</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rgbClr val="000000"/>
                          </a:solidFill>
                          <a:effectLst/>
                          <a:latin typeface="+mn-lt"/>
                        </a:rPr>
                        <a:t>Project</a:t>
                      </a:r>
                      <a:r>
                        <a:rPr lang="en-US" sz="1050" b="0" i="0" u="none" strike="noStrike" baseline="0" dirty="0" smtClean="0">
                          <a:solidFill>
                            <a:srgbClr val="000000"/>
                          </a:solidFill>
                          <a:effectLst/>
                          <a:latin typeface="+mn-lt"/>
                        </a:rPr>
                        <a:t> Manager – Smart Grid Team</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chemeClr val="tx1"/>
                          </a:solidFill>
                          <a:effectLst/>
                          <a:latin typeface="+mn-lt"/>
                        </a:rPr>
                        <a:t>Dave.Crudele@nyserda.ny.gov</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71554">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u="none" strike="noStrike" dirty="0">
                          <a:effectLst/>
                          <a:latin typeface="+mn-lt"/>
                        </a:rPr>
                        <a:t>Mike Razanousky</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effectLst/>
                          <a:latin typeface="+mn-lt"/>
                        </a:rPr>
                        <a:t>NYSERDA</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a:solidFill>
                            <a:srgbClr val="000000"/>
                          </a:solidFill>
                          <a:effectLst/>
                          <a:latin typeface="+mn-lt"/>
                        </a:rPr>
                        <a:t>Manager of Distributed Resource </a:t>
                      </a:r>
                      <a:r>
                        <a:rPr lang="en-US" sz="1050" b="0" i="0" u="none" strike="noStrike" dirty="0" smtClean="0">
                          <a:solidFill>
                            <a:srgbClr val="000000"/>
                          </a:solidFill>
                          <a:effectLst/>
                          <a:latin typeface="+mn-lt"/>
                        </a:rPr>
                        <a:t>Integration</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solidFill>
                            <a:schemeClr val="tx1"/>
                          </a:solidFill>
                          <a:effectLst/>
                          <a:latin typeface="+mn-lt"/>
                        </a:rPr>
                        <a:t>Mike.Razanousky@nyserda.ny.gov</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11"/>
                  </a:ext>
                </a:extLst>
              </a:tr>
              <a:tr h="169619">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u="none" strike="noStrike" dirty="0">
                          <a:effectLst/>
                          <a:latin typeface="+mn-lt"/>
                        </a:rPr>
                        <a:t>Roni Epstein</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effectLst/>
                          <a:latin typeface="+mn-lt"/>
                        </a:rPr>
                        <a:t>Pace Energy and Climate Center </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Director of Strategic Engagement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solidFill>
                            <a:schemeClr val="tx1"/>
                          </a:solidFill>
                          <a:effectLst/>
                          <a:latin typeface="+mn-lt"/>
                        </a:rPr>
                        <a:t>repstein@law.pace.edu </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14"/>
                  </a:ext>
                </a:extLst>
              </a:tr>
              <a:tr h="184587">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dirty="0" smtClean="0">
                          <a:solidFill>
                            <a:srgbClr val="000000"/>
                          </a:solidFill>
                          <a:latin typeface="+mn-lt"/>
                        </a:rPr>
                        <a:t>Christian Bonvin</a:t>
                      </a:r>
                      <a:endParaRPr lang="en-US" sz="1050" u="sng"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rgbClr val="000000"/>
                          </a:solidFill>
                          <a:effectLst/>
                          <a:latin typeface="+mn-lt"/>
                        </a:rPr>
                        <a:t>NY Department of Public Service</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marR="0" indent="0" algn="l" defTabSz="914400" rtl="0" eaLnBrk="1" fontAlgn="ctr" latinLnBrk="0" hangingPunct="1">
                        <a:lnSpc>
                          <a:spcPct val="100000"/>
                        </a:lnSpc>
                        <a:spcBef>
                          <a:spcPts val="0"/>
                        </a:spcBef>
                        <a:spcAft>
                          <a:spcPts val="0"/>
                        </a:spcAft>
                        <a:buClrTx/>
                        <a:buSzTx/>
                        <a:buFontTx/>
                        <a:buNone/>
                        <a:tabLst/>
                        <a:defRPr/>
                      </a:pPr>
                      <a:r>
                        <a:rPr lang="en-US" sz="1050" kern="1200" dirty="0" smtClean="0">
                          <a:effectLst/>
                          <a:latin typeface="+mn-lt"/>
                          <a:ea typeface="+mn-ea"/>
                          <a:cs typeface="+mn-cs"/>
                        </a:rPr>
                        <a:t>DPS</a:t>
                      </a:r>
                      <a:r>
                        <a:rPr lang="en-US" sz="1050" kern="1200" baseline="0" dirty="0" smtClean="0">
                          <a:effectLst/>
                          <a:latin typeface="+mn-lt"/>
                          <a:ea typeface="+mn-ea"/>
                          <a:cs typeface="+mn-cs"/>
                        </a:rPr>
                        <a:t> Staff</a:t>
                      </a:r>
                      <a:endParaRPr lang="en-US" sz="1050" kern="1200" dirty="0">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chemeClr val="tx1"/>
                          </a:solidFill>
                          <a:effectLst/>
                          <a:latin typeface="+mn-lt"/>
                        </a:rPr>
                        <a:t>Christian.Bonvin@dps.ny.gov</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815536048"/>
                  </a:ext>
                </a:extLst>
              </a:tr>
              <a:tr h="184587">
                <a:tc>
                  <a:txBody>
                    <a:bodyPr/>
                    <a:lstStyle/>
                    <a:p>
                      <a:pPr marL="91440" algn="l" fontAlgn="ctr"/>
                      <a:r>
                        <a:rPr lang="en-US" sz="1050" b="0" i="0" u="none" strike="noStrike" dirty="0" smtClean="0">
                          <a:solidFill>
                            <a:srgbClr val="000000"/>
                          </a:solidFill>
                          <a:effectLst/>
                          <a:latin typeface="+mn-lt"/>
                        </a:rPr>
                        <a:t>Scott Higgins</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smtClean="0">
                          <a:solidFill>
                            <a:srgbClr val="000000"/>
                          </a:solidFill>
                          <a:effectLst/>
                          <a:latin typeface="+mn-lt"/>
                        </a:rPr>
                        <a:t>Schneider Electric</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00" b="0" i="0" u="none" strike="noStrike" dirty="0">
                          <a:solidFill>
                            <a:srgbClr val="000000"/>
                          </a:solidFill>
                          <a:effectLst/>
                          <a:latin typeface="Calibri" panose="020F0502020204030204" pitchFamily="34" charset="0"/>
                        </a:rPr>
                        <a:t>Director, Utility Distributed </a:t>
                      </a:r>
                      <a:r>
                        <a:rPr lang="en-US" sz="1000" b="0" i="0" u="none" strike="noStrike" dirty="0" smtClean="0">
                          <a:solidFill>
                            <a:srgbClr val="000000"/>
                          </a:solidFill>
                          <a:effectLst/>
                          <a:latin typeface="Calibri" panose="020F0502020204030204" pitchFamily="34" charset="0"/>
                        </a:rPr>
                        <a:t>Energy &amp; Microgrids</a:t>
                      </a:r>
                      <a:endParaRPr lang="en-US"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b"/>
                      <a:r>
                        <a:rPr lang="en-US" sz="1000" u="none" strike="noStrike" dirty="0">
                          <a:solidFill>
                            <a:schemeClr val="tx1"/>
                          </a:solidFill>
                          <a:effectLst/>
                          <a:latin typeface="+mn-lt"/>
                        </a:rPr>
                        <a:t>scott.higgins@schneider-electric.com</a:t>
                      </a:r>
                      <a:endParaRPr lang="en-US" sz="10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84587">
                <a:tc>
                  <a:txBody>
                    <a:bodyPr/>
                    <a:lstStyle/>
                    <a:p>
                      <a:pPr marL="91440" algn="l" fontAlgn="ctr"/>
                      <a:r>
                        <a:rPr lang="en-US" sz="1050" u="none" strike="noStrike" dirty="0">
                          <a:effectLst/>
                          <a:latin typeface="+mn-lt"/>
                        </a:rPr>
                        <a:t>Carlos Gonzalez </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effectLst/>
                          <a:latin typeface="+mn-lt"/>
                        </a:rPr>
                        <a:t>SolarCity</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b="0" i="0" u="none" strike="noStrike" dirty="0">
                          <a:solidFill>
                            <a:srgbClr val="000000"/>
                          </a:solidFill>
                          <a:effectLst/>
                          <a:latin typeface="+mn-lt"/>
                        </a:rPr>
                        <a:t>Director, Grid Engineering</a:t>
                      </a:r>
                      <a:r>
                        <a:rPr lang="en-US" sz="1050" b="0" i="0" u="none" strike="noStrike" baseline="0" dirty="0">
                          <a:solidFill>
                            <a:srgbClr val="000000"/>
                          </a:solidFill>
                          <a:effectLst/>
                          <a:latin typeface="+mn-lt"/>
                        </a:rPr>
                        <a:t> Solutions</a:t>
                      </a:r>
                      <a:endParaRPr lang="en-US" sz="105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91440" algn="l" fontAlgn="ctr"/>
                      <a:r>
                        <a:rPr lang="en-US" sz="1050" u="none" strike="noStrike" dirty="0">
                          <a:solidFill>
                            <a:schemeClr val="tx1"/>
                          </a:solidFill>
                          <a:effectLst/>
                          <a:latin typeface="+mn-lt"/>
                        </a:rPr>
                        <a:t>cgonzalez3@solarcity.com</a:t>
                      </a:r>
                      <a:endParaRPr lang="en-US" sz="105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7319503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Advisory Group Members</a:t>
            </a:r>
          </a:p>
        </p:txBody>
      </p:sp>
      <p:graphicFrame>
        <p:nvGraphicFramePr>
          <p:cNvPr id="5" name="Table 4"/>
          <p:cNvGraphicFramePr>
            <a:graphicFrameLocks noGrp="1"/>
          </p:cNvGraphicFramePr>
          <p:nvPr>
            <p:extLst>
              <p:ext uri="{D42A27DB-BD31-4B8C-83A1-F6EECF244321}">
                <p14:modId xmlns:p14="http://schemas.microsoft.com/office/powerpoint/2010/main" val="510199983"/>
              </p:ext>
            </p:extLst>
          </p:nvPr>
        </p:nvGraphicFramePr>
        <p:xfrm>
          <a:off x="944963" y="988410"/>
          <a:ext cx="7297106" cy="4845392"/>
        </p:xfrm>
        <a:graphic>
          <a:graphicData uri="http://schemas.openxmlformats.org/drawingml/2006/table">
            <a:tbl>
              <a:tblPr firstRow="1" firstCol="1" bandRow="1"/>
              <a:tblGrid>
                <a:gridCol w="1429789"/>
                <a:gridCol w="1340385"/>
                <a:gridCol w="1670890"/>
                <a:gridCol w="2856042"/>
              </a:tblGrid>
              <a:tr h="804887">
                <a:tc>
                  <a:txBody>
                    <a:bodyPr/>
                    <a:lstStyle/>
                    <a:p>
                      <a:pPr marL="9144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bg1"/>
                        </a:solidFill>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600" b="0" dirty="0" smtClean="0">
                          <a:solidFill>
                            <a:schemeClr val="bg1"/>
                          </a:solidFill>
                          <a:effectLst/>
                          <a:latin typeface="+mn-lt"/>
                          <a:ea typeface="Calibri" panose="020F0502020204030204" pitchFamily="34" charset="0"/>
                          <a:cs typeface="Times New Roman" panose="02020603050405020304" pitchFamily="18" charset="0"/>
                        </a:rPr>
                        <a:t>Contact</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600" b="0" dirty="0" smtClean="0">
                          <a:solidFill>
                            <a:schemeClr val="bg1"/>
                          </a:solidFill>
                          <a:effectLst/>
                          <a:latin typeface="+mn-lt"/>
                          <a:ea typeface="Calibri" panose="020F0502020204030204" pitchFamily="34" charset="0"/>
                          <a:cs typeface="Times New Roman" panose="02020603050405020304" pitchFamily="18" charset="0"/>
                        </a:rPr>
                        <a:t>Organization</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600" b="0" dirty="0" smtClean="0">
                          <a:solidFill>
                            <a:schemeClr val="bg1"/>
                          </a:solidFill>
                          <a:effectLst/>
                          <a:latin typeface="+mn-lt"/>
                          <a:ea typeface="Calibri" panose="020F0502020204030204" pitchFamily="34" charset="0"/>
                          <a:cs typeface="Times New Roman" panose="02020603050405020304" pitchFamily="18" charset="0"/>
                        </a:rPr>
                        <a:t>Title</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NY DPS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b="0" dirty="0" smtClean="0">
                          <a:solidFill>
                            <a:schemeClr val="tx1"/>
                          </a:solidFill>
                          <a:effectLst/>
                          <a:latin typeface="+mn-lt"/>
                        </a:rPr>
                        <a:t>Tammy Mitchell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Dept. of</a:t>
                      </a:r>
                      <a:r>
                        <a:rPr lang="en-US" sz="1100" u="none" baseline="0" dirty="0" smtClean="0">
                          <a:solidFill>
                            <a:schemeClr val="tx1"/>
                          </a:solidFill>
                          <a:effectLst/>
                          <a:latin typeface="+mn-lt"/>
                        </a:rPr>
                        <a:t> Public Service</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Chief, Electric Distribution Systems </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DER Provider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b="0" dirty="0" smtClean="0">
                          <a:solidFill>
                            <a:schemeClr val="tx1"/>
                          </a:solidFill>
                          <a:effectLst/>
                          <a:latin typeface="+mn-lt"/>
                        </a:rPr>
                        <a:t>Carlos</a:t>
                      </a:r>
                      <a:r>
                        <a:rPr lang="en-US" sz="1100" b="0" baseline="0" dirty="0" smtClean="0">
                          <a:solidFill>
                            <a:schemeClr val="tx1"/>
                          </a:solidFill>
                          <a:effectLst/>
                          <a:latin typeface="+mn-lt"/>
                        </a:rPr>
                        <a:t> Gonzalez</a:t>
                      </a:r>
                      <a:endParaRPr lang="en-US" sz="1100" b="0"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SolarCity</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Grid Engineering Solutions</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DER Provider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Pete Fuller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NRG</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VP, Market &amp; Regulatory</a:t>
                      </a:r>
                      <a:r>
                        <a:rPr lang="en-US" sz="1050" u="none" baseline="0" dirty="0" smtClean="0">
                          <a:solidFill>
                            <a:schemeClr val="tx1"/>
                          </a:solidFill>
                          <a:effectLst/>
                          <a:latin typeface="+mn-lt"/>
                        </a:rPr>
                        <a:t> Affairs</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48594">
                <a:tc>
                  <a:txBody>
                    <a:bodyPr/>
                    <a:lstStyle/>
                    <a:p>
                      <a:pPr marL="91440" algn="l" fontAlgn="b">
                        <a:spcBef>
                          <a:spcPts val="0"/>
                        </a:spcBef>
                        <a:spcAft>
                          <a:spcPts val="300"/>
                        </a:spcAft>
                      </a:pPr>
                      <a:r>
                        <a:rPr lang="en-US" sz="1050" b="1" i="0" u="none" strike="noStrike" dirty="0" smtClean="0">
                          <a:solidFill>
                            <a:srgbClr val="000000"/>
                          </a:solidFill>
                          <a:effectLst/>
                          <a:latin typeface="+mn-lt"/>
                        </a:rPr>
                        <a:t>DER Provider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Bill Acker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NY-BEST</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Executive Director</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DER Provider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Greg Geller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err="1" smtClean="0">
                          <a:solidFill>
                            <a:schemeClr val="tx1"/>
                          </a:solidFill>
                          <a:effectLst/>
                          <a:latin typeface="+mn-lt"/>
                        </a:rPr>
                        <a:t>EnerNoc</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Regulatory</a:t>
                      </a:r>
                      <a:r>
                        <a:rPr lang="en-US" sz="1050" u="none" baseline="0" dirty="0" smtClean="0">
                          <a:solidFill>
                            <a:schemeClr val="tx1"/>
                          </a:solidFill>
                          <a:effectLst/>
                          <a:latin typeface="+mn-lt"/>
                        </a:rPr>
                        <a:t> &amp; Government Affairs</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Large Customer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Mike </a:t>
                      </a:r>
                      <a:r>
                        <a:rPr lang="en-US" sz="1100" b="0" u="none" dirty="0" err="1" smtClean="0">
                          <a:solidFill>
                            <a:schemeClr val="tx1"/>
                          </a:solidFill>
                          <a:effectLst/>
                          <a:latin typeface="+mn-lt"/>
                        </a:rPr>
                        <a:t>Mager</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Couch White, LLP</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Partner</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Large Customer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Anthony Fiore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City of NY</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Office of Energy</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Small Customers &amp; Consumer Groups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Erin Hogan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Dept. of State Utility</a:t>
                      </a:r>
                      <a:r>
                        <a:rPr lang="en-US" sz="1100" u="none" baseline="0" dirty="0" smtClean="0">
                          <a:solidFill>
                            <a:schemeClr val="tx1"/>
                          </a:solidFill>
                          <a:effectLst/>
                          <a:latin typeface="+mn-lt"/>
                        </a:rPr>
                        <a:t> Intervention Unit (UIU)</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Senior Project Manager</a:t>
                      </a:r>
                      <a:r>
                        <a:rPr lang="en-US" sz="1050" u="none" baseline="0" dirty="0" smtClean="0">
                          <a:solidFill>
                            <a:schemeClr val="tx1"/>
                          </a:solidFill>
                          <a:effectLst/>
                          <a:latin typeface="+mn-lt"/>
                        </a:rPr>
                        <a:t> at NYSERDA</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a:solidFill>
                            <a:srgbClr val="000000"/>
                          </a:solidFill>
                          <a:effectLst/>
                          <a:latin typeface="+mn-lt"/>
                        </a:rPr>
                        <a:t>State/Public power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Maryam Sharif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NYPA</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Program Manager, Clean Energy Technology</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a:solidFill>
                            <a:srgbClr val="000000"/>
                          </a:solidFill>
                          <a:effectLst/>
                          <a:latin typeface="+mn-lt"/>
                        </a:rPr>
                        <a:t>Environmental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Miles Farmer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NRDC</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Legal Fellow</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Environmental</a:t>
                      </a:r>
                      <a:endParaRPr lang="en-US" sz="105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Rory Christian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EDF</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NY Clean Energy</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Marketers</a:t>
                      </a:r>
                      <a:endParaRPr lang="en-US" sz="105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Chris </a:t>
                      </a:r>
                      <a:r>
                        <a:rPr lang="en-US" sz="1100" b="0" u="none" dirty="0" err="1" smtClean="0">
                          <a:solidFill>
                            <a:schemeClr val="tx1"/>
                          </a:solidFill>
                          <a:effectLst/>
                          <a:latin typeface="+mn-lt"/>
                        </a:rPr>
                        <a:t>Kallaher</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Direct Energy</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Government &amp; Regulatory Affairs</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Wholesale market</a:t>
                      </a:r>
                      <a:endParaRPr lang="en-US" sz="105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Mike </a:t>
                      </a:r>
                      <a:r>
                        <a:rPr lang="en-US" sz="1100" b="0" u="none" dirty="0" err="1" smtClean="0">
                          <a:solidFill>
                            <a:schemeClr val="tx1"/>
                          </a:solidFill>
                          <a:effectLst/>
                          <a:latin typeface="+mn-lt"/>
                        </a:rPr>
                        <a:t>DeSocio</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NYISO</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Senior Manager, Market Design at</a:t>
                      </a:r>
                      <a:r>
                        <a:rPr lang="en-US" sz="1050" u="none" baseline="0" dirty="0" smtClean="0">
                          <a:solidFill>
                            <a:schemeClr val="tx1"/>
                          </a:solidFill>
                          <a:effectLst/>
                          <a:latin typeface="+mn-lt"/>
                        </a:rPr>
                        <a:t> NYISO</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NYSERDA</a:t>
                      </a:r>
                      <a:endParaRPr lang="en-US" sz="105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John </a:t>
                      </a:r>
                      <a:r>
                        <a:rPr lang="en-US" sz="1100" b="0" u="none" dirty="0" err="1" smtClean="0">
                          <a:solidFill>
                            <a:schemeClr val="tx1"/>
                          </a:solidFill>
                          <a:effectLst/>
                          <a:latin typeface="+mn-lt"/>
                        </a:rPr>
                        <a:t>Saintcross</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NYSERDA</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Assistant Director, Smart Grid Research</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IPPNY</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Chris </a:t>
                      </a:r>
                      <a:r>
                        <a:rPr lang="en-US" sz="1100" b="0" u="none" dirty="0" err="1" smtClean="0">
                          <a:solidFill>
                            <a:schemeClr val="tx1"/>
                          </a:solidFill>
                          <a:effectLst/>
                          <a:latin typeface="+mn-lt"/>
                        </a:rPr>
                        <a:t>Wentlent</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Exelon</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VP,</a:t>
                      </a:r>
                      <a:r>
                        <a:rPr lang="en-US" sz="1050" u="none" baseline="0" dirty="0" smtClean="0">
                          <a:solidFill>
                            <a:schemeClr val="tx1"/>
                          </a:solidFill>
                          <a:effectLst/>
                          <a:latin typeface="+mn-lt"/>
                        </a:rPr>
                        <a:t> Energy Policy</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Joint Utilities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Tom </a:t>
                      </a:r>
                      <a:r>
                        <a:rPr lang="en-US" sz="1100" b="0" u="none" dirty="0" err="1" smtClean="0">
                          <a:solidFill>
                            <a:schemeClr val="tx1"/>
                          </a:solidFill>
                          <a:effectLst/>
                          <a:latin typeface="+mn-lt"/>
                        </a:rPr>
                        <a:t>Mimnagh</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err="1" smtClean="0">
                          <a:solidFill>
                            <a:schemeClr val="tx1"/>
                          </a:solidFill>
                          <a:effectLst/>
                          <a:latin typeface="+mn-lt"/>
                        </a:rPr>
                        <a:t>ConEdison</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Department Manager</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Joint Utilities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Damian </a:t>
                      </a:r>
                      <a:r>
                        <a:rPr lang="en-US" sz="1100" b="0" u="none" dirty="0" err="1" smtClean="0">
                          <a:solidFill>
                            <a:schemeClr val="tx1"/>
                          </a:solidFill>
                          <a:effectLst/>
                          <a:latin typeface="+mn-lt"/>
                        </a:rPr>
                        <a:t>Sciano</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err="1" smtClean="0">
                          <a:solidFill>
                            <a:schemeClr val="tx1"/>
                          </a:solidFill>
                          <a:effectLst/>
                          <a:latin typeface="+mn-lt"/>
                        </a:rPr>
                        <a:t>ConEdison</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 Distributed Resource Integration</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Joint Utilities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John </a:t>
                      </a:r>
                      <a:r>
                        <a:rPr lang="en-US" sz="1100" b="0" u="none" dirty="0" err="1" smtClean="0">
                          <a:solidFill>
                            <a:schemeClr val="tx1"/>
                          </a:solidFill>
                          <a:effectLst/>
                          <a:latin typeface="+mn-lt"/>
                        </a:rPr>
                        <a:t>Leana</a:t>
                      </a:r>
                      <a:endParaRPr lang="en-US" sz="1100" b="0" u="non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smtClean="0">
                          <a:solidFill>
                            <a:schemeClr val="tx1"/>
                          </a:solidFill>
                          <a:effectLst/>
                          <a:latin typeface="+mn-lt"/>
                        </a:rPr>
                        <a:t>National Grid</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Director,</a:t>
                      </a:r>
                      <a:r>
                        <a:rPr lang="en-US" sz="1050" u="none" baseline="0" dirty="0" smtClean="0">
                          <a:solidFill>
                            <a:schemeClr val="tx1"/>
                          </a:solidFill>
                          <a:effectLst/>
                          <a:latin typeface="+mn-lt"/>
                        </a:rPr>
                        <a:t> Strategy</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2135">
                <a:tc>
                  <a:txBody>
                    <a:bodyPr/>
                    <a:lstStyle/>
                    <a:p>
                      <a:pPr marL="91440" algn="l" fontAlgn="b">
                        <a:spcBef>
                          <a:spcPts val="0"/>
                        </a:spcBef>
                        <a:spcAft>
                          <a:spcPts val="300"/>
                        </a:spcAft>
                      </a:pPr>
                      <a:r>
                        <a:rPr lang="en-US" sz="1050" b="1" i="0" u="none" strike="noStrike" dirty="0" smtClean="0">
                          <a:solidFill>
                            <a:srgbClr val="000000"/>
                          </a:solidFill>
                          <a:effectLst/>
                          <a:latin typeface="+mn-lt"/>
                        </a:rPr>
                        <a:t>Joint Utilities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Lori Cole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100" u="none" dirty="0" err="1" smtClean="0">
                          <a:solidFill>
                            <a:schemeClr val="tx1"/>
                          </a:solidFill>
                          <a:effectLst/>
                          <a:latin typeface="+mn-lt"/>
                        </a:rPr>
                        <a:t>Avangrid</a:t>
                      </a:r>
                      <a:endParaRPr lang="en-US" sz="110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marR="0" indent="0" algn="l" defTabSz="914400" rtl="0" eaLnBrk="1" fontAlgn="auto" latinLnBrk="0" hangingPunct="1">
                        <a:lnSpc>
                          <a:spcPct val="100000"/>
                        </a:lnSpc>
                        <a:spcBef>
                          <a:spcPts val="0"/>
                        </a:spcBef>
                        <a:spcAft>
                          <a:spcPts val="300"/>
                        </a:spcAft>
                        <a:buClrTx/>
                        <a:buSzTx/>
                        <a:buFontTx/>
                        <a:buNone/>
                        <a:tabLst/>
                        <a:defRPr/>
                      </a:pPr>
                      <a:r>
                        <a:rPr lang="en-US" sz="1050" u="none" dirty="0" smtClean="0">
                          <a:solidFill>
                            <a:schemeClr val="tx1"/>
                          </a:solidFill>
                          <a:effectLst/>
                          <a:latin typeface="+mn-lt"/>
                        </a:rPr>
                        <a:t>Manager, Regulatory &amp; Tariffs</a:t>
                      </a:r>
                      <a:endParaRPr lang="en-US" sz="105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51215">
                <a:tc>
                  <a:txBody>
                    <a:bodyPr/>
                    <a:lstStyle/>
                    <a:p>
                      <a:pPr marL="91440" algn="l" fontAlgn="b">
                        <a:spcBef>
                          <a:spcPts val="0"/>
                        </a:spcBef>
                        <a:spcAft>
                          <a:spcPts val="300"/>
                        </a:spcAft>
                      </a:pPr>
                      <a:r>
                        <a:rPr lang="en-US" sz="1050" b="1" i="0" u="none" strike="noStrike" dirty="0" smtClean="0">
                          <a:solidFill>
                            <a:srgbClr val="000000"/>
                          </a:solidFill>
                          <a:effectLst/>
                          <a:latin typeface="+mn-lt"/>
                        </a:rPr>
                        <a:t>Joint</a:t>
                      </a:r>
                      <a:r>
                        <a:rPr lang="en-US" sz="1050" b="1" i="0" u="none" strike="noStrike" baseline="0" dirty="0" smtClean="0">
                          <a:solidFill>
                            <a:srgbClr val="000000"/>
                          </a:solidFill>
                          <a:effectLst/>
                          <a:latin typeface="+mn-lt"/>
                        </a:rPr>
                        <a:t> Utilities</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John </a:t>
                      </a:r>
                      <a:r>
                        <a:rPr lang="en-US" sz="1100" b="0" u="none" dirty="0" err="1" smtClean="0">
                          <a:solidFill>
                            <a:schemeClr val="tx1"/>
                          </a:solidFill>
                          <a:effectLst/>
                          <a:latin typeface="+mn-lt"/>
                        </a:rPr>
                        <a:t>Borchert</a:t>
                      </a:r>
                      <a:endParaRPr lang="en-US" sz="1100" b="0" u="non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dirty="0" smtClean="0">
                          <a:solidFill>
                            <a:schemeClr val="tx1"/>
                          </a:solidFill>
                          <a:effectLst/>
                          <a:latin typeface="+mn-lt"/>
                        </a:rPr>
                        <a:t>Central Hudson</a:t>
                      </a:r>
                      <a:endParaRPr lang="en-US" sz="1100"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r>
                        <a:rPr lang="en-US" sz="1050" kern="1200" dirty="0" smtClean="0">
                          <a:solidFill>
                            <a:schemeClr val="tx1"/>
                          </a:solidFill>
                          <a:effectLst/>
                          <a:latin typeface="+mn-lt"/>
                          <a:ea typeface="+mn-ea"/>
                          <a:cs typeface="+mn-cs"/>
                        </a:rPr>
                        <a:t>Senior Director of Energy Policy and Transmission Development</a:t>
                      </a:r>
                      <a:endParaRPr lang="en-US" sz="1050" kern="1200" dirty="0">
                        <a:solidFill>
                          <a:schemeClr val="tx1"/>
                        </a:solidFill>
                        <a:effectLst/>
                        <a:latin typeface="+mn-lt"/>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51215">
                <a:tc>
                  <a:txBody>
                    <a:bodyPr/>
                    <a:lstStyle/>
                    <a:p>
                      <a:pPr marL="91440" algn="l" fontAlgn="b">
                        <a:spcBef>
                          <a:spcPts val="0"/>
                        </a:spcBef>
                        <a:spcAft>
                          <a:spcPts val="300"/>
                        </a:spcAft>
                      </a:pPr>
                      <a:r>
                        <a:rPr lang="en-US" sz="1050" b="1" i="0" u="none" strike="noStrike" dirty="0" smtClean="0">
                          <a:solidFill>
                            <a:srgbClr val="000000"/>
                          </a:solidFill>
                          <a:effectLst/>
                          <a:latin typeface="+mn-lt"/>
                        </a:rPr>
                        <a:t>Facilitator</a:t>
                      </a:r>
                      <a:endParaRPr lang="en-US" sz="105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b="0" u="none" dirty="0" smtClean="0">
                          <a:solidFill>
                            <a:schemeClr val="tx1"/>
                          </a:solidFill>
                          <a:effectLst/>
                          <a:latin typeface="+mn-lt"/>
                        </a:rPr>
                        <a:t>Paul</a:t>
                      </a:r>
                      <a:r>
                        <a:rPr lang="en-US" sz="1100" b="0" u="none" baseline="0" dirty="0" smtClean="0">
                          <a:solidFill>
                            <a:schemeClr val="tx1"/>
                          </a:solidFill>
                          <a:effectLst/>
                          <a:latin typeface="+mn-lt"/>
                        </a:rPr>
                        <a:t> De Martini</a:t>
                      </a:r>
                      <a:endParaRPr lang="en-US" sz="1100" b="0" u="none" dirty="0">
                        <a:solidFill>
                          <a:schemeClr val="tx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100" dirty="0" smtClean="0">
                          <a:solidFill>
                            <a:schemeClr val="tx1"/>
                          </a:solidFill>
                          <a:effectLst/>
                          <a:latin typeface="+mn-lt"/>
                        </a:rPr>
                        <a:t>ICF International</a:t>
                      </a:r>
                      <a:endParaRPr lang="en-US" sz="1100" dirty="0">
                        <a:solidFill>
                          <a:schemeClr val="tx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1440" algn="l">
                        <a:spcBef>
                          <a:spcPts val="0"/>
                        </a:spcBef>
                        <a:spcAft>
                          <a:spcPts val="300"/>
                        </a:spcAft>
                      </a:pPr>
                      <a:r>
                        <a:rPr lang="en-US" sz="1050" dirty="0" smtClean="0">
                          <a:solidFill>
                            <a:schemeClr val="tx1"/>
                          </a:solidFill>
                          <a:effectLst/>
                          <a:latin typeface="+mn-lt"/>
                        </a:rPr>
                        <a:t>AG Facilitator</a:t>
                      </a:r>
                      <a:endParaRPr lang="en-US" sz="1050" dirty="0">
                        <a:solidFill>
                          <a:schemeClr val="tx1"/>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531689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15545"/>
            <a:ext cx="9144000" cy="461665"/>
          </a:xfrm>
          <a:prstGeom prst="rect">
            <a:avLst/>
          </a:prstGeom>
          <a:noFill/>
        </p:spPr>
        <p:txBody>
          <a:bodyPr wrap="square" rtlCol="0">
            <a:spAutoFit/>
          </a:bodyPr>
          <a:lstStyle/>
          <a:p>
            <a:pPr algn="ctr"/>
            <a:r>
              <a:rPr lang="en-US" sz="2400" dirty="0">
                <a:solidFill>
                  <a:srgbClr val="002060"/>
                </a:solidFill>
              </a:rPr>
              <a:t>Thank you for joining us!</a:t>
            </a:r>
          </a:p>
        </p:txBody>
      </p:sp>
      <p:sp>
        <p:nvSpPr>
          <p:cNvPr id="4" name="TextBox 3"/>
          <p:cNvSpPr txBox="1"/>
          <p:nvPr/>
        </p:nvSpPr>
        <p:spPr>
          <a:xfrm>
            <a:off x="0" y="5011059"/>
            <a:ext cx="9144000" cy="1200329"/>
          </a:xfrm>
          <a:prstGeom prst="rect">
            <a:avLst/>
          </a:prstGeom>
          <a:noFill/>
        </p:spPr>
        <p:txBody>
          <a:bodyPr wrap="square" rtlCol="0">
            <a:spAutoFit/>
          </a:bodyPr>
          <a:lstStyle/>
          <a:p>
            <a:pPr algn="ctr"/>
            <a:r>
              <a:rPr lang="en-US" dirty="0" smtClean="0"/>
              <a:t>Please contact </a:t>
            </a:r>
            <a:r>
              <a:rPr lang="en-US" dirty="0" smtClean="0">
                <a:hlinkClick r:id="rId3"/>
              </a:rPr>
              <a:t>info@jointutilitiesofny.org</a:t>
            </a:r>
            <a:r>
              <a:rPr lang="en-US" dirty="0" smtClean="0"/>
              <a:t> </a:t>
            </a:r>
          </a:p>
          <a:p>
            <a:pPr algn="ctr"/>
            <a:r>
              <a:rPr lang="en-US" dirty="0" smtClean="0"/>
              <a:t>or </a:t>
            </a:r>
          </a:p>
          <a:p>
            <a:pPr algn="ctr"/>
            <a:r>
              <a:rPr lang="en-US" dirty="0" smtClean="0"/>
              <a:t>visit our website </a:t>
            </a:r>
            <a:r>
              <a:rPr lang="en-US" dirty="0" smtClean="0">
                <a:hlinkClick r:id="rId4"/>
              </a:rPr>
              <a:t>www.jointutilitiesofny.org</a:t>
            </a:r>
            <a:r>
              <a:rPr lang="en-US" dirty="0" smtClean="0"/>
              <a:t> for more information</a:t>
            </a:r>
          </a:p>
          <a:p>
            <a:pPr algn="ctr"/>
            <a:endParaRPr lang="en-US" dirty="0"/>
          </a:p>
        </p:txBody>
      </p:sp>
    </p:spTree>
    <p:extLst>
      <p:ext uri="{BB962C8B-B14F-4D97-AF65-F5344CB8AC3E}">
        <p14:creationId xmlns:p14="http://schemas.microsoft.com/office/powerpoint/2010/main" val="69224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20389"/>
            <a:ext cx="8218842" cy="617192"/>
          </a:xfrm>
        </p:spPr>
        <p:txBody>
          <a:bodyPr/>
          <a:lstStyle/>
          <a:p>
            <a:r>
              <a:rPr lang="en-US" dirty="0"/>
              <a:t>Emerging Themes from Engagement Group </a:t>
            </a:r>
            <a:r>
              <a:rPr lang="en-US" dirty="0" smtClean="0"/>
              <a:t/>
            </a:r>
            <a:br>
              <a:rPr lang="en-US" dirty="0" smtClean="0"/>
            </a:br>
            <a:r>
              <a:rPr lang="en-US" dirty="0" smtClean="0"/>
              <a:t>System </a:t>
            </a:r>
            <a:r>
              <a:rPr lang="en-US" dirty="0"/>
              <a:t>Data</a:t>
            </a:r>
            <a:endParaRPr lang="en-US" dirty="0"/>
          </a:p>
        </p:txBody>
      </p:sp>
      <p:sp>
        <p:nvSpPr>
          <p:cNvPr id="11" name="Content Placeholder 6"/>
          <p:cNvSpPr txBox="1">
            <a:spLocks/>
          </p:cNvSpPr>
          <p:nvPr/>
        </p:nvSpPr>
        <p:spPr>
          <a:xfrm>
            <a:off x="484095" y="1005840"/>
            <a:ext cx="8218841" cy="512064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en-US" sz="2400" dirty="0">
                <a:solidFill>
                  <a:prstClr val="black"/>
                </a:solidFill>
              </a:rPr>
              <a:t>General  agreement that data security and confidentiality are legitimate considerations accompanying provision of some system data</a:t>
            </a:r>
          </a:p>
          <a:p>
            <a:pPr lvl="1"/>
            <a:r>
              <a:rPr lang="en-US" sz="1800" dirty="0">
                <a:solidFill>
                  <a:prstClr val="black"/>
                </a:solidFill>
              </a:rPr>
              <a:t>System data availability can enable malicious actors to attack physical infrastructure or engage in targeted cyber attacks that damage equipment or compromise service reliability, safety, and resilience</a:t>
            </a:r>
          </a:p>
          <a:p>
            <a:pPr lvl="1"/>
            <a:r>
              <a:rPr lang="en-US" sz="1800" dirty="0">
                <a:solidFill>
                  <a:prstClr val="black"/>
                </a:solidFill>
              </a:rPr>
              <a:t>Availability of some types of system and planning data may reveal confidential business plans of key utility customers, and therefore utilities may have business confidentiality reasons to temporarily withhold certain types of data that may be available at another time</a:t>
            </a:r>
          </a:p>
          <a:p>
            <a:pPr lvl="1"/>
            <a:r>
              <a:rPr lang="en-US" sz="1800" dirty="0">
                <a:solidFill>
                  <a:prstClr val="black"/>
                </a:solidFill>
              </a:rPr>
              <a:t>The EG discussed models and protocols for sharing system data to vetted stakeholders but no consensus was reached on how to make data available while still ensuring data security</a:t>
            </a:r>
          </a:p>
          <a:p>
            <a:pPr marL="514350" indent="-514350">
              <a:buFont typeface="+mj-lt"/>
              <a:buAutoNum type="arabicPeriod" startAt="4"/>
            </a:pPr>
            <a:r>
              <a:rPr lang="en-US" sz="2400" dirty="0">
                <a:solidFill>
                  <a:prstClr val="black"/>
                </a:solidFill>
              </a:rPr>
              <a:t>General agreement that enhancing the transparency of modeling or planning methodologies may reduce the need for specific data request</a:t>
            </a:r>
          </a:p>
          <a:p>
            <a:pPr marL="514350" indent="-514350">
              <a:buFont typeface="+mj-lt"/>
              <a:buAutoNum type="arabicPeriod" startAt="4"/>
            </a:pPr>
            <a:r>
              <a:rPr lang="en-US" sz="2400" dirty="0">
                <a:solidFill>
                  <a:prstClr val="black"/>
                </a:solidFill>
              </a:rPr>
              <a:t>General agreement that system data collection and provision will be an evolving process over time as the individual utilities make various capital and other investments to collect and standardize </a:t>
            </a:r>
            <a:r>
              <a:rPr lang="en-US" sz="2400" dirty="0" smtClean="0">
                <a:solidFill>
                  <a:prstClr val="black"/>
                </a:solidFill>
              </a:rPr>
              <a:t>data</a:t>
            </a:r>
            <a:endParaRPr lang="en-US" sz="2400" dirty="0">
              <a:solidFill>
                <a:prstClr val="black"/>
              </a:solidFill>
            </a:endParaRPr>
          </a:p>
        </p:txBody>
      </p:sp>
    </p:spTree>
    <p:extLst>
      <p:ext uri="{BB962C8B-B14F-4D97-AF65-F5344CB8AC3E}">
        <p14:creationId xmlns:p14="http://schemas.microsoft.com/office/powerpoint/2010/main" val="3082606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20389"/>
            <a:ext cx="8218842" cy="617192"/>
          </a:xfrm>
        </p:spPr>
        <p:txBody>
          <a:bodyPr/>
          <a:lstStyle/>
          <a:p>
            <a:r>
              <a:rPr lang="en-US" dirty="0"/>
              <a:t>Emerging Themes from Engagement Group </a:t>
            </a:r>
            <a:r>
              <a:rPr lang="en-US" dirty="0" smtClean="0"/>
              <a:t/>
            </a:r>
            <a:br>
              <a:rPr lang="en-US" dirty="0" smtClean="0"/>
            </a:br>
            <a:r>
              <a:rPr lang="en-US" dirty="0" smtClean="0"/>
              <a:t>System </a:t>
            </a:r>
            <a:r>
              <a:rPr lang="en-US" dirty="0"/>
              <a:t>Data</a:t>
            </a:r>
            <a:endParaRPr lang="en-US" dirty="0"/>
          </a:p>
        </p:txBody>
      </p:sp>
      <p:sp>
        <p:nvSpPr>
          <p:cNvPr id="11" name="Content Placeholder 6"/>
          <p:cNvSpPr txBox="1">
            <a:spLocks/>
          </p:cNvSpPr>
          <p:nvPr/>
        </p:nvSpPr>
        <p:spPr>
          <a:xfrm>
            <a:off x="484095" y="1036320"/>
            <a:ext cx="8218841" cy="47548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7"/>
            </a:pPr>
            <a:r>
              <a:rPr lang="en-US" sz="2200" dirty="0">
                <a:solidFill>
                  <a:prstClr val="black"/>
                </a:solidFill>
              </a:rPr>
              <a:t>General agreement that DSPs are responsible for system planning and maintaining the reliability, resilience, and safety of the grid, while providing opportunities for DER providers to connect to the grid and offer services</a:t>
            </a:r>
          </a:p>
          <a:p>
            <a:pPr marL="457200" indent="-457200">
              <a:buFont typeface="+mj-lt"/>
              <a:buAutoNum type="arabicPeriod" startAt="7"/>
            </a:pPr>
            <a:r>
              <a:rPr lang="en-US" sz="2200" dirty="0">
                <a:solidFill>
                  <a:prstClr val="black"/>
                </a:solidFill>
              </a:rPr>
              <a:t>In response to DER provider requests for some data, understanding the need behind the data request can facilitate the JU in responding.  </a:t>
            </a:r>
          </a:p>
          <a:p>
            <a:pPr lvl="1"/>
            <a:r>
              <a:rPr lang="en-US" sz="1800" dirty="0">
                <a:solidFill>
                  <a:prstClr val="black"/>
                </a:solidFill>
              </a:rPr>
              <a:t>In some cases specific data requested my not be available, may not be available at the level of detail requested, or at the frequency requested.  Understanding the driver behind the request may enable the JU to provide alternate data or information to support the intent behind the specific request</a:t>
            </a:r>
          </a:p>
        </p:txBody>
      </p:sp>
    </p:spTree>
    <p:extLst>
      <p:ext uri="{BB962C8B-B14F-4D97-AF65-F5344CB8AC3E}">
        <p14:creationId xmlns:p14="http://schemas.microsoft.com/office/powerpoint/2010/main" val="3405584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20389"/>
            <a:ext cx="8218842" cy="617192"/>
          </a:xfrm>
        </p:spPr>
        <p:txBody>
          <a:bodyPr/>
          <a:lstStyle/>
          <a:p>
            <a:r>
              <a:rPr lang="en-US" dirty="0"/>
              <a:t>Emerging Themes from Engagement Group </a:t>
            </a:r>
            <a:r>
              <a:rPr lang="en-US" dirty="0" smtClean="0"/>
              <a:t/>
            </a:r>
            <a:br>
              <a:rPr lang="en-US" dirty="0" smtClean="0"/>
            </a:br>
            <a:r>
              <a:rPr lang="en-US" dirty="0" smtClean="0"/>
              <a:t>System </a:t>
            </a:r>
            <a:r>
              <a:rPr lang="en-US" dirty="0"/>
              <a:t>Data</a:t>
            </a:r>
            <a:endParaRPr lang="en-US" dirty="0"/>
          </a:p>
        </p:txBody>
      </p:sp>
      <p:sp>
        <p:nvSpPr>
          <p:cNvPr id="11" name="Content Placeholder 6"/>
          <p:cNvSpPr txBox="1">
            <a:spLocks/>
          </p:cNvSpPr>
          <p:nvPr/>
        </p:nvSpPr>
        <p:spPr>
          <a:xfrm>
            <a:off x="484095" y="1051560"/>
            <a:ext cx="8218841" cy="480060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9"/>
            </a:pPr>
            <a:r>
              <a:rPr lang="en-US" sz="2600" dirty="0">
                <a:solidFill>
                  <a:prstClr val="black"/>
                </a:solidFill>
              </a:rPr>
              <a:t>General agreement that JU may provide value-added services or information to DERs</a:t>
            </a:r>
          </a:p>
          <a:p>
            <a:pPr lvl="1"/>
            <a:r>
              <a:rPr lang="en-US" dirty="0">
                <a:solidFill>
                  <a:prstClr val="black"/>
                </a:solidFill>
              </a:rPr>
              <a:t>Definition of ‘value added’ information and services is not firm at this time.  </a:t>
            </a:r>
          </a:p>
          <a:p>
            <a:pPr lvl="2"/>
            <a:r>
              <a:rPr lang="en-US" dirty="0">
                <a:solidFill>
                  <a:prstClr val="black"/>
                </a:solidFill>
              </a:rPr>
              <a:t>The PSC has encouraged utilities to seek additional revenue streams, and value added information or services may be responsive to PSC intent.  </a:t>
            </a:r>
          </a:p>
          <a:p>
            <a:pPr lvl="2"/>
            <a:r>
              <a:rPr lang="en-US" dirty="0">
                <a:solidFill>
                  <a:prstClr val="black"/>
                </a:solidFill>
              </a:rPr>
              <a:t>Stakeholders, particularly DER providers, have concerns that much of the data they request could be viewed as ‘value added’ and subject to a price in order to obtain it</a:t>
            </a:r>
          </a:p>
          <a:p>
            <a:pPr lvl="2"/>
            <a:r>
              <a:rPr lang="en-US" dirty="0">
                <a:solidFill>
                  <a:prstClr val="black"/>
                </a:solidFill>
              </a:rPr>
              <a:t>There was a general agreement that what is considered “value added” information at one point in time may at a later point evolve into ‘routine’ data or information</a:t>
            </a:r>
          </a:p>
          <a:p>
            <a:pPr lvl="1"/>
            <a:r>
              <a:rPr lang="en-US" dirty="0">
                <a:solidFill>
                  <a:prstClr val="black"/>
                </a:solidFill>
              </a:rPr>
              <a:t>Discussion of pricing ‘value added’ information or services revolved around a cost basis and a market basis.  It was agreed that both bases could be used depending on the data, information, or service requested</a:t>
            </a:r>
          </a:p>
          <a:p>
            <a:pPr lvl="1"/>
            <a:r>
              <a:rPr lang="en-US" dirty="0">
                <a:solidFill>
                  <a:prstClr val="black"/>
                </a:solidFill>
              </a:rPr>
              <a:t>DER providers would like some level of predictability with respect to what data, information, and services would be considered “value added” and what the price would be</a:t>
            </a:r>
          </a:p>
          <a:p>
            <a:pPr lvl="2"/>
            <a:r>
              <a:rPr lang="en-US" dirty="0">
                <a:solidFill>
                  <a:prstClr val="black"/>
                </a:solidFill>
              </a:rPr>
              <a:t>The JU are currently considering approaches on this issue and are not yet able to provide this information</a:t>
            </a:r>
          </a:p>
        </p:txBody>
      </p:sp>
    </p:spTree>
    <p:extLst>
      <p:ext uri="{BB962C8B-B14F-4D97-AF65-F5344CB8AC3E}">
        <p14:creationId xmlns:p14="http://schemas.microsoft.com/office/powerpoint/2010/main" val="7005233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Grid Operations Engagement Group&amp;quot;&quot;/&gt;&lt;property id=&quot;20307&quot; value=&quot;312&quot;/&gt;&lt;/object&gt;&lt;object type=&quot;3&quot; unique_id=&quot;10006&quot;&gt;&lt;property id=&quot;20148&quot; value=&quot;5&quot;/&gt;&lt;property id=&quot;20300&quot; value=&quot;Slide 53 - &amp;quot;Engagement Process Overview&amp;quot;&quot;/&gt;&lt;property id=&quot;20307&quot; value=&quot;436&quot;/&gt;&lt;/object&gt;&lt;object type=&quot;3&quot; unique_id=&quot;10007&quot;&gt;&lt;property id=&quot;20148&quot; value=&quot;5&quot;/&gt;&lt;property id=&quot;20300&quot; value=&quot;Slide 3 - &amp;quot;Engagement Group Ground Rules*&amp;quot;&quot;/&gt;&lt;property id=&quot;20307&quot; value=&quot;431&quot;/&gt;&lt;/object&gt;&lt;object type=&quot;3&quot; unique_id=&quot;10017&quot;&gt;&lt;property id=&quot;20148&quot; value=&quot;5&quot;/&gt;&lt;property id=&quot;20300&quot; value=&quot;Slide 45&quot;/&gt;&lt;property id=&quot;20307&quot; value=&quot;440&quot;/&gt;&lt;/object&gt;&lt;object type=&quot;3&quot; unique_id=&quot;10018&quot;&gt;&lt;property id=&quot;20148&quot; value=&quot;5&quot;/&gt;&lt;property id=&quot;20300&quot; value=&quot;Slide 57 - &amp;quot;Grid Operations – Participants&amp;quot;&quot;/&gt;&lt;property id=&quot;20307&quot; value=&quot;435&quot;/&gt;&lt;/object&gt;&lt;object type=&quot;3&quot; unique_id=&quot;10019&quot;&gt;&lt;property id=&quot;20148&quot; value=&quot;5&quot;/&gt;&lt;property id=&quot;20300&quot; value=&quot;Slide 58 - &amp;quot;Advisory Group Members&amp;quot;&quot;/&gt;&lt;property id=&quot;20307&quot; value=&quot;380&quot;/&gt;&lt;/object&gt;&lt;object type=&quot;3&quot; unique_id=&quot;10020&quot;&gt;&lt;property id=&quot;20148&quot; value=&quot;5&quot;/&gt;&lt;property id=&quot;20300&quot; value=&quot;Slide 59&quot;/&gt;&lt;property id=&quot;20307&quot; value=&quot;324&quot;/&gt;&lt;/object&gt;&lt;object type=&quot;3&quot; unique_id=&quot;10415&quot;&gt;&lt;property id=&quot;20148&quot; value=&quot;5&quot;/&gt;&lt;property id=&quot;20300&quot; value=&quot;Slide 52 - &amp;quot;Overall Engagement Group Purpose &amp;amp; Objectives&amp;quot;&quot;/&gt;&lt;property id=&quot;20307&quot; value=&quot;444&quot;/&gt;&lt;/object&gt;&lt;object type=&quot;3&quot; unique_id=&quot;10416&quot;&gt;&lt;property id=&quot;20148&quot; value=&quot;5&quot;/&gt;&lt;property id=&quot;20300&quot; value=&quot;Slide 5 - &amp;quot;Near Term Schedule (subject to revision)&amp;quot;&quot;/&gt;&lt;property id=&quot;20307&quot; value=&quot;445&quot;/&gt;&lt;/object&gt;&lt;object type=&quot;3&quot; unique_id=&quot;10417&quot;&gt;&lt;property id=&quot;20148&quot; value=&quot;5&quot;/&gt;&lt;property id=&quot;20300&quot; value=&quot;Slide 55 - &amp;quot;Grid Operations Topic Descriptions &amp;quot;&quot;/&gt;&lt;property id=&quot;20307&quot; value=&quot;446&quot;/&gt;&lt;/object&gt;&lt;object type=&quot;3&quot; unique_id=&quot;10418&quot;&gt;&lt;property id=&quot;20148&quot; value=&quot;5&quot;/&gt;&lt;property id=&quot;20300&quot; value=&quot;Slide 56 - &amp;quot;Grid Operations Topic Descriptions continued&amp;quot;&quot;/&gt;&lt;property id=&quot;20307&quot; value=&quot;447&quot;/&gt;&lt;/object&gt;&lt;object type=&quot;3&quot; unique_id=&quot;10419&quot;&gt;&lt;property id=&quot;20148&quot; value=&quot;5&quot;/&gt;&lt;property id=&quot;20300&quot; value=&quot;Slide 54 - &amp;quot;Grid Operations Engagement Group Charter&amp;quot;&quot;/&gt;&lt;property id=&quot;20307&quot; value=&quot;448&quot;/&gt;&lt;/object&gt;&lt;object type=&quot;3&quot; unique_id=&quot;10599&quot;&gt;&lt;property id=&quot;20148&quot; value=&quot;5&quot;/&gt;&lt;property id=&quot;20300&quot; value=&quot;Slide 2 - &amp;quot;Agenda&amp;quot;&quot;/&gt;&lt;property id=&quot;20307&quot; value=&quot;450&quot;/&gt;&lt;/object&gt;&lt;object type=&quot;3&quot; unique_id=&quot;10770&quot;&gt;&lt;property id=&quot;20148&quot; value=&quot;5&quot;/&gt;&lt;property id=&quot;20300&quot; value=&quot;Slide 6 - &amp;quot;Emerging Themes from Engagement Group System Data&amp;quot;&quot;/&gt;&lt;property id=&quot;20307&quot; value=&quot;452&quot;/&gt;&lt;/object&gt;&lt;object type=&quot;3&quot; unique_id=&quot;10771&quot;&gt;&lt;property id=&quot;20148&quot; value=&quot;5&quot;/&gt;&lt;property id=&quot;20300&quot; value=&quot;Slide 49 - &amp;quot;Near Term Schedule (subject to revision)&amp;quot;&quot;/&gt;&lt;property id=&quot;20307&quot; value=&quot;453&quot;/&gt;&lt;/object&gt;&lt;object type=&quot;3&quot; unique_id=&quot;10772&quot;&gt;&lt;property id=&quot;20148&quot; value=&quot;5&quot;/&gt;&lt;property id=&quot;20300&quot; value=&quot;Slide 51&quot;/&gt;&lt;property id=&quot;20307&quot; value=&quot;451&quot;/&gt;&lt;/object&gt;&lt;object type=&quot;3&quot; unique_id=&quot;11435&quot;&gt;&lt;property id=&quot;20148&quot; value=&quot;5&quot;/&gt;&lt;property id=&quot;20300&quot; value=&quot;Slide 50 - &amp;quot;July 14 Monitoring and Control EG Meeting&amp;quot;&quot;/&gt;&lt;property id=&quot;20307&quot; value=&quot;454&quot;/&gt;&lt;/object&gt;&lt;object type=&quot;3&quot; unique_id=&quot;11439&quot;&gt;&lt;property id=&quot;20148&quot; value=&quot;5&quot;/&gt;&lt;property id=&quot;20300&quot; value=&quot;Slide 8 - &amp;quot;Emerging Themes from Engagement Group System Data&amp;quot;&quot;/&gt;&lt;property id=&quot;20307&quot; value=&quot;466&quot;/&gt;&lt;/object&gt;&lt;object type=&quot;3&quot; unique_id=&quot;11863&quot;&gt;&lt;property id=&quot;20148&quot; value=&quot;5&quot;/&gt;&lt;property id=&quot;20300&quot; value=&quot;Slide 7 - &amp;quot;Emerging Themes from Engagement Group System Data&amp;quot;&quot;/&gt;&lt;property id=&quot;20307&quot; value=&quot;467&quot;/&gt;&lt;/object&gt;&lt;object type=&quot;3&quot; unique_id=&quot;12222&quot;&gt;&lt;property id=&quot;20148&quot; value=&quot;5&quot;/&gt;&lt;property id=&quot;20300&quot; value=&quot;Slide 36&quot;/&gt;&lt;property id=&quot;20307&quot; value=&quot;469&quot;/&gt;&lt;/object&gt;&lt;object type=&quot;3&quot; unique_id=&quot;12428&quot;&gt;&lt;property id=&quot;20148&quot; value=&quot;5&quot;/&gt;&lt;property id=&quot;20300&quot; value=&quot;Slide 37&quot;/&gt;&lt;property id=&quot;20307&quot; value=&quot;473&quot;/&gt;&lt;/object&gt;&lt;object type=&quot;3&quot; unique_id=&quot;12429&quot;&gt;&lt;property id=&quot;20148&quot; value=&quot;5&quot;/&gt;&lt;property id=&quot;20300&quot; value=&quot;Slide 40 - &amp;quot;JU System Data Summary Context&amp;quot;&quot;/&gt;&lt;property id=&quot;20307&quot; value=&quot;475&quot;/&gt;&lt;/object&gt;&lt;object type=&quot;3&quot; unique_id=&quot;12438&quot;&gt;&lt;property id=&quot;20148&quot; value=&quot;5&quot;/&gt;&lt;property id=&quot;20300&quot; value=&quot;Slide 42 - &amp;quot;Emerging Themes from Engagement Group System Data&amp;quot;&quot;/&gt;&lt;property id=&quot;20307&quot; value=&quot;470&quot;/&gt;&lt;/object&gt;&lt;object type=&quot;3&quot; unique_id=&quot;12439&quot;&gt;&lt;property id=&quot;20148&quot; value=&quot;5&quot;/&gt;&lt;property id=&quot;20300&quot; value=&quot;Slide 43 - &amp;quot;Emerging Themes from Engagement Group System Data&amp;quot;&quot;/&gt;&lt;property id=&quot;20307&quot; value=&quot;471&quot;/&gt;&lt;/object&gt;&lt;object type=&quot;3&quot; unique_id=&quot;12440&quot;&gt;&lt;property id=&quot;20148&quot; value=&quot;5&quot;/&gt;&lt;property id=&quot;20300&quot; value=&quot;Slide 44 - &amp;quot;Emerging Themes from Engagement Group System Data&amp;quot;&quot;/&gt;&lt;property id=&quot;20307&quot; value=&quot;472&quot;/&gt;&lt;/object&gt;&lt;object type=&quot;3&quot; unique_id=&quot;913991&quot;&gt;&lt;property id=&quot;20148&quot; value=&quot;5&quot;/&gt;&lt;property id=&quot;20300&quot; value=&quot;Slide 38 - &amp;quot;Identifying Information for Data Requests&amp;quot;&quot;/&gt;&lt;property id=&quot;20307&quot; value=&quot;488&quot;/&gt;&lt;/object&gt;&lt;object type=&quot;3&quot; unique_id=&quot;913992&quot;&gt;&lt;property id=&quot;20148&quot; value=&quot;5&quot;/&gt;&lt;property id=&quot;20300&quot; value=&quot;Slide 39 - &amp;quot;Convergences on System Data Level of Detail&amp;quot;&quot;/&gt;&lt;property id=&quot;20307&quot; value=&quot;489&quot;/&gt;&lt;/object&gt;&lt;object type=&quot;3&quot; unique_id=&quot;913993&quot;&gt;&lt;property id=&quot;20148&quot; value=&quot;5&quot;/&gt;&lt;property id=&quot;20300&quot; value=&quot;Slide 46 - &amp;quot;Grid Ops Stakeholder Pulse Check Questionnaire&amp;quot;&quot;/&gt;&lt;property id=&quot;20307&quot; value=&quot;486&quot;/&gt;&lt;/object&gt;&lt;object type=&quot;3&quot; unique_id=&quot;914101&quot;&gt;&lt;property id=&quot;20148&quot; value=&quot;5&quot;/&gt;&lt;property id=&quot;20300&quot; value=&quot;Slide 41&quot;/&gt;&lt;property id=&quot;20307&quot; value=&quot;490&quot;/&gt;&lt;/object&gt;&lt;object type=&quot;3&quot; unique_id=&quot;914171&quot;&gt;&lt;property id=&quot;20148&quot; value=&quot;5&quot;/&gt;&lt;property id=&quot;20300&quot; value=&quot;Slide 47 - &amp;quot;Stakeholder Pulse Check Questionnaire&amp;quot;&quot;/&gt;&lt;property id=&quot;20307&quot; value=&quot;491&quot;/&gt;&lt;/object&gt;&lt;object type=&quot;3&quot; unique_id=&quot;914172&quot;&gt;&lt;property id=&quot;20148&quot; value=&quot;5&quot;/&gt;&lt;property id=&quot;20300&quot; value=&quot;Slide 48 - &amp;quot;Stakeholder Pulse Check Questionnaire&amp;quot;&quot;/&gt;&lt;property id=&quot;20307&quot; value=&quot;492&quot;/&gt;&lt;/object&gt;&lt;object type=&quot;3&quot; unique_id=&quot;914420&quot;&gt;&lt;property id=&quot;20148&quot; value=&quot;5&quot;/&gt;&lt;property id=&quot;20300&quot; value=&quot;Slide 4 - &amp;quot;Supplemental DSIP Topics—Based on Final Order &amp;quot;&quot;/&gt;&lt;property id=&quot;20307&quot; value=&quot;493&quot;/&gt;&lt;/object&gt;&lt;object type=&quot;3&quot; unique_id=&quot;914765&quot;&gt;&lt;property id=&quot;20148&quot; value=&quot;5&quot;/&gt;&lt;property id=&quot;20300&quot; value=&quot;Slide 29 - &amp;quot;JU Presentation and Discussion Value Added Information&amp;quot;&quot;/&gt;&lt;property id=&quot;20307&quot; value=&quot;494&quot;/&gt;&lt;/object&gt;&lt;object type=&quot;3&quot; unique_id=&quot;914766&quot;&gt;&lt;property id=&quot;20148&quot; value=&quot;5&quot;/&gt;&lt;property id=&quot;20300&quot; value=&quot;Slide 30 - &amp;quot;Outline and Agenda&amp;quot;&quot;/&gt;&lt;property id=&quot;20307&quot; value=&quot;495&quot;/&gt;&lt;/object&gt;&lt;object type=&quot;3&quot; unique_id=&quot;914767&quot;&gt;&lt;property id=&quot;20148&quot; value=&quot;5&quot;/&gt;&lt;property id=&quot;20300&quot; value=&quot;Slide 31 - &amp;quot;What is Value Added Information?&amp;quot;&quot;/&gt;&lt;property id=&quot;20307&quot; value=&quot;496&quot;/&gt;&lt;/object&gt;&lt;object type=&quot;3&quot; unique_id=&quot;914768&quot;&gt;&lt;property id=&quot;20148&quot; value=&quot;5&quot;/&gt;&lt;property id=&quot;20300&quot; value=&quot;Slide 32 - &amp;quot;Why Value Added Information Instead of Raw System Data?&amp;quot;&quot;/&gt;&lt;property id=&quot;20307&quot; value=&quot;497&quot;/&gt;&lt;/object&gt;&lt;object type=&quot;3&quot; unique_id=&quot;914769&quot;&gt;&lt;property id=&quot;20148&quot; value=&quot;5&quot;/&gt;&lt;property id=&quot;20300&quot; value=&quot;Slide 33 - &amp;quot;NY Prize Examples&amp;quot;&quot;/&gt;&lt;property id=&quot;20307&quot; value=&quot;498&quot;/&gt;&lt;/object&gt;&lt;object type=&quot;3&quot; unique_id=&quot;914770&quot;&gt;&lt;property id=&quot;20148&quot; value=&quot;5&quot;/&gt;&lt;property id=&quot;20300&quot; value=&quot;Slide 34 - &amp;quot;Considerations for Preparing and Sharing Value Added Information&amp;quot;&quot;/&gt;&lt;property id=&quot;20307&quot; value=&quot;499&quot;/&gt;&lt;/object&gt;&lt;object type=&quot;3&quot; unique_id=&quot;914771&quot;&gt;&lt;property id=&quot;20148&quot; value=&quot;5&quot;/&gt;&lt;property id=&quot;20300&quot; value=&quot;Slide 35 - &amp;quot;Questions for Stakeholders&amp;quot;&quot;/&gt;&lt;property id=&quot;20307&quot; value=&quot;500&quot;/&gt;&lt;/object&gt;&lt;object type=&quot;3&quot; unique_id=&quot;914773&quot;&gt;&lt;property id=&quot;20148&quot; value=&quot;5&quot;/&gt;&lt;property id=&quot;20300&quot; value=&quot;Slide 9 - &amp;quot;System Data Security and Confidentiality&amp;quot;&quot;/&gt;&lt;property id=&quot;20307&quot; value=&quot;501&quot;/&gt;&lt;/object&gt;&lt;object type=&quot;3&quot; unique_id=&quot;914774&quot;&gt;&lt;property id=&quot;20148&quot; value=&quot;5&quot;/&gt;&lt;property id=&quot;20300&quot; value=&quot;Slide 10 - &amp;quot;Outline&amp;quot;&quot;/&gt;&lt;property id=&quot;20307&quot; value=&quot;502&quot;/&gt;&lt;/object&gt;&lt;object type=&quot;3&quot; unique_id=&quot;914775&quot;&gt;&lt;property id=&quot;20148&quot; value=&quot;5&quot;/&gt;&lt;property id=&quot;20300&quot; value=&quot;Slide 11 - &amp;quot;Overview of Security and Confidentiality Concerns Related to System Data&amp;quot;&quot;/&gt;&lt;property id=&quot;20307&quot; value=&quot;503&quot;/&gt;&lt;/object&gt;&lt;object type=&quot;3&quot; unique_id=&quot;914776&quot;&gt;&lt;property id=&quot;20148&quot; value=&quot;5&quot;/&gt;&lt;property id=&quot;20300&quot; value=&quot;Slide 12 - &amp;quot;What This Presentation will Address&amp;quot;&quot;/&gt;&lt;property id=&quot;20307&quot; value=&quot;504&quot;/&gt;&lt;/object&gt;&lt;object type=&quot;3&quot; unique_id=&quot;914777&quot;&gt;&lt;property id=&quot;20148&quot; value=&quot;5&quot;/&gt;&lt;property id=&quot;20300&quot; value=&quot;Slide 13 - &amp;quot;Why is this topic important?&amp;quot;&quot;/&gt;&lt;property id=&quot;20307&quot; value=&quot;505&quot;/&gt;&lt;/object&gt;&lt;object type=&quot;3&quot; unique_id=&quot;914778&quot;&gt;&lt;property id=&quot;20148&quot; value=&quot;5&quot;/&gt;&lt;property id=&quot;20300&quot; value=&quot;Slide 14 - &amp;quot;Evolution of Risks Expected Under REV&amp;quot;&quot;/&gt;&lt;property id=&quot;20307&quot; value=&quot;506&quot;/&gt;&lt;/object&gt;&lt;object type=&quot;3&quot; unique_id=&quot;914779&quot;&gt;&lt;property id=&quot;20148&quot; value=&quot;5&quot;/&gt;&lt;property id=&quot;20300&quot; value=&quot;Slide 15 - &amp;quot;Promise of Advanced Technologies and Greater System Connectivity&amp;quot;&quot;/&gt;&lt;property id=&quot;20307&quot; value=&quot;507&quot;/&gt;&lt;/object&gt;&lt;object type=&quot;3&quot; unique_id=&quot;914780&quot;&gt;&lt;property id=&quot;20148&quot; value=&quot;5&quot;/&gt;&lt;property id=&quot;20300&quot; value=&quot;Slide 16 - &amp;quot;A Breadth of Threats affect the Distribution System&amp;quot;&quot;/&gt;&lt;property id=&quot;20307&quot; value=&quot;508&quot;/&gt;&lt;/object&gt;&lt;object type=&quot;3&quot; unique_id=&quot;914781&quot;&gt;&lt;property id=&quot;20148&quot; value=&quot;5&quot;/&gt;&lt;property id=&quot;20300&quot; value=&quot;Slide 17 - &amp;quot;Promise and Peril of Advanced Technologies and Greater System Connectivity&amp;quot;&quot;/&gt;&lt;property id=&quot;20307&quot; value=&quot;509&quot;/&gt;&lt;/object&gt;&lt;object type=&quot;3&quot; unique_id=&quot;914782&quot;&gt;&lt;property id=&quot;20148&quot; value=&quot;5&quot;/&gt;&lt;property id=&quot;20300&quot; value=&quot;Slide 18 - &amp;quot;Physical Risk – Metcalf Substation Attack April 16, 2013&amp;quot;&quot;/&gt;&lt;property id=&quot;20307&quot; value=&quot;510&quot;/&gt;&lt;/object&gt;&lt;object type=&quot;3&quot; unique_id=&quot;914783&quot;&gt;&lt;property id=&quot;20148&quot; value=&quot;5&quot;/&gt;&lt;property id=&quot;20300&quot; value=&quot;Slide 19 - &amp;quot;Cyber Risk - Attack on Ukrainian Power Grid December 2015&amp;quot;&quot;/&gt;&lt;property id=&quot;20307&quot; value=&quot;511&quot;/&gt;&lt;/object&gt;&lt;object type=&quot;3&quot; unique_id=&quot;914784&quot;&gt;&lt;property id=&quot;20148&quot; value=&quot;5&quot;/&gt;&lt;property id=&quot;20300&quot; value=&quot;Slide 20 - &amp;quot;Cyber Risk - Attack on Ukrainian Power Grid December 2015&amp;quot;&quot;/&gt;&lt;property id=&quot;20307&quot; value=&quot;512&quot;/&gt;&lt;/object&gt;&lt;object type=&quot;3&quot; unique_id=&quot;914785&quot;&gt;&lt;property id=&quot;20148&quot; value=&quot;5&quot;/&gt;&lt;property id=&quot;20300&quot; value=&quot;Slide 21 - &amp;quot;Distribution System Data Access Increases Exposure&amp;quot;&quot;/&gt;&lt;property id=&quot;20307&quot; value=&quot;513&quot;/&gt;&lt;/object&gt;&lt;object type=&quot;3&quot; unique_id=&quot;914786&quot;&gt;&lt;property id=&quot;20148&quot; value=&quot;5&quot;/&gt;&lt;property id=&quot;20300&quot; value=&quot;Slide 22 - &amp;quot;Options for Minimizing Vulnerability&amp;quot;&quot;/&gt;&lt;property id=&quot;20307&quot; value=&quot;514&quot;/&gt;&lt;/object&gt;&lt;object type=&quot;3&quot; unique_id=&quot;914787&quot;&gt;&lt;property id=&quot;20148&quot; value=&quot;5&quot;/&gt;&lt;property id=&quot;20300&quot; value=&quot;Slide 23 - &amp;quot;JU Team  Established to Address Cyber Risk&amp;quot;&quot;/&gt;&lt;property id=&quot;20307&quot; value=&quot;515&quot;/&gt;&lt;/object&gt;&lt;object type=&quot;3&quot; unique_id=&quot;914788&quot;&gt;&lt;property id=&quot;20148&quot; value=&quot;5&quot;/&gt;&lt;property id=&quot;20300&quot; value=&quot;Slide 24 - &amp;quot;Current State &amp;quot;&quot;/&gt;&lt;property id=&quot;20307&quot; value=&quot;516&quot;/&gt;&lt;/object&gt;&lt;object type=&quot;3&quot; unique_id=&quot;914789&quot;&gt;&lt;property id=&quot;20148&quot; value=&quot;5&quot;/&gt;&lt;property id=&quot;20300&quot; value=&quot;Slide 25 - &amp;quot;Challenges&amp;quot;&quot;/&gt;&lt;property id=&quot;20307&quot; value=&quot;517&quot;/&gt;&lt;/object&gt;&lt;object type=&quot;3&quot; unique_id=&quot;914790&quot;&gt;&lt;property id=&quot;20148&quot; value=&quot;5&quot;/&gt;&lt;property id=&quot;20300&quot; value=&quot;Slide 26 - &amp;quot;Examples of Common Cyber Attacks and Defenses&amp;quot;&quot;/&gt;&lt;property id=&quot;20307&quot; value=&quot;518&quot;/&gt;&lt;/object&gt;&lt;object type=&quot;3&quot; unique_id=&quot;914791&quot;&gt;&lt;property id=&quot;20148&quot; value=&quot;5&quot;/&gt;&lt;property id=&quot;20300&quot; value=&quot;Slide 27 - &amp;quot;Risk Reduction Model: Application, Adoption of IT System Protocols, and NDA&amp;quot;&quot;/&gt;&lt;property id=&quot;20307&quot; value=&quot;519&quot;/&gt;&lt;/object&gt;&lt;object type=&quot;3&quot; unique_id=&quot;914792&quot;&gt;&lt;property id=&quot;20148&quot; value=&quot;5&quot;/&gt;&lt;property id=&quot;20300&quot; value=&quot;Slide 28 - &amp;quot;Discussion Questions&amp;quot;&quot;/&gt;&lt;property id=&quot;20307&quot; value=&quot;520&quot;/&gt;&lt;/object&gt;&lt;/object&gt;&lt;object type=&quot;8&quot; unique_id=&quot;10040&quot;&gt;&lt;/object&gt;&lt;/object&gt;&lt;/database&gt;"/>
  <p:tag name="SECTOMILLISECCONVERTED"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slides">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5C3CE8B6CA0C468912D5F0DE1E2016" ma:contentTypeVersion="2" ma:contentTypeDescription="Create a new document." ma:contentTypeScope="" ma:versionID="cfa3e7fe288528f8cfb2de211c8e8049">
  <xsd:schema xmlns:xsd="http://www.w3.org/2001/XMLSchema" xmlns:xs="http://www.w3.org/2001/XMLSchema" xmlns:p="http://schemas.microsoft.com/office/2006/metadata/properties" xmlns:ns2="111b167e-d5f1-4a37-9b38-8b8857d1e56d" targetNamespace="http://schemas.microsoft.com/office/2006/metadata/properties" ma:root="true" ma:fieldsID="9007e673b94d5065872dfbc5b2644a51" ns2:_="">
    <xsd:import namespace="111b167e-d5f1-4a37-9b38-8b8857d1e56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b167e-d5f1-4a37-9b38-8b8857d1e5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85E1B-11B3-42F3-9927-D8AB8D57F9C9}">
  <ds:schemaRefs>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111b167e-d5f1-4a37-9b38-8b8857d1e56d"/>
  </ds:schemaRefs>
</ds:datastoreItem>
</file>

<file path=customXml/itemProps2.xml><?xml version="1.0" encoding="utf-8"?>
<ds:datastoreItem xmlns:ds="http://schemas.openxmlformats.org/officeDocument/2006/customXml" ds:itemID="{BAB1E7DA-A27E-409E-A4DD-2122D49441CA}">
  <ds:schemaRefs>
    <ds:schemaRef ds:uri="http://schemas.microsoft.com/sharepoint/v3/contenttype/forms"/>
  </ds:schemaRefs>
</ds:datastoreItem>
</file>

<file path=customXml/itemProps3.xml><?xml version="1.0" encoding="utf-8"?>
<ds:datastoreItem xmlns:ds="http://schemas.openxmlformats.org/officeDocument/2006/customXml" ds:itemID="{CBC27114-126B-4AF1-A7BD-06E02F9B4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b167e-d5f1-4a37-9b38-8b8857d1e5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20191</TotalTime>
  <Words>5338</Words>
  <Application>Microsoft Office PowerPoint</Application>
  <PresentationFormat>On-screen Show (4:3)</PresentationFormat>
  <Paragraphs>796</Paragraphs>
  <Slides>63</Slides>
  <Notes>44</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63</vt:i4>
      </vt:variant>
    </vt:vector>
  </HeadingPairs>
  <TitlesOfParts>
    <vt:vector size="82" baseType="lpstr">
      <vt:lpstr>ＭＳ Ｐゴシック</vt:lpstr>
      <vt:lpstr>Aharoni</vt:lpstr>
      <vt:lpstr>Arial</vt:lpstr>
      <vt:lpstr>Arial Black</vt:lpstr>
      <vt:lpstr>Calibri</vt:lpstr>
      <vt:lpstr>Calibri Light</vt:lpstr>
      <vt:lpstr>Courier New</vt:lpstr>
      <vt:lpstr>Times New Roman</vt:lpstr>
      <vt:lpstr>Verdana</vt:lpstr>
      <vt:lpstr>Wingdings</vt:lpstr>
      <vt:lpstr>1_Office Theme</vt:lpstr>
      <vt:lpstr>Custom Design</vt:lpstr>
      <vt:lpstr>2_Office Theme</vt:lpstr>
      <vt:lpstr>1_Custom Design</vt:lpstr>
      <vt:lpstr>blank</vt:lpstr>
      <vt:lpstr>Content slides</vt:lpstr>
      <vt:lpstr>3_Office Theme</vt:lpstr>
      <vt:lpstr>Office Theme</vt:lpstr>
      <vt:lpstr>4_Office Theme</vt:lpstr>
      <vt:lpstr>Grid Operations Engagement Group</vt:lpstr>
      <vt:lpstr>Agenda</vt:lpstr>
      <vt:lpstr>Engagement Group Ground Rules*</vt:lpstr>
      <vt:lpstr>Supplemental DSIP Topics—Based on Final Order </vt:lpstr>
      <vt:lpstr>Near Term Schedule (subject to revision)</vt:lpstr>
      <vt:lpstr>Emerging Themes from Engagement Group  System Data</vt:lpstr>
      <vt:lpstr>Emerging Themes from Engagement Group  System Data</vt:lpstr>
      <vt:lpstr>Emerging Themes from Engagement Group  System Data</vt:lpstr>
      <vt:lpstr>Emerging Themes from Engagement Group  System Data</vt:lpstr>
      <vt:lpstr>System Data Security and Confidentiality</vt:lpstr>
      <vt:lpstr>Outline</vt:lpstr>
      <vt:lpstr>Overview of Security and Confidentiality Concerns Related to System Data</vt:lpstr>
      <vt:lpstr>What This Presentation will Address</vt:lpstr>
      <vt:lpstr>Why is this topic important?</vt:lpstr>
      <vt:lpstr>Evolution of Risks Expected Under REV</vt:lpstr>
      <vt:lpstr>Promise of Advanced Technologies and Greater System Connectivity</vt:lpstr>
      <vt:lpstr>A Breadth of Threats affect the Distribution System</vt:lpstr>
      <vt:lpstr>Promise and Peril of Advanced Technologies and Greater System Connectivity</vt:lpstr>
      <vt:lpstr>Physical Risk – Metcalf Substation Attack April 16, 2013</vt:lpstr>
      <vt:lpstr>Cyber Risk - Attack on Ukrainian Power Grid December 2015</vt:lpstr>
      <vt:lpstr>Cyber Risk - Attack on Ukrainian Power Grid December 2015</vt:lpstr>
      <vt:lpstr>Distribution System Data Access Increases Exposure</vt:lpstr>
      <vt:lpstr>Options for Minimizing Vulnerability</vt:lpstr>
      <vt:lpstr>JU Team  Established to Address Cyber Risk</vt:lpstr>
      <vt:lpstr>Current State </vt:lpstr>
      <vt:lpstr>Challenges</vt:lpstr>
      <vt:lpstr>Examples of Common Cyber Attacks and Defenses</vt:lpstr>
      <vt:lpstr>Risk Reduction Model: Application, Adoption of IT System Protocols, and NDA</vt:lpstr>
      <vt:lpstr>Discussion Questions</vt:lpstr>
      <vt:lpstr>JU Presentation and Discussion Value Added Information</vt:lpstr>
      <vt:lpstr>Outline and Agenda</vt:lpstr>
      <vt:lpstr>What is Value Added Information?</vt:lpstr>
      <vt:lpstr>Why Value Added Information Instead of Raw System Data?</vt:lpstr>
      <vt:lpstr>NY Prize Examples</vt:lpstr>
      <vt:lpstr>Considerations for Preparing and Sharing Value Added Information</vt:lpstr>
      <vt:lpstr>Questions for Stakeholders</vt:lpstr>
      <vt:lpstr>PowerPoint Presentation</vt:lpstr>
      <vt:lpstr>Value-Added Information</vt:lpstr>
      <vt:lpstr>Value-Added Information</vt:lpstr>
      <vt:lpstr>PowerPoint Presentation</vt:lpstr>
      <vt:lpstr>Identifying Information for Data Requests</vt:lpstr>
      <vt:lpstr>Convergences on System Data Level of Detail</vt:lpstr>
      <vt:lpstr>JU System Data Summary Context</vt:lpstr>
      <vt:lpstr>PowerPoint Presentation</vt:lpstr>
      <vt:lpstr>Emerging Themes from Engagement Group System Data</vt:lpstr>
      <vt:lpstr>Emerging Themes from Engagement Group System Data</vt:lpstr>
      <vt:lpstr>Emerging Themes from Engagement Group System Data</vt:lpstr>
      <vt:lpstr>Emerging Themes from Engagement Group System Data</vt:lpstr>
      <vt:lpstr>PowerPoint Presentation</vt:lpstr>
      <vt:lpstr>Grid Ops Stakeholder Pulse Check Questionnaire</vt:lpstr>
      <vt:lpstr>Stakeholder Pulse Check Questionnaire</vt:lpstr>
      <vt:lpstr>Stakeholder Pulse Check Questionnaire</vt:lpstr>
      <vt:lpstr>Near Term Schedule (subject to revision)</vt:lpstr>
      <vt:lpstr>July 14 Monitoring and Control EG Meeting</vt:lpstr>
      <vt:lpstr>PowerPoint Presentation</vt:lpstr>
      <vt:lpstr>Overall Engagement Group Purpose &amp; Objectives</vt:lpstr>
      <vt:lpstr>Engagement Process Overview</vt:lpstr>
      <vt:lpstr>Grid Operations Engagement Group Charter</vt:lpstr>
      <vt:lpstr>Grid Operations Topic Descriptions </vt:lpstr>
      <vt:lpstr>Grid Operations Topic Descriptions continued</vt:lpstr>
      <vt:lpstr>Grid Operations – Participants</vt:lpstr>
      <vt:lpstr>Advisory Group Members</vt:lpstr>
      <vt:lpstr>PowerPoint Presentation</vt:lpstr>
    </vt:vector>
  </TitlesOfParts>
  <Company>ICFI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Howley, Annie</dc:creator>
  <cp:lastModifiedBy>Howley, Annie</cp:lastModifiedBy>
  <cp:revision>389</cp:revision>
  <dcterms:created xsi:type="dcterms:W3CDTF">2016-02-02T19:27:06Z</dcterms:created>
  <dcterms:modified xsi:type="dcterms:W3CDTF">2016-07-25T04:25:41Z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0x010100C65C3CE8B6CA0C468912D5F0DE1E2016</vt:lpwstr>
  </property>
</Properties>
</file>