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00" r:id="rId5"/>
    <p:sldMasterId id="2147483709" r:id="rId6"/>
    <p:sldMasterId id="2147483712" r:id="rId7"/>
    <p:sldMasterId id="2147483722" r:id="rId8"/>
    <p:sldMasterId id="2147483734" r:id="rId9"/>
    <p:sldMasterId id="2147483746" r:id="rId10"/>
    <p:sldMasterId id="2147483758" r:id="rId11"/>
    <p:sldMasterId id="2147483770" r:id="rId12"/>
    <p:sldMasterId id="2147483782" r:id="rId13"/>
    <p:sldMasterId id="2147483792" r:id="rId14"/>
    <p:sldMasterId id="2147483802" r:id="rId15"/>
    <p:sldMasterId id="2147483813" r:id="rId16"/>
    <p:sldMasterId id="2147483824" r:id="rId17"/>
  </p:sldMasterIdLst>
  <p:notesMasterIdLst>
    <p:notesMasterId r:id="rId61"/>
  </p:notesMasterIdLst>
  <p:sldIdLst>
    <p:sldId id="312" r:id="rId18"/>
    <p:sldId id="466" r:id="rId19"/>
    <p:sldId id="469" r:id="rId20"/>
    <p:sldId id="467" r:id="rId21"/>
    <p:sldId id="490" r:id="rId22"/>
    <p:sldId id="485" r:id="rId23"/>
    <p:sldId id="486" r:id="rId24"/>
    <p:sldId id="472" r:id="rId25"/>
    <p:sldId id="478" r:id="rId26"/>
    <p:sldId id="460" r:id="rId27"/>
    <p:sldId id="439" r:id="rId28"/>
    <p:sldId id="440" r:id="rId29"/>
    <p:sldId id="441" r:id="rId30"/>
    <p:sldId id="461" r:id="rId31"/>
    <p:sldId id="455" r:id="rId32"/>
    <p:sldId id="456" r:id="rId33"/>
    <p:sldId id="457" r:id="rId34"/>
    <p:sldId id="458" r:id="rId35"/>
    <p:sldId id="459" r:id="rId36"/>
    <p:sldId id="462" r:id="rId37"/>
    <p:sldId id="435" r:id="rId38"/>
    <p:sldId id="436" r:id="rId39"/>
    <p:sldId id="437" r:id="rId40"/>
    <p:sldId id="463" r:id="rId41"/>
    <p:sldId id="452" r:id="rId42"/>
    <p:sldId id="442" r:id="rId43"/>
    <p:sldId id="443" r:id="rId44"/>
    <p:sldId id="444" r:id="rId45"/>
    <p:sldId id="445" r:id="rId46"/>
    <p:sldId id="465" r:id="rId47"/>
    <p:sldId id="447" r:id="rId48"/>
    <p:sldId id="448" r:id="rId49"/>
    <p:sldId id="449" r:id="rId50"/>
    <p:sldId id="450" r:id="rId51"/>
    <p:sldId id="451" r:id="rId52"/>
    <p:sldId id="473" r:id="rId53"/>
    <p:sldId id="479" r:id="rId54"/>
    <p:sldId id="480" r:id="rId55"/>
    <p:sldId id="324" r:id="rId56"/>
    <p:sldId id="487" r:id="rId57"/>
    <p:sldId id="483" r:id="rId58"/>
    <p:sldId id="488" r:id="rId59"/>
    <p:sldId id="489" r:id="rId60"/>
  </p:sldIdLst>
  <p:sldSz cx="9144000" cy="6858000" type="screen4x3"/>
  <p:notesSz cx="7023100" cy="93091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s" id="{FA9C73A0-BE4D-45EA-9AE7-508C05A5B52B}">
          <p14:sldIdLst>
            <p14:sldId id="312"/>
            <p14:sldId id="466"/>
            <p14:sldId id="469"/>
            <p14:sldId id="467"/>
            <p14:sldId id="490"/>
            <p14:sldId id="485"/>
            <p14:sldId id="486"/>
            <p14:sldId id="472"/>
            <p14:sldId id="478"/>
          </p14:sldIdLst>
        </p14:section>
        <p14:section name="AVANGRID" id="{72407768-8731-48B0-86EF-EFA877B27269}">
          <p14:sldIdLst>
            <p14:sldId id="460"/>
            <p14:sldId id="439"/>
            <p14:sldId id="440"/>
            <p14:sldId id="441"/>
          </p14:sldIdLst>
        </p14:section>
        <p14:section name="Central Hudson" id="{6F4480B1-F5A0-4424-B85B-ABBAD3E407E7}">
          <p14:sldIdLst>
            <p14:sldId id="461"/>
            <p14:sldId id="455"/>
            <p14:sldId id="456"/>
            <p14:sldId id="457"/>
            <p14:sldId id="458"/>
            <p14:sldId id="459"/>
          </p14:sldIdLst>
        </p14:section>
        <p14:section name="National Grid" id="{FCF83798-004A-435C-899E-000C99DB4DD6}">
          <p14:sldIdLst>
            <p14:sldId id="462"/>
            <p14:sldId id="435"/>
            <p14:sldId id="436"/>
            <p14:sldId id="437"/>
          </p14:sldIdLst>
        </p14:section>
        <p14:section name="O&amp;R" id="{36C64E27-4CC2-4C77-B8E0-76EA02FB346A}">
          <p14:sldIdLst>
            <p14:sldId id="463"/>
            <p14:sldId id="452"/>
            <p14:sldId id="442"/>
            <p14:sldId id="443"/>
            <p14:sldId id="444"/>
            <p14:sldId id="445"/>
          </p14:sldIdLst>
        </p14:section>
        <p14:section name="Con Edison" id="{E4496809-93C4-4D85-B62E-EEE837B8F87D}">
          <p14:sldIdLst>
            <p14:sldId id="465"/>
            <p14:sldId id="447"/>
            <p14:sldId id="448"/>
            <p14:sldId id="449"/>
            <p14:sldId id="450"/>
            <p14:sldId id="451"/>
            <p14:sldId id="473"/>
            <p14:sldId id="479"/>
            <p14:sldId id="480"/>
            <p14:sldId id="324"/>
            <p14:sldId id="487"/>
            <p14:sldId id="483"/>
            <p14:sldId id="488"/>
            <p14:sldId id="4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1">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Martini, Paul" initials="DMP" lastIdx="1" clrIdx="0">
    <p:extLst/>
  </p:cmAuthor>
  <p:cmAuthor id="2" name="Hile, Sam" initials="HS"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405888"/>
    <a:srgbClr val="FFFFFF"/>
    <a:srgbClr val="25C6FF"/>
    <a:srgbClr val="3399FF"/>
    <a:srgbClr val="317CC1"/>
    <a:srgbClr val="17055B"/>
    <a:srgbClr val="ED7D31"/>
    <a:srgbClr val="FFD450"/>
    <a:srgbClr val="2D4D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5" autoAdjust="0"/>
    <p:restoredTop sz="89120" autoAdjust="0"/>
  </p:normalViewPr>
  <p:slideViewPr>
    <p:cSldViewPr snapToGrid="0">
      <p:cViewPr varScale="1">
        <p:scale>
          <a:sx n="82" d="100"/>
          <a:sy n="82" d="100"/>
        </p:scale>
        <p:origin x="1728" y="90"/>
      </p:cViewPr>
      <p:guideLst>
        <p:guide orient="horz" pos="2160"/>
        <p:guide pos="2880"/>
      </p:guideLst>
    </p:cSldViewPr>
  </p:slideViewPr>
  <p:notesTextViewPr>
    <p:cViewPr>
      <p:scale>
        <a:sx n="1" d="1"/>
        <a:sy n="1" d="1"/>
      </p:scale>
      <p:origin x="0" y="0"/>
    </p:cViewPr>
  </p:notesTextViewPr>
  <p:sorterViewPr>
    <p:cViewPr>
      <p:scale>
        <a:sx n="100" d="100"/>
        <a:sy n="100" d="100"/>
      </p:scale>
      <p:origin x="0" y="-978"/>
    </p:cViewPr>
  </p:sorterViewPr>
  <p:notesViewPr>
    <p:cSldViewPr snapToGrid="0">
      <p:cViewPr>
        <p:scale>
          <a:sx n="200" d="100"/>
          <a:sy n="200" d="100"/>
        </p:scale>
        <p:origin x="90" y="1836"/>
      </p:cViewPr>
      <p:guideLst>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351314974887708E-2"/>
          <c:y val="4.2030300945211728E-2"/>
          <c:w val="0.93768006740398246"/>
          <c:h val="0.83236023317589303"/>
        </c:manualLayout>
      </c:layout>
      <c:lineChart>
        <c:grouping val="standard"/>
        <c:varyColors val="0"/>
        <c:ser>
          <c:idx val="5"/>
          <c:order val="0"/>
          <c:tx>
            <c:strRef>
              <c:f>'Projected Loads Analysis'!$C$151</c:f>
              <c:strCache>
                <c:ptCount val="1"/>
                <c:pt idx="0">
                  <c:v>2023 Forecasted Peak Demand Applied to 2014 DE Curve</c:v>
                </c:pt>
              </c:strCache>
            </c:strRef>
          </c:tx>
          <c:spPr>
            <a:ln w="38100">
              <a:solidFill>
                <a:schemeClr val="tx1"/>
              </a:solidFill>
            </a:ln>
          </c:spPr>
          <c:marker>
            <c:spPr>
              <a:solidFill>
                <a:schemeClr val="tx1"/>
              </a:solidFill>
              <a:ln>
                <a:solidFill>
                  <a:schemeClr val="tx1"/>
                </a:solidFill>
              </a:ln>
            </c:spPr>
          </c:marker>
          <c:val>
            <c:numRef>
              <c:f>'Projected Loads Analysis'!$D$151:$AA$151</c:f>
              <c:numCache>
                <c:formatCode>0</c:formatCode>
                <c:ptCount val="24"/>
                <c:pt idx="0">
                  <c:v>775.61479296850257</c:v>
                </c:pt>
                <c:pt idx="1">
                  <c:v>734.61543199672064</c:v>
                </c:pt>
                <c:pt idx="2">
                  <c:v>701.11615396488128</c:v>
                </c:pt>
                <c:pt idx="3">
                  <c:v>673.59009968075839</c:v>
                </c:pt>
                <c:pt idx="4">
                  <c:v>654.1763280199134</c:v>
                </c:pt>
                <c:pt idx="5">
                  <c:v>646.23793103541391</c:v>
                </c:pt>
                <c:pt idx="6">
                  <c:v>642.04306891631654</c:v>
                </c:pt>
                <c:pt idx="7">
                  <c:v>652.52271384557321</c:v>
                </c:pt>
                <c:pt idx="8">
                  <c:v>698.91165028591843</c:v>
                </c:pt>
                <c:pt idx="9">
                  <c:v>732.68345126754673</c:v>
                </c:pt>
                <c:pt idx="10">
                  <c:v>768.80037814554044</c:v>
                </c:pt>
                <c:pt idx="11">
                  <c:v>796.59587594306265</c:v>
                </c:pt>
                <c:pt idx="12">
                  <c:v>817.48984717168366</c:v>
                </c:pt>
                <c:pt idx="13">
                  <c:v>821.1637486139208</c:v>
                </c:pt>
                <c:pt idx="14">
                  <c:v>828.68782144614352</c:v>
                </c:pt>
                <c:pt idx="15">
                  <c:v>834.25464658875137</c:v>
                </c:pt>
                <c:pt idx="16">
                  <c:v>842.56922253341668</c:v>
                </c:pt>
                <c:pt idx="17">
                  <c:v>850.93039756332325</c:v>
                </c:pt>
                <c:pt idx="18">
                  <c:v>854.83246525992286</c:v>
                </c:pt>
                <c:pt idx="19">
                  <c:v>851.81815540413777</c:v>
                </c:pt>
                <c:pt idx="20">
                  <c:v>850.36733406688018</c:v>
                </c:pt>
                <c:pt idx="21">
                  <c:v>854.10122754698909</c:v>
                </c:pt>
                <c:pt idx="22">
                  <c:v>860</c:v>
                </c:pt>
                <c:pt idx="23">
                  <c:v>846.44544331805105</c:v>
                </c:pt>
              </c:numCache>
            </c:numRef>
          </c:val>
          <c:smooth val="0"/>
        </c:ser>
        <c:ser>
          <c:idx val="6"/>
          <c:order val="1"/>
          <c:tx>
            <c:strRef>
              <c:f>'Projected Loads Analysis'!$C$152</c:f>
              <c:strCache>
                <c:ptCount val="1"/>
                <c:pt idx="0">
                  <c:v>2018 Forecasted Peak Demand Applied to 2014 DE Curve</c:v>
                </c:pt>
              </c:strCache>
            </c:strRef>
          </c:tx>
          <c:spPr>
            <a:ln w="38100">
              <a:solidFill>
                <a:schemeClr val="accent1"/>
              </a:solidFill>
            </a:ln>
          </c:spPr>
          <c:val>
            <c:numRef>
              <c:f>'Projected Loads Analysis'!$D$152:$AA$152</c:f>
              <c:numCache>
                <c:formatCode>0</c:formatCode>
                <c:ptCount val="24"/>
                <c:pt idx="0">
                  <c:v>740.44156398504674</c:v>
                </c:pt>
                <c:pt idx="1">
                  <c:v>701.30147635966034</c:v>
                </c:pt>
                <c:pt idx="2">
                  <c:v>669.32135163391547</c:v>
                </c:pt>
                <c:pt idx="3">
                  <c:v>643.04357190453811</c:v>
                </c:pt>
                <c:pt idx="4">
                  <c:v>624.51019221435922</c:v>
                </c:pt>
                <c:pt idx="5">
                  <c:v>616.93179230241276</c:v>
                </c:pt>
                <c:pt idx="6">
                  <c:v>612.92716230266922</c:v>
                </c:pt>
                <c:pt idx="7">
                  <c:v>622.93156752001835</c:v>
                </c:pt>
                <c:pt idx="8">
                  <c:v>667.21681963341803</c:v>
                </c:pt>
                <c:pt idx="9">
                  <c:v>699.45710871006418</c:v>
                </c:pt>
                <c:pt idx="10">
                  <c:v>733.93617495056833</c:v>
                </c:pt>
                <c:pt idx="11">
                  <c:v>760.47117924331872</c:v>
                </c:pt>
                <c:pt idx="12">
                  <c:v>780.41763317203743</c:v>
                </c:pt>
                <c:pt idx="13">
                  <c:v>783.92492745584741</c:v>
                </c:pt>
                <c:pt idx="14">
                  <c:v>791.10779233405071</c:v>
                </c:pt>
                <c:pt idx="15">
                  <c:v>796.42216842949358</c:v>
                </c:pt>
                <c:pt idx="16">
                  <c:v>804.35968802318041</c:v>
                </c:pt>
                <c:pt idx="17">
                  <c:v>812.34169348777687</c:v>
                </c:pt>
                <c:pt idx="18">
                  <c:v>816.06680695162402</c:v>
                </c:pt>
                <c:pt idx="19">
                  <c:v>813.18919254278774</c:v>
                </c:pt>
                <c:pt idx="20">
                  <c:v>811.80416426617296</c:v>
                </c:pt>
                <c:pt idx="21">
                  <c:v>815.36873001869583</c:v>
                </c:pt>
                <c:pt idx="22">
                  <c:v>821</c:v>
                </c:pt>
                <c:pt idx="23">
                  <c:v>808.06012670246457</c:v>
                </c:pt>
              </c:numCache>
            </c:numRef>
          </c:val>
          <c:smooth val="0"/>
        </c:ser>
        <c:ser>
          <c:idx val="7"/>
          <c:order val="2"/>
          <c:tx>
            <c:strRef>
              <c:f>'Projected Loads Analysis'!$C$153</c:f>
              <c:strCache>
                <c:ptCount val="1"/>
                <c:pt idx="0">
                  <c:v>Capability</c:v>
                </c:pt>
              </c:strCache>
            </c:strRef>
          </c:tx>
          <c:spPr>
            <a:ln w="38100">
              <a:solidFill>
                <a:schemeClr val="accent6">
                  <a:lumMod val="75000"/>
                </a:schemeClr>
              </a:solidFill>
            </a:ln>
          </c:spPr>
          <c:val>
            <c:numRef>
              <c:f>'Projected Loads Analysis'!$D$153:$AA$153</c:f>
              <c:numCache>
                <c:formatCode>0</c:formatCode>
                <c:ptCount val="24"/>
                <c:pt idx="0">
                  <c:v>769</c:v>
                </c:pt>
                <c:pt idx="1">
                  <c:v>769</c:v>
                </c:pt>
                <c:pt idx="2">
                  <c:v>769</c:v>
                </c:pt>
                <c:pt idx="3">
                  <c:v>769</c:v>
                </c:pt>
                <c:pt idx="4">
                  <c:v>769</c:v>
                </c:pt>
                <c:pt idx="5">
                  <c:v>769</c:v>
                </c:pt>
                <c:pt idx="6">
                  <c:v>769</c:v>
                </c:pt>
                <c:pt idx="7">
                  <c:v>769</c:v>
                </c:pt>
                <c:pt idx="8">
                  <c:v>769</c:v>
                </c:pt>
                <c:pt idx="9">
                  <c:v>769</c:v>
                </c:pt>
                <c:pt idx="10">
                  <c:v>769</c:v>
                </c:pt>
                <c:pt idx="11">
                  <c:v>769</c:v>
                </c:pt>
                <c:pt idx="12">
                  <c:v>769</c:v>
                </c:pt>
                <c:pt idx="13">
                  <c:v>769</c:v>
                </c:pt>
                <c:pt idx="14">
                  <c:v>769</c:v>
                </c:pt>
                <c:pt idx="15">
                  <c:v>769</c:v>
                </c:pt>
                <c:pt idx="16">
                  <c:v>769</c:v>
                </c:pt>
                <c:pt idx="17">
                  <c:v>769</c:v>
                </c:pt>
                <c:pt idx="18">
                  <c:v>769</c:v>
                </c:pt>
                <c:pt idx="19">
                  <c:v>769</c:v>
                </c:pt>
                <c:pt idx="20">
                  <c:v>769</c:v>
                </c:pt>
                <c:pt idx="21">
                  <c:v>769</c:v>
                </c:pt>
                <c:pt idx="22">
                  <c:v>769</c:v>
                </c:pt>
                <c:pt idx="23">
                  <c:v>769</c:v>
                </c:pt>
              </c:numCache>
            </c:numRef>
          </c:val>
          <c:smooth val="0"/>
        </c:ser>
        <c:dLbls>
          <c:showLegendKey val="0"/>
          <c:showVal val="0"/>
          <c:showCatName val="0"/>
          <c:showSerName val="0"/>
          <c:showPercent val="0"/>
          <c:showBubbleSize val="0"/>
        </c:dLbls>
        <c:marker val="1"/>
        <c:smooth val="0"/>
        <c:axId val="555878600"/>
        <c:axId val="555877816"/>
      </c:lineChart>
      <c:catAx>
        <c:axId val="555878600"/>
        <c:scaling>
          <c:orientation val="minMax"/>
        </c:scaling>
        <c:delete val="0"/>
        <c:axPos val="b"/>
        <c:majorTickMark val="out"/>
        <c:minorTickMark val="none"/>
        <c:tickLblPos val="nextTo"/>
        <c:crossAx val="555877816"/>
        <c:crosses val="autoZero"/>
        <c:auto val="1"/>
        <c:lblAlgn val="ctr"/>
        <c:lblOffset val="100"/>
        <c:noMultiLvlLbl val="0"/>
      </c:catAx>
      <c:valAx>
        <c:axId val="555877816"/>
        <c:scaling>
          <c:orientation val="minMax"/>
          <c:max val="900"/>
          <c:min val="500"/>
        </c:scaling>
        <c:delete val="0"/>
        <c:axPos val="l"/>
        <c:majorGridlines/>
        <c:numFmt formatCode="0" sourceLinked="1"/>
        <c:majorTickMark val="out"/>
        <c:minorTickMark val="none"/>
        <c:tickLblPos val="nextTo"/>
        <c:crossAx val="555878600"/>
        <c:crosses val="autoZero"/>
        <c:crossBetween val="between"/>
      </c:valAx>
    </c:plotArea>
    <c:legend>
      <c:legendPos val="b"/>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FB80C-772F-4BAF-A60E-285A4CAAD88E}" type="doc">
      <dgm:prSet loTypeId="urn:microsoft.com/office/officeart/2005/8/layout/equation1" loCatId="relationship" qsTypeId="urn:microsoft.com/office/officeart/2005/8/quickstyle/3d5" qsCatId="3D" csTypeId="urn:microsoft.com/office/officeart/2005/8/colors/accent2_2" csCatId="accent2" phldr="1"/>
      <dgm:spPr/>
      <dgm:t>
        <a:bodyPr/>
        <a:lstStyle/>
        <a:p>
          <a:endParaRPr lang="en-US"/>
        </a:p>
      </dgm:t>
    </dgm:pt>
    <dgm:pt modelId="{27B8CD90-7ACB-4F41-B5FB-D630CF79C817}">
      <dgm:prSet phldrT="[Text]" custT="1"/>
      <dgm:spPr>
        <a:solidFill>
          <a:srgbClr val="0070C0"/>
        </a:solidFill>
      </dgm:spPr>
      <dgm:t>
        <a:bodyPr/>
        <a:lstStyle/>
        <a:p>
          <a:r>
            <a:rPr lang="en-US" sz="1600" b="1" dirty="0" smtClean="0"/>
            <a:t>Existing Programs</a:t>
          </a:r>
          <a:endParaRPr lang="en-US" sz="1600" b="1" dirty="0"/>
        </a:p>
      </dgm:t>
    </dgm:pt>
    <dgm:pt modelId="{675969F3-0771-4E56-A5A7-1850CE0FCE70}" type="parTrans" cxnId="{8F70B65F-7236-4C22-99F1-798ED627802F}">
      <dgm:prSet/>
      <dgm:spPr/>
      <dgm:t>
        <a:bodyPr/>
        <a:lstStyle/>
        <a:p>
          <a:endParaRPr lang="en-US" b="0"/>
        </a:p>
      </dgm:t>
    </dgm:pt>
    <dgm:pt modelId="{5203DA2A-59F0-4A3C-94E8-B02FE38B8B74}" type="sibTrans" cxnId="{8F70B65F-7236-4C22-99F1-798ED627802F}">
      <dgm:prSet/>
      <dgm:spPr>
        <a:solidFill>
          <a:schemeClr val="tx1"/>
        </a:solidFill>
      </dgm:spPr>
      <dgm:t>
        <a:bodyPr/>
        <a:lstStyle/>
        <a:p>
          <a:endParaRPr lang="en-US" b="0"/>
        </a:p>
      </dgm:t>
    </dgm:pt>
    <dgm:pt modelId="{E33CC579-6317-4112-81F7-576BE8BCD6CC}">
      <dgm:prSet phldrT="[Text]" custT="1"/>
      <dgm:spPr>
        <a:solidFill>
          <a:srgbClr val="0070C0"/>
        </a:solidFill>
      </dgm:spPr>
      <dgm:t>
        <a:bodyPr/>
        <a:lstStyle/>
        <a:p>
          <a:r>
            <a:rPr lang="en-US" sz="1400" b="0" dirty="0" smtClean="0"/>
            <a:t>Commercial &amp; Industrial (“C&amp;I”)</a:t>
          </a:r>
          <a:endParaRPr lang="en-US" sz="1400" b="0" dirty="0"/>
        </a:p>
      </dgm:t>
    </dgm:pt>
    <dgm:pt modelId="{0B77E1CD-0E3C-485B-B832-0C15F3AD13B9}" type="parTrans" cxnId="{CADF5D5F-CCD7-4F4B-AEFF-8D8C46F0A165}">
      <dgm:prSet/>
      <dgm:spPr/>
      <dgm:t>
        <a:bodyPr/>
        <a:lstStyle/>
        <a:p>
          <a:endParaRPr lang="en-US" b="0"/>
        </a:p>
      </dgm:t>
    </dgm:pt>
    <dgm:pt modelId="{BF1DEA91-FFD3-45E3-8B43-21FECD9DCF02}" type="sibTrans" cxnId="{CADF5D5F-CCD7-4F4B-AEFF-8D8C46F0A165}">
      <dgm:prSet/>
      <dgm:spPr/>
      <dgm:t>
        <a:bodyPr/>
        <a:lstStyle/>
        <a:p>
          <a:endParaRPr lang="en-US" b="0"/>
        </a:p>
      </dgm:t>
    </dgm:pt>
    <dgm:pt modelId="{938EB4D2-2F31-45C1-93D7-798F6BD8FB57}">
      <dgm:prSet phldrT="[Text]"/>
      <dgm:spPr>
        <a:solidFill>
          <a:srgbClr val="0070C0"/>
        </a:solidFill>
      </dgm:spPr>
      <dgm:t>
        <a:bodyPr/>
        <a:lstStyle/>
        <a:p>
          <a:r>
            <a:rPr lang="en-US" sz="1700" b="1" dirty="0" smtClean="0"/>
            <a:t>Request for Information</a:t>
          </a:r>
          <a:endParaRPr lang="en-US" sz="1700" b="1" dirty="0"/>
        </a:p>
      </dgm:t>
    </dgm:pt>
    <dgm:pt modelId="{52B48377-6100-4818-A147-E458B0AC00F2}" type="parTrans" cxnId="{965A0C1F-D60E-482F-84B9-FFFE637615E2}">
      <dgm:prSet/>
      <dgm:spPr/>
      <dgm:t>
        <a:bodyPr/>
        <a:lstStyle/>
        <a:p>
          <a:endParaRPr lang="en-US" b="0"/>
        </a:p>
      </dgm:t>
    </dgm:pt>
    <dgm:pt modelId="{593E9B75-8FC3-4B00-ADFA-55307368DF83}" type="sibTrans" cxnId="{965A0C1F-D60E-482F-84B9-FFFE637615E2}">
      <dgm:prSet/>
      <dgm:spPr>
        <a:solidFill>
          <a:schemeClr val="tx1"/>
        </a:solidFill>
      </dgm:spPr>
      <dgm:t>
        <a:bodyPr/>
        <a:lstStyle/>
        <a:p>
          <a:endParaRPr lang="en-US" b="0"/>
        </a:p>
      </dgm:t>
    </dgm:pt>
    <dgm:pt modelId="{FC517E12-DA22-4E33-B23E-BBB49718EEE4}">
      <dgm:prSet phldrT="[Text]" custT="1"/>
      <dgm:spPr>
        <a:solidFill>
          <a:srgbClr val="0070C0"/>
        </a:solidFill>
      </dgm:spPr>
      <dgm:t>
        <a:bodyPr/>
        <a:lstStyle/>
        <a:p>
          <a:r>
            <a:rPr lang="en-US" sz="1400" b="0" dirty="0" smtClean="0"/>
            <a:t>Request for Proposals (“RFP)</a:t>
          </a:r>
          <a:endParaRPr lang="en-US" sz="1400" b="0" dirty="0"/>
        </a:p>
      </dgm:t>
    </dgm:pt>
    <dgm:pt modelId="{B1AD5480-37E7-4D98-B8BF-8966EF22E4D7}" type="parTrans" cxnId="{5B2C6C61-D5F3-4B28-87DB-281A1775E9DF}">
      <dgm:prSet/>
      <dgm:spPr/>
      <dgm:t>
        <a:bodyPr/>
        <a:lstStyle/>
        <a:p>
          <a:endParaRPr lang="en-US" b="0"/>
        </a:p>
      </dgm:t>
    </dgm:pt>
    <dgm:pt modelId="{33B496F7-5321-42A3-A428-64772BDD5D39}" type="sibTrans" cxnId="{5B2C6C61-D5F3-4B28-87DB-281A1775E9DF}">
      <dgm:prSet/>
      <dgm:spPr/>
      <dgm:t>
        <a:bodyPr/>
        <a:lstStyle/>
        <a:p>
          <a:endParaRPr lang="en-US" b="0"/>
        </a:p>
      </dgm:t>
    </dgm:pt>
    <dgm:pt modelId="{8131555F-D250-4DF2-9AD0-9E0C04BAF644}">
      <dgm:prSet phldrT="[Text]" custT="1"/>
      <dgm:spPr>
        <a:solidFill>
          <a:srgbClr val="0070C0"/>
        </a:solidFill>
      </dgm:spPr>
      <dgm:t>
        <a:bodyPr/>
        <a:lstStyle/>
        <a:p>
          <a:r>
            <a:rPr lang="en-US" sz="1400" b="0" dirty="0" smtClean="0"/>
            <a:t>Request for Clarification (“RFC”)</a:t>
          </a:r>
          <a:endParaRPr lang="en-US" sz="1400" b="0" dirty="0"/>
        </a:p>
      </dgm:t>
    </dgm:pt>
    <dgm:pt modelId="{591B051B-F5DD-495B-984D-F353CDAC3999}" type="parTrans" cxnId="{F49D3F0A-5241-4C55-9DDE-7FC39E397717}">
      <dgm:prSet/>
      <dgm:spPr/>
      <dgm:t>
        <a:bodyPr/>
        <a:lstStyle/>
        <a:p>
          <a:endParaRPr lang="en-US" b="0"/>
        </a:p>
      </dgm:t>
    </dgm:pt>
    <dgm:pt modelId="{C68934C7-17B8-4653-83D5-576CA148ABF3}" type="sibTrans" cxnId="{F49D3F0A-5241-4C55-9DDE-7FC39E397717}">
      <dgm:prSet/>
      <dgm:spPr/>
      <dgm:t>
        <a:bodyPr/>
        <a:lstStyle/>
        <a:p>
          <a:endParaRPr lang="en-US" b="0"/>
        </a:p>
      </dgm:t>
    </dgm:pt>
    <dgm:pt modelId="{E8AFAF7C-A2A2-4D2F-BC3D-B0CE87E0A89A}">
      <dgm:prSet phldrT="[Text]"/>
      <dgm:spPr>
        <a:solidFill>
          <a:srgbClr val="002060"/>
        </a:solidFill>
      </dgm:spPr>
      <dgm:t>
        <a:bodyPr/>
        <a:lstStyle/>
        <a:p>
          <a:r>
            <a:rPr lang="en-US" sz="1700" b="1" dirty="0" smtClean="0"/>
            <a:t>Final BQDM Portfolio Results</a:t>
          </a:r>
          <a:endParaRPr lang="en-US" sz="1700" b="1" dirty="0"/>
        </a:p>
      </dgm:t>
    </dgm:pt>
    <dgm:pt modelId="{24B2DDDD-D527-4B4B-BF7E-DE39172B3FAB}" type="parTrans" cxnId="{4653F34D-E035-40B5-8914-B945261BD221}">
      <dgm:prSet/>
      <dgm:spPr/>
      <dgm:t>
        <a:bodyPr/>
        <a:lstStyle/>
        <a:p>
          <a:endParaRPr lang="en-US" b="0"/>
        </a:p>
      </dgm:t>
    </dgm:pt>
    <dgm:pt modelId="{ED51A282-373E-4295-BDE3-0DA3E55B9FE9}" type="sibTrans" cxnId="{4653F34D-E035-40B5-8914-B945261BD221}">
      <dgm:prSet/>
      <dgm:spPr/>
      <dgm:t>
        <a:bodyPr/>
        <a:lstStyle/>
        <a:p>
          <a:endParaRPr lang="en-US" b="0"/>
        </a:p>
      </dgm:t>
    </dgm:pt>
    <dgm:pt modelId="{1D652DA0-5F4E-4411-A689-C129D713DBC3}">
      <dgm:prSet phldrT="[Text]" custT="1"/>
      <dgm:spPr>
        <a:solidFill>
          <a:srgbClr val="002060"/>
        </a:solidFill>
      </dgm:spPr>
      <dgm:t>
        <a:bodyPr/>
        <a:lstStyle/>
        <a:p>
          <a:r>
            <a:rPr lang="en-US" sz="1400" b="0" dirty="0" smtClean="0"/>
            <a:t>New and varied DER solutions</a:t>
          </a:r>
          <a:endParaRPr lang="en-US" sz="1400" b="0" dirty="0"/>
        </a:p>
      </dgm:t>
    </dgm:pt>
    <dgm:pt modelId="{EBE55B55-B6DA-451F-ABAB-E3166BDE0F28}" type="parTrans" cxnId="{ADC0D9A4-B9CA-411A-BBB0-1FD20EDAA241}">
      <dgm:prSet/>
      <dgm:spPr/>
      <dgm:t>
        <a:bodyPr/>
        <a:lstStyle/>
        <a:p>
          <a:endParaRPr lang="en-US" b="0"/>
        </a:p>
      </dgm:t>
    </dgm:pt>
    <dgm:pt modelId="{3C503F35-636D-42BF-829C-9F497716E2E1}" type="sibTrans" cxnId="{ADC0D9A4-B9CA-411A-BBB0-1FD20EDAA241}">
      <dgm:prSet/>
      <dgm:spPr/>
      <dgm:t>
        <a:bodyPr/>
        <a:lstStyle/>
        <a:p>
          <a:endParaRPr lang="en-US" b="0"/>
        </a:p>
      </dgm:t>
    </dgm:pt>
    <dgm:pt modelId="{258138D8-5E5B-4737-8049-A128952D134D}">
      <dgm:prSet phldrT="[Text]" custT="1"/>
      <dgm:spPr>
        <a:solidFill>
          <a:srgbClr val="0070C0"/>
        </a:solidFill>
      </dgm:spPr>
      <dgm:t>
        <a:bodyPr/>
        <a:lstStyle/>
        <a:p>
          <a:r>
            <a:rPr lang="en-US" sz="1400" b="0" dirty="0" smtClean="0"/>
            <a:t>Multifamily Energy Efficiency (“MFEE)</a:t>
          </a:r>
          <a:endParaRPr lang="en-US" sz="1400" b="0" dirty="0"/>
        </a:p>
      </dgm:t>
    </dgm:pt>
    <dgm:pt modelId="{2851598B-7446-4772-9B63-0458B91D06F3}" type="parTrans" cxnId="{008EE60A-56F1-45D7-A226-BB3DC91796B7}">
      <dgm:prSet/>
      <dgm:spPr/>
      <dgm:t>
        <a:bodyPr/>
        <a:lstStyle/>
        <a:p>
          <a:endParaRPr lang="en-US" b="0"/>
        </a:p>
      </dgm:t>
    </dgm:pt>
    <dgm:pt modelId="{110F1B6E-B977-4375-B434-520C1472816F}" type="sibTrans" cxnId="{008EE60A-56F1-45D7-A226-BB3DC91796B7}">
      <dgm:prSet/>
      <dgm:spPr/>
      <dgm:t>
        <a:bodyPr/>
        <a:lstStyle/>
        <a:p>
          <a:endParaRPr lang="en-US" b="0"/>
        </a:p>
      </dgm:t>
    </dgm:pt>
    <dgm:pt modelId="{30D34993-2BA3-4773-8CF4-94A4C2864C23}">
      <dgm:prSet phldrT="[Text]" custT="1"/>
      <dgm:spPr>
        <a:solidFill>
          <a:srgbClr val="002060"/>
        </a:solidFill>
      </dgm:spPr>
      <dgm:t>
        <a:bodyPr/>
        <a:lstStyle/>
        <a:p>
          <a:r>
            <a:rPr lang="en-US" sz="1400" b="0" dirty="0" smtClean="0"/>
            <a:t>Test competitive market via DR auction</a:t>
          </a:r>
          <a:endParaRPr lang="en-US" sz="1400" b="0" dirty="0"/>
        </a:p>
      </dgm:t>
    </dgm:pt>
    <dgm:pt modelId="{172F1142-1164-47C9-825E-02CF665CA112}" type="parTrans" cxnId="{01867EED-F99A-4781-AD60-BC537E2C9BAA}">
      <dgm:prSet/>
      <dgm:spPr/>
      <dgm:t>
        <a:bodyPr/>
        <a:lstStyle/>
        <a:p>
          <a:endParaRPr lang="en-US" b="0"/>
        </a:p>
      </dgm:t>
    </dgm:pt>
    <dgm:pt modelId="{07BB34B5-0B75-43DE-993C-BFBCEC019BEB}" type="sibTrans" cxnId="{01867EED-F99A-4781-AD60-BC537E2C9BAA}">
      <dgm:prSet/>
      <dgm:spPr/>
      <dgm:t>
        <a:bodyPr/>
        <a:lstStyle/>
        <a:p>
          <a:endParaRPr lang="en-US" b="0"/>
        </a:p>
      </dgm:t>
    </dgm:pt>
    <dgm:pt modelId="{A87B6CBB-8871-4B8D-A46C-9F4EC0E519C7}">
      <dgm:prSet phldrT="[Text]" custT="1"/>
      <dgm:spPr>
        <a:solidFill>
          <a:srgbClr val="0070C0"/>
        </a:solidFill>
      </dgm:spPr>
      <dgm:t>
        <a:bodyPr/>
        <a:lstStyle/>
        <a:p>
          <a:r>
            <a:rPr lang="en-US" sz="1400" b="0" dirty="0" smtClean="0"/>
            <a:t>Request for Quotation (“RFQ”)</a:t>
          </a:r>
          <a:endParaRPr lang="en-US" sz="1400" b="0" dirty="0"/>
        </a:p>
      </dgm:t>
    </dgm:pt>
    <dgm:pt modelId="{EAE61A54-F8E1-4DA3-A54C-C2147DA61CCE}" type="parTrans" cxnId="{3EC04C21-B85A-438E-A57A-ECE13E58EC6E}">
      <dgm:prSet/>
      <dgm:spPr/>
      <dgm:t>
        <a:bodyPr/>
        <a:lstStyle/>
        <a:p>
          <a:endParaRPr lang="en-US"/>
        </a:p>
      </dgm:t>
    </dgm:pt>
    <dgm:pt modelId="{FE44CAAA-5AE8-48AD-B63A-44CF47EC0094}" type="sibTrans" cxnId="{3EC04C21-B85A-438E-A57A-ECE13E58EC6E}">
      <dgm:prSet/>
      <dgm:spPr/>
      <dgm:t>
        <a:bodyPr/>
        <a:lstStyle/>
        <a:p>
          <a:endParaRPr lang="en-US"/>
        </a:p>
      </dgm:t>
    </dgm:pt>
    <dgm:pt modelId="{6B73853D-B196-4A85-AC46-552C0AEA9143}">
      <dgm:prSet phldrT="[Text]" custT="1"/>
      <dgm:spPr>
        <a:solidFill>
          <a:srgbClr val="0070C0"/>
        </a:solidFill>
      </dgm:spPr>
      <dgm:t>
        <a:bodyPr/>
        <a:lstStyle/>
        <a:p>
          <a:r>
            <a:rPr lang="en-US" sz="1400" b="0" dirty="0" smtClean="0"/>
            <a:t>Vendor Partnerships</a:t>
          </a:r>
          <a:endParaRPr lang="en-US" sz="1400" b="0" dirty="0"/>
        </a:p>
      </dgm:t>
    </dgm:pt>
    <dgm:pt modelId="{656BD925-E512-467F-94A0-968DF5E653F4}" type="parTrans" cxnId="{C5E455EE-96CB-417A-AC05-35F33B70DFE6}">
      <dgm:prSet/>
      <dgm:spPr/>
      <dgm:t>
        <a:bodyPr/>
        <a:lstStyle/>
        <a:p>
          <a:endParaRPr lang="en-US"/>
        </a:p>
      </dgm:t>
    </dgm:pt>
    <dgm:pt modelId="{2AFD3D76-E528-486F-BF4D-31F1A1F43F94}" type="sibTrans" cxnId="{C5E455EE-96CB-417A-AC05-35F33B70DFE6}">
      <dgm:prSet/>
      <dgm:spPr/>
      <dgm:t>
        <a:bodyPr/>
        <a:lstStyle/>
        <a:p>
          <a:endParaRPr lang="en-US"/>
        </a:p>
      </dgm:t>
    </dgm:pt>
    <dgm:pt modelId="{0AAA0598-ABCF-4632-B021-60B616E0EF25}">
      <dgm:prSet phldrT="[Text]" custT="1"/>
      <dgm:spPr>
        <a:solidFill>
          <a:srgbClr val="0070C0"/>
        </a:solidFill>
      </dgm:spPr>
      <dgm:t>
        <a:bodyPr/>
        <a:lstStyle/>
        <a:p>
          <a:r>
            <a:rPr lang="en-US" sz="1400" b="0" dirty="0" smtClean="0"/>
            <a:t>NYSERDA CHP</a:t>
          </a:r>
          <a:endParaRPr lang="en-US" sz="1400" b="0" dirty="0"/>
        </a:p>
      </dgm:t>
    </dgm:pt>
    <dgm:pt modelId="{996DF893-EDF4-419B-88BE-5DD5CD4003EF}" type="parTrans" cxnId="{C2EB4FA0-AD14-45E9-BCAF-45C6F1B87B95}">
      <dgm:prSet/>
      <dgm:spPr/>
      <dgm:t>
        <a:bodyPr/>
        <a:lstStyle/>
        <a:p>
          <a:endParaRPr lang="en-US"/>
        </a:p>
      </dgm:t>
    </dgm:pt>
    <dgm:pt modelId="{0D0EB865-AE3D-4EFC-8A12-FC15903F2670}" type="sibTrans" cxnId="{C2EB4FA0-AD14-45E9-BCAF-45C6F1B87B95}">
      <dgm:prSet/>
      <dgm:spPr/>
      <dgm:t>
        <a:bodyPr/>
        <a:lstStyle/>
        <a:p>
          <a:endParaRPr lang="en-US"/>
        </a:p>
      </dgm:t>
    </dgm:pt>
    <dgm:pt modelId="{939C57E9-695F-4E7F-A8EE-E404B015E75E}">
      <dgm:prSet phldrT="[Text]" custT="1"/>
      <dgm:spPr>
        <a:solidFill>
          <a:srgbClr val="0070C0"/>
        </a:solidFill>
      </dgm:spPr>
      <dgm:t>
        <a:bodyPr/>
        <a:lstStyle/>
        <a:p>
          <a:r>
            <a:rPr lang="en-US" sz="1400" b="0" dirty="0" smtClean="0"/>
            <a:t>Residential</a:t>
          </a:r>
          <a:endParaRPr lang="en-US" sz="1400" b="0" dirty="0"/>
        </a:p>
      </dgm:t>
    </dgm:pt>
    <dgm:pt modelId="{16FFB820-BFB8-4B00-A333-668DA3CCF334}" type="parTrans" cxnId="{8F08201D-BE3D-4B63-A5F9-E16D9B2E701F}">
      <dgm:prSet/>
      <dgm:spPr/>
      <dgm:t>
        <a:bodyPr/>
        <a:lstStyle/>
        <a:p>
          <a:endParaRPr lang="en-US"/>
        </a:p>
      </dgm:t>
    </dgm:pt>
    <dgm:pt modelId="{B9B33013-6DB5-47AD-B2E3-332C4231B5DA}" type="sibTrans" cxnId="{8F08201D-BE3D-4B63-A5F9-E16D9B2E701F}">
      <dgm:prSet/>
      <dgm:spPr/>
      <dgm:t>
        <a:bodyPr/>
        <a:lstStyle/>
        <a:p>
          <a:endParaRPr lang="en-US"/>
        </a:p>
      </dgm:t>
    </dgm:pt>
    <dgm:pt modelId="{1BDE2C72-DBAA-488D-9A33-E64AA2ECB807}">
      <dgm:prSet phldrT="[Text]" custT="1"/>
      <dgm:spPr>
        <a:solidFill>
          <a:srgbClr val="002060"/>
        </a:solidFill>
      </dgm:spPr>
      <dgm:t>
        <a:bodyPr/>
        <a:lstStyle/>
        <a:p>
          <a:r>
            <a:rPr lang="en-US" sz="1400" b="0" dirty="0" smtClean="0"/>
            <a:t>Program Adders</a:t>
          </a:r>
          <a:endParaRPr lang="en-US" sz="1400" b="0" dirty="0"/>
        </a:p>
      </dgm:t>
    </dgm:pt>
    <dgm:pt modelId="{048F01D9-F165-44B7-8642-3DA5F78175D3}" type="sibTrans" cxnId="{77A98270-8936-49B6-B370-D1C986AA8538}">
      <dgm:prSet/>
      <dgm:spPr/>
      <dgm:t>
        <a:bodyPr/>
        <a:lstStyle/>
        <a:p>
          <a:endParaRPr lang="en-US" b="0"/>
        </a:p>
      </dgm:t>
    </dgm:pt>
    <dgm:pt modelId="{AE835DD2-3D96-4D53-8F12-B41942955BEE}" type="parTrans" cxnId="{77A98270-8936-49B6-B370-D1C986AA8538}">
      <dgm:prSet/>
      <dgm:spPr/>
      <dgm:t>
        <a:bodyPr/>
        <a:lstStyle/>
        <a:p>
          <a:endParaRPr lang="en-US" b="0"/>
        </a:p>
      </dgm:t>
    </dgm:pt>
    <dgm:pt modelId="{184E74AB-A7FA-4CA8-9FB3-FE5DAC5E07EB}">
      <dgm:prSet phldrT="[Text]" custT="1"/>
      <dgm:spPr>
        <a:solidFill>
          <a:srgbClr val="0070C0"/>
        </a:solidFill>
      </dgm:spPr>
      <dgm:t>
        <a:bodyPr/>
        <a:lstStyle/>
        <a:p>
          <a:r>
            <a:rPr lang="en-US" sz="1400" b="0" dirty="0" smtClean="0"/>
            <a:t>Small Business Direct Install (“SBDI”)</a:t>
          </a:r>
          <a:endParaRPr lang="en-US" sz="1400" b="0" dirty="0"/>
        </a:p>
      </dgm:t>
    </dgm:pt>
    <dgm:pt modelId="{4150E169-8E07-4DAF-A57B-097DF19106DF}" type="parTrans" cxnId="{B2EE4144-E2C2-4BCC-A95F-D52C68F5F3D7}">
      <dgm:prSet/>
      <dgm:spPr/>
      <dgm:t>
        <a:bodyPr/>
        <a:lstStyle/>
        <a:p>
          <a:endParaRPr lang="en-US"/>
        </a:p>
      </dgm:t>
    </dgm:pt>
    <dgm:pt modelId="{ACE8D8FF-43EC-407B-998F-C88A3383CA0E}" type="sibTrans" cxnId="{B2EE4144-E2C2-4BCC-A95F-D52C68F5F3D7}">
      <dgm:prSet/>
      <dgm:spPr/>
      <dgm:t>
        <a:bodyPr/>
        <a:lstStyle/>
        <a:p>
          <a:endParaRPr lang="en-US"/>
        </a:p>
      </dgm:t>
    </dgm:pt>
    <dgm:pt modelId="{271B800A-6BE4-409F-BD38-E4C2B9A7BE19}">
      <dgm:prSet phldrT="[Text]" custT="1"/>
      <dgm:spPr>
        <a:solidFill>
          <a:srgbClr val="0070C0"/>
        </a:solidFill>
      </dgm:spPr>
      <dgm:t>
        <a:bodyPr/>
        <a:lstStyle/>
        <a:p>
          <a:r>
            <a:rPr lang="en-US" sz="1400" b="0" dirty="0" smtClean="0"/>
            <a:t>Demand Response </a:t>
          </a:r>
          <a:endParaRPr lang="en-US" sz="1400" b="0" dirty="0"/>
        </a:p>
      </dgm:t>
    </dgm:pt>
    <dgm:pt modelId="{DB972448-ED0F-45E6-9682-F79A2AF8F0E4}" type="parTrans" cxnId="{5421E58E-A7A7-47D8-B6AC-DC4DDAC2175E}">
      <dgm:prSet/>
      <dgm:spPr/>
      <dgm:t>
        <a:bodyPr/>
        <a:lstStyle/>
        <a:p>
          <a:endParaRPr lang="en-US"/>
        </a:p>
      </dgm:t>
    </dgm:pt>
    <dgm:pt modelId="{191EC6A5-C9B9-4F12-B0C0-8F583067B8F9}" type="sibTrans" cxnId="{5421E58E-A7A7-47D8-B6AC-DC4DDAC2175E}">
      <dgm:prSet/>
      <dgm:spPr/>
      <dgm:t>
        <a:bodyPr/>
        <a:lstStyle/>
        <a:p>
          <a:endParaRPr lang="en-US"/>
        </a:p>
      </dgm:t>
    </dgm:pt>
    <dgm:pt modelId="{72575FDD-0C87-445E-A7E5-E3DE4BBD4174}">
      <dgm:prSet phldrT="[Text]" custT="1"/>
      <dgm:spPr>
        <a:solidFill>
          <a:srgbClr val="002060"/>
        </a:solidFill>
      </dgm:spPr>
      <dgm:t>
        <a:bodyPr/>
        <a:lstStyle/>
        <a:p>
          <a:r>
            <a:rPr lang="en-US" sz="1400" b="0" dirty="0" smtClean="0"/>
            <a:t>Engage  6500+ customers</a:t>
          </a:r>
          <a:endParaRPr lang="en-US" sz="1400" b="0" dirty="0"/>
        </a:p>
      </dgm:t>
    </dgm:pt>
    <dgm:pt modelId="{DD1F81C7-2353-4CF2-8950-19190F251407}" type="parTrans" cxnId="{1219E229-97CC-4D2F-8988-5B4253F20F58}">
      <dgm:prSet/>
      <dgm:spPr/>
      <dgm:t>
        <a:bodyPr/>
        <a:lstStyle/>
        <a:p>
          <a:endParaRPr lang="en-US"/>
        </a:p>
      </dgm:t>
    </dgm:pt>
    <dgm:pt modelId="{D9996E4C-636C-4910-9442-E95578F2BD2B}" type="sibTrans" cxnId="{1219E229-97CC-4D2F-8988-5B4253F20F58}">
      <dgm:prSet/>
      <dgm:spPr/>
      <dgm:t>
        <a:bodyPr/>
        <a:lstStyle/>
        <a:p>
          <a:endParaRPr lang="en-US"/>
        </a:p>
      </dgm:t>
    </dgm:pt>
    <dgm:pt modelId="{386AB30A-22A6-4F80-9B38-752A0EBA935D}" type="pres">
      <dgm:prSet presAssocID="{465FB80C-772F-4BAF-A60E-285A4CAAD88E}" presName="linearFlow" presStyleCnt="0">
        <dgm:presLayoutVars>
          <dgm:dir/>
          <dgm:resizeHandles val="exact"/>
        </dgm:presLayoutVars>
      </dgm:prSet>
      <dgm:spPr/>
      <dgm:t>
        <a:bodyPr/>
        <a:lstStyle/>
        <a:p>
          <a:endParaRPr lang="en-US"/>
        </a:p>
      </dgm:t>
    </dgm:pt>
    <dgm:pt modelId="{72CAAC69-26A6-4CEE-B40D-16AC3115812D}" type="pres">
      <dgm:prSet presAssocID="{27B8CD90-7ACB-4F41-B5FB-D630CF79C817}" presName="node" presStyleLbl="node1" presStyleIdx="0" presStyleCnt="3" custScaleX="110600" custScaleY="100778" custLinFactX="5670" custLinFactNeighborX="100000" custLinFactNeighborY="2404">
        <dgm:presLayoutVars>
          <dgm:bulletEnabled val="1"/>
        </dgm:presLayoutVars>
      </dgm:prSet>
      <dgm:spPr/>
      <dgm:t>
        <a:bodyPr/>
        <a:lstStyle/>
        <a:p>
          <a:endParaRPr lang="en-US"/>
        </a:p>
      </dgm:t>
    </dgm:pt>
    <dgm:pt modelId="{4B4F0D77-EFC1-4105-8AEB-4C3C39136525}" type="pres">
      <dgm:prSet presAssocID="{5203DA2A-59F0-4A3C-94E8-B02FE38B8B74}" presName="spacerL" presStyleCnt="0"/>
      <dgm:spPr/>
      <dgm:t>
        <a:bodyPr/>
        <a:lstStyle/>
        <a:p>
          <a:endParaRPr lang="en-US"/>
        </a:p>
      </dgm:t>
    </dgm:pt>
    <dgm:pt modelId="{6F773090-A560-4D9D-B12B-CFFF0F051271}" type="pres">
      <dgm:prSet presAssocID="{5203DA2A-59F0-4A3C-94E8-B02FE38B8B74}" presName="sibTrans" presStyleLbl="sibTrans2D1" presStyleIdx="0" presStyleCnt="2" custScaleX="38290" custScaleY="50761" custLinFactX="2376" custLinFactNeighborX="100000"/>
      <dgm:spPr/>
      <dgm:t>
        <a:bodyPr/>
        <a:lstStyle/>
        <a:p>
          <a:endParaRPr lang="en-US"/>
        </a:p>
      </dgm:t>
    </dgm:pt>
    <dgm:pt modelId="{69998E16-7CE0-42F0-9F88-4F16ACB2E6BD}" type="pres">
      <dgm:prSet presAssocID="{5203DA2A-59F0-4A3C-94E8-B02FE38B8B74}" presName="spacerR" presStyleCnt="0"/>
      <dgm:spPr/>
      <dgm:t>
        <a:bodyPr/>
        <a:lstStyle/>
        <a:p>
          <a:endParaRPr lang="en-US"/>
        </a:p>
      </dgm:t>
    </dgm:pt>
    <dgm:pt modelId="{E0A291C8-A2CA-4AC9-871F-2FEB1673C033}" type="pres">
      <dgm:prSet presAssocID="{938EB4D2-2F31-45C1-93D7-798F6BD8FB57}" presName="node" presStyleLbl="node1" presStyleIdx="1" presStyleCnt="3" custScaleX="109629" custScaleY="107032" custLinFactNeighborX="56308">
        <dgm:presLayoutVars>
          <dgm:bulletEnabled val="1"/>
        </dgm:presLayoutVars>
      </dgm:prSet>
      <dgm:spPr/>
      <dgm:t>
        <a:bodyPr/>
        <a:lstStyle/>
        <a:p>
          <a:endParaRPr lang="en-US"/>
        </a:p>
      </dgm:t>
    </dgm:pt>
    <dgm:pt modelId="{34EC6317-683B-4B5D-A945-92D27B762E2D}" type="pres">
      <dgm:prSet presAssocID="{593E9B75-8FC3-4B00-ADFA-55307368DF83}" presName="spacerL" presStyleCnt="0"/>
      <dgm:spPr/>
      <dgm:t>
        <a:bodyPr/>
        <a:lstStyle/>
        <a:p>
          <a:endParaRPr lang="en-US"/>
        </a:p>
      </dgm:t>
    </dgm:pt>
    <dgm:pt modelId="{AED0EE00-8229-4E68-A7CE-8F3DC44A7FAC}" type="pres">
      <dgm:prSet presAssocID="{593E9B75-8FC3-4B00-ADFA-55307368DF83}" presName="sibTrans" presStyleLbl="sibTrans2D1" presStyleIdx="1" presStyleCnt="2" custScaleX="28005" custScaleY="40953" custLinFactNeighborX="41287"/>
      <dgm:spPr/>
      <dgm:t>
        <a:bodyPr/>
        <a:lstStyle/>
        <a:p>
          <a:endParaRPr lang="en-US"/>
        </a:p>
      </dgm:t>
    </dgm:pt>
    <dgm:pt modelId="{3988D3BC-4ED2-4C12-ADBF-4C4CA2F35B6F}" type="pres">
      <dgm:prSet presAssocID="{593E9B75-8FC3-4B00-ADFA-55307368DF83}" presName="spacerR" presStyleCnt="0"/>
      <dgm:spPr/>
      <dgm:t>
        <a:bodyPr/>
        <a:lstStyle/>
        <a:p>
          <a:endParaRPr lang="en-US"/>
        </a:p>
      </dgm:t>
    </dgm:pt>
    <dgm:pt modelId="{B2BD2795-5EFE-49D7-A78F-D77DD7C15EF5}" type="pres">
      <dgm:prSet presAssocID="{E8AFAF7C-A2A2-4D2F-BC3D-B0CE87E0A89A}" presName="node" presStyleLbl="node1" presStyleIdx="2" presStyleCnt="3" custScaleX="108051" custScaleY="105975" custLinFactNeighborX="32435" custLinFactNeighborY="181">
        <dgm:presLayoutVars>
          <dgm:bulletEnabled val="1"/>
        </dgm:presLayoutVars>
      </dgm:prSet>
      <dgm:spPr/>
      <dgm:t>
        <a:bodyPr/>
        <a:lstStyle/>
        <a:p>
          <a:endParaRPr lang="en-US"/>
        </a:p>
      </dgm:t>
    </dgm:pt>
  </dgm:ptLst>
  <dgm:cxnLst>
    <dgm:cxn modelId="{45063F10-0249-4EF9-8C24-AB4323D485C3}" type="presOf" srcId="{258138D8-5E5B-4737-8049-A128952D134D}" destId="{72CAAC69-26A6-4CEE-B40D-16AC3115812D}" srcOrd="0" destOrd="2" presId="urn:microsoft.com/office/officeart/2005/8/layout/equation1"/>
    <dgm:cxn modelId="{965A0C1F-D60E-482F-84B9-FFFE637615E2}" srcId="{465FB80C-772F-4BAF-A60E-285A4CAAD88E}" destId="{938EB4D2-2F31-45C1-93D7-798F6BD8FB57}" srcOrd="1" destOrd="0" parTransId="{52B48377-6100-4818-A147-E458B0AC00F2}" sibTransId="{593E9B75-8FC3-4B00-ADFA-55307368DF83}"/>
    <dgm:cxn modelId="{D5EF8947-21B0-42E7-998C-02FE03C0CB65}" type="presOf" srcId="{A87B6CBB-8871-4B8D-A46C-9F4EC0E519C7}" destId="{E0A291C8-A2CA-4AC9-871F-2FEB1673C033}" srcOrd="0" destOrd="3" presId="urn:microsoft.com/office/officeart/2005/8/layout/equation1"/>
    <dgm:cxn modelId="{CADF5D5F-CCD7-4F4B-AEFF-8D8C46F0A165}" srcId="{27B8CD90-7ACB-4F41-B5FB-D630CF79C817}" destId="{E33CC579-6317-4112-81F7-576BE8BCD6CC}" srcOrd="2" destOrd="0" parTransId="{0B77E1CD-0E3C-485B-B832-0C15F3AD13B9}" sibTransId="{BF1DEA91-FFD3-45E3-8B43-21FECD9DCF02}"/>
    <dgm:cxn modelId="{606F26D3-C2EC-40CA-92D5-41F94C94F01F}" type="presOf" srcId="{30D34993-2BA3-4773-8CF4-94A4C2864C23}" destId="{B2BD2795-5EFE-49D7-A78F-D77DD7C15EF5}" srcOrd="0" destOrd="4" presId="urn:microsoft.com/office/officeart/2005/8/layout/equation1"/>
    <dgm:cxn modelId="{8F70B65F-7236-4C22-99F1-798ED627802F}" srcId="{465FB80C-772F-4BAF-A60E-285A4CAAD88E}" destId="{27B8CD90-7ACB-4F41-B5FB-D630CF79C817}" srcOrd="0" destOrd="0" parTransId="{675969F3-0771-4E56-A5A7-1850CE0FCE70}" sibTransId="{5203DA2A-59F0-4A3C-94E8-B02FE38B8B74}"/>
    <dgm:cxn modelId="{1E7F8F2E-BB93-4B25-8728-1935E09CAD83}" type="presOf" srcId="{0AAA0598-ABCF-4632-B021-60B616E0EF25}" destId="{72CAAC69-26A6-4CEE-B40D-16AC3115812D}" srcOrd="0" destOrd="4" presId="urn:microsoft.com/office/officeart/2005/8/layout/equation1"/>
    <dgm:cxn modelId="{01867EED-F99A-4781-AD60-BC537E2C9BAA}" srcId="{E8AFAF7C-A2A2-4D2F-BC3D-B0CE87E0A89A}" destId="{30D34993-2BA3-4773-8CF4-94A4C2864C23}" srcOrd="3" destOrd="0" parTransId="{172F1142-1164-47C9-825E-02CF665CA112}" sibTransId="{07BB34B5-0B75-43DE-993C-BFBCEC019BEB}"/>
    <dgm:cxn modelId="{6E43E60B-2A1E-43AF-BFFD-F06AC2E850A0}" type="presOf" srcId="{E33CC579-6317-4112-81F7-576BE8BCD6CC}" destId="{72CAAC69-26A6-4CEE-B40D-16AC3115812D}" srcOrd="0" destOrd="3" presId="urn:microsoft.com/office/officeart/2005/8/layout/equation1"/>
    <dgm:cxn modelId="{2C18F69E-94D9-4DD9-A434-B5B699E772E9}" type="presOf" srcId="{27B8CD90-7ACB-4F41-B5FB-D630CF79C817}" destId="{72CAAC69-26A6-4CEE-B40D-16AC3115812D}" srcOrd="0" destOrd="0" presId="urn:microsoft.com/office/officeart/2005/8/layout/equation1"/>
    <dgm:cxn modelId="{ADC0D9A4-B9CA-411A-BBB0-1FD20EDAA241}" srcId="{E8AFAF7C-A2A2-4D2F-BC3D-B0CE87E0A89A}" destId="{1D652DA0-5F4E-4411-A689-C129D713DBC3}" srcOrd="2" destOrd="0" parTransId="{EBE55B55-B6DA-451F-ABAB-E3166BDE0F28}" sibTransId="{3C503F35-636D-42BF-829C-9F497716E2E1}"/>
    <dgm:cxn modelId="{E1FEDCAC-9996-4AE1-9158-3EE9ABE8AD0F}" type="presOf" srcId="{FC517E12-DA22-4E33-B23E-BBB49718EEE4}" destId="{E0A291C8-A2CA-4AC9-871F-2FEB1673C033}" srcOrd="0" destOrd="1" presId="urn:microsoft.com/office/officeart/2005/8/layout/equation1"/>
    <dgm:cxn modelId="{71282301-5947-476F-AF23-8C5117316AB1}" type="presOf" srcId="{1BDE2C72-DBAA-488D-9A33-E64AA2ECB807}" destId="{B2BD2795-5EFE-49D7-A78F-D77DD7C15EF5}" srcOrd="0" destOrd="2" presId="urn:microsoft.com/office/officeart/2005/8/layout/equation1"/>
    <dgm:cxn modelId="{1219E229-97CC-4D2F-8988-5B4253F20F58}" srcId="{E8AFAF7C-A2A2-4D2F-BC3D-B0CE87E0A89A}" destId="{72575FDD-0C87-445E-A7E5-E3DE4BBD4174}" srcOrd="0" destOrd="0" parTransId="{DD1F81C7-2353-4CF2-8950-19190F251407}" sibTransId="{D9996E4C-636C-4910-9442-E95578F2BD2B}"/>
    <dgm:cxn modelId="{F49D3F0A-5241-4C55-9DDE-7FC39E397717}" srcId="{938EB4D2-2F31-45C1-93D7-798F6BD8FB57}" destId="{8131555F-D250-4DF2-9AD0-9E0C04BAF644}" srcOrd="1" destOrd="0" parTransId="{591B051B-F5DD-495B-984D-F353CDAC3999}" sibTransId="{C68934C7-17B8-4653-83D5-576CA148ABF3}"/>
    <dgm:cxn modelId="{3EC04C21-B85A-438E-A57A-ECE13E58EC6E}" srcId="{938EB4D2-2F31-45C1-93D7-798F6BD8FB57}" destId="{A87B6CBB-8871-4B8D-A46C-9F4EC0E519C7}" srcOrd="2" destOrd="0" parTransId="{EAE61A54-F8E1-4DA3-A54C-C2147DA61CCE}" sibTransId="{FE44CAAA-5AE8-48AD-B63A-44CF47EC0094}"/>
    <dgm:cxn modelId="{C5E455EE-96CB-417A-AC05-35F33B70DFE6}" srcId="{938EB4D2-2F31-45C1-93D7-798F6BD8FB57}" destId="{6B73853D-B196-4A85-AC46-552C0AEA9143}" srcOrd="3" destOrd="0" parTransId="{656BD925-E512-467F-94A0-968DF5E653F4}" sibTransId="{2AFD3D76-E528-486F-BF4D-31F1A1F43F94}"/>
    <dgm:cxn modelId="{008EE60A-56F1-45D7-A226-BB3DC91796B7}" srcId="{27B8CD90-7ACB-4F41-B5FB-D630CF79C817}" destId="{258138D8-5E5B-4737-8049-A128952D134D}" srcOrd="1" destOrd="0" parTransId="{2851598B-7446-4772-9B63-0458B91D06F3}" sibTransId="{110F1B6E-B977-4375-B434-520C1472816F}"/>
    <dgm:cxn modelId="{0C3B08EB-9F26-4EDC-83B9-FF9469FB6052}" type="presOf" srcId="{939C57E9-695F-4E7F-A8EE-E404B015E75E}" destId="{72CAAC69-26A6-4CEE-B40D-16AC3115812D}" srcOrd="0" destOrd="5" presId="urn:microsoft.com/office/officeart/2005/8/layout/equation1"/>
    <dgm:cxn modelId="{265DDDBF-5013-42DB-9714-30C26F4B666F}" type="presOf" srcId="{938EB4D2-2F31-45C1-93D7-798F6BD8FB57}" destId="{E0A291C8-A2CA-4AC9-871F-2FEB1673C033}" srcOrd="0" destOrd="0" presId="urn:microsoft.com/office/officeart/2005/8/layout/equation1"/>
    <dgm:cxn modelId="{C2EB4FA0-AD14-45E9-BCAF-45C6F1B87B95}" srcId="{27B8CD90-7ACB-4F41-B5FB-D630CF79C817}" destId="{0AAA0598-ABCF-4632-B021-60B616E0EF25}" srcOrd="3" destOrd="0" parTransId="{996DF893-EDF4-419B-88BE-5DD5CD4003EF}" sibTransId="{0D0EB865-AE3D-4EFC-8A12-FC15903F2670}"/>
    <dgm:cxn modelId="{C0EE5599-C4A3-44D7-8457-6125C286364F}" type="presOf" srcId="{593E9B75-8FC3-4B00-ADFA-55307368DF83}" destId="{AED0EE00-8229-4E68-A7CE-8F3DC44A7FAC}" srcOrd="0" destOrd="0" presId="urn:microsoft.com/office/officeart/2005/8/layout/equation1"/>
    <dgm:cxn modelId="{A7CB3906-0910-4148-A437-993F0188F677}" type="presOf" srcId="{72575FDD-0C87-445E-A7E5-E3DE4BBD4174}" destId="{B2BD2795-5EFE-49D7-A78F-D77DD7C15EF5}" srcOrd="0" destOrd="1" presId="urn:microsoft.com/office/officeart/2005/8/layout/equation1"/>
    <dgm:cxn modelId="{77A98270-8936-49B6-B370-D1C986AA8538}" srcId="{E8AFAF7C-A2A2-4D2F-BC3D-B0CE87E0A89A}" destId="{1BDE2C72-DBAA-488D-9A33-E64AA2ECB807}" srcOrd="1" destOrd="0" parTransId="{AE835DD2-3D96-4D53-8F12-B41942955BEE}" sibTransId="{048F01D9-F165-44B7-8642-3DA5F78175D3}"/>
    <dgm:cxn modelId="{007C9173-3975-4EA2-B653-FFF10AF627EB}" type="presOf" srcId="{184E74AB-A7FA-4CA8-9FB3-FE5DAC5E07EB}" destId="{72CAAC69-26A6-4CEE-B40D-16AC3115812D}" srcOrd="0" destOrd="1" presId="urn:microsoft.com/office/officeart/2005/8/layout/equation1"/>
    <dgm:cxn modelId="{EF4381B0-5D52-4F4A-BB80-59EECBBD7018}" type="presOf" srcId="{465FB80C-772F-4BAF-A60E-285A4CAAD88E}" destId="{386AB30A-22A6-4F80-9B38-752A0EBA935D}" srcOrd="0" destOrd="0" presId="urn:microsoft.com/office/officeart/2005/8/layout/equation1"/>
    <dgm:cxn modelId="{1931A55A-EA50-49EA-99D9-7FAC7C5090BF}" type="presOf" srcId="{5203DA2A-59F0-4A3C-94E8-B02FE38B8B74}" destId="{6F773090-A560-4D9D-B12B-CFFF0F051271}" srcOrd="0" destOrd="0" presId="urn:microsoft.com/office/officeart/2005/8/layout/equation1"/>
    <dgm:cxn modelId="{EB4B707A-239E-4362-9FB3-E20D56986C1E}" type="presOf" srcId="{1D652DA0-5F4E-4411-A689-C129D713DBC3}" destId="{B2BD2795-5EFE-49D7-A78F-D77DD7C15EF5}" srcOrd="0" destOrd="3" presId="urn:microsoft.com/office/officeart/2005/8/layout/equation1"/>
    <dgm:cxn modelId="{5421E58E-A7A7-47D8-B6AC-DC4DDAC2175E}" srcId="{27B8CD90-7ACB-4F41-B5FB-D630CF79C817}" destId="{271B800A-6BE4-409F-BD38-E4C2B9A7BE19}" srcOrd="5" destOrd="0" parTransId="{DB972448-ED0F-45E6-9682-F79A2AF8F0E4}" sibTransId="{191EC6A5-C9B9-4F12-B0C0-8F583067B8F9}"/>
    <dgm:cxn modelId="{B2EE4144-E2C2-4BCC-A95F-D52C68F5F3D7}" srcId="{27B8CD90-7ACB-4F41-B5FB-D630CF79C817}" destId="{184E74AB-A7FA-4CA8-9FB3-FE5DAC5E07EB}" srcOrd="0" destOrd="0" parTransId="{4150E169-8E07-4DAF-A57B-097DF19106DF}" sibTransId="{ACE8D8FF-43EC-407B-998F-C88A3383CA0E}"/>
    <dgm:cxn modelId="{0F6EC02C-DEDE-47DE-B60C-1AB7E9B3E18D}" type="presOf" srcId="{8131555F-D250-4DF2-9AD0-9E0C04BAF644}" destId="{E0A291C8-A2CA-4AC9-871F-2FEB1673C033}" srcOrd="0" destOrd="2" presId="urn:microsoft.com/office/officeart/2005/8/layout/equation1"/>
    <dgm:cxn modelId="{AB407647-CADB-4AC1-9F6A-4A51B06B2AA6}" type="presOf" srcId="{271B800A-6BE4-409F-BD38-E4C2B9A7BE19}" destId="{72CAAC69-26A6-4CEE-B40D-16AC3115812D}" srcOrd="0" destOrd="6" presId="urn:microsoft.com/office/officeart/2005/8/layout/equation1"/>
    <dgm:cxn modelId="{C84D78FF-10F7-4B35-9406-D45E58F9DCB3}" type="presOf" srcId="{6B73853D-B196-4A85-AC46-552C0AEA9143}" destId="{E0A291C8-A2CA-4AC9-871F-2FEB1673C033}" srcOrd="0" destOrd="4" presId="urn:microsoft.com/office/officeart/2005/8/layout/equation1"/>
    <dgm:cxn modelId="{4653F34D-E035-40B5-8914-B945261BD221}" srcId="{465FB80C-772F-4BAF-A60E-285A4CAAD88E}" destId="{E8AFAF7C-A2A2-4D2F-BC3D-B0CE87E0A89A}" srcOrd="2" destOrd="0" parTransId="{24B2DDDD-D527-4B4B-BF7E-DE39172B3FAB}" sibTransId="{ED51A282-373E-4295-BDE3-0DA3E55B9FE9}"/>
    <dgm:cxn modelId="{8F08201D-BE3D-4B63-A5F9-E16D9B2E701F}" srcId="{27B8CD90-7ACB-4F41-B5FB-D630CF79C817}" destId="{939C57E9-695F-4E7F-A8EE-E404B015E75E}" srcOrd="4" destOrd="0" parTransId="{16FFB820-BFB8-4B00-A333-668DA3CCF334}" sibTransId="{B9B33013-6DB5-47AD-B2E3-332C4231B5DA}"/>
    <dgm:cxn modelId="{5B2C6C61-D5F3-4B28-87DB-281A1775E9DF}" srcId="{938EB4D2-2F31-45C1-93D7-798F6BD8FB57}" destId="{FC517E12-DA22-4E33-B23E-BBB49718EEE4}" srcOrd="0" destOrd="0" parTransId="{B1AD5480-37E7-4D98-B8BF-8966EF22E4D7}" sibTransId="{33B496F7-5321-42A3-A428-64772BDD5D39}"/>
    <dgm:cxn modelId="{C07E921B-F19F-498A-9E2E-AA1558DD79F6}" type="presOf" srcId="{E8AFAF7C-A2A2-4D2F-BC3D-B0CE87E0A89A}" destId="{B2BD2795-5EFE-49D7-A78F-D77DD7C15EF5}" srcOrd="0" destOrd="0" presId="urn:microsoft.com/office/officeart/2005/8/layout/equation1"/>
    <dgm:cxn modelId="{00215CDC-C361-422B-A323-D64556D85A65}" type="presParOf" srcId="{386AB30A-22A6-4F80-9B38-752A0EBA935D}" destId="{72CAAC69-26A6-4CEE-B40D-16AC3115812D}" srcOrd="0" destOrd="0" presId="urn:microsoft.com/office/officeart/2005/8/layout/equation1"/>
    <dgm:cxn modelId="{892688EA-39E4-4816-8D3C-13E55A9F1A35}" type="presParOf" srcId="{386AB30A-22A6-4F80-9B38-752A0EBA935D}" destId="{4B4F0D77-EFC1-4105-8AEB-4C3C39136525}" srcOrd="1" destOrd="0" presId="urn:microsoft.com/office/officeart/2005/8/layout/equation1"/>
    <dgm:cxn modelId="{F13DDF1D-9191-4AAC-BE79-0ADF4D04B81C}" type="presParOf" srcId="{386AB30A-22A6-4F80-9B38-752A0EBA935D}" destId="{6F773090-A560-4D9D-B12B-CFFF0F051271}" srcOrd="2" destOrd="0" presId="urn:microsoft.com/office/officeart/2005/8/layout/equation1"/>
    <dgm:cxn modelId="{C2163D16-1323-4FC9-83F2-2EFE6F704327}" type="presParOf" srcId="{386AB30A-22A6-4F80-9B38-752A0EBA935D}" destId="{69998E16-7CE0-42F0-9F88-4F16ACB2E6BD}" srcOrd="3" destOrd="0" presId="urn:microsoft.com/office/officeart/2005/8/layout/equation1"/>
    <dgm:cxn modelId="{8E467759-EEBA-4484-872D-B46C58D8BFA4}" type="presParOf" srcId="{386AB30A-22A6-4F80-9B38-752A0EBA935D}" destId="{E0A291C8-A2CA-4AC9-871F-2FEB1673C033}" srcOrd="4" destOrd="0" presId="urn:microsoft.com/office/officeart/2005/8/layout/equation1"/>
    <dgm:cxn modelId="{31FB2E3C-699A-4D7B-A554-B4324E773130}" type="presParOf" srcId="{386AB30A-22A6-4F80-9B38-752A0EBA935D}" destId="{34EC6317-683B-4B5D-A945-92D27B762E2D}" srcOrd="5" destOrd="0" presId="urn:microsoft.com/office/officeart/2005/8/layout/equation1"/>
    <dgm:cxn modelId="{9A9BB1F6-057F-4662-93EA-5E7D6B420423}" type="presParOf" srcId="{386AB30A-22A6-4F80-9B38-752A0EBA935D}" destId="{AED0EE00-8229-4E68-A7CE-8F3DC44A7FAC}" srcOrd="6" destOrd="0" presId="urn:microsoft.com/office/officeart/2005/8/layout/equation1"/>
    <dgm:cxn modelId="{69D5842B-EEE3-42F7-B15C-8F32680FCD68}" type="presParOf" srcId="{386AB30A-22A6-4F80-9B38-752A0EBA935D}" destId="{3988D3BC-4ED2-4C12-ADBF-4C4CA2F35B6F}" srcOrd="7" destOrd="0" presId="urn:microsoft.com/office/officeart/2005/8/layout/equation1"/>
    <dgm:cxn modelId="{059C2025-B4F6-45DC-B3B2-E89CF201DB80}" type="presParOf" srcId="{386AB30A-22A6-4F80-9B38-752A0EBA935D}" destId="{B2BD2795-5EFE-49D7-A78F-D77DD7C15EF5}"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AAC69-26A6-4CEE-B40D-16AC3115812D}">
      <dsp:nvSpPr>
        <dsp:cNvPr id="0" name=""/>
        <dsp:cNvSpPr/>
      </dsp:nvSpPr>
      <dsp:spPr>
        <a:xfrm>
          <a:off x="365987" y="2117799"/>
          <a:ext cx="2934352" cy="2673763"/>
        </a:xfrm>
        <a:prstGeom prst="ellipse">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US" sz="1600" b="1" kern="1200" dirty="0" smtClean="0"/>
            <a:t>Existing Programs</a:t>
          </a:r>
          <a:endParaRPr lang="en-US" sz="1600" b="1" kern="1200" dirty="0"/>
        </a:p>
        <a:p>
          <a:pPr marL="114300" lvl="1" indent="-114300" algn="l" defTabSz="622300">
            <a:lnSpc>
              <a:spcPct val="90000"/>
            </a:lnSpc>
            <a:spcBef>
              <a:spcPct val="0"/>
            </a:spcBef>
            <a:spcAft>
              <a:spcPct val="15000"/>
            </a:spcAft>
            <a:buChar char="••"/>
          </a:pPr>
          <a:r>
            <a:rPr lang="en-US" sz="1400" b="0" kern="1200" dirty="0" smtClean="0"/>
            <a:t>Small Business Direct Install (“SBDI”)</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Multifamily Energy Efficiency (“MFEE)</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Commercial &amp; Industrial (“C&amp;I”)</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NYSERDA CHP</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Residential</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Demand Response </a:t>
          </a:r>
          <a:endParaRPr lang="en-US" sz="1400" b="0" kern="1200" dirty="0"/>
        </a:p>
      </dsp:txBody>
      <dsp:txXfrm>
        <a:off x="795713" y="2509363"/>
        <a:ext cx="2074900" cy="1890635"/>
      </dsp:txXfrm>
    </dsp:sp>
    <dsp:sp modelId="{6F773090-A560-4D9D-B12B-CFFF0F051271}">
      <dsp:nvSpPr>
        <dsp:cNvPr id="0" name=""/>
        <dsp:cNvSpPr/>
      </dsp:nvSpPr>
      <dsp:spPr>
        <a:xfrm>
          <a:off x="3401903" y="3000342"/>
          <a:ext cx="589210" cy="781115"/>
        </a:xfrm>
        <a:prstGeom prst="mathPlus">
          <a:avLst/>
        </a:prstGeom>
        <a:solidFill>
          <a:schemeClr val="tx1"/>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b="0" kern="1200"/>
        </a:p>
      </dsp:txBody>
      <dsp:txXfrm>
        <a:off x="3480003" y="3321608"/>
        <a:ext cx="433010" cy="138583"/>
      </dsp:txXfrm>
    </dsp:sp>
    <dsp:sp modelId="{E0A291C8-A2CA-4AC9-871F-2FEB1673C033}">
      <dsp:nvSpPr>
        <dsp:cNvPr id="0" name=""/>
        <dsp:cNvSpPr/>
      </dsp:nvSpPr>
      <dsp:spPr>
        <a:xfrm>
          <a:off x="4075858" y="1971055"/>
          <a:ext cx="2908590" cy="2839689"/>
        </a:xfrm>
        <a:prstGeom prst="ellipse">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755650">
            <a:lnSpc>
              <a:spcPct val="90000"/>
            </a:lnSpc>
            <a:spcBef>
              <a:spcPct val="0"/>
            </a:spcBef>
            <a:spcAft>
              <a:spcPct val="35000"/>
            </a:spcAft>
          </a:pPr>
          <a:r>
            <a:rPr lang="en-US" sz="1700" b="1" kern="1200" dirty="0" smtClean="0"/>
            <a:t>Request for Information</a:t>
          </a:r>
          <a:endParaRPr lang="en-US" sz="1700" b="1" kern="1200" dirty="0"/>
        </a:p>
        <a:p>
          <a:pPr marL="114300" lvl="1" indent="-114300" algn="l" defTabSz="622300">
            <a:lnSpc>
              <a:spcPct val="90000"/>
            </a:lnSpc>
            <a:spcBef>
              <a:spcPct val="0"/>
            </a:spcBef>
            <a:spcAft>
              <a:spcPct val="15000"/>
            </a:spcAft>
            <a:buChar char="••"/>
          </a:pPr>
          <a:r>
            <a:rPr lang="en-US" sz="1400" b="0" kern="1200" dirty="0" smtClean="0"/>
            <a:t>Request for Proposals (“RFP)</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Request for Clarification (“RFC”)</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Request for Quotation (“RFQ”)</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Vendor Partnerships</a:t>
          </a:r>
          <a:endParaRPr lang="en-US" sz="1400" b="0" kern="1200" dirty="0"/>
        </a:p>
      </dsp:txBody>
      <dsp:txXfrm>
        <a:off x="4501811" y="2386918"/>
        <a:ext cx="2056684" cy="2007963"/>
      </dsp:txXfrm>
    </dsp:sp>
    <dsp:sp modelId="{AED0EE00-8229-4E68-A7CE-8F3DC44A7FAC}">
      <dsp:nvSpPr>
        <dsp:cNvPr id="0" name=""/>
        <dsp:cNvSpPr/>
      </dsp:nvSpPr>
      <dsp:spPr>
        <a:xfrm>
          <a:off x="7167522" y="3075805"/>
          <a:ext cx="430943" cy="630189"/>
        </a:xfrm>
        <a:prstGeom prst="mathEqual">
          <a:avLst/>
        </a:prstGeom>
        <a:solidFill>
          <a:schemeClr val="tx1"/>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b="0" kern="1200"/>
        </a:p>
      </dsp:txBody>
      <dsp:txXfrm>
        <a:off x="7224643" y="3205624"/>
        <a:ext cx="316701" cy="370551"/>
      </dsp:txXfrm>
    </dsp:sp>
    <dsp:sp modelId="{B2BD2795-5EFE-49D7-A78F-D77DD7C15EF5}">
      <dsp:nvSpPr>
        <dsp:cNvPr id="0" name=""/>
        <dsp:cNvSpPr/>
      </dsp:nvSpPr>
      <dsp:spPr>
        <a:xfrm>
          <a:off x="7725075" y="1989879"/>
          <a:ext cx="2866724" cy="2811645"/>
        </a:xfrm>
        <a:prstGeom prst="ellipse">
          <a:avLst/>
        </a:prstGeom>
        <a:solidFill>
          <a:srgbClr val="00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755650">
            <a:lnSpc>
              <a:spcPct val="90000"/>
            </a:lnSpc>
            <a:spcBef>
              <a:spcPct val="0"/>
            </a:spcBef>
            <a:spcAft>
              <a:spcPct val="35000"/>
            </a:spcAft>
          </a:pPr>
          <a:r>
            <a:rPr lang="en-US" sz="1700" b="1" kern="1200" dirty="0" smtClean="0"/>
            <a:t>Final BQDM Portfolio Results</a:t>
          </a:r>
          <a:endParaRPr lang="en-US" sz="1700" b="1" kern="1200" dirty="0"/>
        </a:p>
        <a:p>
          <a:pPr marL="114300" lvl="1" indent="-114300" algn="l" defTabSz="622300">
            <a:lnSpc>
              <a:spcPct val="90000"/>
            </a:lnSpc>
            <a:spcBef>
              <a:spcPct val="0"/>
            </a:spcBef>
            <a:spcAft>
              <a:spcPct val="15000"/>
            </a:spcAft>
            <a:buChar char="••"/>
          </a:pPr>
          <a:r>
            <a:rPr lang="en-US" sz="1400" b="0" kern="1200" dirty="0" smtClean="0"/>
            <a:t>Engage  6500+ customers</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Program Adders</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New and varied DER solutions</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Test competitive market via DR auction</a:t>
          </a:r>
          <a:endParaRPr lang="en-US" sz="1400" b="0" kern="1200" dirty="0"/>
        </a:p>
      </dsp:txBody>
      <dsp:txXfrm>
        <a:off x="8144897" y="2401635"/>
        <a:ext cx="2027080" cy="198813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1"/>
          </a:xfrm>
          <a:prstGeom prst="rect">
            <a:avLst/>
          </a:prstGeom>
        </p:spPr>
        <p:txBody>
          <a:bodyPr vert="horz" lIns="91440" tIns="45720" rIns="91440" bIns="45720" rtlCol="0"/>
          <a:lstStyle>
            <a:lvl1pPr algn="r">
              <a:defRPr sz="1200"/>
            </a:lvl1pPr>
          </a:lstStyle>
          <a:p>
            <a:fld id="{406D75A1-1B9A-436B-A2A6-86D8417345D2}" type="datetimeFigureOut">
              <a:rPr lang="en-US" smtClean="0"/>
              <a:t>7/12/2016</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1440" tIns="45720" rIns="91440" bIns="45720" rtlCol="0" anchor="b"/>
          <a:lstStyle>
            <a:lvl1pPr algn="r">
              <a:defRPr sz="1200"/>
            </a:lvl1pPr>
          </a:lstStyle>
          <a:p>
            <a:fld id="{E9E840BD-D819-4CA7-9B99-C959A3D92D38}" type="slidenum">
              <a:rPr lang="en-US" smtClean="0"/>
              <a:t>‹#›</a:t>
            </a:fld>
            <a:endParaRPr lang="en-US" dirty="0"/>
          </a:p>
        </p:txBody>
      </p:sp>
    </p:spTree>
    <p:extLst>
      <p:ext uri="{BB962C8B-B14F-4D97-AF65-F5344CB8AC3E}">
        <p14:creationId xmlns:p14="http://schemas.microsoft.com/office/powerpoint/2010/main" val="425598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9206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71335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719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3773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5291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8773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0256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36</a:t>
            </a:fld>
            <a:endParaRPr lang="en-US" dirty="0"/>
          </a:p>
        </p:txBody>
      </p:sp>
    </p:spTree>
    <p:extLst>
      <p:ext uri="{BB962C8B-B14F-4D97-AF65-F5344CB8AC3E}">
        <p14:creationId xmlns:p14="http://schemas.microsoft.com/office/powerpoint/2010/main" val="351219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39</a:t>
            </a:fld>
            <a:endParaRPr lang="en-US" dirty="0"/>
          </a:p>
        </p:txBody>
      </p:sp>
    </p:spTree>
    <p:extLst>
      <p:ext uri="{BB962C8B-B14F-4D97-AF65-F5344CB8AC3E}">
        <p14:creationId xmlns:p14="http://schemas.microsoft.com/office/powerpoint/2010/main" val="422472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88806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12.xml"/><Relationship Id="rId6" Type="http://schemas.openxmlformats.org/officeDocument/2006/relationships/image" Target="../media/image2.gif"/><Relationship Id="rId5" Type="http://schemas.openxmlformats.org/officeDocument/2006/relationships/image" Target="../media/image13.jpeg"/><Relationship Id="rId4" Type="http://schemas.openxmlformats.org/officeDocument/2006/relationships/image" Target="../media/image14.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7.jpe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51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13265198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73810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2030648522"/>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Final Slide">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541" y="1932031"/>
            <a:ext cx="5236918" cy="2786113"/>
          </a:xfrm>
          <a:prstGeom prst="rect">
            <a:avLst/>
          </a:prstGeom>
        </p:spPr>
      </p:pic>
      <p:sp>
        <p:nvSpPr>
          <p:cNvPr id="14" name="TextBox 13"/>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16" name="TextBox 15"/>
          <p:cNvSpPr txBox="1"/>
          <p:nvPr userDrawn="1"/>
        </p:nvSpPr>
        <p:spPr>
          <a:xfrm>
            <a:off x="8486670" y="6159520"/>
            <a:ext cx="404337" cy="253916"/>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188903209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8560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7567486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2092084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8028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48229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0477842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3896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Final Slide">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53541" y="1932031"/>
            <a:ext cx="5236918" cy="2786113"/>
          </a:xfrm>
          <a:prstGeom prst="rect">
            <a:avLst/>
          </a:prstGeom>
        </p:spPr>
      </p:pic>
      <p:sp>
        <p:nvSpPr>
          <p:cNvPr id="14" name="TextBox 13"/>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sp>
        <p:nvSpPr>
          <p:cNvPr id="16" name="TextBox 15"/>
          <p:cNvSpPr txBox="1"/>
          <p:nvPr userDrawn="1"/>
        </p:nvSpPr>
        <p:spPr>
          <a:xfrm>
            <a:off x="8486670" y="6159520"/>
            <a:ext cx="404337" cy="253916"/>
          </a:xfrm>
          <a:prstGeom prst="rect">
            <a:avLst/>
          </a:prstGeom>
          <a:noFill/>
        </p:spPr>
        <p:txBody>
          <a:bodyPr wrap="square" rtlCol="0">
            <a:spAutoFit/>
          </a:bodyPr>
          <a:lstStyle/>
          <a:p>
            <a:pPr marL="0" algn="r" defTabSz="914400" rtl="0" eaLnBrk="1" latinLnBrk="0" hangingPunct="1"/>
            <a:fld id="{78E8E05D-6330-400F-ADBB-AC9D283E6126}" type="slidenum">
              <a:rPr lang="en-US" sz="105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pic>
        <p:nvPicPr>
          <p:cNvPr id="32" name="Picture 3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18" name="Picture 17"/>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394806187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375843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48190442"/>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9381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2986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027406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1662830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6389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1225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0989858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75027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123113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680309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1502014132"/>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inal Slide">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53541" y="1932031"/>
            <a:ext cx="5236918" cy="2786113"/>
          </a:xfrm>
          <a:prstGeom prst="rect">
            <a:avLst/>
          </a:prstGeom>
        </p:spPr>
      </p:pic>
      <p:sp>
        <p:nvSpPr>
          <p:cNvPr id="14" name="TextBox 13"/>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sp>
        <p:nvSpPr>
          <p:cNvPr id="16" name="TextBox 15"/>
          <p:cNvSpPr txBox="1"/>
          <p:nvPr userDrawn="1"/>
        </p:nvSpPr>
        <p:spPr>
          <a:xfrm>
            <a:off x="8486670" y="6159520"/>
            <a:ext cx="404337" cy="253916"/>
          </a:xfrm>
          <a:prstGeom prst="rect">
            <a:avLst/>
          </a:prstGeom>
          <a:noFill/>
        </p:spPr>
        <p:txBody>
          <a:bodyPr wrap="square" rtlCol="0">
            <a:spAutoFit/>
          </a:bodyPr>
          <a:lstStyle/>
          <a:p>
            <a:pPr marL="0" algn="r" defTabSz="914400" rtl="0" eaLnBrk="1" latinLnBrk="0" hangingPunct="1"/>
            <a:fld id="{78E8E05D-6330-400F-ADBB-AC9D283E6126}" type="slidenum">
              <a:rPr lang="en-US" sz="105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pic>
        <p:nvPicPr>
          <p:cNvPr id="32" name="Picture 3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18" name="Picture 17"/>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303459758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490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5462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lvl="0" indent="-285750">
              <a:buFont typeface="Arial" panose="020B0604020202020204" pitchFamily="34" charset="0"/>
              <a:buChar char="•"/>
            </a:pPr>
            <a:r>
              <a:rPr lang="en-US" dirty="0"/>
              <a:t>Insert Bullet Text Level 1 Here</a:t>
            </a:r>
          </a:p>
          <a:p>
            <a:pPr marL="742950" lvl="1" indent="-285750">
              <a:buFont typeface="Arial" panose="020B0604020202020204" pitchFamily="34" charset="0"/>
              <a:buChar char="•"/>
            </a:pPr>
            <a:r>
              <a:rPr lang="en-US" dirty="0"/>
              <a:t>Insert Bullet Text Level 2 Here</a:t>
            </a:r>
          </a:p>
          <a:p>
            <a:pPr marL="1200150" lvl="2" indent="-285750">
              <a:buFont typeface="Arial" panose="020B0604020202020204" pitchFamily="34" charset="0"/>
              <a:buChar char="•"/>
            </a:pPr>
            <a:r>
              <a:rPr lang="en-US" dirty="0"/>
              <a:t>Insert Bullet Text Level 3 Here</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914400" lvl="2" indent="0">
              <a:buFont typeface="Arial" panose="020B0604020202020204" pitchFamily="34" charset="0"/>
              <a:buNone/>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marL="0" algn="r" defTabSz="914400" rtl="0" eaLnBrk="1" latinLnBrk="0" hangingPunct="1"/>
            <a:fld id="{78E8E05D-6330-400F-ADBB-AC9D283E6126}" type="slidenum">
              <a:rPr lang="en-US" sz="140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502080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02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896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68499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4199299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53715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08625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199276029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405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42283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600447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330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340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113634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0630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lvl="0" indent="-285750">
              <a:buFont typeface="Arial" panose="020B0604020202020204" pitchFamily="34" charset="0"/>
              <a:buChar char="•"/>
            </a:pPr>
            <a:r>
              <a:rPr lang="en-US" dirty="0"/>
              <a:t>Insert Bullet Text Level 1 Here</a:t>
            </a:r>
          </a:p>
          <a:p>
            <a:pPr marL="742950" lvl="1" indent="-285750">
              <a:buFont typeface="Arial" panose="020B0604020202020204" pitchFamily="34" charset="0"/>
              <a:buChar char="•"/>
            </a:pPr>
            <a:r>
              <a:rPr lang="en-US" dirty="0"/>
              <a:t>Insert Bullet Text Level 2 Here</a:t>
            </a:r>
          </a:p>
          <a:p>
            <a:pPr marL="1200150" lvl="2" indent="-285750">
              <a:buFont typeface="Arial" panose="020B0604020202020204" pitchFamily="34" charset="0"/>
              <a:buChar char="•"/>
            </a:pPr>
            <a:r>
              <a:rPr lang="en-US" dirty="0"/>
              <a:t>Insert Bullet Text Level 3 Here</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914400" lvl="2" indent="0">
              <a:buFont typeface="Arial" panose="020B0604020202020204" pitchFamily="34" charset="0"/>
              <a:buNone/>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marL="0" algn="r" defTabSz="914400" rtl="0" eaLnBrk="1" latinLnBrk="0" hangingPunct="1"/>
            <a:fld id="{78E8E05D-6330-400F-ADBB-AC9D283E6126}" type="slidenum">
              <a:rPr lang="en-US" sz="140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854114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85108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101366590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1394660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861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10647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506499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454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8178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562270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5307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508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6524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268596646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555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1130331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7641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888711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201071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453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1765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73089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3045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036113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059346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60800427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8586061" cy="504825"/>
          </a:xfrm>
        </p:spPr>
        <p:txBody>
          <a:bodyPr>
            <a:normAutofit/>
          </a:bodyPr>
          <a:lstStyle>
            <a:lvl1pPr>
              <a:defRPr sz="2000" cap="all" baseline="0"/>
            </a:lvl1pPr>
          </a:lstStyle>
          <a:p>
            <a:r>
              <a:rPr lang="en-US" dirty="0"/>
              <a:t>Insert Slide Title Here</a:t>
            </a:r>
          </a:p>
        </p:txBody>
      </p:sp>
      <p:sp>
        <p:nvSpPr>
          <p:cNvPr id="3" name="Content Placeholder 2"/>
          <p:cNvSpPr>
            <a:spLocks noGrp="1"/>
          </p:cNvSpPr>
          <p:nvPr>
            <p:ph idx="1" hasCustomPrompt="1"/>
          </p:nvPr>
        </p:nvSpPr>
        <p:spPr/>
        <p:txBody>
          <a:bodyPr/>
          <a:lstStyle>
            <a:lvl1pPr marL="463550" indent="-463550">
              <a:defRPr b="0"/>
            </a:lvl1pPr>
            <a:lvl2pPr marL="1377950" indent="-463550">
              <a:defRPr/>
            </a:lvl2pPr>
            <a:lvl3pPr marL="1828800" indent="-450850">
              <a:defRPr/>
            </a:lvl3pPr>
          </a:lstStyle>
          <a:p>
            <a:pPr lvl="0"/>
            <a:r>
              <a:rPr lang="en-US" dirty="0"/>
              <a:t>Insert Bullet Text Level 1 Here</a:t>
            </a:r>
          </a:p>
          <a:p>
            <a:pPr lvl="1"/>
            <a:r>
              <a:rPr lang="en-US" dirty="0"/>
              <a:t>Insert Bullet Text Level 2 Here</a:t>
            </a:r>
          </a:p>
          <a:p>
            <a:pPr lvl="2"/>
            <a:r>
              <a:rPr lang="en-US" dirty="0"/>
              <a:t>Insert Bullet Text Level 3 Here</a:t>
            </a:r>
          </a:p>
        </p:txBody>
      </p:sp>
      <p:cxnSp>
        <p:nvCxnSpPr>
          <p:cNvPr id="9" name="Straight Connector 8"/>
          <p:cNvCxnSpPr/>
          <p:nvPr userDrawn="1"/>
        </p:nvCxnSpPr>
        <p:spPr bwMode="auto">
          <a:xfrm>
            <a:off x="330200" y="957272"/>
            <a:ext cx="8483600"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3841414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6795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899682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7418782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352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05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66277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0241453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104639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9480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53171698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2704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9811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7369558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5091148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6692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92888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9483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57190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540757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821005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2729099854"/>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0593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8586061" cy="504825"/>
          </a:xfrm>
        </p:spPr>
        <p:txBody>
          <a:bodyPr>
            <a:normAutofit/>
          </a:bodyPr>
          <a:lstStyle>
            <a:lvl1pPr>
              <a:defRPr sz="2000" cap="all" baseline="0"/>
            </a:lvl1pPr>
          </a:lstStyle>
          <a:p>
            <a:r>
              <a:rPr lang="en-US" dirty="0"/>
              <a:t>Insert Slide Title Here</a:t>
            </a:r>
          </a:p>
        </p:txBody>
      </p:sp>
      <p:sp>
        <p:nvSpPr>
          <p:cNvPr id="3" name="Content Placeholder 2"/>
          <p:cNvSpPr>
            <a:spLocks noGrp="1"/>
          </p:cNvSpPr>
          <p:nvPr>
            <p:ph idx="1" hasCustomPrompt="1"/>
          </p:nvPr>
        </p:nvSpPr>
        <p:spPr/>
        <p:txBody>
          <a:bodyPr/>
          <a:lstStyle>
            <a:lvl1pPr marL="463550" indent="-463550">
              <a:defRPr b="0"/>
            </a:lvl1pPr>
            <a:lvl2pPr marL="1377950" indent="-463550">
              <a:defRPr/>
            </a:lvl2pPr>
            <a:lvl3pPr marL="1828800" indent="-450850">
              <a:defRPr/>
            </a:lvl3pPr>
          </a:lstStyle>
          <a:p>
            <a:pPr lvl="0"/>
            <a:r>
              <a:rPr lang="en-US" dirty="0"/>
              <a:t>Insert Bullet Text Level 1 Here</a:t>
            </a:r>
          </a:p>
          <a:p>
            <a:pPr lvl="1"/>
            <a:r>
              <a:rPr lang="en-US" dirty="0"/>
              <a:t>Insert Bullet Text Level 2 Here</a:t>
            </a:r>
          </a:p>
          <a:p>
            <a:pPr lvl="2"/>
            <a:r>
              <a:rPr lang="en-US" dirty="0"/>
              <a:t>Insert Bullet Text Level 3 Here</a:t>
            </a:r>
          </a:p>
        </p:txBody>
      </p:sp>
      <p:cxnSp>
        <p:nvCxnSpPr>
          <p:cNvPr id="9" name="Straight Connector 8"/>
          <p:cNvCxnSpPr/>
          <p:nvPr userDrawn="1"/>
        </p:nvCxnSpPr>
        <p:spPr bwMode="auto">
          <a:xfrm>
            <a:off x="330200" y="957272"/>
            <a:ext cx="8483600"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33348883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6491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7201852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124906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324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85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380827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4876019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01792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952217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112157689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87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5323835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4488982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7829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43356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72890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2343748415"/>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145206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664433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294901017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704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6437483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42935222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246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9546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1437890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7486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17" Type="http://schemas.openxmlformats.org/officeDocument/2006/relationships/image" Target="../media/image7.jpeg"/><Relationship Id="rId2" Type="http://schemas.openxmlformats.org/officeDocument/2006/relationships/slideLayout" Target="../slideLayouts/slideLayout2.xml"/><Relationship Id="rId16"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3.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2.gif"/><Relationship Id="rId17" Type="http://schemas.openxmlformats.org/officeDocument/2006/relationships/image" Target="../media/image7.jpeg"/><Relationship Id="rId2" Type="http://schemas.openxmlformats.org/officeDocument/2006/relationships/slideLayout" Target="../slideLayouts/slideLayout76.xml"/><Relationship Id="rId16" Type="http://schemas.openxmlformats.org/officeDocument/2006/relationships/image" Target="../media/image6.jpe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gif"/><Relationship Id="rId5" Type="http://schemas.openxmlformats.org/officeDocument/2006/relationships/slideLayout" Target="../slideLayouts/slideLayout79.xml"/><Relationship Id="rId15" Type="http://schemas.openxmlformats.org/officeDocument/2006/relationships/image" Target="../media/image5.png"/><Relationship Id="rId10" Type="http://schemas.openxmlformats.org/officeDocument/2006/relationships/theme" Target="../theme/theme10.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3.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2.gif"/><Relationship Id="rId17" Type="http://schemas.openxmlformats.org/officeDocument/2006/relationships/image" Target="../media/image7.jpeg"/><Relationship Id="rId2" Type="http://schemas.openxmlformats.org/officeDocument/2006/relationships/slideLayout" Target="../slideLayouts/slideLayout85.xml"/><Relationship Id="rId16" Type="http://schemas.openxmlformats.org/officeDocument/2006/relationships/image" Target="../media/image6.jpe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gif"/><Relationship Id="rId5" Type="http://schemas.openxmlformats.org/officeDocument/2006/relationships/slideLayout" Target="../slideLayouts/slideLayout88.xml"/><Relationship Id="rId15" Type="http://schemas.openxmlformats.org/officeDocument/2006/relationships/image" Target="../media/image5.png"/><Relationship Id="rId10" Type="http://schemas.openxmlformats.org/officeDocument/2006/relationships/theme" Target="../theme/theme11.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2.gif"/><Relationship Id="rId18" Type="http://schemas.openxmlformats.org/officeDocument/2006/relationships/image" Target="../media/image14.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image" Target="../media/image1.gif"/><Relationship Id="rId17" Type="http://schemas.openxmlformats.org/officeDocument/2006/relationships/image" Target="../media/image13.jpeg"/><Relationship Id="rId2" Type="http://schemas.openxmlformats.org/officeDocument/2006/relationships/slideLayout" Target="../slideLayouts/slideLayout94.xml"/><Relationship Id="rId16" Type="http://schemas.openxmlformats.org/officeDocument/2006/relationships/image" Target="../media/image12.pn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theme" Target="../theme/theme12.xml"/><Relationship Id="rId5" Type="http://schemas.openxmlformats.org/officeDocument/2006/relationships/slideLayout" Target="../slideLayouts/slideLayout97.xml"/><Relationship Id="rId15" Type="http://schemas.openxmlformats.org/officeDocument/2006/relationships/image" Target="../media/image11.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0.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2.gif"/><Relationship Id="rId18" Type="http://schemas.openxmlformats.org/officeDocument/2006/relationships/image" Target="../media/image14.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image" Target="../media/image1.gif"/><Relationship Id="rId17" Type="http://schemas.openxmlformats.org/officeDocument/2006/relationships/image" Target="../media/image13.jpeg"/><Relationship Id="rId2" Type="http://schemas.openxmlformats.org/officeDocument/2006/relationships/slideLayout" Target="../slideLayouts/slideLayout104.xml"/><Relationship Id="rId16" Type="http://schemas.openxmlformats.org/officeDocument/2006/relationships/image" Target="../media/image12.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theme" Target="../theme/theme13.xml"/><Relationship Id="rId5" Type="http://schemas.openxmlformats.org/officeDocument/2006/relationships/slideLayout" Target="../slideLayouts/slideLayout107.xml"/><Relationship Id="rId15" Type="http://schemas.openxmlformats.org/officeDocument/2006/relationships/image" Target="../media/image11.pn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0.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gif"/><Relationship Id="rId18" Type="http://schemas.openxmlformats.org/officeDocument/2006/relationships/image" Target="../media/image14.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image" Target="../media/image1.gif"/><Relationship Id="rId17" Type="http://schemas.openxmlformats.org/officeDocument/2006/relationships/image" Target="../media/image13.jpeg"/><Relationship Id="rId2" Type="http://schemas.openxmlformats.org/officeDocument/2006/relationships/slideLayout" Target="../slideLayouts/slideLayout114.xml"/><Relationship Id="rId16" Type="http://schemas.openxmlformats.org/officeDocument/2006/relationships/image" Target="../media/image12.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heme" Target="../theme/theme14.xml"/><Relationship Id="rId5" Type="http://schemas.openxmlformats.org/officeDocument/2006/relationships/slideLayout" Target="../slideLayouts/slideLayout117.xml"/><Relationship Id="rId15" Type="http://schemas.openxmlformats.org/officeDocument/2006/relationships/image" Target="../media/image11.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gif"/><Relationship Id="rId17" Type="http://schemas.openxmlformats.org/officeDocument/2006/relationships/image" Target="../media/image7.jpeg"/><Relationship Id="rId2" Type="http://schemas.openxmlformats.org/officeDocument/2006/relationships/slideLayout" Target="../slideLayouts/slideLayout15.xml"/><Relationship Id="rId16"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gif"/><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gif"/><Relationship Id="rId18"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gif"/><Relationship Id="rId17" Type="http://schemas.openxmlformats.org/officeDocument/2006/relationships/image" Target="../media/image6.jpeg"/><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5.xml"/><Relationship Id="rId5" Type="http://schemas.openxmlformats.org/officeDocument/2006/relationships/slideLayout" Target="../slideLayouts/slideLayout27.xml"/><Relationship Id="rId15" Type="http://schemas.openxmlformats.org/officeDocument/2006/relationships/image" Target="../media/image9.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gif"/><Relationship Id="rId18" Type="http://schemas.openxmlformats.org/officeDocument/2006/relationships/image" Target="../media/image6.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17" Type="http://schemas.openxmlformats.org/officeDocument/2006/relationships/image" Target="../media/image5.png"/><Relationship Id="rId2" Type="http://schemas.openxmlformats.org/officeDocument/2006/relationships/slideLayout" Target="../slideLayouts/slideLayout34.xml"/><Relationship Id="rId16" Type="http://schemas.openxmlformats.org/officeDocument/2006/relationships/image" Target="../media/image9.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19" Type="http://schemas.openxmlformats.org/officeDocument/2006/relationships/image" Target="../media/image7.jpe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gif"/><Relationship Id="rId18" Type="http://schemas.openxmlformats.org/officeDocument/2006/relationships/image" Target="../media/image7.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gif"/><Relationship Id="rId17" Type="http://schemas.openxmlformats.org/officeDocument/2006/relationships/image" Target="../media/image6.jpeg"/><Relationship Id="rId2" Type="http://schemas.openxmlformats.org/officeDocument/2006/relationships/slideLayout" Target="../slideLayouts/slideLayout45.xml"/><Relationship Id="rId16" Type="http://schemas.openxmlformats.org/officeDocument/2006/relationships/image" Target="../media/image5.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7.xml"/><Relationship Id="rId5" Type="http://schemas.openxmlformats.org/officeDocument/2006/relationships/slideLayout" Target="../slideLayouts/slideLayout48.xml"/><Relationship Id="rId15" Type="http://schemas.openxmlformats.org/officeDocument/2006/relationships/image" Target="../media/image9.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2.gif"/><Relationship Id="rId18" Type="http://schemas.openxmlformats.org/officeDocument/2006/relationships/image" Target="../media/image7.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1.gif"/><Relationship Id="rId17" Type="http://schemas.openxmlformats.org/officeDocument/2006/relationships/image" Target="../media/image6.jpeg"/><Relationship Id="rId2" Type="http://schemas.openxmlformats.org/officeDocument/2006/relationships/slideLayout" Target="../slideLayouts/slideLayout55.xml"/><Relationship Id="rId16" Type="http://schemas.openxmlformats.org/officeDocument/2006/relationships/image" Target="../media/image5.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8.xml"/><Relationship Id="rId5" Type="http://schemas.openxmlformats.org/officeDocument/2006/relationships/slideLayout" Target="../slideLayouts/slideLayout58.xml"/><Relationship Id="rId15" Type="http://schemas.openxmlformats.org/officeDocument/2006/relationships/image" Target="../media/image9.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gif"/><Relationship Id="rId18" Type="http://schemas.openxmlformats.org/officeDocument/2006/relationships/image" Target="../media/image6.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9.xml"/><Relationship Id="rId17" Type="http://schemas.openxmlformats.org/officeDocument/2006/relationships/image" Target="../media/image5.png"/><Relationship Id="rId2" Type="http://schemas.openxmlformats.org/officeDocument/2006/relationships/slideLayout" Target="../slideLayouts/slideLayout65.xml"/><Relationship Id="rId16" Type="http://schemas.openxmlformats.org/officeDocument/2006/relationships/image" Target="../media/image9.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3.png"/><Relationship Id="rId10" Type="http://schemas.openxmlformats.org/officeDocument/2006/relationships/slideLayout" Target="../slideLayouts/slideLayout73.xml"/><Relationship Id="rId19" Type="http://schemas.openxmlformats.org/officeDocument/2006/relationships/image" Target="../media/image7.jpe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marL="0" algn="r" defTabSz="914400" rtl="0" eaLnBrk="1" latinLnBrk="0" hangingPunct="1"/>
            <a:fld id="{78E8E05D-6330-400F-ADBB-AC9D283E6126}" type="slidenum">
              <a:rPr lang="en-US" sz="105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3293582579"/>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88" r:id="rId3"/>
    <p:sldLayoutId id="2147483694" r:id="rId4"/>
    <p:sldLayoutId id="2147483695" r:id="rId5"/>
    <p:sldLayoutId id="2147483696" r:id="rId6"/>
    <p:sldLayoutId id="2147483693" r:id="rId7"/>
    <p:sldLayoutId id="2147483697" r:id="rId8"/>
    <p:sldLayoutId id="2147483698" r:id="rId9"/>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347654435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393517336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213930228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283126158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409055634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BB0D2-2B82-4259-AEA8-73B021C3F12A}" type="datetimeFigureOut">
              <a:rPr lang="en-US" smtClean="0"/>
              <a:t>7/12/2016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3AB25-C974-4B35-BB77-65975E8124B7}" type="slidenum">
              <a:rPr lang="en-US" smtClean="0"/>
              <a:t>‹#›</a:t>
            </a:fld>
            <a:endParaRPr lang="en-US" dirty="0"/>
          </a:p>
        </p:txBody>
      </p:sp>
    </p:spTree>
    <p:extLst>
      <p:ext uri="{BB962C8B-B14F-4D97-AF65-F5344CB8AC3E}">
        <p14:creationId xmlns:p14="http://schemas.microsoft.com/office/powerpoint/2010/main" val="1444347445"/>
      </p:ext>
    </p:extLst>
  </p:cSld>
  <p:clrMap bg1="lt1" tx1="dk1" bg2="lt2" tx2="dk2" accent1="accent1" accent2="accent2" accent3="accent3" accent4="accent4" accent5="accent5" accent6="accent6" hlink="hlink" folHlink="folHlink"/>
  <p:sldLayoutIdLst>
    <p:sldLayoutId id="2147483691" r:id="rId1"/>
    <p:sldLayoutId id="214748370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BB0D2-2B82-4259-AEA8-73B021C3F12A}" type="datetimeFigureOut">
              <a:rPr lang="en-US" smtClean="0"/>
              <a:t>7/12/2016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3AB25-C974-4B35-BB77-65975E8124B7}" type="slidenum">
              <a:rPr lang="en-US" smtClean="0"/>
              <a:t>‹#›</a:t>
            </a:fld>
            <a:endParaRPr lang="en-US" dirty="0"/>
          </a:p>
        </p:txBody>
      </p:sp>
    </p:spTree>
    <p:extLst>
      <p:ext uri="{BB962C8B-B14F-4D97-AF65-F5344CB8AC3E}">
        <p14:creationId xmlns:p14="http://schemas.microsoft.com/office/powerpoint/2010/main" val="2698243927"/>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marL="0" algn="r" defTabSz="914400" rtl="0" eaLnBrk="1" latinLnBrk="0" hangingPunct="1"/>
            <a:fld id="{78E8E05D-6330-400F-ADBB-AC9D283E6126}" type="slidenum">
              <a:rPr lang="en-US" sz="105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286161500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218313119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3" r:id="rId10"/>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346422922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3730168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7" r:id="rId10"/>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303637676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50974900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hyperlink" Target="mailto:info@jointutilitiesofny.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www.jointutilitiesofny.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2358" y="4326359"/>
            <a:ext cx="4588328" cy="415412"/>
          </a:xfrm>
        </p:spPr>
        <p:txBody>
          <a:bodyPr vert="horz" lIns="91440" tIns="45720" rIns="91440" bIns="45720" rtlCol="0" anchor="t">
            <a:normAutofit/>
          </a:bodyPr>
          <a:lstStyle/>
          <a:p>
            <a:r>
              <a:rPr lang="en-US" sz="1800" dirty="0" smtClean="0">
                <a:solidFill>
                  <a:schemeClr val="tx1"/>
                </a:solidFill>
              </a:rPr>
              <a:t>July 13, </a:t>
            </a:r>
            <a:r>
              <a:rPr lang="en-US" sz="1800" dirty="0">
                <a:solidFill>
                  <a:schemeClr val="tx1"/>
                </a:solidFill>
              </a:rPr>
              <a:t>2016</a:t>
            </a:r>
          </a:p>
        </p:txBody>
      </p:sp>
      <p:cxnSp>
        <p:nvCxnSpPr>
          <p:cNvPr id="5" name="Straight Connector 4"/>
          <p:cNvCxnSpPr/>
          <p:nvPr/>
        </p:nvCxnSpPr>
        <p:spPr>
          <a:xfrm>
            <a:off x="2422358" y="4190909"/>
            <a:ext cx="622758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06621" y="4877220"/>
            <a:ext cx="6261721" cy="923330"/>
          </a:xfrm>
          <a:prstGeom prst="rect">
            <a:avLst/>
          </a:prstGeom>
          <a:noFill/>
        </p:spPr>
        <p:txBody>
          <a:bodyPr wrap="square" rtlCol="0">
            <a:spAutoFit/>
          </a:bodyPr>
          <a:lstStyle/>
          <a:p>
            <a:pPr algn="ctr"/>
            <a:r>
              <a:rPr lang="en-US" i="1" dirty="0"/>
              <a:t>Presentation material does not represent the views of the Joint Utilities Engagement Group as the group is still in discussion on these topics. Please do not redistribute this deck. </a:t>
            </a:r>
            <a:endParaRPr lang="en-US" dirty="0"/>
          </a:p>
        </p:txBody>
      </p:sp>
      <p:sp>
        <p:nvSpPr>
          <p:cNvPr id="7" name="Title 1"/>
          <p:cNvSpPr txBox="1">
            <a:spLocks/>
          </p:cNvSpPr>
          <p:nvPr/>
        </p:nvSpPr>
        <p:spPr>
          <a:xfrm>
            <a:off x="2422358" y="3436873"/>
            <a:ext cx="6227587" cy="8217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2060"/>
                </a:solidFill>
                <a:latin typeface="+mj-lt"/>
                <a:ea typeface="+mj-ea"/>
                <a:cs typeface="+mj-cs"/>
              </a:defRPr>
            </a:lvl1pPr>
          </a:lstStyle>
          <a:p>
            <a:r>
              <a:rPr lang="en-US" dirty="0" smtClean="0"/>
              <a:t>Market Operations Engagement Group </a:t>
            </a:r>
            <a:br>
              <a:rPr lang="en-US" dirty="0" smtClean="0"/>
            </a:br>
            <a:r>
              <a:rPr lang="en-US" dirty="0" smtClean="0"/>
              <a:t>DER Sourcing - Procurement</a:t>
            </a:r>
            <a:endParaRPr lang="en-US" dirty="0"/>
          </a:p>
        </p:txBody>
      </p:sp>
    </p:spTree>
    <p:extLst>
      <p:ext uri="{BB962C8B-B14F-4D97-AF65-F5344CB8AC3E}">
        <p14:creationId xmlns:p14="http://schemas.microsoft.com/office/powerpoint/2010/main" val="3639008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AVANGRID</a:t>
            </a:r>
            <a:endParaRPr lang="en-US" dirty="0"/>
          </a:p>
        </p:txBody>
      </p:sp>
      <p:sp>
        <p:nvSpPr>
          <p:cNvPr id="3" name="Text Placeholder 2"/>
          <p:cNvSpPr>
            <a:spLocks noGrp="1"/>
          </p:cNvSpPr>
          <p:nvPr>
            <p:ph type="body" idx="1"/>
          </p:nvPr>
        </p:nvSpPr>
        <p:spPr/>
        <p:txBody>
          <a:bodyPr/>
          <a:lstStyle/>
          <a:p>
            <a:r>
              <a:rPr lang="en-US" b="1" dirty="0" smtClean="0">
                <a:solidFill>
                  <a:srgbClr val="002060"/>
                </a:solidFill>
              </a:rPr>
              <a:t>Java and Station 43 NWA programs</a:t>
            </a:r>
          </a:p>
          <a:p>
            <a:r>
              <a:rPr lang="en-US" sz="1600" dirty="0" smtClean="0">
                <a:solidFill>
                  <a:srgbClr val="002060"/>
                </a:solidFill>
              </a:rPr>
              <a:t>Joni Fish-</a:t>
            </a:r>
            <a:r>
              <a:rPr lang="en-US" sz="1600" dirty="0" err="1" smtClean="0">
                <a:solidFill>
                  <a:srgbClr val="002060"/>
                </a:solidFill>
              </a:rPr>
              <a:t>Gertz</a:t>
            </a:r>
            <a:endParaRPr lang="en-US" sz="1600" dirty="0" smtClean="0">
              <a:solidFill>
                <a:srgbClr val="002060"/>
              </a:solidFill>
            </a:endParaRPr>
          </a:p>
          <a:p>
            <a:r>
              <a:rPr lang="en-US" sz="1600" dirty="0" smtClean="0">
                <a:solidFill>
                  <a:srgbClr val="002060"/>
                </a:solidFill>
              </a:rPr>
              <a:t>Manager, Non-Wires Alternatives</a:t>
            </a:r>
            <a:endParaRPr lang="en-US" sz="1600" dirty="0">
              <a:solidFill>
                <a:srgbClr val="002060"/>
              </a:solidFill>
            </a:endParaRPr>
          </a:p>
        </p:txBody>
      </p:sp>
      <p:pic>
        <p:nvPicPr>
          <p:cNvPr id="4" name="Picture 2" descr="http://dqbasmyouzti2.cloudfront.net/assets/content/cache/made/content/images/articles/avangrid-logo_410_282_c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0299" y="5330845"/>
            <a:ext cx="854644" cy="5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20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NYSEG/RG&amp;E NWA</a:t>
            </a:r>
          </a:p>
        </p:txBody>
      </p:sp>
      <p:sp>
        <p:nvSpPr>
          <p:cNvPr id="3" name="Text Placeholder 6"/>
          <p:cNvSpPr txBox="1">
            <a:spLocks/>
          </p:cNvSpPr>
          <p:nvPr/>
        </p:nvSpPr>
        <p:spPr>
          <a:xfrm>
            <a:off x="502189" y="1087178"/>
            <a:ext cx="8242754" cy="6545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dirty="0" smtClean="0">
                <a:solidFill>
                  <a:srgbClr val="002060"/>
                </a:solidFill>
              </a:rPr>
              <a:t>Summary of approach</a:t>
            </a:r>
          </a:p>
          <a:p>
            <a:pPr>
              <a:spcBef>
                <a:spcPts val="0"/>
              </a:spcBef>
            </a:pPr>
            <a:endParaRPr lang="en-US" dirty="0"/>
          </a:p>
        </p:txBody>
      </p:sp>
      <p:sp>
        <p:nvSpPr>
          <p:cNvPr id="4" name="Text Placeholder 3"/>
          <p:cNvSpPr txBox="1">
            <a:spLocks/>
          </p:cNvSpPr>
          <p:nvPr/>
        </p:nvSpPr>
        <p:spPr>
          <a:xfrm>
            <a:off x="438429" y="1741714"/>
            <a:ext cx="8310174" cy="41769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i="1" dirty="0" smtClean="0"/>
              <a:t>Build a portfolio of Non-Wires Alternatives (NWA) DER projects which are cost effective for customers, provide reliable alternatives to traditional capital investment projects, and provide full cost recovery and earnings opportunities for our Companies, while we comply with regulatory directives and learn from and work cooperatively with other utilities and stakeholders. </a:t>
            </a:r>
          </a:p>
          <a:p>
            <a:pPr marL="0" indent="0">
              <a:spcBef>
                <a:spcPts val="0"/>
              </a:spcBef>
              <a:buNone/>
            </a:pPr>
            <a:endParaRPr lang="en-US" sz="1800" i="1" dirty="0" smtClean="0"/>
          </a:p>
          <a:p>
            <a:pPr>
              <a:spcBef>
                <a:spcPts val="0"/>
              </a:spcBef>
              <a:buClr>
                <a:schemeClr val="accent5">
                  <a:lumMod val="50000"/>
                </a:schemeClr>
              </a:buClr>
            </a:pPr>
            <a:r>
              <a:rPr lang="en-US" sz="1800" dirty="0" smtClean="0"/>
              <a:t>In 2016 we have or will release 2 NWA RFPs for projects identified in 2015 REV filings:  Java Station (NYSEG) and Station 43 (RGE)</a:t>
            </a:r>
          </a:p>
          <a:p>
            <a:pPr marL="0" indent="0">
              <a:spcBef>
                <a:spcPts val="0"/>
              </a:spcBef>
            </a:pPr>
            <a:endParaRPr lang="en-US" sz="1800" dirty="0" smtClean="0"/>
          </a:p>
          <a:p>
            <a:pPr>
              <a:spcBef>
                <a:spcPts val="0"/>
              </a:spcBef>
              <a:buClr>
                <a:schemeClr val="accent5">
                  <a:lumMod val="50000"/>
                </a:schemeClr>
              </a:buClr>
            </a:pPr>
            <a:r>
              <a:rPr lang="en-US" sz="1800" dirty="0" smtClean="0"/>
              <a:t>In the 2016 DSIP filing we have identified an additional 7 projects which may have potential for future NWA RFPs</a:t>
            </a:r>
            <a:endParaRPr lang="en-US" sz="1800" dirty="0"/>
          </a:p>
        </p:txBody>
      </p:sp>
      <p:pic>
        <p:nvPicPr>
          <p:cNvPr id="8" name="Picture 2" descr="http://dqbasmyouzti2.cloudfront.net/assets/content/cache/made/content/images/articles/avangrid-logo_410_282_c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0299" y="5330845"/>
            <a:ext cx="854644" cy="5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19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NYSEG/RG&amp;E NWA</a:t>
            </a:r>
          </a:p>
        </p:txBody>
      </p:sp>
      <p:sp>
        <p:nvSpPr>
          <p:cNvPr id="3" name="Text Placeholder 6"/>
          <p:cNvSpPr txBox="1">
            <a:spLocks/>
          </p:cNvSpPr>
          <p:nvPr/>
        </p:nvSpPr>
        <p:spPr>
          <a:xfrm>
            <a:off x="901246" y="866832"/>
            <a:ext cx="8242754" cy="936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dirty="0"/>
          </a:p>
        </p:txBody>
      </p:sp>
      <p:sp>
        <p:nvSpPr>
          <p:cNvPr id="5" name="Text Placeholder 6"/>
          <p:cNvSpPr txBox="1">
            <a:spLocks/>
          </p:cNvSpPr>
          <p:nvPr/>
        </p:nvSpPr>
        <p:spPr>
          <a:xfrm>
            <a:off x="484095" y="1127201"/>
            <a:ext cx="8242754" cy="5047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dirty="0" smtClean="0">
                <a:solidFill>
                  <a:schemeClr val="accent5">
                    <a:lumMod val="50000"/>
                  </a:schemeClr>
                </a:solidFill>
              </a:rPr>
              <a:t>Java Station NWA RFP</a:t>
            </a:r>
          </a:p>
        </p:txBody>
      </p:sp>
      <p:sp>
        <p:nvSpPr>
          <p:cNvPr id="6" name="Text Placeholder 3"/>
          <p:cNvSpPr txBox="1">
            <a:spLocks/>
          </p:cNvSpPr>
          <p:nvPr/>
        </p:nvSpPr>
        <p:spPr>
          <a:xfrm>
            <a:off x="423904" y="1870553"/>
            <a:ext cx="4713536" cy="41001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5">
                  <a:lumMod val="50000"/>
                </a:schemeClr>
              </a:buClr>
            </a:pPr>
            <a:r>
              <a:rPr lang="en-US" sz="1800" dirty="0" smtClean="0">
                <a:solidFill>
                  <a:schemeClr val="accent5">
                    <a:lumMod val="50000"/>
                  </a:schemeClr>
                </a:solidFill>
              </a:rPr>
              <a:t>Java NWA RFP released February 8, 2016 </a:t>
            </a:r>
          </a:p>
          <a:p>
            <a:pPr lvl="1">
              <a:buClr>
                <a:schemeClr val="accent5">
                  <a:lumMod val="50000"/>
                </a:schemeClr>
              </a:buClr>
            </a:pPr>
            <a:r>
              <a:rPr lang="en-US" sz="1800" dirty="0" smtClean="0"/>
              <a:t>Reduce peak load on Substation</a:t>
            </a:r>
          </a:p>
          <a:p>
            <a:pPr lvl="1">
              <a:buClr>
                <a:schemeClr val="accent5">
                  <a:lumMod val="50000"/>
                </a:schemeClr>
              </a:buClr>
            </a:pPr>
            <a:r>
              <a:rPr lang="en-US" sz="1800" dirty="0" smtClean="0"/>
              <a:t>Provide contingency in case of transformer failure </a:t>
            </a:r>
          </a:p>
          <a:p>
            <a:pPr lvl="1">
              <a:buClr>
                <a:schemeClr val="accent5">
                  <a:lumMod val="50000"/>
                </a:schemeClr>
              </a:buClr>
            </a:pPr>
            <a:r>
              <a:rPr lang="en-US" sz="1800" dirty="0" smtClean="0"/>
              <a:t>If possible, provide power quality improvement on one circuit</a:t>
            </a:r>
          </a:p>
          <a:p>
            <a:pPr>
              <a:buClr>
                <a:schemeClr val="accent5">
                  <a:lumMod val="50000"/>
                </a:schemeClr>
              </a:buClr>
            </a:pPr>
            <a:r>
              <a:rPr lang="en-US" sz="1800" dirty="0" smtClean="0"/>
              <a:t>Received bids from </a:t>
            </a:r>
            <a:r>
              <a:rPr lang="en-US" sz="1800" dirty="0" smtClean="0">
                <a:solidFill>
                  <a:schemeClr val="accent5">
                    <a:lumMod val="50000"/>
                  </a:schemeClr>
                </a:solidFill>
              </a:rPr>
              <a:t>11 </a:t>
            </a:r>
            <a:r>
              <a:rPr lang="en-US" sz="1800" dirty="0" smtClean="0"/>
              <a:t>Developers</a:t>
            </a:r>
          </a:p>
          <a:p>
            <a:pPr>
              <a:buClr>
                <a:schemeClr val="accent5">
                  <a:lumMod val="50000"/>
                </a:schemeClr>
              </a:buClr>
            </a:pPr>
            <a:r>
              <a:rPr lang="en-US" sz="1800" dirty="0" smtClean="0">
                <a:solidFill>
                  <a:schemeClr val="accent5">
                    <a:lumMod val="50000"/>
                  </a:schemeClr>
                </a:solidFill>
              </a:rPr>
              <a:t>Currently in process of technical review </a:t>
            </a:r>
          </a:p>
          <a:p>
            <a:pPr>
              <a:buClr>
                <a:schemeClr val="accent5">
                  <a:lumMod val="50000"/>
                </a:schemeClr>
              </a:buClr>
            </a:pPr>
            <a:r>
              <a:rPr lang="en-US" sz="1800" dirty="0" smtClean="0">
                <a:solidFill>
                  <a:schemeClr val="accent5">
                    <a:lumMod val="50000"/>
                  </a:schemeClr>
                </a:solidFill>
              </a:rPr>
              <a:t>Next steps include:</a:t>
            </a:r>
          </a:p>
          <a:p>
            <a:pPr lvl="1">
              <a:buClr>
                <a:schemeClr val="accent5">
                  <a:lumMod val="50000"/>
                </a:schemeClr>
              </a:buClr>
            </a:pPr>
            <a:r>
              <a:rPr lang="en-US" sz="1800" dirty="0" smtClean="0"/>
              <a:t>Final BCA analysis</a:t>
            </a:r>
          </a:p>
          <a:p>
            <a:pPr lvl="1">
              <a:buClr>
                <a:schemeClr val="accent5">
                  <a:lumMod val="50000"/>
                </a:schemeClr>
              </a:buClr>
            </a:pPr>
            <a:r>
              <a:rPr lang="en-US" sz="1800" dirty="0" smtClean="0"/>
              <a:t>Negotiation with Developer(s)</a:t>
            </a:r>
          </a:p>
          <a:p>
            <a:pPr lvl="1">
              <a:buClr>
                <a:schemeClr val="accent5">
                  <a:lumMod val="50000"/>
                </a:schemeClr>
              </a:buClr>
            </a:pPr>
            <a:r>
              <a:rPr lang="en-US" sz="1800" dirty="0" smtClean="0"/>
              <a:t>File Implementation Plan with PSC</a:t>
            </a:r>
          </a:p>
          <a:p>
            <a:pPr lvl="1">
              <a:buClr>
                <a:schemeClr val="accent5">
                  <a:lumMod val="50000"/>
                </a:schemeClr>
              </a:buClr>
            </a:pPr>
            <a:r>
              <a:rPr lang="en-US" sz="1800" dirty="0" smtClean="0"/>
              <a:t>Project Construction/Commissioning</a:t>
            </a:r>
          </a:p>
        </p:txBody>
      </p:sp>
      <p:pic>
        <p:nvPicPr>
          <p:cNvPr id="7"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2623" y="2334813"/>
            <a:ext cx="3799999" cy="276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dqbasmyouzti2.cloudfront.net/assets/content/cache/made/content/images/articles/avangrid-logo_410_282_c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0299" y="5330845"/>
            <a:ext cx="854644" cy="5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11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NYSEG/RG&amp;E NWA</a:t>
            </a:r>
          </a:p>
        </p:txBody>
      </p:sp>
      <p:sp>
        <p:nvSpPr>
          <p:cNvPr id="5" name="Text Placeholder 6"/>
          <p:cNvSpPr txBox="1">
            <a:spLocks/>
          </p:cNvSpPr>
          <p:nvPr/>
        </p:nvSpPr>
        <p:spPr>
          <a:xfrm>
            <a:off x="478333" y="1129481"/>
            <a:ext cx="8242754" cy="5047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dirty="0">
                <a:solidFill>
                  <a:schemeClr val="accent5">
                    <a:lumMod val="50000"/>
                  </a:schemeClr>
                </a:solidFill>
              </a:rPr>
              <a:t>Station</a:t>
            </a:r>
            <a:r>
              <a:rPr lang="en-US" sz="2000" dirty="0">
                <a:solidFill>
                  <a:schemeClr val="accent5">
                    <a:lumMod val="50000"/>
                  </a:schemeClr>
                </a:solidFill>
              </a:rPr>
              <a:t> </a:t>
            </a:r>
            <a:r>
              <a:rPr lang="en-US" dirty="0">
                <a:solidFill>
                  <a:schemeClr val="accent5">
                    <a:lumMod val="50000"/>
                  </a:schemeClr>
                </a:solidFill>
              </a:rPr>
              <a:t>43 NWA RFP / Lessons Learned</a:t>
            </a:r>
          </a:p>
          <a:p>
            <a:pPr marL="0" indent="0">
              <a:spcBef>
                <a:spcPts val="0"/>
              </a:spcBef>
              <a:buNone/>
            </a:pPr>
            <a:endParaRPr lang="en-US" dirty="0" smtClean="0"/>
          </a:p>
        </p:txBody>
      </p:sp>
      <p:sp>
        <p:nvSpPr>
          <p:cNvPr id="8" name="Text Placeholder 2"/>
          <p:cNvSpPr txBox="1">
            <a:spLocks/>
          </p:cNvSpPr>
          <p:nvPr/>
        </p:nvSpPr>
        <p:spPr>
          <a:xfrm>
            <a:off x="423652" y="1861567"/>
            <a:ext cx="4224294" cy="41703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5">
                  <a:lumMod val="50000"/>
                </a:schemeClr>
              </a:buClr>
            </a:pPr>
            <a:r>
              <a:rPr lang="en-US" sz="1800" dirty="0" smtClean="0">
                <a:solidFill>
                  <a:schemeClr val="accent5">
                    <a:lumMod val="50000"/>
                  </a:schemeClr>
                </a:solidFill>
              </a:rPr>
              <a:t>Station 43 NWA RFP  to be released mid - July 2016</a:t>
            </a:r>
          </a:p>
          <a:p>
            <a:pPr marL="685800" lvl="2">
              <a:buClr>
                <a:schemeClr val="accent5">
                  <a:lumMod val="50000"/>
                </a:schemeClr>
              </a:buClr>
            </a:pPr>
            <a:r>
              <a:rPr lang="en-US" sz="1600" dirty="0" smtClean="0"/>
              <a:t>Reduce peak load on Substation</a:t>
            </a:r>
          </a:p>
          <a:p>
            <a:pPr marL="685800" lvl="2">
              <a:buClr>
                <a:schemeClr val="accent5">
                  <a:lumMod val="50000"/>
                </a:schemeClr>
              </a:buClr>
            </a:pPr>
            <a:r>
              <a:rPr lang="en-US" sz="1600" dirty="0" smtClean="0"/>
              <a:t>Provide additional contingency in case of transformer failure</a:t>
            </a:r>
          </a:p>
          <a:p>
            <a:pPr marL="228600" lvl="1">
              <a:buClr>
                <a:schemeClr val="accent5">
                  <a:lumMod val="50000"/>
                </a:schemeClr>
              </a:buClr>
            </a:pPr>
            <a:r>
              <a:rPr lang="en-US" sz="1800" dirty="0" smtClean="0">
                <a:solidFill>
                  <a:schemeClr val="accent5">
                    <a:lumMod val="50000"/>
                  </a:schemeClr>
                </a:solidFill>
              </a:rPr>
              <a:t>Will follow schedule similar to Java with in-service date expected to be 1/1/2019</a:t>
            </a:r>
          </a:p>
          <a:p>
            <a:pPr marL="228600" lvl="1">
              <a:buClr>
                <a:schemeClr val="accent5">
                  <a:lumMod val="50000"/>
                </a:schemeClr>
              </a:buClr>
            </a:pPr>
            <a:r>
              <a:rPr lang="en-US" sz="1800" dirty="0" smtClean="0">
                <a:solidFill>
                  <a:schemeClr val="accent5">
                    <a:lumMod val="50000"/>
                  </a:schemeClr>
                </a:solidFill>
              </a:rPr>
              <a:t>Early Lessons Learned Include:</a:t>
            </a:r>
          </a:p>
          <a:p>
            <a:pPr marL="685800" lvl="2" indent="-342900">
              <a:buClr>
                <a:schemeClr val="accent5">
                  <a:lumMod val="50000"/>
                </a:schemeClr>
              </a:buClr>
            </a:pPr>
            <a:r>
              <a:rPr lang="en-US" sz="1600" dirty="0" smtClean="0"/>
              <a:t>Developers require additional time to develop bids</a:t>
            </a:r>
          </a:p>
          <a:p>
            <a:pPr marL="685800" lvl="2" indent="-342900">
              <a:buClr>
                <a:schemeClr val="accent5">
                  <a:lumMod val="50000"/>
                </a:schemeClr>
              </a:buClr>
            </a:pPr>
            <a:r>
              <a:rPr lang="en-US" sz="1600" dirty="0" smtClean="0"/>
              <a:t>Early RFP review process requires significant review and analysis time</a:t>
            </a:r>
          </a:p>
        </p:txBody>
      </p:sp>
      <p:pic>
        <p:nvPicPr>
          <p:cNvPr id="1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897976" y="2491131"/>
            <a:ext cx="3995665" cy="2633506"/>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descr="http://dqbasmyouzti2.cloudfront.net/assets/content/cache/made/content/images/articles/avangrid-logo_410_282_c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0299" y="5330845"/>
            <a:ext cx="854644" cy="5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641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Hudson</a:t>
            </a:r>
            <a:endParaRPr lang="en-US" dirty="0"/>
          </a:p>
        </p:txBody>
      </p:sp>
      <p:sp>
        <p:nvSpPr>
          <p:cNvPr id="3" name="Text Placeholder 2"/>
          <p:cNvSpPr>
            <a:spLocks noGrp="1"/>
          </p:cNvSpPr>
          <p:nvPr>
            <p:ph type="body" idx="1"/>
          </p:nvPr>
        </p:nvSpPr>
        <p:spPr/>
        <p:txBody>
          <a:bodyPr/>
          <a:lstStyle/>
          <a:p>
            <a:r>
              <a:rPr lang="en-US" b="1" dirty="0" smtClean="0">
                <a:solidFill>
                  <a:srgbClr val="002060"/>
                </a:solidFill>
              </a:rPr>
              <a:t>NWA overview</a:t>
            </a:r>
          </a:p>
          <a:p>
            <a:r>
              <a:rPr lang="en-US" sz="1600" dirty="0" smtClean="0">
                <a:solidFill>
                  <a:srgbClr val="002060"/>
                </a:solidFill>
              </a:rPr>
              <a:t>Mark </a:t>
            </a:r>
            <a:r>
              <a:rPr lang="en-US" sz="1600" dirty="0" err="1" smtClean="0">
                <a:solidFill>
                  <a:srgbClr val="002060"/>
                </a:solidFill>
              </a:rPr>
              <a:t>Sclafani</a:t>
            </a:r>
            <a:endParaRPr lang="en-US" sz="1600" dirty="0" smtClean="0">
              <a:solidFill>
                <a:srgbClr val="002060"/>
              </a:solidFill>
            </a:endParaRPr>
          </a:p>
          <a:p>
            <a:r>
              <a:rPr lang="en-US" sz="1600" dirty="0" smtClean="0">
                <a:solidFill>
                  <a:srgbClr val="002060"/>
                </a:solidFill>
              </a:rPr>
              <a:t>Senior Program Coordinator – Demand Response</a:t>
            </a:r>
          </a:p>
          <a:p>
            <a:r>
              <a:rPr lang="en-US" sz="1600" dirty="0" smtClean="0">
                <a:solidFill>
                  <a:srgbClr val="002060"/>
                </a:solidFill>
              </a:rPr>
              <a:t>Energy Transformation &amp; Solutions</a:t>
            </a:r>
            <a:endParaRPr lang="en-US" sz="1600" dirty="0">
              <a:solidFill>
                <a:srgbClr val="002060"/>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2569" y="5458363"/>
            <a:ext cx="1414346" cy="474350"/>
          </a:xfrm>
          <a:prstGeom prst="rect">
            <a:avLst/>
          </a:prstGeom>
        </p:spPr>
      </p:pic>
    </p:spTree>
    <p:extLst>
      <p:ext uri="{BB962C8B-B14F-4D97-AF65-F5344CB8AC3E}">
        <p14:creationId xmlns:p14="http://schemas.microsoft.com/office/powerpoint/2010/main" val="1618035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Hudson’s </a:t>
            </a:r>
            <a:r>
              <a:rPr lang="en-US" dirty="0" smtClean="0"/>
              <a:t>General </a:t>
            </a:r>
            <a:r>
              <a:rPr lang="en-US" dirty="0"/>
              <a:t>Non-Wires Process</a:t>
            </a:r>
          </a:p>
        </p:txBody>
      </p:sp>
      <p:sp>
        <p:nvSpPr>
          <p:cNvPr id="3" name="Content Placeholder 2"/>
          <p:cNvSpPr txBox="1">
            <a:spLocks/>
          </p:cNvSpPr>
          <p:nvPr/>
        </p:nvSpPr>
        <p:spPr>
          <a:xfrm>
            <a:off x="434790" y="1230086"/>
            <a:ext cx="8120743" cy="38317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chemeClr val="accent5">
                  <a:lumMod val="50000"/>
                </a:schemeClr>
              </a:buClr>
            </a:pPr>
            <a:r>
              <a:rPr lang="en-US" sz="2000" dirty="0" smtClean="0"/>
              <a:t>Identification of future Capital projects that may be deferred through a non-wires alternative project</a:t>
            </a:r>
          </a:p>
          <a:p>
            <a:pPr>
              <a:spcBef>
                <a:spcPts val="1200"/>
              </a:spcBef>
              <a:buClr>
                <a:schemeClr val="accent5">
                  <a:lumMod val="50000"/>
                </a:schemeClr>
              </a:buClr>
            </a:pPr>
            <a:r>
              <a:rPr lang="en-US" sz="2000" dirty="0" smtClean="0"/>
              <a:t>Request for Proposal (RFP) sent out, which includes a detailed description of the system need</a:t>
            </a:r>
          </a:p>
          <a:p>
            <a:pPr>
              <a:spcBef>
                <a:spcPts val="1200"/>
              </a:spcBef>
              <a:buClr>
                <a:schemeClr val="accent5">
                  <a:lumMod val="50000"/>
                </a:schemeClr>
              </a:buClr>
            </a:pPr>
            <a:r>
              <a:rPr lang="en-US" sz="2000" dirty="0" smtClean="0"/>
              <a:t>Third Party Evaluation – assists in analyzing the proposed solutions for effectiveness and cost</a:t>
            </a:r>
          </a:p>
          <a:p>
            <a:pPr>
              <a:spcBef>
                <a:spcPts val="1200"/>
              </a:spcBef>
              <a:buClr>
                <a:schemeClr val="accent5">
                  <a:lumMod val="50000"/>
                </a:schemeClr>
              </a:buClr>
            </a:pPr>
            <a:r>
              <a:rPr lang="en-US" sz="2000" dirty="0" smtClean="0"/>
              <a:t>Revise traditional benefit cost model to allow for innovative projects</a:t>
            </a:r>
          </a:p>
          <a:p>
            <a:pPr>
              <a:spcBef>
                <a:spcPts val="1200"/>
              </a:spcBef>
              <a:buClr>
                <a:schemeClr val="accent5">
                  <a:lumMod val="50000"/>
                </a:schemeClr>
              </a:buClr>
            </a:pPr>
            <a:r>
              <a:rPr lang="en-US" sz="2000" dirty="0" smtClean="0"/>
              <a:t>Select winning proposal(s) – enter into contract negotiations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2569" y="5458363"/>
            <a:ext cx="1414346" cy="474350"/>
          </a:xfrm>
          <a:prstGeom prst="rect">
            <a:avLst/>
          </a:prstGeom>
        </p:spPr>
      </p:pic>
    </p:spTree>
    <p:extLst>
      <p:ext uri="{BB962C8B-B14F-4D97-AF65-F5344CB8AC3E}">
        <p14:creationId xmlns:p14="http://schemas.microsoft.com/office/powerpoint/2010/main" val="809271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NWAs</a:t>
            </a:r>
          </a:p>
        </p:txBody>
      </p:sp>
      <p:sp>
        <p:nvSpPr>
          <p:cNvPr id="8" name="Rectangle 7"/>
          <p:cNvSpPr/>
          <p:nvPr/>
        </p:nvSpPr>
        <p:spPr>
          <a:xfrm>
            <a:off x="484095" y="1139900"/>
            <a:ext cx="7255648" cy="2641749"/>
          </a:xfrm>
          <a:prstGeom prst="rect">
            <a:avLst/>
          </a:prstGeom>
        </p:spPr>
        <p:txBody>
          <a:bodyPr wrap="square">
            <a:spAutoFit/>
          </a:bodyPr>
          <a:lstStyle/>
          <a:p>
            <a:pPr marL="0" lvl="1" indent="0">
              <a:spcBef>
                <a:spcPts val="1000"/>
              </a:spcBef>
              <a:buNone/>
            </a:pPr>
            <a:r>
              <a:rPr lang="en-US" sz="2000" dirty="0">
                <a:solidFill>
                  <a:srgbClr val="002060"/>
                </a:solidFill>
              </a:rPr>
              <a:t>Three existing (In Progress): </a:t>
            </a:r>
          </a:p>
          <a:p>
            <a:pPr marL="228600" lvl="1" indent="-228600">
              <a:spcBef>
                <a:spcPts val="1000"/>
              </a:spcBef>
              <a:buClr>
                <a:schemeClr val="accent5">
                  <a:lumMod val="50000"/>
                </a:schemeClr>
              </a:buClr>
              <a:buFont typeface="Arial" panose="020B0604020202020204" pitchFamily="34" charset="0"/>
              <a:buChar char="•"/>
            </a:pPr>
            <a:r>
              <a:rPr lang="en-US" sz="2000" dirty="0"/>
              <a:t>Northwest Area (Transmission Area) </a:t>
            </a:r>
          </a:p>
          <a:p>
            <a:pPr marL="228600" lvl="1" indent="-228600">
              <a:spcBef>
                <a:spcPts val="1000"/>
              </a:spcBef>
              <a:buClr>
                <a:schemeClr val="accent5">
                  <a:lumMod val="50000"/>
                </a:schemeClr>
              </a:buClr>
              <a:buFont typeface="Arial" panose="020B0604020202020204" pitchFamily="34" charset="0"/>
              <a:buChar char="•"/>
            </a:pPr>
            <a:r>
              <a:rPr lang="en-US" sz="2000" dirty="0"/>
              <a:t>Philips Road (Substation Area)</a:t>
            </a:r>
          </a:p>
          <a:p>
            <a:pPr marL="228600" lvl="1" indent="-228600">
              <a:spcBef>
                <a:spcPts val="1000"/>
              </a:spcBef>
              <a:buClr>
                <a:schemeClr val="accent5">
                  <a:lumMod val="50000"/>
                </a:schemeClr>
              </a:buClr>
              <a:buFont typeface="Arial" panose="020B0604020202020204" pitchFamily="34" charset="0"/>
              <a:buChar char="•"/>
            </a:pPr>
            <a:r>
              <a:rPr lang="en-US" sz="2000" dirty="0"/>
              <a:t>Merritt Park (Distribution Area)</a:t>
            </a:r>
          </a:p>
          <a:p>
            <a:pPr marL="0" lvl="1" indent="0">
              <a:spcBef>
                <a:spcPts val="1000"/>
              </a:spcBef>
              <a:buNone/>
            </a:pPr>
            <a:r>
              <a:rPr lang="en-US" sz="2000" dirty="0" smtClean="0">
                <a:solidFill>
                  <a:srgbClr val="002060"/>
                </a:solidFill>
              </a:rPr>
              <a:t>One </a:t>
            </a:r>
            <a:r>
              <a:rPr lang="en-US" sz="2000" dirty="0">
                <a:solidFill>
                  <a:srgbClr val="002060"/>
                </a:solidFill>
              </a:rPr>
              <a:t>new (Expecting late 2016):</a:t>
            </a:r>
          </a:p>
          <a:p>
            <a:pPr marL="228600" lvl="1" indent="-228600">
              <a:spcBef>
                <a:spcPts val="1000"/>
              </a:spcBef>
              <a:buClr>
                <a:schemeClr val="accent1">
                  <a:lumMod val="50000"/>
                </a:schemeClr>
              </a:buClr>
              <a:buFont typeface="Arial" panose="020B0604020202020204" pitchFamily="34" charset="0"/>
              <a:buChar char="•"/>
            </a:pPr>
            <a:r>
              <a:rPr lang="en-US" sz="2000" dirty="0"/>
              <a:t>Coldenham (Distribution Area)</a:t>
            </a:r>
            <a:endParaRPr lang="en-US" sz="1200"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2569" y="5458363"/>
            <a:ext cx="1414346" cy="474350"/>
          </a:xfrm>
          <a:prstGeom prst="rect">
            <a:avLst/>
          </a:prstGeom>
        </p:spPr>
      </p:pic>
    </p:spTree>
    <p:extLst>
      <p:ext uri="{BB962C8B-B14F-4D97-AF65-F5344CB8AC3E}">
        <p14:creationId xmlns:p14="http://schemas.microsoft.com/office/powerpoint/2010/main" val="2432952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Non-Wires: System Need</a:t>
            </a:r>
          </a:p>
        </p:txBody>
      </p:sp>
      <p:grpSp>
        <p:nvGrpSpPr>
          <p:cNvPr id="8" name="Group 7"/>
          <p:cNvGrpSpPr/>
          <p:nvPr/>
        </p:nvGrpSpPr>
        <p:grpSpPr>
          <a:xfrm>
            <a:off x="705734" y="1234579"/>
            <a:ext cx="7775563" cy="4683550"/>
            <a:chOff x="825091" y="1387300"/>
            <a:chExt cx="7776913" cy="4684634"/>
          </a:xfrm>
        </p:grpSpPr>
        <p:grpSp>
          <p:nvGrpSpPr>
            <p:cNvPr id="9" name="Group 8"/>
            <p:cNvGrpSpPr/>
            <p:nvPr/>
          </p:nvGrpSpPr>
          <p:grpSpPr>
            <a:xfrm>
              <a:off x="825091" y="1387300"/>
              <a:ext cx="7776913" cy="4684634"/>
              <a:chOff x="825091" y="1387300"/>
              <a:chExt cx="7776913" cy="4684634"/>
            </a:xfrm>
          </p:grpSpPr>
          <p:pic>
            <p:nvPicPr>
              <p:cNvPr id="14"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677" y="1427569"/>
                <a:ext cx="3353382" cy="464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Callout 1 14"/>
              <p:cNvSpPr/>
              <p:nvPr/>
            </p:nvSpPr>
            <p:spPr>
              <a:xfrm>
                <a:off x="6315607" y="3459928"/>
                <a:ext cx="2286397" cy="1078553"/>
              </a:xfrm>
              <a:prstGeom prst="borderCallout1">
                <a:avLst>
                  <a:gd name="adj1" fmla="val 41997"/>
                  <a:gd name="adj2" fmla="val -4099"/>
                  <a:gd name="adj3" fmla="val 130790"/>
                  <a:gd name="adj4" fmla="val -4615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31" tIns="45717" rIns="91431" bIns="45717" rtlCol="0" anchor="ctr"/>
              <a:lstStyle/>
              <a:p>
                <a:pPr algn="ctr" defTabSz="914124"/>
                <a:endParaRPr lang="en-US">
                  <a:solidFill>
                    <a:prstClr val="white"/>
                  </a:solidFill>
                </a:endParaRPr>
              </a:p>
            </p:txBody>
          </p:sp>
          <p:sp>
            <p:nvSpPr>
              <p:cNvPr id="16" name="Line Callout 1 15"/>
              <p:cNvSpPr/>
              <p:nvPr/>
            </p:nvSpPr>
            <p:spPr>
              <a:xfrm>
                <a:off x="825091" y="1387300"/>
                <a:ext cx="2286397" cy="880098"/>
              </a:xfrm>
              <a:prstGeom prst="borderCallout1">
                <a:avLst>
                  <a:gd name="adj1" fmla="val 42279"/>
                  <a:gd name="adj2" fmla="val 103071"/>
                  <a:gd name="adj3" fmla="val 85049"/>
                  <a:gd name="adj4" fmla="val 15120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31" tIns="45717" rIns="91431" bIns="45717" rtlCol="0" anchor="ctr"/>
              <a:lstStyle/>
              <a:p>
                <a:pPr algn="ctr" defTabSz="914124"/>
                <a:endParaRPr lang="en-US">
                  <a:solidFill>
                    <a:prstClr val="white"/>
                  </a:solidFill>
                </a:endParaRPr>
              </a:p>
            </p:txBody>
          </p:sp>
          <p:sp>
            <p:nvSpPr>
              <p:cNvPr id="17" name="Line Callout 1 16"/>
              <p:cNvSpPr/>
              <p:nvPr/>
            </p:nvSpPr>
            <p:spPr>
              <a:xfrm>
                <a:off x="1219414" y="4876847"/>
                <a:ext cx="2286397" cy="880098"/>
              </a:xfrm>
              <a:prstGeom prst="borderCallout1">
                <a:avLst>
                  <a:gd name="adj1" fmla="val 42279"/>
                  <a:gd name="adj2" fmla="val 103071"/>
                  <a:gd name="adj3" fmla="val 85049"/>
                  <a:gd name="adj4" fmla="val 15422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31" tIns="45717" rIns="91431" bIns="45717" rtlCol="0" anchor="ctr"/>
              <a:lstStyle/>
              <a:p>
                <a:pPr algn="ctr" defTabSz="914124"/>
                <a:endParaRPr lang="en-US">
                  <a:solidFill>
                    <a:prstClr val="white"/>
                  </a:solidFill>
                </a:endParaRPr>
              </a:p>
            </p:txBody>
          </p:sp>
          <p:sp>
            <p:nvSpPr>
              <p:cNvPr id="18" name="Oval 17"/>
              <p:cNvSpPr/>
              <p:nvPr/>
            </p:nvSpPr>
            <p:spPr>
              <a:xfrm>
                <a:off x="4407116" y="1831166"/>
                <a:ext cx="845910" cy="845959"/>
              </a:xfrm>
              <a:prstGeom prst="ellipse">
                <a:avLst/>
              </a:prstGeom>
              <a:noFill/>
              <a:ln w="38100">
                <a:solidFill>
                  <a:srgbClr val="272A6A"/>
                </a:solidFill>
              </a:ln>
            </p:spPr>
            <p:style>
              <a:lnRef idx="2">
                <a:schemeClr val="accent1">
                  <a:shade val="50000"/>
                </a:schemeClr>
              </a:lnRef>
              <a:fillRef idx="1">
                <a:schemeClr val="accent1"/>
              </a:fillRef>
              <a:effectRef idx="0">
                <a:schemeClr val="accent1"/>
              </a:effectRef>
              <a:fontRef idx="minor">
                <a:schemeClr val="lt1"/>
              </a:fontRef>
            </p:style>
            <p:txBody>
              <a:bodyPr lIns="91431" tIns="45717" rIns="91431" bIns="45717" rtlCol="0" anchor="ctr"/>
              <a:lstStyle/>
              <a:p>
                <a:pPr algn="ctr" defTabSz="914124"/>
                <a:endParaRPr lang="en-US">
                  <a:solidFill>
                    <a:prstClr val="white"/>
                  </a:solidFill>
                </a:endParaRPr>
              </a:p>
            </p:txBody>
          </p:sp>
          <p:sp>
            <p:nvSpPr>
              <p:cNvPr id="19" name="Oval 18"/>
              <p:cNvSpPr/>
              <p:nvPr/>
            </p:nvSpPr>
            <p:spPr>
              <a:xfrm>
                <a:off x="4569793" y="2010512"/>
                <a:ext cx="513746" cy="513776"/>
              </a:xfrm>
              <a:prstGeom prst="ellipse">
                <a:avLst/>
              </a:prstGeom>
              <a:noFill/>
              <a:ln w="38100">
                <a:solidFill>
                  <a:srgbClr val="272A6A"/>
                </a:solidFill>
              </a:ln>
            </p:spPr>
            <p:style>
              <a:lnRef idx="2">
                <a:schemeClr val="accent1">
                  <a:shade val="50000"/>
                </a:schemeClr>
              </a:lnRef>
              <a:fillRef idx="1">
                <a:schemeClr val="accent1"/>
              </a:fillRef>
              <a:effectRef idx="0">
                <a:schemeClr val="accent1"/>
              </a:effectRef>
              <a:fontRef idx="minor">
                <a:schemeClr val="lt1"/>
              </a:fontRef>
            </p:style>
            <p:txBody>
              <a:bodyPr lIns="91431" tIns="45717" rIns="91431" bIns="45717" rtlCol="0" anchor="ctr"/>
              <a:lstStyle/>
              <a:p>
                <a:pPr algn="ctr" defTabSz="914124"/>
                <a:endParaRPr lang="en-US">
                  <a:solidFill>
                    <a:prstClr val="white"/>
                  </a:solidFill>
                </a:endParaRPr>
              </a:p>
            </p:txBody>
          </p:sp>
          <p:sp>
            <p:nvSpPr>
              <p:cNvPr id="20" name="Oval 19"/>
              <p:cNvSpPr/>
              <p:nvPr/>
            </p:nvSpPr>
            <p:spPr>
              <a:xfrm>
                <a:off x="4745919" y="2169990"/>
                <a:ext cx="168295" cy="168305"/>
              </a:xfrm>
              <a:prstGeom prst="ellipse">
                <a:avLst/>
              </a:prstGeom>
              <a:solidFill>
                <a:srgbClr val="272A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7" rIns="91431" bIns="45717" rtlCol="0" anchor="ctr"/>
              <a:lstStyle/>
              <a:p>
                <a:pPr algn="ctr" defTabSz="914124"/>
                <a:endParaRPr lang="en-US">
                  <a:solidFill>
                    <a:prstClr val="white"/>
                  </a:solidFill>
                </a:endParaRPr>
              </a:p>
            </p:txBody>
          </p:sp>
          <p:sp>
            <p:nvSpPr>
              <p:cNvPr id="21" name="Title 1"/>
              <p:cNvSpPr txBox="1">
                <a:spLocks/>
              </p:cNvSpPr>
              <p:nvPr/>
            </p:nvSpPr>
            <p:spPr>
              <a:xfrm>
                <a:off x="6401884" y="3520431"/>
                <a:ext cx="1909644" cy="957653"/>
              </a:xfrm>
              <a:prstGeom prst="rect">
                <a:avLst/>
              </a:prstGeom>
            </p:spPr>
            <p:txBody>
              <a:bodyPr vert="horz" lIns="91431" tIns="45717" rIns="91431" bIns="45717" rtlCol="0" anchor="ctr">
                <a:noAutofit/>
              </a:bodyPr>
              <a:lstStyle>
                <a:lvl1pPr algn="l" defTabSz="914400" rtl="0" eaLnBrk="1" latinLnBrk="0" hangingPunct="1">
                  <a:spcBef>
                    <a:spcPct val="0"/>
                  </a:spcBef>
                  <a:buNone/>
                  <a:defRPr sz="3000" b="0" i="0" kern="1200" cap="all" spc="-20" baseline="0">
                    <a:solidFill>
                      <a:schemeClr val="tx1"/>
                    </a:solidFill>
                    <a:latin typeface="Myriad Pro" pitchFamily="34" charset="0"/>
                    <a:ea typeface="+mj-ea"/>
                    <a:cs typeface="+mj-cs"/>
                  </a:defRPr>
                </a:lvl1pPr>
              </a:lstStyle>
              <a:p>
                <a:r>
                  <a:rPr lang="en-US" sz="2000" b="1" cap="none" dirty="0">
                    <a:solidFill>
                      <a:prstClr val="white"/>
                    </a:solidFill>
                    <a:latin typeface="Arial"/>
                  </a:rPr>
                  <a:t>Shenandoah/ Fishkill Plains</a:t>
                </a:r>
              </a:p>
              <a:p>
                <a:r>
                  <a:rPr lang="en-US" sz="2000" cap="none" dirty="0">
                    <a:solidFill>
                      <a:prstClr val="white"/>
                    </a:solidFill>
                    <a:latin typeface="Arial"/>
                  </a:rPr>
                  <a:t>5MW by 2020 </a:t>
                </a:r>
              </a:p>
            </p:txBody>
          </p:sp>
          <p:sp>
            <p:nvSpPr>
              <p:cNvPr id="22" name="Title 1"/>
              <p:cNvSpPr txBox="1">
                <a:spLocks/>
              </p:cNvSpPr>
              <p:nvPr/>
            </p:nvSpPr>
            <p:spPr>
              <a:xfrm>
                <a:off x="886424" y="1434194"/>
                <a:ext cx="2291766" cy="676290"/>
              </a:xfrm>
              <a:prstGeom prst="rect">
                <a:avLst/>
              </a:prstGeom>
            </p:spPr>
            <p:txBody>
              <a:bodyPr vert="horz" lIns="91431" tIns="45717" rIns="91431" bIns="45717" rtlCol="0" anchor="ctr">
                <a:noAutofit/>
              </a:bodyPr>
              <a:lstStyle>
                <a:lvl1pPr algn="l" defTabSz="914400" rtl="0" eaLnBrk="1" latinLnBrk="0" hangingPunct="1">
                  <a:spcBef>
                    <a:spcPct val="0"/>
                  </a:spcBef>
                  <a:buNone/>
                  <a:defRPr sz="3000" b="0" i="0" kern="1200" cap="all" spc="-20" baseline="0">
                    <a:solidFill>
                      <a:schemeClr val="tx1"/>
                    </a:solidFill>
                    <a:latin typeface="Myriad Pro" pitchFamily="34" charset="0"/>
                    <a:ea typeface="+mj-ea"/>
                    <a:cs typeface="+mj-cs"/>
                  </a:defRPr>
                </a:lvl1pPr>
              </a:lstStyle>
              <a:p>
                <a:r>
                  <a:rPr lang="en-US" sz="2000" b="1" cap="none" dirty="0">
                    <a:solidFill>
                      <a:prstClr val="white"/>
                    </a:solidFill>
                    <a:latin typeface="Arial"/>
                  </a:rPr>
                  <a:t>North West Area </a:t>
                </a:r>
                <a:r>
                  <a:rPr lang="en-US" sz="2000" cap="none" dirty="0">
                    <a:solidFill>
                      <a:prstClr val="white"/>
                    </a:solidFill>
                    <a:latin typeface="Arial"/>
                  </a:rPr>
                  <a:t>10MW by 2019 </a:t>
                </a:r>
              </a:p>
            </p:txBody>
          </p:sp>
          <p:sp>
            <p:nvSpPr>
              <p:cNvPr id="23" name="Title 1"/>
              <p:cNvSpPr txBox="1">
                <a:spLocks/>
              </p:cNvSpPr>
              <p:nvPr/>
            </p:nvSpPr>
            <p:spPr>
              <a:xfrm>
                <a:off x="1419712" y="5021697"/>
                <a:ext cx="2291766" cy="676290"/>
              </a:xfrm>
              <a:prstGeom prst="rect">
                <a:avLst/>
              </a:prstGeom>
            </p:spPr>
            <p:txBody>
              <a:bodyPr vert="horz" lIns="91431" tIns="45717" rIns="91431" bIns="45717" rtlCol="0" anchor="ctr">
                <a:noAutofit/>
              </a:bodyPr>
              <a:lstStyle>
                <a:lvl1pPr algn="l" defTabSz="914400" rtl="0" eaLnBrk="1" latinLnBrk="0" hangingPunct="1">
                  <a:spcBef>
                    <a:spcPct val="0"/>
                  </a:spcBef>
                  <a:buNone/>
                  <a:defRPr sz="3000" b="0" i="0" kern="1200" cap="all" spc="-20" baseline="0">
                    <a:solidFill>
                      <a:schemeClr val="tx1"/>
                    </a:solidFill>
                    <a:latin typeface="Myriad Pro" pitchFamily="34" charset="0"/>
                    <a:ea typeface="+mj-ea"/>
                    <a:cs typeface="+mj-cs"/>
                  </a:defRPr>
                </a:lvl1pPr>
              </a:lstStyle>
              <a:p>
                <a:r>
                  <a:rPr lang="en-US" sz="2000" b="1" cap="none" dirty="0">
                    <a:solidFill>
                      <a:prstClr val="white"/>
                    </a:solidFill>
                    <a:latin typeface="Arial"/>
                  </a:rPr>
                  <a:t>Merritt Park</a:t>
                </a:r>
              </a:p>
              <a:p>
                <a:r>
                  <a:rPr lang="en-US" sz="2000" cap="none" dirty="0">
                    <a:solidFill>
                      <a:prstClr val="white"/>
                    </a:solidFill>
                    <a:latin typeface="Arial"/>
                  </a:rPr>
                  <a:t>1MW by 2020 </a:t>
                </a:r>
              </a:p>
            </p:txBody>
          </p:sp>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8419" y="1772341"/>
                <a:ext cx="2613404" cy="863321"/>
              </a:xfrm>
              <a:prstGeom prst="rect">
                <a:avLst/>
              </a:prstGeom>
            </p:spPr>
          </p:pic>
        </p:grpSp>
        <p:sp>
          <p:nvSpPr>
            <p:cNvPr id="10" name="Oval 9"/>
            <p:cNvSpPr/>
            <p:nvPr/>
          </p:nvSpPr>
          <p:spPr>
            <a:xfrm>
              <a:off x="4973862" y="4918017"/>
              <a:ext cx="422903" cy="398881"/>
            </a:xfrm>
            <a:prstGeom prst="ellipse">
              <a:avLst/>
            </a:prstGeom>
            <a:noFill/>
            <a:ln w="38100">
              <a:solidFill>
                <a:srgbClr val="272A6A"/>
              </a:solidFill>
            </a:ln>
          </p:spPr>
          <p:style>
            <a:lnRef idx="2">
              <a:schemeClr val="accent1">
                <a:shade val="50000"/>
              </a:schemeClr>
            </a:lnRef>
            <a:fillRef idx="1">
              <a:schemeClr val="accent1"/>
            </a:fillRef>
            <a:effectRef idx="0">
              <a:schemeClr val="accent1"/>
            </a:effectRef>
            <a:fontRef idx="minor">
              <a:schemeClr val="lt1"/>
            </a:fontRef>
          </p:style>
          <p:txBody>
            <a:bodyPr lIns="91431" tIns="45717" rIns="91431" bIns="45717" rtlCol="0" anchor="ctr"/>
            <a:lstStyle/>
            <a:p>
              <a:pPr algn="ctr" defTabSz="914124"/>
              <a:endParaRPr lang="en-US">
                <a:solidFill>
                  <a:prstClr val="white"/>
                </a:solidFill>
              </a:endParaRPr>
            </a:p>
          </p:txBody>
        </p:sp>
        <p:sp>
          <p:nvSpPr>
            <p:cNvPr id="11" name="Oval 10"/>
            <p:cNvSpPr/>
            <p:nvPr/>
          </p:nvSpPr>
          <p:spPr>
            <a:xfrm>
              <a:off x="5125774" y="5057916"/>
              <a:ext cx="119074" cy="119081"/>
            </a:xfrm>
            <a:prstGeom prst="ellipse">
              <a:avLst/>
            </a:prstGeom>
            <a:solidFill>
              <a:srgbClr val="272A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7" rIns="91431" bIns="45717" rtlCol="0" anchor="ctr"/>
            <a:lstStyle/>
            <a:p>
              <a:pPr algn="ctr" defTabSz="914124"/>
              <a:endParaRPr lang="en-US">
                <a:solidFill>
                  <a:prstClr val="white"/>
                </a:solidFill>
              </a:endParaRPr>
            </a:p>
          </p:txBody>
        </p:sp>
        <p:sp>
          <p:nvSpPr>
            <p:cNvPr id="12" name="Oval 11"/>
            <p:cNvSpPr/>
            <p:nvPr/>
          </p:nvSpPr>
          <p:spPr>
            <a:xfrm>
              <a:off x="4745919" y="5453866"/>
              <a:ext cx="363489" cy="363510"/>
            </a:xfrm>
            <a:prstGeom prst="ellipse">
              <a:avLst/>
            </a:prstGeom>
            <a:noFill/>
            <a:ln w="38100">
              <a:solidFill>
                <a:srgbClr val="272A6A"/>
              </a:solidFill>
            </a:ln>
          </p:spPr>
          <p:style>
            <a:lnRef idx="2">
              <a:schemeClr val="accent1">
                <a:shade val="50000"/>
              </a:schemeClr>
            </a:lnRef>
            <a:fillRef idx="1">
              <a:schemeClr val="accent1"/>
            </a:fillRef>
            <a:effectRef idx="0">
              <a:schemeClr val="accent1"/>
            </a:effectRef>
            <a:fontRef idx="minor">
              <a:schemeClr val="lt1"/>
            </a:fontRef>
          </p:style>
          <p:txBody>
            <a:bodyPr lIns="91431" tIns="45717" rIns="91431" bIns="45717" rtlCol="0" anchor="ctr"/>
            <a:lstStyle/>
            <a:p>
              <a:pPr algn="ctr" defTabSz="914124"/>
              <a:endParaRPr lang="en-US">
                <a:solidFill>
                  <a:prstClr val="white"/>
                </a:solidFill>
              </a:endParaRPr>
            </a:p>
          </p:txBody>
        </p:sp>
        <p:sp>
          <p:nvSpPr>
            <p:cNvPr id="13" name="Oval 12"/>
            <p:cNvSpPr/>
            <p:nvPr/>
          </p:nvSpPr>
          <p:spPr>
            <a:xfrm>
              <a:off x="4868129" y="5578906"/>
              <a:ext cx="119074" cy="119081"/>
            </a:xfrm>
            <a:prstGeom prst="ellipse">
              <a:avLst/>
            </a:prstGeom>
            <a:solidFill>
              <a:srgbClr val="272A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7" rIns="91431" bIns="45717" rtlCol="0" anchor="ctr"/>
            <a:lstStyle/>
            <a:p>
              <a:pPr algn="ctr" defTabSz="914124"/>
              <a:endParaRPr lang="en-US">
                <a:solidFill>
                  <a:prstClr val="white"/>
                </a:solidFill>
              </a:endParaRPr>
            </a:p>
          </p:txBody>
        </p:sp>
      </p:grpSp>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2569" y="5458363"/>
            <a:ext cx="1414346" cy="474350"/>
          </a:xfrm>
          <a:prstGeom prst="rect">
            <a:avLst/>
          </a:prstGeom>
        </p:spPr>
      </p:pic>
    </p:spTree>
    <p:extLst>
      <p:ext uri="{BB962C8B-B14F-4D97-AF65-F5344CB8AC3E}">
        <p14:creationId xmlns:p14="http://schemas.microsoft.com/office/powerpoint/2010/main" val="1907129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Targeted Demand Response Solution</a:t>
            </a:r>
          </a:p>
        </p:txBody>
      </p:sp>
      <p:sp>
        <p:nvSpPr>
          <p:cNvPr id="9" name="Content Placeholder 2"/>
          <p:cNvSpPr txBox="1">
            <a:spLocks/>
          </p:cNvSpPr>
          <p:nvPr/>
        </p:nvSpPr>
        <p:spPr>
          <a:xfrm>
            <a:off x="381003" y="1122025"/>
            <a:ext cx="8229600" cy="47545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smtClean="0">
              <a:solidFill>
                <a:schemeClr val="bg2"/>
              </a:solidFill>
            </a:endParaRPr>
          </a:p>
          <a:p>
            <a:endParaRPr lang="en-US" sz="2400" smtClean="0">
              <a:solidFill>
                <a:schemeClr val="bg2"/>
              </a:solidFill>
            </a:endParaRPr>
          </a:p>
          <a:p>
            <a:endParaRPr lang="en-US" sz="2400" smtClean="0">
              <a:solidFill>
                <a:schemeClr val="bg2"/>
              </a:solidFill>
            </a:endParaRPr>
          </a:p>
          <a:p>
            <a:endParaRPr lang="en-US" sz="2400" smtClean="0">
              <a:solidFill>
                <a:schemeClr val="bg2"/>
              </a:solidFill>
            </a:endParaRPr>
          </a:p>
          <a:p>
            <a:endParaRPr lang="en-US" sz="2400" smtClean="0">
              <a:solidFill>
                <a:schemeClr val="bg2"/>
              </a:solidFill>
            </a:endParaRPr>
          </a:p>
          <a:p>
            <a:endParaRPr lang="en-US" sz="2400" dirty="0">
              <a:solidFill>
                <a:schemeClr val="bg2"/>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5319" y="1160415"/>
            <a:ext cx="5739384" cy="1895856"/>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8979" y="5302146"/>
            <a:ext cx="1993642" cy="474940"/>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89381" y="3274931"/>
            <a:ext cx="1751881" cy="1612158"/>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72005" y="3150041"/>
            <a:ext cx="1320197" cy="2080587"/>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6096" y="3124773"/>
            <a:ext cx="1757215" cy="1938104"/>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1000" y="3171977"/>
            <a:ext cx="2359164" cy="1598401"/>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4781" y="3583233"/>
            <a:ext cx="2188275" cy="1632790"/>
          </a:xfrm>
          <a:prstGeom prst="rect">
            <a:avLst/>
          </a:prstGeom>
          <a:effectLst>
            <a:outerShdw blurRad="63500" sx="102000" sy="102000" algn="ctr" rotWithShape="0">
              <a:prstClr val="black">
                <a:alpha val="40000"/>
              </a:prstClr>
            </a:outerShdw>
          </a:effectLst>
        </p:spPr>
      </p:pic>
      <p:pic>
        <p:nvPicPr>
          <p:cNvPr id="17" name="Picture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42569" y="5458363"/>
            <a:ext cx="1414346" cy="474350"/>
          </a:xfrm>
          <a:prstGeom prst="rect">
            <a:avLst/>
          </a:prstGeom>
        </p:spPr>
      </p:pic>
    </p:spTree>
    <p:extLst>
      <p:ext uri="{BB962C8B-B14F-4D97-AF65-F5344CB8AC3E}">
        <p14:creationId xmlns:p14="http://schemas.microsoft.com/office/powerpoint/2010/main" val="2872853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Central Hudson NWAs</a:t>
            </a:r>
          </a:p>
        </p:txBody>
      </p:sp>
      <p:sp>
        <p:nvSpPr>
          <p:cNvPr id="8" name="Rectangle 7"/>
          <p:cNvSpPr/>
          <p:nvPr/>
        </p:nvSpPr>
        <p:spPr>
          <a:xfrm>
            <a:off x="484095" y="950532"/>
            <a:ext cx="5807849" cy="4985980"/>
          </a:xfrm>
          <a:prstGeom prst="rect">
            <a:avLst/>
          </a:prstGeom>
        </p:spPr>
        <p:txBody>
          <a:bodyPr wrap="square">
            <a:spAutoFit/>
          </a:bodyPr>
          <a:lstStyle/>
          <a:p>
            <a:pPr marL="0" lvl="1" indent="0">
              <a:buNone/>
            </a:pPr>
            <a:r>
              <a:rPr lang="en-US" sz="2000" dirty="0">
                <a:solidFill>
                  <a:srgbClr val="002060"/>
                </a:solidFill>
              </a:rPr>
              <a:t>Status of Existing: </a:t>
            </a:r>
          </a:p>
          <a:p>
            <a:pPr marL="228600" lvl="1" indent="-228600">
              <a:buClr>
                <a:schemeClr val="accent5">
                  <a:lumMod val="50000"/>
                </a:schemeClr>
              </a:buClr>
              <a:buFont typeface="Arial" panose="020B0604020202020204" pitchFamily="34" charset="0"/>
              <a:buChar char="•"/>
            </a:pPr>
            <a:r>
              <a:rPr lang="en-US" sz="2000" dirty="0"/>
              <a:t>Developed RFP in 2014/15</a:t>
            </a:r>
          </a:p>
          <a:p>
            <a:pPr marL="228600" lvl="1" indent="-228600">
              <a:buClr>
                <a:schemeClr val="accent5">
                  <a:lumMod val="50000"/>
                </a:schemeClr>
              </a:buClr>
              <a:buFont typeface="Arial" panose="020B0604020202020204" pitchFamily="34" charset="0"/>
              <a:buChar char="•"/>
            </a:pPr>
            <a:r>
              <a:rPr lang="en-US" sz="2000" dirty="0"/>
              <a:t>3</a:t>
            </a:r>
            <a:r>
              <a:rPr lang="en-US" sz="2000" baseline="30000" dirty="0"/>
              <a:t>rd</a:t>
            </a:r>
            <a:r>
              <a:rPr lang="en-US" sz="2000" dirty="0"/>
              <a:t> Party Evaluation</a:t>
            </a:r>
          </a:p>
          <a:p>
            <a:pPr marL="228600" lvl="1" indent="-228600">
              <a:buClr>
                <a:schemeClr val="accent5">
                  <a:lumMod val="50000"/>
                </a:schemeClr>
              </a:buClr>
              <a:buFont typeface="Arial" panose="020B0604020202020204" pitchFamily="34" charset="0"/>
              <a:buChar char="•"/>
            </a:pPr>
            <a:r>
              <a:rPr lang="en-US" sz="2000" dirty="0"/>
              <a:t>Started with 4 Areas and one area was dropped</a:t>
            </a:r>
          </a:p>
          <a:p>
            <a:pPr marL="228600" lvl="1" indent="-228600">
              <a:buClr>
                <a:schemeClr val="accent5">
                  <a:lumMod val="50000"/>
                </a:schemeClr>
              </a:buClr>
              <a:buFont typeface="Arial" panose="020B0604020202020204" pitchFamily="34" charset="0"/>
              <a:buChar char="•"/>
            </a:pPr>
            <a:r>
              <a:rPr lang="en-US" sz="2000" dirty="0"/>
              <a:t>Contracted in late 2015</a:t>
            </a:r>
          </a:p>
          <a:p>
            <a:pPr marL="228600" lvl="1" indent="-228600">
              <a:buClr>
                <a:schemeClr val="accent5">
                  <a:lumMod val="50000"/>
                </a:schemeClr>
              </a:buClr>
              <a:buFont typeface="Arial" panose="020B0604020202020204" pitchFamily="34" charset="0"/>
              <a:buChar char="•"/>
            </a:pPr>
            <a:r>
              <a:rPr lang="en-US" sz="2000" dirty="0"/>
              <a:t>Program Launch April 2016</a:t>
            </a:r>
          </a:p>
          <a:p>
            <a:pPr marL="457110" lvl="1" indent="0">
              <a:buNone/>
            </a:pPr>
            <a:endParaRPr lang="en-US" sz="2000" dirty="0"/>
          </a:p>
          <a:p>
            <a:pPr marL="0" lvl="1" indent="0">
              <a:buNone/>
            </a:pPr>
            <a:r>
              <a:rPr lang="en-US" sz="2000" dirty="0">
                <a:solidFill>
                  <a:srgbClr val="002060"/>
                </a:solidFill>
              </a:rPr>
              <a:t>Lessons Learned:</a:t>
            </a:r>
          </a:p>
          <a:p>
            <a:pPr marL="228600" lvl="1" indent="-228600">
              <a:buClr>
                <a:schemeClr val="accent5">
                  <a:lumMod val="50000"/>
                </a:schemeClr>
              </a:buClr>
              <a:buFont typeface="Arial" panose="020B0604020202020204" pitchFamily="34" charset="0"/>
              <a:buChar char="•"/>
            </a:pPr>
            <a:r>
              <a:rPr lang="en-US" sz="2000" dirty="0"/>
              <a:t>Solidify Contract Terms </a:t>
            </a:r>
          </a:p>
          <a:p>
            <a:pPr marL="800100" lvl="3" indent="-342900">
              <a:buClr>
                <a:schemeClr val="accent5">
                  <a:lumMod val="50000"/>
                </a:schemeClr>
              </a:buClr>
              <a:buFont typeface="Courier New" panose="02070309020205020404" pitchFamily="49" charset="0"/>
              <a:buChar char="o"/>
            </a:pPr>
            <a:r>
              <a:rPr lang="en-US" sz="2000" dirty="0"/>
              <a:t>Compensation schedule</a:t>
            </a:r>
          </a:p>
          <a:p>
            <a:pPr marL="800100" lvl="3" indent="-342900">
              <a:buClr>
                <a:schemeClr val="accent5">
                  <a:lumMod val="50000"/>
                </a:schemeClr>
              </a:buClr>
              <a:buFont typeface="Courier New" panose="02070309020205020404" pitchFamily="49" charset="0"/>
              <a:buChar char="o"/>
            </a:pPr>
            <a:r>
              <a:rPr lang="en-US" sz="2000" dirty="0"/>
              <a:t>Cyber Security</a:t>
            </a:r>
          </a:p>
          <a:p>
            <a:pPr marL="800100" lvl="2" indent="-342900">
              <a:buClr>
                <a:schemeClr val="accent5">
                  <a:lumMod val="50000"/>
                </a:schemeClr>
              </a:buClr>
              <a:buFont typeface="Courier New" panose="02070309020205020404" pitchFamily="49" charset="0"/>
              <a:buChar char="o"/>
            </a:pPr>
            <a:r>
              <a:rPr lang="en-US" sz="2000" dirty="0"/>
              <a:t>Broaden Customer Segments</a:t>
            </a:r>
          </a:p>
          <a:p>
            <a:pPr marL="228600" lvl="1" indent="-228600">
              <a:buClr>
                <a:schemeClr val="accent5">
                  <a:lumMod val="50000"/>
                </a:schemeClr>
              </a:buClr>
              <a:buFont typeface="Arial" panose="020B0604020202020204" pitchFamily="34" charset="0"/>
              <a:buChar char="•"/>
            </a:pPr>
            <a:r>
              <a:rPr lang="en-US" sz="2000" dirty="0"/>
              <a:t>Coordination with Tariff Program</a:t>
            </a:r>
          </a:p>
          <a:p>
            <a:pPr marL="228600" lvl="1" indent="-228600">
              <a:buClr>
                <a:schemeClr val="accent5">
                  <a:lumMod val="50000"/>
                </a:schemeClr>
              </a:buClr>
              <a:buFont typeface="Arial" panose="020B0604020202020204" pitchFamily="34" charset="0"/>
              <a:buChar char="•"/>
            </a:pPr>
            <a:r>
              <a:rPr lang="en-US" sz="2000" dirty="0"/>
              <a:t>Establish Available Data and Data Needs </a:t>
            </a:r>
          </a:p>
          <a:p>
            <a:pPr marL="228600" lvl="1" indent="-228600">
              <a:buClr>
                <a:schemeClr val="accent5">
                  <a:lumMod val="50000"/>
                </a:schemeClr>
              </a:buClr>
              <a:buFont typeface="Arial" panose="020B0604020202020204" pitchFamily="34" charset="0"/>
              <a:buChar char="•"/>
            </a:pPr>
            <a:r>
              <a:rPr lang="en-US" sz="2000" dirty="0"/>
              <a:t>Formalize M&amp;V </a:t>
            </a:r>
          </a:p>
          <a:p>
            <a:pPr marL="228600" lvl="1" indent="-228600">
              <a:buClr>
                <a:schemeClr val="accent5">
                  <a:lumMod val="50000"/>
                </a:schemeClr>
              </a:buClr>
              <a:buFont typeface="Arial" panose="020B0604020202020204" pitchFamily="34" charset="0"/>
              <a:buChar char="•"/>
            </a:pPr>
            <a:r>
              <a:rPr lang="en-US" sz="2000" dirty="0"/>
              <a:t>BCA Handbook</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2569" y="5458363"/>
            <a:ext cx="1414346" cy="474350"/>
          </a:xfrm>
          <a:prstGeom prst="rect">
            <a:avLst/>
          </a:prstGeom>
        </p:spPr>
      </p:pic>
    </p:spTree>
    <p:extLst>
      <p:ext uri="{BB962C8B-B14F-4D97-AF65-F5344CB8AC3E}">
        <p14:creationId xmlns:p14="http://schemas.microsoft.com/office/powerpoint/2010/main" val="903709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78408272"/>
              </p:ext>
            </p:extLst>
          </p:nvPr>
        </p:nvGraphicFramePr>
        <p:xfrm>
          <a:off x="1065207" y="1308233"/>
          <a:ext cx="7056618" cy="3067279"/>
        </p:xfrm>
        <a:graphic>
          <a:graphicData uri="http://schemas.openxmlformats.org/drawingml/2006/table">
            <a:tbl>
              <a:tblPr firstRow="1" bandRow="1">
                <a:tableStyleId>{5A111915-BE36-4E01-A7E5-04B1672EAD32}</a:tableStyleId>
              </a:tblPr>
              <a:tblGrid>
                <a:gridCol w="2216447">
                  <a:extLst>
                    <a:ext uri="{9D8B030D-6E8A-4147-A177-3AD203B41FA5}">
                      <a16:colId xmlns:a16="http://schemas.microsoft.com/office/drawing/2014/main" xmlns="" val="20000"/>
                    </a:ext>
                  </a:extLst>
                </a:gridCol>
                <a:gridCol w="4840171">
                  <a:extLst>
                    <a:ext uri="{9D8B030D-6E8A-4147-A177-3AD203B41FA5}">
                      <a16:colId xmlns:a16="http://schemas.microsoft.com/office/drawing/2014/main" xmlns="" val="20001"/>
                    </a:ext>
                  </a:extLst>
                </a:gridCol>
              </a:tblGrid>
              <a:tr h="433578">
                <a:tc>
                  <a:txBody>
                    <a:bodyPr/>
                    <a:lstStyle/>
                    <a:p>
                      <a:pPr algn="l"/>
                      <a:r>
                        <a:rPr lang="en-US" sz="2000" dirty="0"/>
                        <a:t>Time</a:t>
                      </a:r>
                      <a:endParaRPr lang="en-US" sz="2000" dirty="0">
                        <a:solidFill>
                          <a:schemeClr val="tx1"/>
                        </a:solidFill>
                      </a:endParaRPr>
                    </a:p>
                  </a:txBody>
                  <a:tcPr>
                    <a:solidFill>
                      <a:srgbClr val="002060"/>
                    </a:solidFill>
                  </a:tcPr>
                </a:tc>
                <a:tc>
                  <a:txBody>
                    <a:bodyPr/>
                    <a:lstStyle/>
                    <a:p>
                      <a:r>
                        <a:rPr lang="en-US" sz="2000" dirty="0"/>
                        <a:t>Topic</a:t>
                      </a:r>
                      <a:endParaRPr lang="en-US" sz="2000" dirty="0">
                        <a:solidFill>
                          <a:schemeClr val="tx1"/>
                        </a:solidFill>
                      </a:endParaRPr>
                    </a:p>
                  </a:txBody>
                  <a:tcPr>
                    <a:solidFill>
                      <a:srgbClr val="002060"/>
                    </a:solidFill>
                  </a:tcPr>
                </a:tc>
                <a:extLst>
                  <a:ext uri="{0D108BD9-81ED-4DB2-BD59-A6C34878D82A}">
                    <a16:rowId xmlns:a16="http://schemas.microsoft.com/office/drawing/2014/main" xmlns="" val="10000"/>
                  </a:ext>
                </a:extLst>
              </a:tr>
              <a:tr h="465811">
                <a:tc>
                  <a:txBody>
                    <a:bodyPr/>
                    <a:lstStyle/>
                    <a:p>
                      <a:pPr algn="l"/>
                      <a:r>
                        <a:rPr lang="en-US" sz="1800" dirty="0" smtClean="0">
                          <a:ln>
                            <a:solidFill>
                              <a:srgbClr val="002060"/>
                            </a:solidFill>
                          </a:ln>
                        </a:rPr>
                        <a:t>1:00</a:t>
                      </a:r>
                      <a:r>
                        <a:rPr lang="en-US" sz="1800" baseline="0" dirty="0" smtClean="0">
                          <a:ln>
                            <a:solidFill>
                              <a:srgbClr val="002060"/>
                            </a:solidFill>
                          </a:ln>
                        </a:rPr>
                        <a:t> </a:t>
                      </a:r>
                      <a:r>
                        <a:rPr lang="en-US" sz="1800" baseline="0" dirty="0">
                          <a:ln>
                            <a:solidFill>
                              <a:srgbClr val="002060"/>
                            </a:solidFill>
                          </a:ln>
                        </a:rPr>
                        <a:t>– </a:t>
                      </a:r>
                      <a:r>
                        <a:rPr lang="en-US" sz="1800" baseline="0" dirty="0" smtClean="0">
                          <a:ln>
                            <a:solidFill>
                              <a:srgbClr val="002060"/>
                            </a:solidFill>
                          </a:ln>
                        </a:rPr>
                        <a:t>1:15</a:t>
                      </a:r>
                      <a:endParaRPr lang="en-US" sz="1800" dirty="0">
                        <a:ln>
                          <a:solidFill>
                            <a:srgbClr val="002060"/>
                          </a:solidFill>
                        </a:ln>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n>
                            <a:solidFill>
                              <a:srgbClr val="002060"/>
                            </a:solidFill>
                          </a:ln>
                          <a:effectLst/>
                        </a:rPr>
                        <a:t>Introductions </a:t>
                      </a:r>
                    </a:p>
                  </a:txBody>
                  <a:tcPr/>
                </a:tc>
                <a:extLst>
                  <a:ext uri="{0D108BD9-81ED-4DB2-BD59-A6C34878D82A}">
                    <a16:rowId xmlns:a16="http://schemas.microsoft.com/office/drawing/2014/main" xmlns="" val="10001"/>
                  </a:ext>
                </a:extLst>
              </a:tr>
              <a:tr h="433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effectLst/>
                        </a:rPr>
                        <a:t>1:15 </a:t>
                      </a:r>
                      <a:r>
                        <a:rPr lang="en-US" sz="1800">
                          <a:ln>
                            <a:solidFill>
                              <a:srgbClr val="002060"/>
                            </a:solidFill>
                          </a:ln>
                          <a:effectLst/>
                        </a:rPr>
                        <a:t>– </a:t>
                      </a:r>
                      <a:r>
                        <a:rPr lang="en-US" sz="1800" smtClean="0">
                          <a:ln>
                            <a:solidFill>
                              <a:srgbClr val="002060"/>
                            </a:solidFill>
                          </a:ln>
                          <a:effectLst/>
                        </a:rPr>
                        <a:t>2:00</a:t>
                      </a:r>
                      <a:endParaRPr lang="en-US" sz="1800" dirty="0">
                        <a:ln>
                          <a:solidFill>
                            <a:srgbClr val="002060"/>
                          </a:solidFill>
                        </a:ln>
                        <a:solidFill>
                          <a:schemeClr val="tx1"/>
                        </a:solidFill>
                        <a:effectLst/>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effectLst/>
                        </a:rPr>
                        <a:t>Stakeholder Presentation</a:t>
                      </a:r>
                      <a:r>
                        <a:rPr lang="en-US" sz="1800" baseline="0" dirty="0" smtClean="0">
                          <a:ln>
                            <a:solidFill>
                              <a:srgbClr val="002060"/>
                            </a:solidFill>
                          </a:ln>
                          <a:effectLst/>
                        </a:rPr>
                        <a:t> &amp; Q/A</a:t>
                      </a:r>
                      <a:endParaRPr lang="en-US" sz="1200" dirty="0">
                        <a:ln>
                          <a:solidFill>
                            <a:srgbClr val="002060"/>
                          </a:solidFill>
                        </a:ln>
                        <a:effectLst/>
                      </a:endParaRPr>
                    </a:p>
                  </a:txBody>
                  <a:tcPr/>
                </a:tc>
                <a:extLst>
                  <a:ext uri="{0D108BD9-81ED-4DB2-BD59-A6C34878D82A}">
                    <a16:rowId xmlns:a16="http://schemas.microsoft.com/office/drawing/2014/main" xmlns="" val="10002"/>
                  </a:ext>
                </a:extLst>
              </a:tr>
              <a:tr h="433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effectLst/>
                        </a:rPr>
                        <a:t>2:00 </a:t>
                      </a:r>
                      <a:r>
                        <a:rPr lang="en-US" sz="1800" dirty="0">
                          <a:ln>
                            <a:solidFill>
                              <a:srgbClr val="002060"/>
                            </a:solidFill>
                          </a:ln>
                          <a:effectLst/>
                        </a:rPr>
                        <a:t>–</a:t>
                      </a:r>
                      <a:r>
                        <a:rPr lang="en-US" sz="1800" baseline="0" dirty="0">
                          <a:ln>
                            <a:solidFill>
                              <a:srgbClr val="002060"/>
                            </a:solidFill>
                          </a:ln>
                          <a:effectLst/>
                        </a:rPr>
                        <a:t> </a:t>
                      </a:r>
                      <a:r>
                        <a:rPr lang="en-US" sz="1800" baseline="0" dirty="0" smtClean="0">
                          <a:ln>
                            <a:solidFill>
                              <a:srgbClr val="002060"/>
                            </a:solidFill>
                          </a:ln>
                          <a:effectLst/>
                        </a:rPr>
                        <a:t>3:00</a:t>
                      </a:r>
                      <a:endParaRPr lang="en-US" sz="1800" dirty="0">
                        <a:ln>
                          <a:solidFill>
                            <a:srgbClr val="002060"/>
                          </a:solidFill>
                        </a:ln>
                        <a:solidFill>
                          <a:schemeClr val="tx1"/>
                        </a:solidFill>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n>
                            <a:solidFill>
                              <a:srgbClr val="002060"/>
                            </a:solidFill>
                          </a:ln>
                          <a:solidFill>
                            <a:schemeClr val="tx1"/>
                          </a:solidFill>
                          <a:effectLst/>
                          <a:latin typeface="+mn-lt"/>
                          <a:ea typeface="Times New Roman"/>
                          <a:cs typeface="Times New Roman"/>
                        </a:rPr>
                        <a:t>Joint Utilities Presentations</a:t>
                      </a:r>
                    </a:p>
                  </a:txBody>
                  <a:tcPr/>
                </a:tc>
              </a:tr>
              <a:tr h="433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3:00 – 3:15</a:t>
                      </a:r>
                      <a:endParaRPr lang="en-US" sz="1800" dirty="0">
                        <a:ln>
                          <a:solidFill>
                            <a:srgbClr val="002060"/>
                          </a:solidFill>
                        </a:ln>
                        <a:solidFill>
                          <a:schemeClr val="tx1"/>
                        </a:solidFill>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n>
                            <a:solidFill>
                              <a:srgbClr val="002060"/>
                            </a:solidFill>
                          </a:ln>
                          <a:solidFill>
                            <a:schemeClr val="tx1"/>
                          </a:solidFill>
                          <a:effectLst/>
                          <a:latin typeface="+mn-lt"/>
                          <a:ea typeface="Times New Roman"/>
                          <a:cs typeface="Times New Roman"/>
                        </a:rPr>
                        <a:t>Break</a:t>
                      </a:r>
                    </a:p>
                  </a:txBody>
                  <a:tcPr/>
                </a:tc>
              </a:tr>
              <a:tr h="433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3:15</a:t>
                      </a:r>
                      <a:r>
                        <a:rPr lang="en-US" sz="1800" baseline="0" dirty="0" smtClean="0">
                          <a:ln>
                            <a:solidFill>
                              <a:srgbClr val="002060"/>
                            </a:solidFill>
                          </a:ln>
                          <a:solidFill>
                            <a:schemeClr val="tx1"/>
                          </a:solidFill>
                          <a:effectLst/>
                          <a:latin typeface="+mn-lt"/>
                          <a:ea typeface="Calibri"/>
                          <a:cs typeface="Times New Roman"/>
                        </a:rPr>
                        <a:t> – 3:45</a:t>
                      </a:r>
                      <a:endParaRPr lang="en-US" sz="1800" dirty="0">
                        <a:ln>
                          <a:solidFill>
                            <a:srgbClr val="002060"/>
                          </a:solidFill>
                        </a:ln>
                        <a:solidFill>
                          <a:schemeClr val="tx1"/>
                        </a:solidFill>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n>
                            <a:solidFill>
                              <a:srgbClr val="002060"/>
                            </a:solidFill>
                          </a:ln>
                          <a:solidFill>
                            <a:schemeClr val="tx1"/>
                          </a:solidFill>
                          <a:effectLst/>
                          <a:latin typeface="+mn-lt"/>
                          <a:ea typeface="Times New Roman"/>
                          <a:cs typeface="Times New Roman"/>
                        </a:rPr>
                        <a:t>Deep Dive Discussion</a:t>
                      </a:r>
                    </a:p>
                  </a:txBody>
                  <a:tcPr/>
                </a:tc>
              </a:tr>
              <a:tr h="433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3:45 </a:t>
                      </a:r>
                      <a:r>
                        <a:rPr lang="en-US" sz="1800" dirty="0">
                          <a:ln>
                            <a:solidFill>
                              <a:srgbClr val="002060"/>
                            </a:solidFill>
                          </a:ln>
                          <a:solidFill>
                            <a:schemeClr val="tx1"/>
                          </a:solidFill>
                          <a:effectLst/>
                          <a:latin typeface="+mn-lt"/>
                          <a:ea typeface="Calibri"/>
                          <a:cs typeface="Times New Roman"/>
                        </a:rPr>
                        <a:t>– </a:t>
                      </a:r>
                      <a:r>
                        <a:rPr lang="en-US" sz="1800" dirty="0" smtClean="0">
                          <a:ln>
                            <a:solidFill>
                              <a:srgbClr val="002060"/>
                            </a:solidFill>
                          </a:ln>
                          <a:solidFill>
                            <a:schemeClr val="tx1"/>
                          </a:solidFill>
                          <a:effectLst/>
                          <a:latin typeface="+mn-lt"/>
                          <a:ea typeface="Calibri"/>
                          <a:cs typeface="Times New Roman"/>
                        </a:rPr>
                        <a:t>4:00</a:t>
                      </a:r>
                      <a:endParaRPr lang="en-US" sz="1800" dirty="0">
                        <a:ln>
                          <a:solidFill>
                            <a:srgbClr val="002060"/>
                          </a:solidFill>
                        </a:ln>
                        <a:solidFill>
                          <a:schemeClr val="tx1"/>
                        </a:solidFill>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n>
                            <a:solidFill>
                              <a:srgbClr val="002060"/>
                            </a:solidFill>
                          </a:ln>
                          <a:solidFill>
                            <a:schemeClr val="tx1"/>
                          </a:solidFill>
                          <a:effectLst/>
                          <a:latin typeface="+mn-lt"/>
                          <a:ea typeface="Times New Roman"/>
                          <a:cs typeface="Times New Roman"/>
                        </a:rPr>
                        <a:t>Summary &amp; Next Steps</a:t>
                      </a:r>
                    </a:p>
                  </a:txBody>
                  <a:tcPr/>
                </a:tc>
              </a:tr>
            </a:tbl>
          </a:graphicData>
        </a:graphic>
      </p:graphicFrame>
    </p:spTree>
    <p:extLst>
      <p:ext uri="{BB962C8B-B14F-4D97-AF65-F5344CB8AC3E}">
        <p14:creationId xmlns:p14="http://schemas.microsoft.com/office/powerpoint/2010/main" val="1748765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Grid</a:t>
            </a:r>
            <a:endParaRPr lang="en-US" dirty="0"/>
          </a:p>
        </p:txBody>
      </p:sp>
      <p:sp>
        <p:nvSpPr>
          <p:cNvPr id="3" name="Text Placeholder 2"/>
          <p:cNvSpPr>
            <a:spLocks noGrp="1"/>
          </p:cNvSpPr>
          <p:nvPr>
            <p:ph type="body" idx="1"/>
          </p:nvPr>
        </p:nvSpPr>
        <p:spPr/>
        <p:txBody>
          <a:bodyPr/>
          <a:lstStyle/>
          <a:p>
            <a:r>
              <a:rPr lang="en-US" b="1" dirty="0" smtClean="0">
                <a:solidFill>
                  <a:srgbClr val="002060"/>
                </a:solidFill>
              </a:rPr>
              <a:t>Baldwinsville and Kenmore NWA programs</a:t>
            </a:r>
          </a:p>
          <a:p>
            <a:r>
              <a:rPr lang="en-US" sz="1600" dirty="0" smtClean="0">
                <a:solidFill>
                  <a:srgbClr val="002060"/>
                </a:solidFill>
              </a:rPr>
              <a:t>Stacey Hughes</a:t>
            </a:r>
          </a:p>
          <a:p>
            <a:r>
              <a:rPr lang="en-US" sz="1600" dirty="0" smtClean="0">
                <a:solidFill>
                  <a:srgbClr val="002060"/>
                </a:solidFill>
              </a:rPr>
              <a:t>Project Manager, New Energy Solutions</a:t>
            </a:r>
          </a:p>
          <a:p>
            <a:endParaRPr lang="en-US" b="1" dirty="0">
              <a:solidFill>
                <a:srgbClr val="405888"/>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2869" y="5604785"/>
            <a:ext cx="1585273" cy="481693"/>
          </a:xfrm>
          <a:prstGeom prst="rect">
            <a:avLst/>
          </a:prstGeom>
        </p:spPr>
      </p:pic>
    </p:spTree>
    <p:extLst>
      <p:ext uri="{BB962C8B-B14F-4D97-AF65-F5344CB8AC3E}">
        <p14:creationId xmlns:p14="http://schemas.microsoft.com/office/powerpoint/2010/main" val="3147776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Problems/Alternative Solutions</a:t>
            </a:r>
          </a:p>
        </p:txBody>
      </p:sp>
      <p:sp>
        <p:nvSpPr>
          <p:cNvPr id="3" name="Text Placeholder 3"/>
          <p:cNvSpPr txBox="1">
            <a:spLocks/>
          </p:cNvSpPr>
          <p:nvPr/>
        </p:nvSpPr>
        <p:spPr>
          <a:xfrm>
            <a:off x="484095" y="1023264"/>
            <a:ext cx="4333308" cy="4703859"/>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5">
                  <a:lumMod val="50000"/>
                </a:schemeClr>
              </a:buClr>
              <a:buNone/>
            </a:pPr>
            <a:r>
              <a:rPr lang="en-US" sz="1800" dirty="0" smtClean="0">
                <a:solidFill>
                  <a:srgbClr val="002060"/>
                </a:solidFill>
              </a:rPr>
              <a:t>Baldwinsville</a:t>
            </a:r>
          </a:p>
          <a:p>
            <a:pPr marL="0" indent="-285807">
              <a:buClr>
                <a:schemeClr val="accent5">
                  <a:lumMod val="50000"/>
                </a:schemeClr>
              </a:buClr>
            </a:pPr>
            <a:r>
              <a:rPr lang="en-US" sz="1600" dirty="0" smtClean="0"/>
              <a:t>Contingency load at risk – two stations/9 feeders</a:t>
            </a:r>
          </a:p>
          <a:p>
            <a:pPr marL="457200" lvl="2" indent="-285807">
              <a:buClr>
                <a:schemeClr val="accent5">
                  <a:lumMod val="50000"/>
                </a:schemeClr>
              </a:buClr>
            </a:pPr>
            <a:r>
              <a:rPr lang="en-US" sz="1600" dirty="0" smtClean="0"/>
              <a:t>Sorrell Hill</a:t>
            </a:r>
          </a:p>
          <a:p>
            <a:pPr marL="457200" lvl="2" indent="-285807">
              <a:buClr>
                <a:schemeClr val="accent5">
                  <a:lumMod val="50000"/>
                </a:schemeClr>
              </a:buClr>
            </a:pPr>
            <a:r>
              <a:rPr lang="en-US" sz="1600" dirty="0" smtClean="0"/>
              <a:t>Lysander</a:t>
            </a:r>
          </a:p>
          <a:p>
            <a:pPr marL="0" indent="-285807">
              <a:buClr>
                <a:schemeClr val="accent5">
                  <a:lumMod val="50000"/>
                </a:schemeClr>
              </a:buClr>
            </a:pPr>
            <a:r>
              <a:rPr lang="en-US" sz="1600" dirty="0" smtClean="0"/>
              <a:t>6.6% load growth – 2016-2029</a:t>
            </a:r>
          </a:p>
          <a:p>
            <a:pPr marL="0" indent="-285807">
              <a:buClr>
                <a:schemeClr val="accent5">
                  <a:lumMod val="50000"/>
                </a:schemeClr>
              </a:buClr>
            </a:pPr>
            <a:r>
              <a:rPr lang="en-US" sz="1600" dirty="0" smtClean="0"/>
              <a:t>Need 6 MW of DER resources</a:t>
            </a:r>
          </a:p>
          <a:p>
            <a:pPr marL="0" indent="-285807">
              <a:buClr>
                <a:schemeClr val="accent5">
                  <a:lumMod val="50000"/>
                </a:schemeClr>
              </a:buClr>
            </a:pPr>
            <a:r>
              <a:rPr lang="en-US" sz="1600" dirty="0" smtClean="0"/>
              <a:t>Need peak shaving and contingency solutions</a:t>
            </a:r>
          </a:p>
          <a:p>
            <a:pPr marL="0" indent="-285807">
              <a:buClr>
                <a:schemeClr val="accent5">
                  <a:lumMod val="50000"/>
                </a:schemeClr>
              </a:buClr>
            </a:pPr>
            <a:r>
              <a:rPr lang="en-US" sz="1600" dirty="0" smtClean="0"/>
              <a:t>Estimated DR/DER dispatches: 7-14 times/year</a:t>
            </a:r>
          </a:p>
          <a:p>
            <a:pPr marL="0" indent="-285807">
              <a:buClr>
                <a:schemeClr val="accent5">
                  <a:lumMod val="50000"/>
                </a:schemeClr>
              </a:buClr>
            </a:pPr>
            <a:r>
              <a:rPr lang="en-US" sz="1600" dirty="0" smtClean="0"/>
              <a:t>Dispatch duration estimates 6-11 hours</a:t>
            </a:r>
          </a:p>
          <a:p>
            <a:pPr marL="0" indent="0">
              <a:buClr>
                <a:schemeClr val="accent5">
                  <a:lumMod val="50000"/>
                </a:schemeClr>
              </a:buClr>
              <a:buNone/>
            </a:pPr>
            <a:r>
              <a:rPr lang="en-US" sz="1600" dirty="0" smtClean="0">
                <a:solidFill>
                  <a:srgbClr val="002060"/>
                </a:solidFill>
              </a:rPr>
              <a:t>Area Profile</a:t>
            </a:r>
          </a:p>
          <a:p>
            <a:pPr marL="0" indent="-285807">
              <a:buClr>
                <a:schemeClr val="accent5">
                  <a:lumMod val="50000"/>
                </a:schemeClr>
              </a:buClr>
            </a:pPr>
            <a:r>
              <a:rPr lang="en-US" sz="1600" dirty="0" smtClean="0"/>
              <a:t>13,000 customers </a:t>
            </a:r>
          </a:p>
          <a:p>
            <a:pPr marL="685800" lvl="2">
              <a:buClr>
                <a:schemeClr val="accent5">
                  <a:lumMod val="50000"/>
                </a:schemeClr>
              </a:buClr>
            </a:pPr>
            <a:r>
              <a:rPr lang="en-US" sz="1400" dirty="0" smtClean="0"/>
              <a:t>Population: 92% </a:t>
            </a:r>
            <a:r>
              <a:rPr lang="en-US" sz="1400" dirty="0" err="1" smtClean="0"/>
              <a:t>Resi</a:t>
            </a:r>
            <a:r>
              <a:rPr lang="en-US" sz="1400" dirty="0" smtClean="0"/>
              <a:t>. – 8% SMB - .001% Ind.</a:t>
            </a:r>
          </a:p>
          <a:p>
            <a:pPr marL="685800" lvl="2">
              <a:buClr>
                <a:schemeClr val="accent5">
                  <a:lumMod val="50000"/>
                </a:schemeClr>
              </a:buClr>
            </a:pPr>
            <a:r>
              <a:rPr lang="en-US" sz="1400" dirty="0" smtClean="0"/>
              <a:t>Loads: 61% </a:t>
            </a:r>
            <a:r>
              <a:rPr lang="en-US" sz="1400" dirty="0" err="1" smtClean="0"/>
              <a:t>Resi</a:t>
            </a:r>
            <a:r>
              <a:rPr lang="en-US" sz="1400" dirty="0" smtClean="0"/>
              <a:t>. – 17% SMB – 21% Ind.	</a:t>
            </a:r>
          </a:p>
          <a:p>
            <a:pPr marL="285807" indent="-285807"/>
            <a:endParaRPr lang="en-US" sz="1600" dirty="0" smtClean="0"/>
          </a:p>
          <a:p>
            <a:pPr marL="285807" indent="-285807"/>
            <a:endParaRPr lang="en-US" sz="1600" dirty="0" smtClean="0"/>
          </a:p>
          <a:p>
            <a:pPr marL="285807" indent="-285807"/>
            <a:endParaRPr lang="en-US" sz="1600" dirty="0" smtClean="0"/>
          </a:p>
          <a:p>
            <a:pPr marL="285807" indent="-285807"/>
            <a:endParaRPr lang="en-US" sz="1600" dirty="0"/>
          </a:p>
        </p:txBody>
      </p:sp>
      <p:sp>
        <p:nvSpPr>
          <p:cNvPr id="4" name="Content Placeholder 4"/>
          <p:cNvSpPr txBox="1">
            <a:spLocks/>
          </p:cNvSpPr>
          <p:nvPr/>
        </p:nvSpPr>
        <p:spPr>
          <a:xfrm>
            <a:off x="4593516" y="1023264"/>
            <a:ext cx="4223080" cy="482236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5">
                  <a:lumMod val="50000"/>
                </a:schemeClr>
              </a:buClr>
              <a:buFont typeface="Arial" panose="020B0604020202020204" pitchFamily="34" charset="0"/>
              <a:buNone/>
            </a:pPr>
            <a:r>
              <a:rPr lang="en-US" sz="1800" dirty="0" smtClean="0">
                <a:solidFill>
                  <a:srgbClr val="002060"/>
                </a:solidFill>
              </a:rPr>
              <a:t>Kenmore</a:t>
            </a:r>
          </a:p>
          <a:p>
            <a:pPr>
              <a:buClr>
                <a:schemeClr val="accent5">
                  <a:lumMod val="50000"/>
                </a:schemeClr>
              </a:buClr>
            </a:pPr>
            <a:r>
              <a:rPr lang="en-US" sz="1600" dirty="0" smtClean="0"/>
              <a:t>500MCM 23kV cables supplying Stations 22, 23 and 24 from Sawyer Station are projected to exceed emergency ratings in the summer of 2018</a:t>
            </a:r>
          </a:p>
          <a:p>
            <a:pPr>
              <a:buClr>
                <a:schemeClr val="accent5">
                  <a:lumMod val="50000"/>
                </a:schemeClr>
              </a:buClr>
            </a:pPr>
            <a:r>
              <a:rPr lang="en-US" sz="1600" dirty="0" smtClean="0"/>
              <a:t>1 MW of relief is needed by 2018 and another 1 MW by 2020 </a:t>
            </a:r>
          </a:p>
          <a:p>
            <a:pPr>
              <a:buClr>
                <a:schemeClr val="accent5">
                  <a:lumMod val="50000"/>
                </a:schemeClr>
              </a:buClr>
            </a:pPr>
            <a:r>
              <a:rPr lang="en-US" sz="1600" dirty="0" smtClean="0"/>
              <a:t>Proposed wires solution: install 2 new cables from Sawyer Station to each of the three distribution substations</a:t>
            </a:r>
          </a:p>
          <a:p>
            <a:pPr>
              <a:buClr>
                <a:schemeClr val="accent5">
                  <a:lumMod val="50000"/>
                </a:schemeClr>
              </a:buClr>
            </a:pPr>
            <a:r>
              <a:rPr lang="en-US" sz="1600" dirty="0" smtClean="0"/>
              <a:t>Wires solution cost ~$9.5 million</a:t>
            </a:r>
          </a:p>
          <a:p>
            <a:pPr marL="0" indent="0">
              <a:buClr>
                <a:schemeClr val="accent5">
                  <a:lumMod val="50000"/>
                </a:schemeClr>
              </a:buClr>
              <a:buFont typeface="Arial" panose="020B0604020202020204" pitchFamily="34" charset="0"/>
              <a:buNone/>
            </a:pPr>
            <a:r>
              <a:rPr lang="en-US" sz="1600" dirty="0" smtClean="0">
                <a:solidFill>
                  <a:srgbClr val="002060"/>
                </a:solidFill>
              </a:rPr>
              <a:t>Area Profile</a:t>
            </a:r>
          </a:p>
          <a:p>
            <a:pPr>
              <a:buClr>
                <a:schemeClr val="accent5">
                  <a:lumMod val="50000"/>
                </a:schemeClr>
              </a:buClr>
            </a:pPr>
            <a:r>
              <a:rPr lang="en-US" sz="1600" dirty="0" smtClean="0"/>
              <a:t>18,000 customers</a:t>
            </a:r>
          </a:p>
          <a:p>
            <a:pPr lvl="1">
              <a:buClr>
                <a:schemeClr val="accent5">
                  <a:lumMod val="50000"/>
                </a:schemeClr>
              </a:buClr>
            </a:pPr>
            <a:r>
              <a:rPr lang="en-US" sz="1400" dirty="0" smtClean="0"/>
              <a:t>Population: 94% </a:t>
            </a:r>
            <a:r>
              <a:rPr lang="en-US" sz="1400" dirty="0" err="1" smtClean="0"/>
              <a:t>Resi</a:t>
            </a:r>
            <a:r>
              <a:rPr lang="en-US" sz="1400" dirty="0" smtClean="0"/>
              <a:t>. – 6% SMB - .001% Ind.</a:t>
            </a:r>
          </a:p>
          <a:p>
            <a:pPr lvl="1">
              <a:buClr>
                <a:schemeClr val="accent5">
                  <a:lumMod val="50000"/>
                </a:schemeClr>
              </a:buClr>
            </a:pPr>
            <a:r>
              <a:rPr lang="en-US" sz="1400" dirty="0" smtClean="0"/>
              <a:t>Loads: 51% </a:t>
            </a:r>
            <a:r>
              <a:rPr lang="en-US" sz="1400" dirty="0" err="1" smtClean="0"/>
              <a:t>Resi</a:t>
            </a:r>
            <a:r>
              <a:rPr lang="en-US" sz="1400" dirty="0" smtClean="0"/>
              <a:t>. – 31% SMB – 18% Ind.</a:t>
            </a:r>
          </a:p>
          <a:p>
            <a:pPr marL="0" indent="0">
              <a:buNone/>
            </a:pPr>
            <a:endParaRPr lang="en-US" sz="16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2869" y="5604785"/>
            <a:ext cx="1585273" cy="481693"/>
          </a:xfrm>
          <a:prstGeom prst="rect">
            <a:avLst/>
          </a:prstGeom>
        </p:spPr>
      </p:pic>
    </p:spTree>
    <p:extLst>
      <p:ext uri="{BB962C8B-B14F-4D97-AF65-F5344CB8AC3E}">
        <p14:creationId xmlns:p14="http://schemas.microsoft.com/office/powerpoint/2010/main" val="3842589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ea typeface="Calibri"/>
                <a:cs typeface="Times New Roman"/>
              </a:rPr>
              <a:t>NWA Solutions/Procurements</a:t>
            </a:r>
            <a:r>
              <a:rPr lang="en-US" sz="2400" dirty="0">
                <a:latin typeface="Calibri"/>
                <a:ea typeface="Calibri"/>
                <a:cs typeface="Times New Roman"/>
              </a:rPr>
              <a:t>	</a:t>
            </a:r>
            <a:endParaRPr lang="en-US" sz="2400" dirty="0"/>
          </a:p>
        </p:txBody>
      </p:sp>
      <p:sp>
        <p:nvSpPr>
          <p:cNvPr id="4" name="Content Placeholder 4"/>
          <p:cNvSpPr txBox="1">
            <a:spLocks/>
          </p:cNvSpPr>
          <p:nvPr/>
        </p:nvSpPr>
        <p:spPr>
          <a:xfrm>
            <a:off x="4593516" y="1023758"/>
            <a:ext cx="3969439" cy="396308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002060"/>
                </a:solidFill>
              </a:rPr>
              <a:t>Kenmore </a:t>
            </a:r>
          </a:p>
          <a:p>
            <a:pPr marL="228600" lvl="1">
              <a:buClr>
                <a:schemeClr val="accent5">
                  <a:lumMod val="50000"/>
                </a:schemeClr>
              </a:buClr>
            </a:pPr>
            <a:r>
              <a:rPr lang="en-US" sz="1600" dirty="0" smtClean="0"/>
              <a:t>DLM program designated area</a:t>
            </a:r>
          </a:p>
          <a:p>
            <a:pPr marL="228600" lvl="1">
              <a:buClr>
                <a:schemeClr val="accent5">
                  <a:lumMod val="50000"/>
                </a:schemeClr>
              </a:buClr>
            </a:pPr>
            <a:r>
              <a:rPr lang="en-US" sz="1600" dirty="0" smtClean="0"/>
              <a:t>2 MW needed</a:t>
            </a:r>
          </a:p>
          <a:p>
            <a:pPr marL="228600" lvl="1">
              <a:buClr>
                <a:schemeClr val="accent5">
                  <a:lumMod val="50000"/>
                </a:schemeClr>
              </a:buClr>
            </a:pPr>
            <a:r>
              <a:rPr lang="en-US" sz="1600" dirty="0" smtClean="0"/>
              <a:t>$9.5M traditional project cost </a:t>
            </a:r>
          </a:p>
          <a:p>
            <a:pPr marL="228600" lvl="1">
              <a:buClr>
                <a:schemeClr val="accent5">
                  <a:lumMod val="50000"/>
                </a:schemeClr>
              </a:buClr>
            </a:pPr>
            <a:r>
              <a:rPr lang="en-US" sz="1600" dirty="0" smtClean="0"/>
              <a:t>Residential area</a:t>
            </a:r>
          </a:p>
          <a:p>
            <a:pPr marL="228600" lvl="1">
              <a:buClr>
                <a:schemeClr val="accent5">
                  <a:lumMod val="50000"/>
                </a:schemeClr>
              </a:buClr>
            </a:pPr>
            <a:r>
              <a:rPr lang="en-US" sz="1600" dirty="0" smtClean="0"/>
              <a:t>DLC vendor hired</a:t>
            </a:r>
          </a:p>
          <a:p>
            <a:pPr marL="228600" lvl="1">
              <a:buClr>
                <a:schemeClr val="accent5">
                  <a:lumMod val="50000"/>
                </a:schemeClr>
              </a:buClr>
            </a:pPr>
            <a:r>
              <a:rPr lang="en-US" sz="1600" dirty="0" smtClean="0"/>
              <a:t>Started mid Sept 2015 </a:t>
            </a:r>
          </a:p>
          <a:p>
            <a:pPr marL="228600" lvl="1">
              <a:buClr>
                <a:schemeClr val="accent5">
                  <a:lumMod val="50000"/>
                </a:schemeClr>
              </a:buClr>
            </a:pPr>
            <a:r>
              <a:rPr lang="en-US" sz="1600" dirty="0" smtClean="0"/>
              <a:t>Ongoing recruitment</a:t>
            </a:r>
            <a:endParaRPr lang="en-US" sz="1600" dirty="0"/>
          </a:p>
        </p:txBody>
      </p:sp>
      <p:sp>
        <p:nvSpPr>
          <p:cNvPr id="5" name="Content Placeholder 5"/>
          <p:cNvSpPr txBox="1">
            <a:spLocks/>
          </p:cNvSpPr>
          <p:nvPr/>
        </p:nvSpPr>
        <p:spPr>
          <a:xfrm>
            <a:off x="484095" y="1023758"/>
            <a:ext cx="3969439" cy="396308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002060"/>
                </a:solidFill>
              </a:rPr>
              <a:t>Baldwinsville</a:t>
            </a:r>
          </a:p>
          <a:p>
            <a:pPr>
              <a:buClr>
                <a:schemeClr val="accent5">
                  <a:lumMod val="50000"/>
                </a:schemeClr>
              </a:buClr>
            </a:pPr>
            <a:r>
              <a:rPr lang="en-US" sz="1600" dirty="0" smtClean="0"/>
              <a:t>NWA project order (14-M-0101)</a:t>
            </a:r>
          </a:p>
          <a:p>
            <a:pPr marL="228600" lvl="1">
              <a:buClr>
                <a:schemeClr val="accent5">
                  <a:lumMod val="50000"/>
                </a:schemeClr>
              </a:buClr>
            </a:pPr>
            <a:r>
              <a:rPr lang="en-US" sz="1600" dirty="0" smtClean="0"/>
              <a:t>6 MW needed</a:t>
            </a:r>
          </a:p>
          <a:p>
            <a:pPr marL="228600" lvl="1">
              <a:buClr>
                <a:schemeClr val="accent5">
                  <a:lumMod val="50000"/>
                </a:schemeClr>
              </a:buClr>
            </a:pPr>
            <a:r>
              <a:rPr lang="en-US" sz="1600" dirty="0" smtClean="0"/>
              <a:t>$5M traditional project cost</a:t>
            </a:r>
          </a:p>
          <a:p>
            <a:pPr marL="228600" lvl="1">
              <a:buClr>
                <a:schemeClr val="accent5">
                  <a:lumMod val="50000"/>
                </a:schemeClr>
              </a:buClr>
            </a:pPr>
            <a:r>
              <a:rPr lang="en-US" sz="1600" dirty="0" smtClean="0"/>
              <a:t>Two tiered procurement</a:t>
            </a:r>
          </a:p>
          <a:p>
            <a:pPr marL="685800" lvl="4">
              <a:buClr>
                <a:schemeClr val="accent5">
                  <a:lumMod val="50000"/>
                </a:schemeClr>
              </a:buClr>
            </a:pPr>
            <a:r>
              <a:rPr lang="en-US" sz="1600" dirty="0" smtClean="0"/>
              <a:t>Analysis </a:t>
            </a:r>
          </a:p>
          <a:p>
            <a:pPr marL="685800" lvl="4">
              <a:buClr>
                <a:schemeClr val="accent5">
                  <a:lumMod val="50000"/>
                </a:schemeClr>
              </a:buClr>
            </a:pPr>
            <a:r>
              <a:rPr lang="en-US" sz="1600" dirty="0" smtClean="0"/>
              <a:t>DER Solutions</a:t>
            </a:r>
          </a:p>
          <a:p>
            <a:pPr marL="228600" lvl="1">
              <a:buClr>
                <a:schemeClr val="accent5">
                  <a:lumMod val="50000"/>
                </a:schemeClr>
              </a:buClr>
            </a:pPr>
            <a:r>
              <a:rPr lang="en-US" sz="1600" dirty="0" smtClean="0"/>
              <a:t>Hired analysis vendor– mid-late July target start date</a:t>
            </a:r>
          </a:p>
          <a:p>
            <a:pPr marL="457200" lvl="1" indent="0">
              <a:buNone/>
            </a:pPr>
            <a:endParaRPr lang="en-US" sz="16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2869" y="5604785"/>
            <a:ext cx="1585273" cy="481693"/>
          </a:xfrm>
          <a:prstGeom prst="rect">
            <a:avLst/>
          </a:prstGeom>
        </p:spPr>
      </p:pic>
    </p:spTree>
    <p:extLst>
      <p:ext uri="{BB962C8B-B14F-4D97-AF65-F5344CB8AC3E}">
        <p14:creationId xmlns:p14="http://schemas.microsoft.com/office/powerpoint/2010/main" val="2416895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ea typeface="Calibri"/>
                <a:cs typeface="Times New Roman"/>
              </a:rPr>
              <a:t>Procurement Process</a:t>
            </a:r>
            <a:endParaRPr lang="en-US" dirty="0"/>
          </a:p>
        </p:txBody>
      </p:sp>
      <p:sp>
        <p:nvSpPr>
          <p:cNvPr id="4" name="Text Placeholder 4"/>
          <p:cNvSpPr txBox="1">
            <a:spLocks/>
          </p:cNvSpPr>
          <p:nvPr/>
        </p:nvSpPr>
        <p:spPr>
          <a:xfrm>
            <a:off x="484095" y="1023782"/>
            <a:ext cx="3969439" cy="4039301"/>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rgbClr val="002060"/>
                </a:solidFill>
              </a:rPr>
              <a:t>Baldwinsville</a:t>
            </a:r>
          </a:p>
          <a:p>
            <a:pPr marL="0">
              <a:buClr>
                <a:schemeClr val="accent5">
                  <a:lumMod val="50000"/>
                </a:schemeClr>
              </a:buClr>
            </a:pPr>
            <a:r>
              <a:rPr lang="en-US" sz="1600" dirty="0" smtClean="0"/>
              <a:t>2 tiered solicitation</a:t>
            </a:r>
          </a:p>
          <a:p>
            <a:pPr marL="457200" lvl="2">
              <a:buClr>
                <a:schemeClr val="accent5">
                  <a:lumMod val="50000"/>
                </a:schemeClr>
              </a:buClr>
            </a:pPr>
            <a:r>
              <a:rPr lang="en-US" sz="1600" dirty="0" smtClean="0"/>
              <a:t>Analysis </a:t>
            </a:r>
          </a:p>
          <a:p>
            <a:pPr marL="457200" lvl="2">
              <a:buClr>
                <a:schemeClr val="accent5">
                  <a:lumMod val="50000"/>
                </a:schemeClr>
              </a:buClr>
            </a:pPr>
            <a:r>
              <a:rPr lang="en-US" sz="1600" dirty="0" smtClean="0"/>
              <a:t>DER solution</a:t>
            </a:r>
          </a:p>
          <a:p>
            <a:pPr marL="0">
              <a:buClr>
                <a:schemeClr val="accent5">
                  <a:lumMod val="50000"/>
                </a:schemeClr>
              </a:buClr>
            </a:pPr>
            <a:r>
              <a:rPr lang="en-US" sz="1600" dirty="0" smtClean="0"/>
              <a:t>Vendor evaluation</a:t>
            </a:r>
          </a:p>
          <a:p>
            <a:pPr marL="457200" lvl="2">
              <a:buClr>
                <a:schemeClr val="accent5">
                  <a:lumMod val="50000"/>
                </a:schemeClr>
              </a:buClr>
            </a:pPr>
            <a:r>
              <a:rPr lang="en-US" sz="1600" dirty="0" smtClean="0"/>
              <a:t>Ability to provide area analysis, PM and M&amp;V</a:t>
            </a:r>
          </a:p>
          <a:p>
            <a:pPr marL="457200" lvl="2">
              <a:buClr>
                <a:schemeClr val="accent5">
                  <a:lumMod val="50000"/>
                </a:schemeClr>
              </a:buClr>
            </a:pPr>
            <a:r>
              <a:rPr lang="en-US" sz="1600" dirty="0" smtClean="0"/>
              <a:t>Ability to apply reliable DER solution or group of solutions</a:t>
            </a:r>
          </a:p>
          <a:p>
            <a:pPr marL="0">
              <a:buClr>
                <a:schemeClr val="accent5">
                  <a:lumMod val="50000"/>
                </a:schemeClr>
              </a:buClr>
            </a:pPr>
            <a:r>
              <a:rPr lang="en-US" sz="1600" dirty="0" smtClean="0"/>
              <a:t>16 respondents – 10 analysis/~6 solution (1 both)</a:t>
            </a:r>
            <a:endParaRPr lang="en-US" sz="1600" dirty="0"/>
          </a:p>
        </p:txBody>
      </p:sp>
      <p:sp>
        <p:nvSpPr>
          <p:cNvPr id="5" name="Content Placeholder 5"/>
          <p:cNvSpPr txBox="1">
            <a:spLocks/>
          </p:cNvSpPr>
          <p:nvPr/>
        </p:nvSpPr>
        <p:spPr>
          <a:xfrm>
            <a:off x="4596328" y="1023782"/>
            <a:ext cx="3969439" cy="4039301"/>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rgbClr val="002060"/>
                </a:solidFill>
              </a:rPr>
              <a:t>Kenmore</a:t>
            </a:r>
          </a:p>
          <a:p>
            <a:pPr>
              <a:buClr>
                <a:schemeClr val="accent5">
                  <a:lumMod val="50000"/>
                </a:schemeClr>
              </a:buClr>
            </a:pPr>
            <a:r>
              <a:rPr lang="en-US" sz="1600" dirty="0" smtClean="0"/>
              <a:t>Sole sourced DLC Vendor</a:t>
            </a:r>
          </a:p>
          <a:p>
            <a:pPr lvl="1">
              <a:buClr>
                <a:schemeClr val="accent5">
                  <a:lumMod val="50000"/>
                </a:schemeClr>
              </a:buClr>
            </a:pPr>
            <a:r>
              <a:rPr lang="en-US" sz="1600" dirty="0" smtClean="0"/>
              <a:t>Timing</a:t>
            </a:r>
          </a:p>
          <a:p>
            <a:pPr marL="685800" lvl="2">
              <a:buClr>
                <a:schemeClr val="accent5">
                  <a:lumMod val="50000"/>
                </a:schemeClr>
              </a:buClr>
            </a:pPr>
            <a:r>
              <a:rPr lang="en-US" sz="1600" dirty="0" smtClean="0"/>
              <a:t>Area profile</a:t>
            </a:r>
          </a:p>
          <a:p>
            <a:pPr>
              <a:buClr>
                <a:schemeClr val="accent5">
                  <a:lumMod val="50000"/>
                </a:schemeClr>
              </a:buClr>
            </a:pPr>
            <a:r>
              <a:rPr lang="en-US" sz="1600" dirty="0" smtClean="0"/>
              <a:t>BYOT state wide program will apply in Kenmore</a:t>
            </a:r>
          </a:p>
          <a:p>
            <a:pPr lvl="1">
              <a:buClr>
                <a:schemeClr val="accent5">
                  <a:lumMod val="50000"/>
                </a:schemeClr>
              </a:buClr>
            </a:pPr>
            <a:r>
              <a:rPr lang="en-US" sz="1600" dirty="0" smtClean="0"/>
              <a:t>DR Platform Vendor hired</a:t>
            </a:r>
          </a:p>
          <a:p>
            <a:pPr lvl="1">
              <a:buClr>
                <a:schemeClr val="accent5">
                  <a:lumMod val="50000"/>
                </a:schemeClr>
              </a:buClr>
            </a:pPr>
            <a:r>
              <a:rPr lang="en-US" sz="1600" dirty="0" smtClean="0"/>
              <a:t>Can currently pull in two t-stat manufacturers</a:t>
            </a:r>
          </a:p>
          <a:p>
            <a:pPr>
              <a:buClr>
                <a:schemeClr val="accent5">
                  <a:lumMod val="50000"/>
                </a:schemeClr>
              </a:buClr>
            </a:pPr>
            <a:r>
              <a:rPr lang="en-US" sz="1600" dirty="0" smtClean="0"/>
              <a:t>Faster procurement/contract process</a:t>
            </a:r>
          </a:p>
          <a:p>
            <a:pPr marL="228600" lvl="2"/>
            <a:endParaRPr lang="en-US" sz="16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2869" y="5604785"/>
            <a:ext cx="1585273" cy="481693"/>
          </a:xfrm>
          <a:prstGeom prst="rect">
            <a:avLst/>
          </a:prstGeom>
        </p:spPr>
      </p:pic>
    </p:spTree>
    <p:extLst>
      <p:ext uri="{BB962C8B-B14F-4D97-AF65-F5344CB8AC3E}">
        <p14:creationId xmlns:p14="http://schemas.microsoft.com/office/powerpoint/2010/main" val="2557436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&amp; Rockland</a:t>
            </a:r>
            <a:endParaRPr lang="en-US" dirty="0"/>
          </a:p>
        </p:txBody>
      </p:sp>
      <p:sp>
        <p:nvSpPr>
          <p:cNvPr id="3" name="Text Placeholder 2"/>
          <p:cNvSpPr>
            <a:spLocks noGrp="1"/>
          </p:cNvSpPr>
          <p:nvPr>
            <p:ph type="body" idx="1"/>
          </p:nvPr>
        </p:nvSpPr>
        <p:spPr/>
        <p:txBody>
          <a:bodyPr/>
          <a:lstStyle/>
          <a:p>
            <a:r>
              <a:rPr lang="en-US" b="1" dirty="0">
                <a:solidFill>
                  <a:srgbClr val="002060"/>
                </a:solidFill>
              </a:rPr>
              <a:t>Pomona </a:t>
            </a:r>
            <a:r>
              <a:rPr lang="en-US" b="1" dirty="0" smtClean="0">
                <a:solidFill>
                  <a:srgbClr val="002060"/>
                </a:solidFill>
              </a:rPr>
              <a:t>NWA program</a:t>
            </a:r>
            <a:endParaRPr lang="en-US" b="1" dirty="0">
              <a:solidFill>
                <a:srgbClr val="002060"/>
              </a:solidFill>
            </a:endParaRPr>
          </a:p>
          <a:p>
            <a:r>
              <a:rPr lang="en-US" sz="1600" dirty="0">
                <a:solidFill>
                  <a:srgbClr val="002060"/>
                </a:solidFill>
              </a:rPr>
              <a:t>Kristen Barone</a:t>
            </a:r>
          </a:p>
          <a:p>
            <a:r>
              <a:rPr lang="en-US" sz="1600" dirty="0">
                <a:solidFill>
                  <a:srgbClr val="002060"/>
                </a:solidFill>
              </a:rPr>
              <a:t>Project Specialist, Utility of the Future</a:t>
            </a:r>
          </a:p>
        </p:txBody>
      </p:sp>
      <p:pic>
        <p:nvPicPr>
          <p:cNvPr id="6" name="Picture 2" descr="http://www.leadershiprockland.org/wp-content/uploads/2015/06/OR-logo-colo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02624" y="5702093"/>
            <a:ext cx="1509142" cy="26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318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Pomona DER </a:t>
            </a:r>
            <a:r>
              <a:rPr lang="en-US" dirty="0" smtClean="0"/>
              <a:t>Program Overview</a:t>
            </a:r>
            <a:endParaRPr lang="en-US" dirty="0"/>
          </a:p>
        </p:txBody>
      </p:sp>
      <p:sp>
        <p:nvSpPr>
          <p:cNvPr id="8" name="Content Placeholder 2"/>
          <p:cNvSpPr txBox="1">
            <a:spLocks/>
          </p:cNvSpPr>
          <p:nvPr/>
        </p:nvSpPr>
        <p:spPr>
          <a:xfrm>
            <a:off x="484094" y="914758"/>
            <a:ext cx="8205801" cy="5048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buClr>
                <a:schemeClr val="accent5">
                  <a:lumMod val="50000"/>
                </a:schemeClr>
              </a:buClr>
            </a:pPr>
            <a:r>
              <a:rPr lang="en-US" sz="2000" dirty="0" smtClean="0"/>
              <a:t>Primary residential area in Rockland County currently served by:</a:t>
            </a:r>
          </a:p>
          <a:p>
            <a:pPr marL="800100" lvl="2" indent="-342900">
              <a:spcBef>
                <a:spcPts val="800"/>
              </a:spcBef>
              <a:buClr>
                <a:schemeClr val="accent5">
                  <a:lumMod val="50000"/>
                </a:schemeClr>
              </a:buClr>
              <a:buFont typeface="Courier New" panose="02070309020205020404" pitchFamily="49" charset="0"/>
              <a:buChar char="o"/>
            </a:pPr>
            <a:r>
              <a:rPr lang="en-US" dirty="0" smtClean="0"/>
              <a:t>Two substations with relatively long distribution circuits</a:t>
            </a:r>
          </a:p>
          <a:p>
            <a:pPr marL="800100" lvl="2" indent="-342900">
              <a:spcBef>
                <a:spcPts val="800"/>
              </a:spcBef>
              <a:buClr>
                <a:schemeClr val="accent5">
                  <a:lumMod val="50000"/>
                </a:schemeClr>
              </a:buClr>
              <a:buFont typeface="Courier New" panose="02070309020205020404" pitchFamily="49" charset="0"/>
              <a:buChar char="o"/>
            </a:pPr>
            <a:r>
              <a:rPr lang="en-US" dirty="0" smtClean="0"/>
              <a:t>Tail end of two additional circuits from adjacent substations</a:t>
            </a:r>
          </a:p>
          <a:p>
            <a:pPr>
              <a:spcBef>
                <a:spcPts val="800"/>
              </a:spcBef>
              <a:buClr>
                <a:schemeClr val="accent5">
                  <a:lumMod val="50000"/>
                </a:schemeClr>
              </a:buClr>
            </a:pPr>
            <a:r>
              <a:rPr lang="en-US" sz="2000" dirty="0" smtClean="0"/>
              <a:t>Electric load growth including plans for large subdivisions consisting of residential single and multi-family units will require new infrastructure to meet planning criteria and reliability needs:</a:t>
            </a:r>
          </a:p>
          <a:p>
            <a:pPr marL="800100" lvl="2" indent="-342900">
              <a:spcBef>
                <a:spcPts val="800"/>
              </a:spcBef>
              <a:buClr>
                <a:schemeClr val="accent5">
                  <a:lumMod val="50000"/>
                </a:schemeClr>
              </a:buClr>
              <a:buFont typeface="Courier New" panose="02070309020205020404" pitchFamily="49" charset="0"/>
              <a:buChar char="o"/>
            </a:pPr>
            <a:r>
              <a:rPr lang="en-US" dirty="0" smtClean="0"/>
              <a:t>138kV underground transmission feed</a:t>
            </a:r>
          </a:p>
          <a:p>
            <a:pPr marL="800100" lvl="2" indent="-342900">
              <a:spcBef>
                <a:spcPts val="800"/>
              </a:spcBef>
              <a:buClr>
                <a:schemeClr val="accent5">
                  <a:lumMod val="50000"/>
                </a:schemeClr>
              </a:buClr>
              <a:buFont typeface="Courier New" panose="02070309020205020404" pitchFamily="49" charset="0"/>
              <a:buChar char="o"/>
            </a:pPr>
            <a:r>
              <a:rPr lang="en-US" dirty="0" smtClean="0"/>
              <a:t>Two 50 MVA – 138/13.2kV transformers with LTCs</a:t>
            </a:r>
          </a:p>
          <a:p>
            <a:pPr marL="800100" lvl="2" indent="-342900">
              <a:spcBef>
                <a:spcPts val="800"/>
              </a:spcBef>
              <a:buClr>
                <a:schemeClr val="accent5">
                  <a:lumMod val="50000"/>
                </a:schemeClr>
              </a:buClr>
              <a:buFont typeface="Courier New" panose="02070309020205020404" pitchFamily="49" charset="0"/>
              <a:buChar char="o"/>
            </a:pPr>
            <a:r>
              <a:rPr lang="en-US" dirty="0" smtClean="0"/>
              <a:t>Switchgear with 10 circuit positions</a:t>
            </a:r>
          </a:p>
          <a:p>
            <a:pPr marL="800100" lvl="2" indent="-342900">
              <a:spcBef>
                <a:spcPts val="800"/>
              </a:spcBef>
              <a:buClr>
                <a:schemeClr val="accent5">
                  <a:lumMod val="50000"/>
                </a:schemeClr>
              </a:buClr>
              <a:buFont typeface="Courier New" panose="02070309020205020404" pitchFamily="49" charset="0"/>
              <a:buChar char="o"/>
            </a:pPr>
            <a:r>
              <a:rPr lang="en-US" dirty="0" smtClean="0"/>
              <a:t>6 initial distribution circuits and 4 future</a:t>
            </a:r>
          </a:p>
          <a:p>
            <a:pPr>
              <a:spcBef>
                <a:spcPts val="800"/>
              </a:spcBef>
              <a:buClr>
                <a:schemeClr val="accent5">
                  <a:lumMod val="50000"/>
                </a:schemeClr>
              </a:buClr>
            </a:pPr>
            <a:r>
              <a:rPr lang="en-US" sz="2000" dirty="0" smtClean="0"/>
              <a:t>Pomona DER program to defer substation and transmission infrastructure was approved in October 2015 as part of O&amp;R’s last rate case</a:t>
            </a:r>
            <a:endParaRPr lang="en-US" dirty="0" smtClean="0">
              <a:cs typeface="ＭＳ Ｐゴシック" pitchFamily="-110" charset="-128"/>
            </a:endParaRPr>
          </a:p>
          <a:p>
            <a:pPr marL="681174" lvl="1" indent="-174660">
              <a:spcBef>
                <a:spcPts val="800"/>
              </a:spcBef>
            </a:pPr>
            <a:endParaRPr lang="en-US" sz="1200" dirty="0" smtClean="0"/>
          </a:p>
          <a:p>
            <a:pPr marL="282632" indent="-174660">
              <a:spcBef>
                <a:spcPts val="800"/>
              </a:spcBef>
            </a:pPr>
            <a:endParaRPr lang="en-US" sz="2000" dirty="0" smtClean="0"/>
          </a:p>
          <a:p>
            <a:pPr marL="282632" indent="-174660">
              <a:spcBef>
                <a:spcPts val="800"/>
              </a:spcBef>
            </a:pPr>
            <a:endParaRPr lang="en-US" sz="2000" dirty="0"/>
          </a:p>
        </p:txBody>
      </p:sp>
      <p:pic>
        <p:nvPicPr>
          <p:cNvPr id="5122" name="Picture 2" descr="http://www.leadershiprockland.org/wp-content/uploads/2015/06/OR-logo-colo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02624" y="5702093"/>
            <a:ext cx="1509142" cy="26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86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Pomona DER Program </a:t>
            </a:r>
            <a:r>
              <a:rPr lang="en-US" dirty="0" smtClean="0"/>
              <a:t>Procurement </a:t>
            </a:r>
            <a:r>
              <a:rPr lang="en-US" dirty="0"/>
              <a:t>Approach</a:t>
            </a:r>
          </a:p>
        </p:txBody>
      </p:sp>
      <p:sp>
        <p:nvSpPr>
          <p:cNvPr id="8" name="Content Placeholder 2"/>
          <p:cNvSpPr txBox="1">
            <a:spLocks/>
          </p:cNvSpPr>
          <p:nvPr/>
        </p:nvSpPr>
        <p:spPr>
          <a:xfrm>
            <a:off x="484095" y="914063"/>
            <a:ext cx="8462844" cy="44507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5">
                  <a:lumMod val="50000"/>
                </a:schemeClr>
              </a:buClr>
            </a:pPr>
            <a:r>
              <a:rPr lang="en-US" sz="2000" dirty="0" smtClean="0"/>
              <a:t>O&amp;R issued RFI for solutions to achieve up to 6 MW reduction and defer capital investment by up to 4 years</a:t>
            </a:r>
          </a:p>
          <a:p>
            <a:pPr>
              <a:buClr>
                <a:schemeClr val="accent5">
                  <a:lumMod val="50000"/>
                </a:schemeClr>
              </a:buClr>
            </a:pPr>
            <a:r>
              <a:rPr lang="en-US" sz="2000" dirty="0" smtClean="0"/>
              <a:t>Received 30 RFI responses including:</a:t>
            </a:r>
          </a:p>
          <a:p>
            <a:pPr lvl="1">
              <a:buClr>
                <a:schemeClr val="accent5">
                  <a:lumMod val="50000"/>
                </a:schemeClr>
              </a:buClr>
              <a:buFont typeface="Courier New" panose="02070309020205020404" pitchFamily="49" charset="0"/>
              <a:buChar char="o"/>
            </a:pPr>
            <a:r>
              <a:rPr lang="en-US" sz="2000" dirty="0" smtClean="0"/>
              <a:t>DR, Energy Storage, </a:t>
            </a:r>
            <a:r>
              <a:rPr lang="en-US" sz="2000" dirty="0" err="1" smtClean="0"/>
              <a:t>Microgrids</a:t>
            </a:r>
            <a:r>
              <a:rPr lang="en-US" sz="2000" dirty="0" smtClean="0"/>
              <a:t>, Solar, VVO</a:t>
            </a:r>
          </a:p>
          <a:p>
            <a:pPr>
              <a:buClr>
                <a:schemeClr val="accent5">
                  <a:lumMod val="50000"/>
                </a:schemeClr>
              </a:buClr>
            </a:pPr>
            <a:r>
              <a:rPr lang="en-US" sz="2000" dirty="0" smtClean="0"/>
              <a:t>Plans to issue subsequent RFPs for solutions identified in Portfolio Development</a:t>
            </a:r>
          </a:p>
        </p:txBody>
      </p:sp>
      <p:pic>
        <p:nvPicPr>
          <p:cNvPr id="9" name="Picture 2" descr="http://www.leadershiprockland.org/wp-content/uploads/2015/06/OR-logo-colo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02624" y="5702093"/>
            <a:ext cx="1509142" cy="26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045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Pomona DER Program </a:t>
            </a:r>
            <a:r>
              <a:rPr lang="en-US" dirty="0" smtClean="0"/>
              <a:t>Portfolio </a:t>
            </a:r>
            <a:r>
              <a:rPr lang="en-US" dirty="0"/>
              <a:t>Development</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4095" y="1301004"/>
            <a:ext cx="8326784" cy="219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84095" y="3766457"/>
            <a:ext cx="7951823" cy="2092881"/>
          </a:xfrm>
          <a:prstGeom prst="rect">
            <a:avLst/>
          </a:prstGeom>
        </p:spPr>
        <p:txBody>
          <a:bodyPr wrap="square">
            <a:spAutoFit/>
          </a:bodyPr>
          <a:lstStyle/>
          <a:p>
            <a:pPr>
              <a:spcBef>
                <a:spcPct val="50000"/>
              </a:spcBef>
            </a:pPr>
            <a:r>
              <a:rPr lang="en-US" sz="2000" dirty="0">
                <a:solidFill>
                  <a:srgbClr val="002060"/>
                </a:solidFill>
                <a:ea typeface="ＭＳ Ｐゴシック" pitchFamily="34" charset="-128"/>
              </a:rPr>
              <a:t>Key to the process is:</a:t>
            </a:r>
          </a:p>
          <a:p>
            <a:pPr marL="228600" indent="-228600">
              <a:spcBef>
                <a:spcPct val="50000"/>
              </a:spcBef>
              <a:buClr>
                <a:schemeClr val="accent5">
                  <a:lumMod val="50000"/>
                </a:schemeClr>
              </a:buClr>
              <a:buFont typeface="Arial" panose="020B0604020202020204" pitchFamily="34" charset="0"/>
              <a:buChar char="•"/>
            </a:pPr>
            <a:r>
              <a:rPr lang="en-US" sz="2000" dirty="0">
                <a:solidFill>
                  <a:srgbClr val="000000"/>
                </a:solidFill>
                <a:ea typeface="ＭＳ Ｐゴシック" pitchFamily="34" charset="-128"/>
              </a:rPr>
              <a:t>Understanding potential changing grid needs</a:t>
            </a:r>
          </a:p>
          <a:p>
            <a:pPr marL="228600" indent="-228600">
              <a:spcBef>
                <a:spcPct val="50000"/>
              </a:spcBef>
              <a:buClr>
                <a:schemeClr val="accent5">
                  <a:lumMod val="50000"/>
                </a:schemeClr>
              </a:buClr>
              <a:buFont typeface="Arial" panose="020B0604020202020204" pitchFamily="34" charset="0"/>
              <a:buChar char="•"/>
            </a:pPr>
            <a:r>
              <a:rPr lang="en-US" sz="2000" dirty="0">
                <a:solidFill>
                  <a:srgbClr val="000000"/>
                </a:solidFill>
                <a:ea typeface="ＭＳ Ｐゴシック" pitchFamily="34" charset="-128"/>
              </a:rPr>
              <a:t>Determining variations in load among the various customer demographics</a:t>
            </a:r>
          </a:p>
          <a:p>
            <a:pPr marL="228600" indent="-228600">
              <a:spcBef>
                <a:spcPct val="50000"/>
              </a:spcBef>
              <a:buClr>
                <a:schemeClr val="accent5">
                  <a:lumMod val="50000"/>
                </a:schemeClr>
              </a:buClr>
              <a:buFont typeface="Arial" panose="020B0604020202020204" pitchFamily="34" charset="0"/>
              <a:buChar char="•"/>
            </a:pPr>
            <a:r>
              <a:rPr lang="en-US" sz="2000" dirty="0">
                <a:solidFill>
                  <a:srgbClr val="000000"/>
                </a:solidFill>
                <a:ea typeface="ＭＳ Ｐゴシック" pitchFamily="34" charset="-128"/>
              </a:rPr>
              <a:t>Aligning solutions to target the appropriate customers and load</a:t>
            </a:r>
          </a:p>
        </p:txBody>
      </p:sp>
      <p:pic>
        <p:nvPicPr>
          <p:cNvPr id="11" name="Picture 2" descr="http://www.leadershiprockland.org/wp-content/uploads/2015/06/OR-logo-colo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02624" y="5702093"/>
            <a:ext cx="1509142" cy="26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097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Pomona DER Program </a:t>
            </a:r>
            <a:r>
              <a:rPr lang="en-US" dirty="0" smtClean="0"/>
              <a:t>Portfolio </a:t>
            </a:r>
            <a:r>
              <a:rPr lang="en-US" dirty="0"/>
              <a:t>Development</a:t>
            </a:r>
          </a:p>
        </p:txBody>
      </p:sp>
      <p:sp>
        <p:nvSpPr>
          <p:cNvPr id="5" name="Content Placeholder 2"/>
          <p:cNvSpPr txBox="1">
            <a:spLocks/>
          </p:cNvSpPr>
          <p:nvPr/>
        </p:nvSpPr>
        <p:spPr>
          <a:xfrm>
            <a:off x="484094" y="1132114"/>
            <a:ext cx="8242383" cy="4776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5">
                  <a:lumMod val="50000"/>
                </a:schemeClr>
              </a:buClr>
            </a:pPr>
            <a:r>
              <a:rPr lang="en-US" sz="2000" dirty="0" smtClean="0"/>
              <a:t>Customer availability and intent</a:t>
            </a:r>
          </a:p>
          <a:p>
            <a:pPr>
              <a:buClr>
                <a:schemeClr val="accent5">
                  <a:lumMod val="50000"/>
                </a:schemeClr>
              </a:buClr>
            </a:pPr>
            <a:r>
              <a:rPr lang="en-US" sz="2000" dirty="0" smtClean="0"/>
              <a:t>Timeliness</a:t>
            </a:r>
          </a:p>
          <a:p>
            <a:pPr>
              <a:buClr>
                <a:schemeClr val="accent5">
                  <a:lumMod val="50000"/>
                </a:schemeClr>
              </a:buClr>
            </a:pPr>
            <a:r>
              <a:rPr lang="en-US" sz="2000" dirty="0" smtClean="0"/>
              <a:t>Efficiency of resources</a:t>
            </a:r>
          </a:p>
          <a:p>
            <a:pPr>
              <a:buClr>
                <a:schemeClr val="accent5">
                  <a:lumMod val="50000"/>
                </a:schemeClr>
              </a:buClr>
            </a:pPr>
            <a:r>
              <a:rPr lang="en-US" sz="2000" dirty="0" smtClean="0"/>
              <a:t>Reliability of load reduction</a:t>
            </a:r>
          </a:p>
          <a:p>
            <a:pPr>
              <a:buClr>
                <a:schemeClr val="accent5">
                  <a:lumMod val="50000"/>
                </a:schemeClr>
              </a:buClr>
            </a:pPr>
            <a:r>
              <a:rPr lang="en-US" sz="2000" dirty="0" smtClean="0"/>
              <a:t>Flexibility of resources</a:t>
            </a:r>
          </a:p>
          <a:p>
            <a:pPr>
              <a:buClr>
                <a:schemeClr val="accent5">
                  <a:lumMod val="50000"/>
                </a:schemeClr>
              </a:buClr>
            </a:pPr>
            <a:r>
              <a:rPr lang="en-US" sz="2000" dirty="0" smtClean="0"/>
              <a:t>Availability of resources</a:t>
            </a:r>
          </a:p>
          <a:p>
            <a:pPr>
              <a:buClr>
                <a:schemeClr val="accent5">
                  <a:lumMod val="50000"/>
                </a:schemeClr>
              </a:buClr>
            </a:pPr>
            <a:r>
              <a:rPr lang="en-US" sz="2000" dirty="0" smtClean="0"/>
              <a:t>Commercially proven technology</a:t>
            </a:r>
          </a:p>
          <a:p>
            <a:pPr marL="107972" indent="0">
              <a:spcBef>
                <a:spcPts val="800"/>
              </a:spcBef>
              <a:buClr>
                <a:schemeClr val="accent5">
                  <a:lumMod val="50000"/>
                </a:schemeClr>
              </a:buClr>
              <a:buFont typeface="Arial" panose="020B0604020202020204" pitchFamily="34" charset="0"/>
              <a:buNone/>
            </a:pPr>
            <a:r>
              <a:rPr lang="en-US" sz="2000" dirty="0" smtClean="0"/>
              <a:t> </a:t>
            </a:r>
          </a:p>
          <a:p>
            <a:pPr marL="681174" lvl="1" indent="-174660">
              <a:spcBef>
                <a:spcPts val="800"/>
              </a:spcBef>
            </a:pPr>
            <a:endParaRPr lang="en-US" dirty="0" smtClean="0">
              <a:cs typeface="ＭＳ Ｐゴシック" pitchFamily="-110" charset="-128"/>
            </a:endParaRPr>
          </a:p>
          <a:p>
            <a:pPr marL="681174" lvl="1" indent="-174660">
              <a:spcBef>
                <a:spcPts val="800"/>
              </a:spcBef>
            </a:pPr>
            <a:endParaRPr lang="en-US" sz="1200" dirty="0" smtClean="0"/>
          </a:p>
          <a:p>
            <a:pPr marL="282632" indent="-174660">
              <a:spcBef>
                <a:spcPts val="800"/>
              </a:spcBef>
            </a:pPr>
            <a:endParaRPr lang="en-US" sz="2000" dirty="0" smtClean="0"/>
          </a:p>
          <a:p>
            <a:pPr marL="282632" indent="-174660">
              <a:spcBef>
                <a:spcPts val="800"/>
              </a:spcBef>
            </a:pPr>
            <a:endParaRPr lang="en-US" sz="2000" dirty="0"/>
          </a:p>
        </p:txBody>
      </p:sp>
      <p:pic>
        <p:nvPicPr>
          <p:cNvPr id="6" name="Picture 2" descr="http://www.leadershiprockland.org/wp-content/uploads/2015/06/OR-logo-colo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02624" y="5702093"/>
            <a:ext cx="1509142" cy="26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099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Pomona DER Program Next Steps</a:t>
            </a:r>
            <a:endParaRPr lang="en-US" dirty="0"/>
          </a:p>
        </p:txBody>
      </p:sp>
      <p:sp>
        <p:nvSpPr>
          <p:cNvPr id="6" name="Content Placeholder 2"/>
          <p:cNvSpPr txBox="1">
            <a:spLocks/>
          </p:cNvSpPr>
          <p:nvPr/>
        </p:nvSpPr>
        <p:spPr>
          <a:xfrm>
            <a:off x="484095" y="1120894"/>
            <a:ext cx="8462844" cy="44507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5">
                  <a:lumMod val="50000"/>
                </a:schemeClr>
              </a:buClr>
            </a:pPr>
            <a:r>
              <a:rPr lang="en-US" sz="2000" dirty="0" smtClean="0"/>
              <a:t>Continue to review and refine forecast need</a:t>
            </a:r>
          </a:p>
          <a:p>
            <a:pPr>
              <a:buClr>
                <a:schemeClr val="accent5">
                  <a:lumMod val="50000"/>
                </a:schemeClr>
              </a:buClr>
            </a:pPr>
            <a:r>
              <a:rPr lang="en-US" sz="2000" dirty="0" smtClean="0"/>
              <a:t>Incorporate RFI solutions as part of Portfolio Development</a:t>
            </a:r>
          </a:p>
          <a:p>
            <a:pPr>
              <a:buClr>
                <a:schemeClr val="accent5">
                  <a:lumMod val="50000"/>
                </a:schemeClr>
              </a:buClr>
            </a:pPr>
            <a:r>
              <a:rPr lang="en-US" sz="2000" dirty="0" smtClean="0"/>
              <a:t>Leverage existing EE and DR programs as part of the Portfolio process </a:t>
            </a:r>
          </a:p>
          <a:p>
            <a:pPr marL="685800" lvl="2">
              <a:buClr>
                <a:schemeClr val="accent5">
                  <a:lumMod val="50000"/>
                </a:schemeClr>
              </a:buClr>
            </a:pPr>
            <a:r>
              <a:rPr lang="en-US" dirty="0" smtClean="0"/>
              <a:t>Issue Demand Response RFP</a:t>
            </a:r>
          </a:p>
          <a:p>
            <a:pPr>
              <a:buClr>
                <a:schemeClr val="accent5">
                  <a:lumMod val="50000"/>
                </a:schemeClr>
              </a:buClr>
            </a:pPr>
            <a:r>
              <a:rPr lang="en-US" sz="2000" dirty="0" smtClean="0"/>
              <a:t>Apply lessons learned from REV demonstration projects</a:t>
            </a:r>
          </a:p>
          <a:p>
            <a:pPr>
              <a:buClr>
                <a:schemeClr val="accent5">
                  <a:lumMod val="50000"/>
                </a:schemeClr>
              </a:buClr>
            </a:pPr>
            <a:r>
              <a:rPr lang="en-US" sz="2000" dirty="0" smtClean="0"/>
              <a:t>Community Engagement</a:t>
            </a:r>
          </a:p>
          <a:p>
            <a:pPr>
              <a:buClr>
                <a:schemeClr val="accent5">
                  <a:lumMod val="50000"/>
                </a:schemeClr>
              </a:buClr>
            </a:pPr>
            <a:r>
              <a:rPr lang="en-US" sz="2000" dirty="0" smtClean="0"/>
              <a:t>AMI deployment to enable solutions</a:t>
            </a:r>
            <a:endParaRPr lang="en-US" sz="2000" dirty="0"/>
          </a:p>
        </p:txBody>
      </p:sp>
      <p:pic>
        <p:nvPicPr>
          <p:cNvPr id="7" name="Picture 2" descr="http://www.leadershiprockland.org/wp-content/uploads/2015/06/OR-logo-colo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02624" y="5702093"/>
            <a:ext cx="1509142" cy="26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638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Group Ground Rules*</a:t>
            </a:r>
          </a:p>
        </p:txBody>
      </p:sp>
      <p:sp>
        <p:nvSpPr>
          <p:cNvPr id="6" name="Rectangle 5"/>
          <p:cNvSpPr/>
          <p:nvPr/>
        </p:nvSpPr>
        <p:spPr>
          <a:xfrm>
            <a:off x="484095" y="851045"/>
            <a:ext cx="8021781" cy="5386090"/>
          </a:xfrm>
          <a:prstGeom prst="rect">
            <a:avLst/>
          </a:prstGeom>
        </p:spPr>
        <p:txBody>
          <a:bodyPr wrap="square">
            <a:spAutoFit/>
          </a:bodyPr>
          <a:lstStyle/>
          <a:p>
            <a:pPr marL="274320" indent="-274320">
              <a:buFont typeface="Arial" panose="020B0604020202020204" pitchFamily="34" charset="0"/>
              <a:buChar char="•"/>
            </a:pPr>
            <a:r>
              <a:rPr lang="en-US" sz="1600" dirty="0">
                <a:solidFill>
                  <a:prstClr val="black"/>
                </a:solidFill>
              </a:rPr>
              <a:t>All stakeholder engagement </a:t>
            </a:r>
            <a:r>
              <a:rPr lang="en-US" sz="1600" dirty="0" smtClean="0">
                <a:solidFill>
                  <a:prstClr val="black"/>
                </a:solidFill>
              </a:rPr>
              <a:t>(Advisory </a:t>
            </a:r>
            <a:r>
              <a:rPr lang="en-US" sz="1600" dirty="0">
                <a:solidFill>
                  <a:prstClr val="black"/>
                </a:solidFill>
              </a:rPr>
              <a:t>G</a:t>
            </a:r>
            <a:r>
              <a:rPr lang="en-US" sz="1600" dirty="0" smtClean="0">
                <a:solidFill>
                  <a:prstClr val="black"/>
                </a:solidFill>
              </a:rPr>
              <a:t>roup </a:t>
            </a:r>
            <a:r>
              <a:rPr lang="en-US" sz="1600" dirty="0">
                <a:solidFill>
                  <a:prstClr val="black"/>
                </a:solidFill>
              </a:rPr>
              <a:t>and </a:t>
            </a:r>
            <a:r>
              <a:rPr lang="en-US" sz="1600" dirty="0" smtClean="0">
                <a:solidFill>
                  <a:prstClr val="black"/>
                </a:solidFill>
              </a:rPr>
              <a:t>Engagement </a:t>
            </a:r>
            <a:r>
              <a:rPr lang="en-US" sz="1600" dirty="0">
                <a:solidFill>
                  <a:prstClr val="black"/>
                </a:solidFill>
              </a:rPr>
              <a:t>G</a:t>
            </a:r>
            <a:r>
              <a:rPr lang="en-US" sz="1600" dirty="0" smtClean="0">
                <a:solidFill>
                  <a:prstClr val="black"/>
                </a:solidFill>
              </a:rPr>
              <a:t>roup</a:t>
            </a:r>
            <a:r>
              <a:rPr lang="en-US" sz="1600" dirty="0">
                <a:solidFill>
                  <a:prstClr val="black"/>
                </a:solidFill>
              </a:rPr>
              <a:t>) meetings, webinars and information exchange are designed </a:t>
            </a:r>
            <a:r>
              <a:rPr lang="en-US" sz="1600" u="sng" dirty="0">
                <a:solidFill>
                  <a:prstClr val="black"/>
                </a:solidFill>
              </a:rPr>
              <a:t>solely</a:t>
            </a:r>
            <a:r>
              <a:rPr lang="en-US" sz="1600" dirty="0">
                <a:solidFill>
                  <a:prstClr val="black"/>
                </a:solidFill>
              </a:rPr>
              <a:t> to provide an</a:t>
            </a:r>
            <a:r>
              <a:rPr lang="en-US" sz="1600" dirty="0">
                <a:solidFill>
                  <a:srgbClr val="FF0000"/>
                </a:solidFill>
              </a:rPr>
              <a:t> </a:t>
            </a:r>
            <a:r>
              <a:rPr lang="en-US" sz="1600" dirty="0">
                <a:solidFill>
                  <a:prstClr val="black"/>
                </a:solidFill>
              </a:rPr>
              <a:t>open forum or means for the expression of various points of view </a:t>
            </a:r>
            <a:r>
              <a:rPr lang="en-US" sz="1600" u="sng" dirty="0">
                <a:solidFill>
                  <a:prstClr val="black"/>
                </a:solidFill>
              </a:rPr>
              <a:t>in compliance with antitrust laws</a:t>
            </a:r>
            <a:r>
              <a:rPr lang="en-US" sz="1600" dirty="0">
                <a:solidFill>
                  <a:prstClr val="black"/>
                </a:solidFill>
              </a:rPr>
              <a:t>.  </a:t>
            </a:r>
          </a:p>
          <a:p>
            <a:pPr marL="274320" indent="-274320">
              <a:buFont typeface="Arial" panose="020B0604020202020204" pitchFamily="34" charset="0"/>
              <a:buChar char="•"/>
            </a:pPr>
            <a:endParaRPr lang="en-US" sz="1000" dirty="0">
              <a:solidFill>
                <a:prstClr val="black"/>
              </a:solidFill>
            </a:endParaRPr>
          </a:p>
          <a:p>
            <a:pPr marL="274320" indent="-274320">
              <a:buFont typeface="Arial" panose="020B0604020202020204" pitchFamily="34" charset="0"/>
              <a:buChar char="•"/>
            </a:pPr>
            <a:r>
              <a:rPr lang="en-US" sz="1600" u="sng" dirty="0">
                <a:solidFill>
                  <a:prstClr val="black"/>
                </a:solidFill>
              </a:rPr>
              <a:t>Under no circumstances </a:t>
            </a:r>
            <a:r>
              <a:rPr lang="en-US" sz="1600" dirty="0">
                <a:solidFill>
                  <a:prstClr val="black"/>
                </a:solidFill>
              </a:rPr>
              <a:t>shall stakeholder engagement activities be used as a means for competing companies to reach any understanding, expressed or implied, which tends to restrict competition, or in any way, to impair the ability of participating members to exercise independent business judgment regarding matters affecting competition or regulatory positions.</a:t>
            </a:r>
          </a:p>
          <a:p>
            <a:pPr marL="274320" indent="-274320">
              <a:buFont typeface="Arial" panose="020B0604020202020204" pitchFamily="34" charset="0"/>
              <a:buChar char="•"/>
            </a:pPr>
            <a:endParaRPr lang="en-US" sz="1000" dirty="0">
              <a:solidFill>
                <a:prstClr val="black"/>
              </a:solidFill>
            </a:endParaRPr>
          </a:p>
          <a:p>
            <a:pPr marL="274320" indent="-274320">
              <a:buFont typeface="Arial" panose="020B0604020202020204" pitchFamily="34" charset="0"/>
              <a:buChar char="•"/>
            </a:pPr>
            <a:r>
              <a:rPr lang="en-US" sz="1600" dirty="0">
                <a:solidFill>
                  <a:prstClr val="black"/>
                </a:solidFill>
              </a:rPr>
              <a:t>Proprietary information </a:t>
            </a:r>
            <a:r>
              <a:rPr lang="en-US" sz="1600" u="sng" dirty="0">
                <a:solidFill>
                  <a:prstClr val="black"/>
                </a:solidFill>
              </a:rPr>
              <a:t>shall not be disclosed by any participant </a:t>
            </a:r>
            <a:r>
              <a:rPr lang="en-US" sz="1600" dirty="0">
                <a:solidFill>
                  <a:prstClr val="black"/>
                </a:solidFill>
              </a:rPr>
              <a:t>during any stakeholder engagement meeting or its subgroups. In addition, no information of a secret or proprietary nature shall be made available to stakeholder engagement members.</a:t>
            </a:r>
          </a:p>
          <a:p>
            <a:pPr marL="274320" indent="-274320">
              <a:buFont typeface="Arial" panose="020B0604020202020204" pitchFamily="34" charset="0"/>
              <a:buChar char="•"/>
            </a:pPr>
            <a:endParaRPr lang="en-US" sz="1000" dirty="0">
              <a:solidFill>
                <a:prstClr val="black"/>
              </a:solidFill>
            </a:endParaRPr>
          </a:p>
          <a:p>
            <a:pPr marL="274320" indent="-274320">
              <a:buFont typeface="Arial" panose="020B0604020202020204" pitchFamily="34" charset="0"/>
              <a:buChar char="•"/>
            </a:pPr>
            <a:r>
              <a:rPr lang="en-US" sz="1600" dirty="0">
                <a:solidFill>
                  <a:prstClr val="black"/>
                </a:solidFill>
              </a:rPr>
              <a:t>All proprietary information which may nonetheless be publicly disclosed by any participant during any stakeholder engagement meeting or its subgroups </a:t>
            </a:r>
            <a:r>
              <a:rPr lang="en-US" sz="1600" u="sng" dirty="0">
                <a:solidFill>
                  <a:prstClr val="black"/>
                </a:solidFill>
              </a:rPr>
              <a:t>shall be deemed to have been disclosed on a non-confidential basis</a:t>
            </a:r>
            <a:r>
              <a:rPr lang="en-US" sz="1600" dirty="0">
                <a:solidFill>
                  <a:prstClr val="black"/>
                </a:solidFill>
              </a:rPr>
              <a:t>, without any restrictions on use by anyone, except that no valid copyright or patent right shall be deemed to have been waived by such disclosure.</a:t>
            </a:r>
          </a:p>
          <a:p>
            <a:pPr marL="274320" indent="-274320">
              <a:buFont typeface="Arial" panose="020B0604020202020204" pitchFamily="34" charset="0"/>
              <a:buChar char="•"/>
            </a:pPr>
            <a:endParaRPr lang="en-US" sz="1000" dirty="0">
              <a:solidFill>
                <a:prstClr val="black"/>
              </a:solidFill>
            </a:endParaRPr>
          </a:p>
          <a:p>
            <a:pPr marL="274320" indent="-274320">
              <a:buFont typeface="Arial" panose="020B0604020202020204" pitchFamily="34" charset="0"/>
              <a:buChar char="•"/>
            </a:pPr>
            <a:r>
              <a:rPr lang="en-US" sz="1600" dirty="0">
                <a:solidFill>
                  <a:prstClr val="black"/>
                </a:solidFill>
              </a:rPr>
              <a:t>AG &amp; EG discussions will be </a:t>
            </a:r>
            <a:r>
              <a:rPr lang="en-US" sz="1600" u="sng" dirty="0">
                <a:solidFill>
                  <a:prstClr val="black"/>
                </a:solidFill>
              </a:rPr>
              <a:t>open forums without attribution </a:t>
            </a:r>
            <a:r>
              <a:rPr lang="en-US" sz="1600" dirty="0">
                <a:solidFill>
                  <a:prstClr val="black"/>
                </a:solidFill>
              </a:rPr>
              <a:t>and no public documents by the AG or EG will be produced unless publication is agreed upon by the group.</a:t>
            </a:r>
          </a:p>
          <a:p>
            <a:pPr algn="r"/>
            <a:r>
              <a:rPr lang="en-US" sz="1200" i="1" dirty="0">
                <a:solidFill>
                  <a:prstClr val="black"/>
                </a:solidFill>
              </a:rPr>
              <a:t>*Ground Rules adapted from the JU Advisory Group</a:t>
            </a:r>
            <a:endParaRPr lang="en-US" sz="1100" i="1" dirty="0">
              <a:solidFill>
                <a:prstClr val="black"/>
              </a:solidFill>
            </a:endParaRPr>
          </a:p>
        </p:txBody>
      </p:sp>
    </p:spTree>
    <p:extLst>
      <p:ext uri="{BB962C8B-B14F-4D97-AF65-F5344CB8AC3E}">
        <p14:creationId xmlns:p14="http://schemas.microsoft.com/office/powerpoint/2010/main" val="3020043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 Edison</a:t>
            </a:r>
            <a:endParaRPr lang="en-US" dirty="0"/>
          </a:p>
        </p:txBody>
      </p:sp>
      <p:sp>
        <p:nvSpPr>
          <p:cNvPr id="3" name="Text Placeholder 2"/>
          <p:cNvSpPr>
            <a:spLocks noGrp="1"/>
          </p:cNvSpPr>
          <p:nvPr>
            <p:ph type="body" idx="1"/>
          </p:nvPr>
        </p:nvSpPr>
        <p:spPr/>
        <p:txBody>
          <a:bodyPr>
            <a:normAutofit fontScale="92500" lnSpcReduction="10000"/>
          </a:bodyPr>
          <a:lstStyle/>
          <a:p>
            <a:pPr>
              <a:lnSpc>
                <a:spcPct val="100000"/>
              </a:lnSpc>
              <a:spcBef>
                <a:spcPts val="1200"/>
              </a:spcBef>
              <a:spcAft>
                <a:spcPts val="3001"/>
              </a:spcAft>
            </a:pPr>
            <a:r>
              <a:rPr lang="en-US" b="1" dirty="0">
                <a:solidFill>
                  <a:srgbClr val="002060"/>
                </a:solidFill>
              </a:rPr>
              <a:t>Brooklyn Queens Demand Management Neighborhood </a:t>
            </a:r>
            <a:r>
              <a:rPr lang="en-US" b="1" dirty="0" smtClean="0">
                <a:solidFill>
                  <a:srgbClr val="002060"/>
                </a:solidFill>
              </a:rPr>
              <a:t>Program</a:t>
            </a:r>
          </a:p>
          <a:p>
            <a:r>
              <a:rPr lang="en-US" sz="1700" dirty="0" smtClean="0">
                <a:solidFill>
                  <a:srgbClr val="002060"/>
                </a:solidFill>
              </a:rPr>
              <a:t>Greg </a:t>
            </a:r>
            <a:r>
              <a:rPr lang="en-US" sz="1700" dirty="0" err="1" smtClean="0">
                <a:solidFill>
                  <a:srgbClr val="002060"/>
                </a:solidFill>
              </a:rPr>
              <a:t>Elcock</a:t>
            </a:r>
            <a:endParaRPr lang="en-US" sz="1700" dirty="0" smtClean="0">
              <a:solidFill>
                <a:srgbClr val="002060"/>
              </a:solidFill>
            </a:endParaRPr>
          </a:p>
          <a:p>
            <a:r>
              <a:rPr lang="en-US" sz="1700" dirty="0" smtClean="0">
                <a:solidFill>
                  <a:srgbClr val="002060"/>
                </a:solidFill>
              </a:rPr>
              <a:t>Section Manager – Targeted Demand Management</a:t>
            </a:r>
            <a:endParaRPr lang="en-US" sz="1700" dirty="0">
              <a:solidFill>
                <a:srgbClr val="002060"/>
              </a:solidFill>
            </a:endParaRPr>
          </a:p>
        </p:txBody>
      </p:sp>
      <p:pic>
        <p:nvPicPr>
          <p:cNvPr id="5" name="Picture 2" descr="http://momath.org/wp-content/uploads/2015/09/con-edison-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1975" y="5639911"/>
            <a:ext cx="1736264" cy="35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51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p:cNvSpPr txBox="1">
            <a:spLocks/>
          </p:cNvSpPr>
          <p:nvPr/>
        </p:nvSpPr>
        <p:spPr>
          <a:xfrm>
            <a:off x="484298" y="283327"/>
            <a:ext cx="8413941" cy="4471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r>
              <a:rPr lang="en-US" dirty="0" smtClean="0"/>
              <a:t>Deferral of ~$1 billion in traditional solutions</a:t>
            </a:r>
            <a:endParaRPr lang="en-US" dirty="0"/>
          </a:p>
        </p:txBody>
      </p:sp>
      <p:sp>
        <p:nvSpPr>
          <p:cNvPr id="5" name="Text Placeholder 13"/>
          <p:cNvSpPr txBox="1">
            <a:spLocks/>
          </p:cNvSpPr>
          <p:nvPr/>
        </p:nvSpPr>
        <p:spPr>
          <a:xfrm>
            <a:off x="4810579" y="1588288"/>
            <a:ext cx="3906562" cy="338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rgbClr val="002060"/>
                </a:solidFill>
              </a:rPr>
              <a:t>BQDM Geography</a:t>
            </a:r>
            <a:endParaRPr lang="en-US" sz="2000" dirty="0">
              <a:solidFill>
                <a:srgbClr val="002060"/>
              </a:solidFill>
            </a:endParaRPr>
          </a:p>
        </p:txBody>
      </p:sp>
      <p:sp>
        <p:nvSpPr>
          <p:cNvPr id="6" name="Text Placeholder 14"/>
          <p:cNvSpPr txBox="1">
            <a:spLocks/>
          </p:cNvSpPr>
          <p:nvPr/>
        </p:nvSpPr>
        <p:spPr>
          <a:xfrm>
            <a:off x="466425" y="1588288"/>
            <a:ext cx="3906562" cy="338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chemeClr val="accent5">
                    <a:lumMod val="50000"/>
                  </a:schemeClr>
                </a:solidFill>
              </a:rPr>
              <a:t>BQDM Program</a:t>
            </a:r>
            <a:endParaRPr lang="en-US" sz="2000" dirty="0">
              <a:solidFill>
                <a:schemeClr val="accent5">
                  <a:lumMod val="50000"/>
                </a:schemeClr>
              </a:solidFill>
            </a:endParaRPr>
          </a:p>
        </p:txBody>
      </p:sp>
      <p:sp>
        <p:nvSpPr>
          <p:cNvPr id="7" name="Content Placeholder 2"/>
          <p:cNvSpPr txBox="1">
            <a:spLocks/>
          </p:cNvSpPr>
          <p:nvPr/>
        </p:nvSpPr>
        <p:spPr>
          <a:xfrm>
            <a:off x="660958" y="2185600"/>
            <a:ext cx="3876906" cy="41521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5">
                  <a:lumMod val="50000"/>
                </a:schemeClr>
              </a:buClr>
            </a:pPr>
            <a:r>
              <a:rPr lang="en-US" sz="2000" dirty="0" smtClean="0"/>
              <a:t>BQDM Filing submitted on July 15, 2014</a:t>
            </a:r>
          </a:p>
          <a:p>
            <a:pPr>
              <a:spcAft>
                <a:spcPts val="600"/>
              </a:spcAft>
              <a:buClr>
                <a:schemeClr val="accent5">
                  <a:lumMod val="50000"/>
                </a:schemeClr>
              </a:buClr>
            </a:pPr>
            <a:r>
              <a:rPr lang="en-US" sz="2000" dirty="0" smtClean="0"/>
              <a:t>Order approving BQDM issued on December 12, 2014</a:t>
            </a:r>
          </a:p>
          <a:p>
            <a:pPr>
              <a:spcAft>
                <a:spcPts val="600"/>
              </a:spcAft>
              <a:buClr>
                <a:schemeClr val="accent5">
                  <a:lumMod val="50000"/>
                </a:schemeClr>
              </a:buClr>
            </a:pPr>
            <a:r>
              <a:rPr lang="en-US" sz="2000" dirty="0" smtClean="0"/>
              <a:t>Utility expenditures treated as 10-year capital assets with regulated return, with performance incentive on ROE.</a:t>
            </a:r>
          </a:p>
          <a:p>
            <a:pPr marL="0" indent="0">
              <a:spcAft>
                <a:spcPts val="600"/>
              </a:spcAft>
              <a:buClr>
                <a:schemeClr val="accent5">
                  <a:lumMod val="50000"/>
                </a:schemeClr>
              </a:buClr>
              <a:buNone/>
            </a:pPr>
            <a:r>
              <a:rPr lang="en-US" sz="2000" dirty="0"/>
              <a:t>The Con Ed 2016 DSIP filing identified approximately 9 projects with potential for future NWAs</a:t>
            </a:r>
          </a:p>
          <a:p>
            <a:pPr>
              <a:spcAft>
                <a:spcPts val="600"/>
              </a:spcAft>
              <a:buClr>
                <a:schemeClr val="accent5">
                  <a:lumMod val="50000"/>
                </a:schemeClr>
              </a:buClr>
            </a:pPr>
            <a:endParaRPr lang="en-US" sz="2000" dirty="0" smtClean="0"/>
          </a:p>
          <a:p>
            <a:endParaRPr lang="en-US" sz="1600" dirty="0"/>
          </a:p>
        </p:txBody>
      </p:sp>
      <p:pic>
        <p:nvPicPr>
          <p:cNvPr id="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29480" y="2185600"/>
            <a:ext cx="4268759" cy="345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466425" y="1109872"/>
            <a:ext cx="6632470" cy="31692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Brooklyn Queens demand management (“BQDM”)</a:t>
            </a:r>
          </a:p>
        </p:txBody>
      </p:sp>
      <p:pic>
        <p:nvPicPr>
          <p:cNvPr id="8194" name="Picture 2" descr="http://momath.org/wp-content/uploads/2015/09/con-edison-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1975" y="5639911"/>
            <a:ext cx="1736264" cy="35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238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68086" y="348343"/>
            <a:ext cx="8334542" cy="4136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r>
              <a:rPr lang="en-US" dirty="0" smtClean="0"/>
              <a:t/>
            </a:r>
            <a:br>
              <a:rPr lang="en-US" dirty="0" smtClean="0"/>
            </a:br>
            <a:r>
              <a:rPr lang="en-US" dirty="0" smtClean="0"/>
              <a:t>The BQDM Challenge</a:t>
            </a:r>
            <a:br>
              <a:rPr lang="en-US" dirty="0" smtClean="0"/>
            </a:b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541807968"/>
              </p:ext>
            </p:extLst>
          </p:nvPr>
        </p:nvGraphicFramePr>
        <p:xfrm>
          <a:off x="246457" y="1417375"/>
          <a:ext cx="8556171" cy="414522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18457" y="955710"/>
            <a:ext cx="4332514" cy="461665"/>
          </a:xfrm>
          <a:prstGeom prst="rect">
            <a:avLst/>
          </a:prstGeom>
          <a:noFill/>
        </p:spPr>
        <p:txBody>
          <a:bodyPr wrap="square" rtlCol="0">
            <a:spAutoFit/>
          </a:bodyPr>
          <a:lstStyle/>
          <a:p>
            <a:r>
              <a:rPr lang="en-US" sz="2400" dirty="0">
                <a:solidFill>
                  <a:srgbClr val="0070C0"/>
                </a:solidFill>
              </a:rPr>
              <a:t>Solution Must Address 12 Hours</a:t>
            </a:r>
            <a:endParaRPr lang="en-US" sz="2400" dirty="0"/>
          </a:p>
        </p:txBody>
      </p:sp>
      <p:pic>
        <p:nvPicPr>
          <p:cNvPr id="11" name="Picture 2" descr="http://momath.org/wp-content/uploads/2015/09/con-edison-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1975" y="5639911"/>
            <a:ext cx="1736264" cy="354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35357" y="3048000"/>
            <a:ext cx="4050967" cy="18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597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p:nvPr>
        </p:nvSpPr>
        <p:spPr bwMode="auto">
          <a:xfrm>
            <a:off x="484095" y="326571"/>
            <a:ext cx="8218842" cy="411010"/>
          </a:xfrm>
          <a:prstGeom prst="rect">
            <a:avLst/>
          </a:prstGeom>
          <a:noFill/>
          <a:ln w="9525">
            <a:noFill/>
            <a:miter lim="800000"/>
            <a:headEnd/>
            <a:tailEnd/>
          </a:ln>
        </p:spPr>
        <p:txBody>
          <a:bodyPr vert="horz" wrap="square" lIns="91456" tIns="45728" rIns="91456" bIns="45728" numCol="1" anchor="t" anchorCtr="0" compatLnSpc="1">
            <a:prstTxWarp prst="textNoShape">
              <a:avLst/>
            </a:prstTxWarp>
          </a:bodyPr>
          <a:lstStyle>
            <a:lvl1pPr algn="l" rtl="0" fontAlgn="base">
              <a:lnSpc>
                <a:spcPct val="90000"/>
              </a:lnSpc>
              <a:spcBef>
                <a:spcPct val="0"/>
              </a:spcBef>
              <a:spcAft>
                <a:spcPct val="0"/>
              </a:spcAft>
              <a:defRPr sz="2800">
                <a:solidFill>
                  <a:schemeClr val="tx1"/>
                </a:solidFill>
                <a:latin typeface="+mj-lt"/>
                <a:ea typeface="ＭＳ Ｐゴシック" pitchFamily="-110" charset="-128"/>
                <a:cs typeface="ＭＳ Ｐゴシック" pitchFamily="-110" charset="-128"/>
              </a:defRPr>
            </a:lvl1pPr>
            <a:lvl2pPr algn="l" rtl="0" fontAlgn="base">
              <a:lnSpc>
                <a:spcPct val="90000"/>
              </a:lnSpc>
              <a:spcBef>
                <a:spcPct val="0"/>
              </a:spcBef>
              <a:spcAft>
                <a:spcPct val="0"/>
              </a:spcAft>
              <a:defRPr sz="2800">
                <a:solidFill>
                  <a:schemeClr val="tx1"/>
                </a:solidFill>
                <a:latin typeface="Arial Black" pitchFamily="-110" charset="0"/>
                <a:ea typeface="ＭＳ Ｐゴシック" pitchFamily="-110" charset="-128"/>
                <a:cs typeface="ＭＳ Ｐゴシック" pitchFamily="-110" charset="-128"/>
              </a:defRPr>
            </a:lvl2pPr>
            <a:lvl3pPr algn="l" rtl="0" fontAlgn="base">
              <a:lnSpc>
                <a:spcPct val="90000"/>
              </a:lnSpc>
              <a:spcBef>
                <a:spcPct val="0"/>
              </a:spcBef>
              <a:spcAft>
                <a:spcPct val="0"/>
              </a:spcAft>
              <a:defRPr sz="2800">
                <a:solidFill>
                  <a:schemeClr val="tx1"/>
                </a:solidFill>
                <a:latin typeface="Arial Black" pitchFamily="-110" charset="0"/>
                <a:ea typeface="ＭＳ Ｐゴシック" pitchFamily="-110" charset="-128"/>
                <a:cs typeface="ＭＳ Ｐゴシック" pitchFamily="-110" charset="-128"/>
              </a:defRPr>
            </a:lvl3pPr>
            <a:lvl4pPr algn="l" rtl="0" fontAlgn="base">
              <a:lnSpc>
                <a:spcPct val="90000"/>
              </a:lnSpc>
              <a:spcBef>
                <a:spcPct val="0"/>
              </a:spcBef>
              <a:spcAft>
                <a:spcPct val="0"/>
              </a:spcAft>
              <a:defRPr sz="2800">
                <a:solidFill>
                  <a:schemeClr val="tx1"/>
                </a:solidFill>
                <a:latin typeface="Arial Black" pitchFamily="-110" charset="0"/>
                <a:ea typeface="ＭＳ Ｐゴシック" pitchFamily="-110" charset="-128"/>
                <a:cs typeface="ＭＳ Ｐゴシック" pitchFamily="-110" charset="-128"/>
              </a:defRPr>
            </a:lvl4pPr>
            <a:lvl5pPr algn="l" rtl="0" fontAlgn="base">
              <a:lnSpc>
                <a:spcPct val="90000"/>
              </a:lnSpc>
              <a:spcBef>
                <a:spcPct val="0"/>
              </a:spcBef>
              <a:spcAft>
                <a:spcPct val="0"/>
              </a:spcAft>
              <a:defRPr sz="2800">
                <a:solidFill>
                  <a:schemeClr val="tx1"/>
                </a:solidFill>
                <a:latin typeface="Arial Black" pitchFamily="-110" charset="0"/>
                <a:ea typeface="ＭＳ Ｐゴシック" pitchFamily="-110" charset="-128"/>
                <a:cs typeface="ＭＳ Ｐゴシック" pitchFamily="-110" charset="-128"/>
              </a:defRPr>
            </a:lvl5pPr>
            <a:lvl6pPr marL="457200" algn="l" rtl="0" eaLnBrk="1" fontAlgn="base" hangingPunct="1">
              <a:lnSpc>
                <a:spcPct val="90000"/>
              </a:lnSpc>
              <a:spcBef>
                <a:spcPct val="0"/>
              </a:spcBef>
              <a:spcAft>
                <a:spcPct val="0"/>
              </a:spcAft>
              <a:defRPr sz="2800">
                <a:solidFill>
                  <a:schemeClr val="tx1"/>
                </a:solidFill>
                <a:latin typeface="Arial Black" pitchFamily="-110" charset="0"/>
              </a:defRPr>
            </a:lvl6pPr>
            <a:lvl7pPr marL="914400" algn="l" rtl="0" eaLnBrk="1" fontAlgn="base" hangingPunct="1">
              <a:lnSpc>
                <a:spcPct val="90000"/>
              </a:lnSpc>
              <a:spcBef>
                <a:spcPct val="0"/>
              </a:spcBef>
              <a:spcAft>
                <a:spcPct val="0"/>
              </a:spcAft>
              <a:defRPr sz="2800">
                <a:solidFill>
                  <a:schemeClr val="tx1"/>
                </a:solidFill>
                <a:latin typeface="Arial Black" pitchFamily="-110" charset="0"/>
              </a:defRPr>
            </a:lvl7pPr>
            <a:lvl8pPr marL="1371600" algn="l" rtl="0" eaLnBrk="1" fontAlgn="base" hangingPunct="1">
              <a:lnSpc>
                <a:spcPct val="90000"/>
              </a:lnSpc>
              <a:spcBef>
                <a:spcPct val="0"/>
              </a:spcBef>
              <a:spcAft>
                <a:spcPct val="0"/>
              </a:spcAft>
              <a:defRPr sz="2800">
                <a:solidFill>
                  <a:schemeClr val="tx1"/>
                </a:solidFill>
                <a:latin typeface="Arial Black" pitchFamily="-110" charset="0"/>
              </a:defRPr>
            </a:lvl8pPr>
            <a:lvl9pPr marL="1828800" algn="l" rtl="0" eaLnBrk="1" fontAlgn="base" hangingPunct="1">
              <a:lnSpc>
                <a:spcPct val="90000"/>
              </a:lnSpc>
              <a:spcBef>
                <a:spcPct val="0"/>
              </a:spcBef>
              <a:spcAft>
                <a:spcPct val="0"/>
              </a:spcAft>
              <a:defRPr sz="2800">
                <a:solidFill>
                  <a:schemeClr val="tx1"/>
                </a:solidFill>
                <a:latin typeface="Arial Black" pitchFamily="-110" charset="0"/>
              </a:defRPr>
            </a:lvl9pPr>
          </a:lstStyle>
          <a:p>
            <a:r>
              <a:rPr lang="en-US" kern="0" dirty="0" smtClean="0">
                <a:solidFill>
                  <a:srgbClr val="002060"/>
                </a:solidFill>
              </a:rPr>
              <a:t>BQDM Procurement Strategy</a:t>
            </a:r>
            <a:endParaRPr lang="en-US" kern="0" dirty="0">
              <a:solidFill>
                <a:srgbClr val="002060"/>
              </a:solidFill>
            </a:endParaRPr>
          </a:p>
        </p:txBody>
      </p:sp>
      <p:sp>
        <p:nvSpPr>
          <p:cNvPr id="9" name="Content Placeholder 2"/>
          <p:cNvSpPr txBox="1">
            <a:spLocks/>
          </p:cNvSpPr>
          <p:nvPr/>
        </p:nvSpPr>
        <p:spPr>
          <a:xfrm>
            <a:off x="347724" y="1143397"/>
            <a:ext cx="8462844" cy="4450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2000" dirty="0" smtClean="0"/>
              <a:t>To achieve timely reductions, Con Ed evaluated potential solutions based on:</a:t>
            </a:r>
          </a:p>
          <a:p>
            <a:pPr marL="457200" lvl="1" indent="-457200">
              <a:spcBef>
                <a:spcPts val="600"/>
              </a:spcBef>
              <a:buClr>
                <a:schemeClr val="accent5">
                  <a:lumMod val="50000"/>
                </a:schemeClr>
              </a:buClr>
            </a:pPr>
            <a:r>
              <a:rPr lang="en-US" sz="2000" dirty="0" smtClean="0"/>
              <a:t>Customer availability and intent</a:t>
            </a:r>
          </a:p>
          <a:p>
            <a:pPr marL="457200" lvl="1" indent="-457200">
              <a:spcBef>
                <a:spcPts val="600"/>
              </a:spcBef>
              <a:buClr>
                <a:schemeClr val="accent5">
                  <a:lumMod val="50000"/>
                </a:schemeClr>
              </a:buClr>
            </a:pPr>
            <a:r>
              <a:rPr lang="en-US" sz="2000" dirty="0" smtClean="0"/>
              <a:t>Timeliness</a:t>
            </a:r>
          </a:p>
          <a:p>
            <a:pPr marL="457200" lvl="1" indent="-457200">
              <a:spcBef>
                <a:spcPts val="600"/>
              </a:spcBef>
              <a:buClr>
                <a:schemeClr val="accent5">
                  <a:lumMod val="50000"/>
                </a:schemeClr>
              </a:buClr>
            </a:pPr>
            <a:r>
              <a:rPr lang="en-US" sz="2000" dirty="0" smtClean="0"/>
              <a:t>Efficiency of  resources</a:t>
            </a:r>
          </a:p>
          <a:p>
            <a:pPr marL="457200" lvl="1" indent="-457200">
              <a:spcBef>
                <a:spcPts val="600"/>
              </a:spcBef>
              <a:buClr>
                <a:schemeClr val="accent5">
                  <a:lumMod val="50000"/>
                </a:schemeClr>
              </a:buClr>
            </a:pPr>
            <a:r>
              <a:rPr lang="en-US" sz="2000" dirty="0" smtClean="0"/>
              <a:t>Reliability of load reduction</a:t>
            </a:r>
          </a:p>
          <a:p>
            <a:pPr marL="457200" lvl="1" indent="-457200">
              <a:spcBef>
                <a:spcPts val="600"/>
              </a:spcBef>
              <a:buClr>
                <a:schemeClr val="accent5">
                  <a:lumMod val="50000"/>
                </a:schemeClr>
              </a:buClr>
            </a:pPr>
            <a:r>
              <a:rPr lang="en-US" sz="2000" dirty="0" smtClean="0"/>
              <a:t>Flexibility of resources</a:t>
            </a:r>
          </a:p>
          <a:p>
            <a:pPr marL="457200" lvl="1" indent="-457200">
              <a:spcBef>
                <a:spcPts val="600"/>
              </a:spcBef>
              <a:buClr>
                <a:schemeClr val="accent5">
                  <a:lumMod val="50000"/>
                </a:schemeClr>
              </a:buClr>
            </a:pPr>
            <a:r>
              <a:rPr lang="en-US" sz="2000" dirty="0" smtClean="0"/>
              <a:t>Availability of resources</a:t>
            </a:r>
          </a:p>
          <a:p>
            <a:pPr marL="457200" lvl="1" indent="-457200">
              <a:spcBef>
                <a:spcPts val="600"/>
              </a:spcBef>
              <a:buClr>
                <a:schemeClr val="accent5">
                  <a:lumMod val="50000"/>
                </a:schemeClr>
              </a:buClr>
            </a:pPr>
            <a:r>
              <a:rPr lang="en-US" sz="2000" dirty="0" smtClean="0"/>
              <a:t>Commercially proven technology</a:t>
            </a:r>
          </a:p>
        </p:txBody>
      </p:sp>
      <p:pic>
        <p:nvPicPr>
          <p:cNvPr id="10" name="Picture 2" descr="http://momath.org/wp-content/uploads/2015/09/con-edison-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1975" y="5639911"/>
            <a:ext cx="1736264" cy="35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603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p:nvPr>
        </p:nvSpPr>
        <p:spPr bwMode="auto">
          <a:xfrm>
            <a:off x="484095" y="340414"/>
            <a:ext cx="8218842" cy="386281"/>
          </a:xfrm>
          <a:prstGeom prst="rect">
            <a:avLst/>
          </a:prstGeom>
          <a:noFill/>
          <a:ln w="9525">
            <a:noFill/>
            <a:miter lim="800000"/>
            <a:headEnd/>
            <a:tailEnd/>
          </a:ln>
        </p:spPr>
        <p:txBody>
          <a:bodyPr vert="horz" wrap="square" lIns="91456" tIns="45728" rIns="91456" bIns="45728" numCol="1" anchor="t" anchorCtr="0" compatLnSpc="1">
            <a:prstTxWarp prst="textNoShape">
              <a:avLst/>
            </a:prstTxWarp>
          </a:bodyPr>
          <a:lstStyle>
            <a:lvl1pPr algn="l" rtl="0" fontAlgn="base">
              <a:lnSpc>
                <a:spcPct val="90000"/>
              </a:lnSpc>
              <a:spcBef>
                <a:spcPct val="0"/>
              </a:spcBef>
              <a:spcAft>
                <a:spcPct val="0"/>
              </a:spcAft>
              <a:defRPr sz="2800">
                <a:solidFill>
                  <a:schemeClr val="tx1"/>
                </a:solidFill>
                <a:latin typeface="+mj-lt"/>
                <a:ea typeface="ＭＳ Ｐゴシック" pitchFamily="-110" charset="-128"/>
                <a:cs typeface="ＭＳ Ｐゴシック" pitchFamily="-110" charset="-128"/>
              </a:defRPr>
            </a:lvl1pPr>
            <a:lvl2pPr algn="l" rtl="0" fontAlgn="base">
              <a:lnSpc>
                <a:spcPct val="90000"/>
              </a:lnSpc>
              <a:spcBef>
                <a:spcPct val="0"/>
              </a:spcBef>
              <a:spcAft>
                <a:spcPct val="0"/>
              </a:spcAft>
              <a:defRPr sz="2800">
                <a:solidFill>
                  <a:schemeClr val="tx1"/>
                </a:solidFill>
                <a:latin typeface="Arial Black" pitchFamily="-110" charset="0"/>
                <a:ea typeface="ＭＳ Ｐゴシック" pitchFamily="-110" charset="-128"/>
                <a:cs typeface="ＭＳ Ｐゴシック" pitchFamily="-110" charset="-128"/>
              </a:defRPr>
            </a:lvl2pPr>
            <a:lvl3pPr algn="l" rtl="0" fontAlgn="base">
              <a:lnSpc>
                <a:spcPct val="90000"/>
              </a:lnSpc>
              <a:spcBef>
                <a:spcPct val="0"/>
              </a:spcBef>
              <a:spcAft>
                <a:spcPct val="0"/>
              </a:spcAft>
              <a:defRPr sz="2800">
                <a:solidFill>
                  <a:schemeClr val="tx1"/>
                </a:solidFill>
                <a:latin typeface="Arial Black" pitchFamily="-110" charset="0"/>
                <a:ea typeface="ＭＳ Ｐゴシック" pitchFamily="-110" charset="-128"/>
                <a:cs typeface="ＭＳ Ｐゴシック" pitchFamily="-110" charset="-128"/>
              </a:defRPr>
            </a:lvl3pPr>
            <a:lvl4pPr algn="l" rtl="0" fontAlgn="base">
              <a:lnSpc>
                <a:spcPct val="90000"/>
              </a:lnSpc>
              <a:spcBef>
                <a:spcPct val="0"/>
              </a:spcBef>
              <a:spcAft>
                <a:spcPct val="0"/>
              </a:spcAft>
              <a:defRPr sz="2800">
                <a:solidFill>
                  <a:schemeClr val="tx1"/>
                </a:solidFill>
                <a:latin typeface="Arial Black" pitchFamily="-110" charset="0"/>
                <a:ea typeface="ＭＳ Ｐゴシック" pitchFamily="-110" charset="-128"/>
                <a:cs typeface="ＭＳ Ｐゴシック" pitchFamily="-110" charset="-128"/>
              </a:defRPr>
            </a:lvl4pPr>
            <a:lvl5pPr algn="l" rtl="0" fontAlgn="base">
              <a:lnSpc>
                <a:spcPct val="90000"/>
              </a:lnSpc>
              <a:spcBef>
                <a:spcPct val="0"/>
              </a:spcBef>
              <a:spcAft>
                <a:spcPct val="0"/>
              </a:spcAft>
              <a:defRPr sz="2800">
                <a:solidFill>
                  <a:schemeClr val="tx1"/>
                </a:solidFill>
                <a:latin typeface="Arial Black" pitchFamily="-110" charset="0"/>
                <a:ea typeface="ＭＳ Ｐゴシック" pitchFamily="-110" charset="-128"/>
                <a:cs typeface="ＭＳ Ｐゴシック" pitchFamily="-110" charset="-128"/>
              </a:defRPr>
            </a:lvl5pPr>
            <a:lvl6pPr marL="457200" algn="l" rtl="0" eaLnBrk="1" fontAlgn="base" hangingPunct="1">
              <a:lnSpc>
                <a:spcPct val="90000"/>
              </a:lnSpc>
              <a:spcBef>
                <a:spcPct val="0"/>
              </a:spcBef>
              <a:spcAft>
                <a:spcPct val="0"/>
              </a:spcAft>
              <a:defRPr sz="2800">
                <a:solidFill>
                  <a:schemeClr val="tx1"/>
                </a:solidFill>
                <a:latin typeface="Arial Black" pitchFamily="-110" charset="0"/>
              </a:defRPr>
            </a:lvl6pPr>
            <a:lvl7pPr marL="914400" algn="l" rtl="0" eaLnBrk="1" fontAlgn="base" hangingPunct="1">
              <a:lnSpc>
                <a:spcPct val="90000"/>
              </a:lnSpc>
              <a:spcBef>
                <a:spcPct val="0"/>
              </a:spcBef>
              <a:spcAft>
                <a:spcPct val="0"/>
              </a:spcAft>
              <a:defRPr sz="2800">
                <a:solidFill>
                  <a:schemeClr val="tx1"/>
                </a:solidFill>
                <a:latin typeface="Arial Black" pitchFamily="-110" charset="0"/>
              </a:defRPr>
            </a:lvl7pPr>
            <a:lvl8pPr marL="1371600" algn="l" rtl="0" eaLnBrk="1" fontAlgn="base" hangingPunct="1">
              <a:lnSpc>
                <a:spcPct val="90000"/>
              </a:lnSpc>
              <a:spcBef>
                <a:spcPct val="0"/>
              </a:spcBef>
              <a:spcAft>
                <a:spcPct val="0"/>
              </a:spcAft>
              <a:defRPr sz="2800">
                <a:solidFill>
                  <a:schemeClr val="tx1"/>
                </a:solidFill>
                <a:latin typeface="Arial Black" pitchFamily="-110" charset="0"/>
              </a:defRPr>
            </a:lvl8pPr>
            <a:lvl9pPr marL="1828800" algn="l" rtl="0" eaLnBrk="1" fontAlgn="base" hangingPunct="1">
              <a:lnSpc>
                <a:spcPct val="90000"/>
              </a:lnSpc>
              <a:spcBef>
                <a:spcPct val="0"/>
              </a:spcBef>
              <a:spcAft>
                <a:spcPct val="0"/>
              </a:spcAft>
              <a:defRPr sz="2800">
                <a:solidFill>
                  <a:schemeClr val="tx1"/>
                </a:solidFill>
                <a:latin typeface="Arial Black" pitchFamily="-110" charset="0"/>
              </a:defRPr>
            </a:lvl9pPr>
          </a:lstStyle>
          <a:p>
            <a:r>
              <a:rPr lang="en-US" sz="2801" kern="0" dirty="0" smtClean="0">
                <a:solidFill>
                  <a:srgbClr val="002060"/>
                </a:solidFill>
              </a:rPr>
              <a:t>BQDM Procurement Strategies</a:t>
            </a:r>
            <a:endParaRPr lang="en-US" sz="2801" kern="0" dirty="0">
              <a:solidFill>
                <a:srgbClr val="002060"/>
              </a:solidFill>
            </a:endParaRPr>
          </a:p>
        </p:txBody>
      </p:sp>
      <p:sp>
        <p:nvSpPr>
          <p:cNvPr id="28" name="Rounded Rectangle 27"/>
          <p:cNvSpPr/>
          <p:nvPr/>
        </p:nvSpPr>
        <p:spPr>
          <a:xfrm>
            <a:off x="608514" y="1199343"/>
            <a:ext cx="7970004" cy="56652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kern="0" dirty="0">
                <a:solidFill>
                  <a:schemeClr val="bg1"/>
                </a:solidFill>
              </a:rPr>
              <a:t>The Company has developed a diverse set of solutions through different procurement methods</a:t>
            </a:r>
            <a:endParaRPr lang="en-US" sz="1600" b="1" dirty="0">
              <a:solidFill>
                <a:schemeClr val="bg1"/>
              </a:solidFill>
            </a:endParaRPr>
          </a:p>
        </p:txBody>
      </p:sp>
      <p:pic>
        <p:nvPicPr>
          <p:cNvPr id="31" name="Picture 2" descr="http://momath.org/wp-content/uploads/2015/09/con-edison-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1975" y="5639911"/>
            <a:ext cx="1736264" cy="3541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Content Placeholder 4"/>
          <p:cNvGraphicFramePr>
            <a:graphicFrameLocks/>
          </p:cNvGraphicFramePr>
          <p:nvPr>
            <p:extLst>
              <p:ext uri="{D42A27DB-BD31-4B8C-83A1-F6EECF244321}">
                <p14:modId xmlns:p14="http://schemas.microsoft.com/office/powerpoint/2010/main" val="2565421880"/>
              </p:ext>
            </p:extLst>
          </p:nvPr>
        </p:nvGraphicFramePr>
        <p:xfrm>
          <a:off x="-892629" y="340414"/>
          <a:ext cx="105918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605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4095" y="337457"/>
            <a:ext cx="8218842" cy="400124"/>
          </a:xfrm>
        </p:spPr>
        <p:txBody>
          <a:bodyPr/>
          <a:lstStyle/>
          <a:p>
            <a:r>
              <a:rPr lang="en-US" dirty="0"/>
              <a:t>Lessons to Date: The BQDM </a:t>
            </a:r>
            <a:r>
              <a:rPr lang="en-US" dirty="0" smtClean="0"/>
              <a:t>Experience</a:t>
            </a:r>
            <a:endParaRPr lang="en-US" dirty="0"/>
          </a:p>
        </p:txBody>
      </p:sp>
      <p:sp>
        <p:nvSpPr>
          <p:cNvPr id="8" name="Content Placeholder 2"/>
          <p:cNvSpPr txBox="1">
            <a:spLocks/>
          </p:cNvSpPr>
          <p:nvPr/>
        </p:nvSpPr>
        <p:spPr>
          <a:xfrm>
            <a:off x="484095" y="1002006"/>
            <a:ext cx="8462844" cy="4450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5">
                  <a:lumMod val="50000"/>
                </a:schemeClr>
              </a:buClr>
            </a:pPr>
            <a:r>
              <a:rPr lang="en-US" sz="2000" dirty="0" smtClean="0">
                <a:solidFill>
                  <a:prstClr val="black"/>
                </a:solidFill>
              </a:rPr>
              <a:t>Company has met reliability needs for 2016</a:t>
            </a:r>
          </a:p>
          <a:p>
            <a:pPr>
              <a:buClr>
                <a:schemeClr val="accent5">
                  <a:lumMod val="50000"/>
                </a:schemeClr>
              </a:buClr>
            </a:pPr>
            <a:r>
              <a:rPr lang="en-US" sz="2000" dirty="0" smtClean="0">
                <a:solidFill>
                  <a:prstClr val="black"/>
                </a:solidFill>
              </a:rPr>
              <a:t>RFI provided Con Ed with input from the marketplace</a:t>
            </a:r>
            <a:endParaRPr lang="en-US" sz="2000" dirty="0" smtClean="0"/>
          </a:p>
          <a:p>
            <a:pPr>
              <a:buClr>
                <a:schemeClr val="accent5">
                  <a:lumMod val="50000"/>
                </a:schemeClr>
              </a:buClr>
            </a:pPr>
            <a:r>
              <a:rPr lang="en-US" sz="2000" b="1" dirty="0" smtClean="0">
                <a:solidFill>
                  <a:srgbClr val="002060"/>
                </a:solidFill>
              </a:rPr>
              <a:t>Increased specificity associated with RFI</a:t>
            </a:r>
          </a:p>
          <a:p>
            <a:pPr>
              <a:buClr>
                <a:schemeClr val="accent5">
                  <a:lumMod val="50000"/>
                </a:schemeClr>
              </a:buClr>
            </a:pPr>
            <a:r>
              <a:rPr lang="en-US" sz="2000" b="1" dirty="0" smtClean="0">
                <a:solidFill>
                  <a:srgbClr val="002060"/>
                </a:solidFill>
              </a:rPr>
              <a:t>Opportunities face complex path to execution</a:t>
            </a:r>
          </a:p>
          <a:p>
            <a:pPr marL="800100" lvl="2" indent="-342900">
              <a:buClr>
                <a:schemeClr val="accent5">
                  <a:lumMod val="50000"/>
                </a:schemeClr>
              </a:buClr>
              <a:buFont typeface="Courier New" panose="02070309020205020404" pitchFamily="49" charset="0"/>
              <a:buChar char="o"/>
            </a:pPr>
            <a:r>
              <a:rPr lang="en-US" dirty="0" smtClean="0"/>
              <a:t>Practical implications, like space constraints, present challenges</a:t>
            </a:r>
          </a:p>
          <a:p>
            <a:pPr marL="800100" lvl="2" indent="-342900">
              <a:buClr>
                <a:schemeClr val="accent5">
                  <a:lumMod val="50000"/>
                </a:schemeClr>
              </a:buClr>
              <a:buFont typeface="Courier New" panose="02070309020205020404" pitchFamily="49" charset="0"/>
              <a:buChar char="o"/>
            </a:pPr>
            <a:r>
              <a:rPr lang="en-US" dirty="0" smtClean="0"/>
              <a:t>Multiple procurement and budgetary cycles</a:t>
            </a:r>
          </a:p>
          <a:p>
            <a:pPr marL="800100" lvl="2" indent="-342900">
              <a:buClr>
                <a:schemeClr val="accent5">
                  <a:lumMod val="50000"/>
                </a:schemeClr>
              </a:buClr>
              <a:buFont typeface="Courier New" panose="02070309020205020404" pitchFamily="49" charset="0"/>
              <a:buChar char="o"/>
            </a:pPr>
            <a:r>
              <a:rPr lang="en-US" dirty="0" smtClean="0"/>
              <a:t>Negotiations and non-traditional agreements </a:t>
            </a:r>
          </a:p>
          <a:p>
            <a:pPr marL="800100" lvl="2" indent="-342900">
              <a:buClr>
                <a:schemeClr val="accent5">
                  <a:lumMod val="50000"/>
                </a:schemeClr>
              </a:buClr>
              <a:buFont typeface="Courier New" panose="02070309020205020404" pitchFamily="49" charset="0"/>
              <a:buChar char="o"/>
            </a:pPr>
            <a:r>
              <a:rPr lang="en-US" dirty="0" smtClean="0"/>
              <a:t>Execution faces persistent risks</a:t>
            </a:r>
            <a:endParaRPr lang="en-US" dirty="0"/>
          </a:p>
        </p:txBody>
      </p:sp>
      <p:pic>
        <p:nvPicPr>
          <p:cNvPr id="9" name="Picture 2" descr="http://momath.org/wp-content/uploads/2015/09/con-edison-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1975" y="5639911"/>
            <a:ext cx="1736264" cy="35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169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Break</a:t>
            </a:r>
            <a:endParaRPr lang="en-US" sz="3200" dirty="0"/>
          </a:p>
        </p:txBody>
      </p:sp>
    </p:spTree>
    <p:extLst>
      <p:ext uri="{BB962C8B-B14F-4D97-AF65-F5344CB8AC3E}">
        <p14:creationId xmlns:p14="http://schemas.microsoft.com/office/powerpoint/2010/main" val="3958458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Deep Dive Discussion</a:t>
            </a:r>
            <a:endParaRPr lang="en-US" sz="3200" dirty="0"/>
          </a:p>
        </p:txBody>
      </p:sp>
    </p:spTree>
    <p:extLst>
      <p:ext uri="{BB962C8B-B14F-4D97-AF65-F5344CB8AC3E}">
        <p14:creationId xmlns:p14="http://schemas.microsoft.com/office/powerpoint/2010/main" val="851782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a:t>Summary &amp; </a:t>
            </a:r>
            <a:r>
              <a:rPr lang="en-US" sz="3200" dirty="0" smtClean="0"/>
              <a:t>Next Steps</a:t>
            </a:r>
            <a:endParaRPr lang="en-US" sz="3200" dirty="0"/>
          </a:p>
        </p:txBody>
      </p:sp>
    </p:spTree>
    <p:extLst>
      <p:ext uri="{BB962C8B-B14F-4D97-AF65-F5344CB8AC3E}">
        <p14:creationId xmlns:p14="http://schemas.microsoft.com/office/powerpoint/2010/main" val="2727330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15545"/>
            <a:ext cx="9144000" cy="461665"/>
          </a:xfrm>
          <a:prstGeom prst="rect">
            <a:avLst/>
          </a:prstGeom>
          <a:noFill/>
        </p:spPr>
        <p:txBody>
          <a:bodyPr wrap="square" rtlCol="0">
            <a:spAutoFit/>
          </a:bodyPr>
          <a:lstStyle/>
          <a:p>
            <a:pPr algn="ctr"/>
            <a:r>
              <a:rPr lang="en-US" sz="2400" dirty="0">
                <a:solidFill>
                  <a:srgbClr val="002060"/>
                </a:solidFill>
              </a:rPr>
              <a:t>Thank you for joining us!</a:t>
            </a:r>
          </a:p>
        </p:txBody>
      </p:sp>
      <p:sp>
        <p:nvSpPr>
          <p:cNvPr id="4" name="TextBox 3"/>
          <p:cNvSpPr txBox="1"/>
          <p:nvPr/>
        </p:nvSpPr>
        <p:spPr>
          <a:xfrm>
            <a:off x="0" y="5011059"/>
            <a:ext cx="9144000" cy="1200329"/>
          </a:xfrm>
          <a:prstGeom prst="rect">
            <a:avLst/>
          </a:prstGeom>
          <a:noFill/>
        </p:spPr>
        <p:txBody>
          <a:bodyPr wrap="square" rtlCol="0">
            <a:spAutoFit/>
          </a:bodyPr>
          <a:lstStyle/>
          <a:p>
            <a:pPr algn="ctr"/>
            <a:r>
              <a:rPr lang="en-US" dirty="0" smtClean="0"/>
              <a:t>Please contact </a:t>
            </a:r>
            <a:r>
              <a:rPr lang="en-US" dirty="0" smtClean="0">
                <a:hlinkClick r:id="rId3"/>
              </a:rPr>
              <a:t>info@jointutilitiesofny.org</a:t>
            </a:r>
            <a:r>
              <a:rPr lang="en-US" dirty="0" smtClean="0"/>
              <a:t> </a:t>
            </a:r>
          </a:p>
          <a:p>
            <a:pPr algn="ctr"/>
            <a:r>
              <a:rPr lang="en-US" dirty="0" smtClean="0"/>
              <a:t>or </a:t>
            </a:r>
          </a:p>
          <a:p>
            <a:pPr algn="ctr"/>
            <a:r>
              <a:rPr lang="en-US" dirty="0" smtClean="0"/>
              <a:t>visit our website </a:t>
            </a:r>
            <a:r>
              <a:rPr lang="en-US" dirty="0" smtClean="0">
                <a:hlinkClick r:id="rId4"/>
              </a:rPr>
              <a:t>www.jointutilitiesofny.org</a:t>
            </a:r>
            <a:r>
              <a:rPr lang="en-US" dirty="0" smtClean="0"/>
              <a:t> for more information</a:t>
            </a:r>
          </a:p>
          <a:p>
            <a:pPr algn="ctr"/>
            <a:endParaRPr lang="en-US" dirty="0"/>
          </a:p>
        </p:txBody>
      </p:sp>
    </p:spTree>
    <p:extLst>
      <p:ext uri="{BB962C8B-B14F-4D97-AF65-F5344CB8AC3E}">
        <p14:creationId xmlns:p14="http://schemas.microsoft.com/office/powerpoint/2010/main" val="692240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Engagement Group Purpose &amp; Objectives</a:t>
            </a:r>
          </a:p>
        </p:txBody>
      </p:sp>
      <p:sp>
        <p:nvSpPr>
          <p:cNvPr id="3" name="Rectangle 2"/>
          <p:cNvSpPr/>
          <p:nvPr/>
        </p:nvSpPr>
        <p:spPr>
          <a:xfrm>
            <a:off x="484188" y="895350"/>
            <a:ext cx="8416925" cy="5029069"/>
          </a:xfrm>
          <a:prstGeom prst="rect">
            <a:avLst/>
          </a:prstGeom>
        </p:spPr>
        <p:txBody>
          <a:bodyPr wrap="square">
            <a:spAutoFit/>
          </a:bodyPr>
          <a:lstStyle/>
          <a:p>
            <a:pPr algn="just">
              <a:lnSpc>
                <a:spcPct val="90000"/>
              </a:lnSpc>
              <a:spcAft>
                <a:spcPts val="600"/>
              </a:spcAft>
            </a:pPr>
            <a:r>
              <a:rPr lang="en-US" sz="2000" b="1" u="sng" dirty="0" smtClean="0">
                <a:solidFill>
                  <a:prstClr val="black"/>
                </a:solidFill>
              </a:rPr>
              <a:t>Purpose </a:t>
            </a:r>
            <a:endParaRPr lang="en-US" sz="2000" b="1" u="sng" dirty="0">
              <a:solidFill>
                <a:srgbClr val="FF0000"/>
              </a:solidFill>
            </a:endParaRPr>
          </a:p>
          <a:p>
            <a:pPr algn="just">
              <a:lnSpc>
                <a:spcPct val="90000"/>
              </a:lnSpc>
              <a:spcAft>
                <a:spcPts val="600"/>
              </a:spcAft>
            </a:pPr>
            <a:r>
              <a:rPr lang="en-US" dirty="0" smtClean="0">
                <a:solidFill>
                  <a:prstClr val="black"/>
                </a:solidFill>
              </a:rPr>
              <a:t>The Market Operations Stakeholder Engagement </a:t>
            </a:r>
            <a:r>
              <a:rPr lang="en-US" dirty="0">
                <a:solidFill>
                  <a:prstClr val="black"/>
                </a:solidFill>
              </a:rPr>
              <a:t>Group (EG) is an open</a:t>
            </a:r>
            <a:r>
              <a:rPr lang="en-US" dirty="0">
                <a:solidFill>
                  <a:srgbClr val="FF0000"/>
                </a:solidFill>
              </a:rPr>
              <a:t> </a:t>
            </a:r>
            <a:r>
              <a:rPr lang="en-US" dirty="0">
                <a:solidFill>
                  <a:prstClr val="black"/>
                </a:solidFill>
              </a:rPr>
              <a:t>forum for stakeholders who are actively</a:t>
            </a:r>
            <a:r>
              <a:rPr lang="en-US" dirty="0">
                <a:solidFill>
                  <a:srgbClr val="FF0000"/>
                </a:solidFill>
              </a:rPr>
              <a:t> </a:t>
            </a:r>
            <a:r>
              <a:rPr lang="en-US" dirty="0">
                <a:solidFill>
                  <a:prstClr val="black"/>
                </a:solidFill>
              </a:rPr>
              <a:t>engaged in the REV process and the Distributed System Implementation Plan (DSIP) filings to provide input to, and exchange ideas with, </a:t>
            </a:r>
            <a:r>
              <a:rPr lang="en-US" dirty="0" smtClean="0">
                <a:solidFill>
                  <a:prstClr val="black"/>
                </a:solidFill>
              </a:rPr>
              <a:t>the </a:t>
            </a:r>
            <a:r>
              <a:rPr lang="en-US" dirty="0">
                <a:solidFill>
                  <a:prstClr val="black"/>
                </a:solidFill>
              </a:rPr>
              <a:t>Joint Utilities of New York (JU) on topics related to </a:t>
            </a:r>
            <a:r>
              <a:rPr lang="en-US" dirty="0" smtClean="0">
                <a:solidFill>
                  <a:prstClr val="black"/>
                </a:solidFill>
              </a:rPr>
              <a:t>grid operations as </a:t>
            </a:r>
            <a:r>
              <a:rPr lang="en-US" dirty="0">
                <a:solidFill>
                  <a:prstClr val="black"/>
                </a:solidFill>
              </a:rPr>
              <a:t>identified by the Joint Utilities Stakeholder Advisory Group (AG). </a:t>
            </a:r>
            <a:endParaRPr lang="en-US" dirty="0" smtClean="0">
              <a:solidFill>
                <a:prstClr val="black"/>
              </a:solidFill>
            </a:endParaRPr>
          </a:p>
          <a:p>
            <a:pPr algn="just">
              <a:lnSpc>
                <a:spcPct val="90000"/>
              </a:lnSpc>
              <a:spcAft>
                <a:spcPts val="600"/>
              </a:spcAft>
            </a:pPr>
            <a:endParaRPr lang="en-US" sz="2000" b="1" u="sng" dirty="0">
              <a:solidFill>
                <a:prstClr val="black"/>
              </a:solidFill>
            </a:endParaRPr>
          </a:p>
          <a:p>
            <a:pPr algn="just">
              <a:lnSpc>
                <a:spcPct val="90000"/>
              </a:lnSpc>
              <a:spcAft>
                <a:spcPts val="600"/>
              </a:spcAft>
            </a:pPr>
            <a:r>
              <a:rPr lang="en-US" sz="2000" b="1" u="sng" dirty="0" smtClean="0">
                <a:solidFill>
                  <a:prstClr val="black"/>
                </a:solidFill>
              </a:rPr>
              <a:t>Objectives</a:t>
            </a:r>
            <a:endParaRPr lang="en-US" sz="2000" b="1" u="sng" dirty="0">
              <a:solidFill>
                <a:prstClr val="black"/>
              </a:solidFill>
            </a:endParaRPr>
          </a:p>
          <a:p>
            <a:pPr marL="285750" indent="-285750" algn="just">
              <a:lnSpc>
                <a:spcPct val="90000"/>
              </a:lnSpc>
              <a:spcBef>
                <a:spcPts val="0"/>
              </a:spcBef>
              <a:spcAft>
                <a:spcPts val="600"/>
              </a:spcAft>
              <a:buFont typeface="Arial" panose="020B0604020202020204" pitchFamily="34" charset="0"/>
              <a:buChar char="•"/>
            </a:pPr>
            <a:r>
              <a:rPr lang="en-US" dirty="0"/>
              <a:t>The AG will advise the JU on the sequence and priorities of topics that Engagement Groups should discuss.</a:t>
            </a:r>
          </a:p>
          <a:p>
            <a:pPr marL="285750" indent="-285750" algn="just">
              <a:lnSpc>
                <a:spcPct val="90000"/>
              </a:lnSpc>
              <a:spcBef>
                <a:spcPts val="0"/>
              </a:spcBef>
              <a:spcAft>
                <a:spcPts val="600"/>
              </a:spcAft>
              <a:buFont typeface="Arial" panose="020B0604020202020204" pitchFamily="34" charset="0"/>
              <a:buChar char="•"/>
            </a:pPr>
            <a:r>
              <a:rPr lang="en-US" dirty="0"/>
              <a:t>The AG will also provide input on Engagement Group members, discussion scope, and any output documents that would advance greater shared understanding.</a:t>
            </a:r>
          </a:p>
          <a:p>
            <a:pPr marL="285750" indent="-285750" algn="just">
              <a:lnSpc>
                <a:spcPct val="90000"/>
              </a:lnSpc>
              <a:spcAft>
                <a:spcPts val="600"/>
              </a:spcAft>
              <a:buFont typeface="Arial" panose="020B0604020202020204" pitchFamily="34" charset="0"/>
              <a:buChar char="•"/>
            </a:pPr>
            <a:r>
              <a:rPr lang="en-US" dirty="0"/>
              <a:t>The Engagement Groups will hold discussions on identified topics in order to achieve greater shared understanding of issues covered in the DSIP filings, and to build toward common ground through iterative discussion and feedback. </a:t>
            </a:r>
          </a:p>
          <a:p>
            <a:pPr algn="just">
              <a:lnSpc>
                <a:spcPct val="90000"/>
              </a:lnSpc>
              <a:spcAft>
                <a:spcPts val="600"/>
              </a:spcAft>
            </a:pPr>
            <a:r>
              <a:rPr lang="en-US" dirty="0" smtClean="0">
                <a:solidFill>
                  <a:prstClr val="black"/>
                </a:solidFill>
              </a:rPr>
              <a:t> </a:t>
            </a:r>
            <a:endParaRPr lang="en-US" dirty="0">
              <a:solidFill>
                <a:prstClr val="black"/>
              </a:solidFill>
            </a:endParaRPr>
          </a:p>
          <a:p>
            <a:pPr algn="r">
              <a:lnSpc>
                <a:spcPct val="90000"/>
              </a:lnSpc>
              <a:spcAft>
                <a:spcPts val="600"/>
              </a:spcAft>
            </a:pPr>
            <a:endParaRPr lang="en-US" dirty="0">
              <a:solidFill>
                <a:prstClr val="black"/>
              </a:solidFill>
            </a:endParaRPr>
          </a:p>
        </p:txBody>
      </p:sp>
    </p:spTree>
    <p:extLst>
      <p:ext uri="{BB962C8B-B14F-4D97-AF65-F5344CB8AC3E}">
        <p14:creationId xmlns:p14="http://schemas.microsoft.com/office/powerpoint/2010/main" val="1960493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Appendix</a:t>
            </a:r>
            <a:endParaRPr lang="en-US" sz="3200" dirty="0"/>
          </a:p>
        </p:txBody>
      </p:sp>
    </p:spTree>
    <p:extLst>
      <p:ext uri="{BB962C8B-B14F-4D97-AF65-F5344CB8AC3E}">
        <p14:creationId xmlns:p14="http://schemas.microsoft.com/office/powerpoint/2010/main" val="297822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Advisory Group Members</a:t>
            </a:r>
          </a:p>
        </p:txBody>
      </p:sp>
      <p:graphicFrame>
        <p:nvGraphicFramePr>
          <p:cNvPr id="9" name="Table 8"/>
          <p:cNvGraphicFramePr>
            <a:graphicFrameLocks noGrp="1"/>
          </p:cNvGraphicFramePr>
          <p:nvPr>
            <p:extLst/>
          </p:nvPr>
        </p:nvGraphicFramePr>
        <p:xfrm>
          <a:off x="944963" y="1045562"/>
          <a:ext cx="7297106" cy="4845392"/>
        </p:xfrm>
        <a:graphic>
          <a:graphicData uri="http://schemas.openxmlformats.org/drawingml/2006/table">
            <a:tbl>
              <a:tblPr firstRow="1" firstCol="1" bandRow="1"/>
              <a:tblGrid>
                <a:gridCol w="1429789"/>
                <a:gridCol w="1340385"/>
                <a:gridCol w="1670890"/>
                <a:gridCol w="2856042"/>
              </a:tblGrid>
              <a:tr h="804887">
                <a:tc>
                  <a:txBody>
                    <a:bodyPr/>
                    <a:lstStyle/>
                    <a:p>
                      <a:pPr marL="9144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bg1"/>
                        </a:solidFill>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600" b="0" dirty="0" smtClean="0">
                          <a:solidFill>
                            <a:schemeClr val="bg1"/>
                          </a:solidFill>
                          <a:effectLst/>
                          <a:latin typeface="+mn-lt"/>
                          <a:ea typeface="Calibri" panose="020F0502020204030204" pitchFamily="34" charset="0"/>
                          <a:cs typeface="Times New Roman" panose="02020603050405020304" pitchFamily="18" charset="0"/>
                        </a:rPr>
                        <a:t>Contact</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600" b="0" dirty="0" smtClean="0">
                          <a:solidFill>
                            <a:schemeClr val="bg1"/>
                          </a:solidFill>
                          <a:effectLst/>
                          <a:latin typeface="+mn-lt"/>
                          <a:ea typeface="Calibri" panose="020F0502020204030204" pitchFamily="34" charset="0"/>
                          <a:cs typeface="Times New Roman" panose="02020603050405020304" pitchFamily="18" charset="0"/>
                        </a:rPr>
                        <a:t>Organization</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600" b="0" dirty="0" smtClean="0">
                          <a:solidFill>
                            <a:schemeClr val="bg1"/>
                          </a:solidFill>
                          <a:effectLst/>
                          <a:latin typeface="+mn-lt"/>
                          <a:ea typeface="Calibri" panose="020F0502020204030204" pitchFamily="34" charset="0"/>
                          <a:cs typeface="Times New Roman" panose="02020603050405020304" pitchFamily="18" charset="0"/>
                        </a:rPr>
                        <a:t>Title</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NY DPS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b="0" dirty="0" smtClean="0">
                          <a:solidFill>
                            <a:schemeClr val="tx1"/>
                          </a:solidFill>
                          <a:effectLst/>
                          <a:latin typeface="+mn-lt"/>
                        </a:rPr>
                        <a:t>Tammy Mitchell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Dept. of</a:t>
                      </a:r>
                      <a:r>
                        <a:rPr lang="en-US" sz="1100" u="none" baseline="0" dirty="0" smtClean="0">
                          <a:solidFill>
                            <a:schemeClr val="tx1"/>
                          </a:solidFill>
                          <a:effectLst/>
                          <a:latin typeface="+mn-lt"/>
                        </a:rPr>
                        <a:t> Public Service</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Chief, Electric Distribution Systems </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DER Provider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b="0" dirty="0" smtClean="0">
                          <a:solidFill>
                            <a:schemeClr val="tx1"/>
                          </a:solidFill>
                          <a:effectLst/>
                          <a:latin typeface="+mn-lt"/>
                        </a:rPr>
                        <a:t>Carlos</a:t>
                      </a:r>
                      <a:r>
                        <a:rPr lang="en-US" sz="1100" b="0" baseline="0" dirty="0" smtClean="0">
                          <a:solidFill>
                            <a:schemeClr val="tx1"/>
                          </a:solidFill>
                          <a:effectLst/>
                          <a:latin typeface="+mn-lt"/>
                        </a:rPr>
                        <a:t> Gonzalez</a:t>
                      </a:r>
                      <a:endParaRPr lang="en-US" sz="1100" b="0"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SolarCity</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Grid Engineering Solutions</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DER Provider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Pete Fuller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NRG</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VP, Market &amp; Regulatory</a:t>
                      </a:r>
                      <a:r>
                        <a:rPr lang="en-US" sz="1050" u="none" baseline="0" dirty="0" smtClean="0">
                          <a:solidFill>
                            <a:schemeClr val="tx1"/>
                          </a:solidFill>
                          <a:effectLst/>
                          <a:latin typeface="+mn-lt"/>
                        </a:rPr>
                        <a:t> Affairs</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48594">
                <a:tc>
                  <a:txBody>
                    <a:bodyPr/>
                    <a:lstStyle/>
                    <a:p>
                      <a:pPr marL="91440" algn="l" fontAlgn="b">
                        <a:spcBef>
                          <a:spcPts val="0"/>
                        </a:spcBef>
                        <a:spcAft>
                          <a:spcPts val="300"/>
                        </a:spcAft>
                      </a:pPr>
                      <a:r>
                        <a:rPr lang="en-US" sz="1050" b="1" i="0" u="none" strike="noStrike" dirty="0" smtClean="0">
                          <a:solidFill>
                            <a:srgbClr val="000000"/>
                          </a:solidFill>
                          <a:effectLst/>
                          <a:latin typeface="+mn-lt"/>
                        </a:rPr>
                        <a:t>DER Provider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Bill Acker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NY-BEST</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Executive Director</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DER Provider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Greg Geller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err="1" smtClean="0">
                          <a:solidFill>
                            <a:schemeClr val="tx1"/>
                          </a:solidFill>
                          <a:effectLst/>
                          <a:latin typeface="+mn-lt"/>
                        </a:rPr>
                        <a:t>EnerNoc</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Regulatory</a:t>
                      </a:r>
                      <a:r>
                        <a:rPr lang="en-US" sz="1050" u="none" baseline="0" dirty="0" smtClean="0">
                          <a:solidFill>
                            <a:schemeClr val="tx1"/>
                          </a:solidFill>
                          <a:effectLst/>
                          <a:latin typeface="+mn-lt"/>
                        </a:rPr>
                        <a:t> &amp; Government Affairs</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Large Customer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Mike </a:t>
                      </a:r>
                      <a:r>
                        <a:rPr lang="en-US" sz="1100" b="0" u="none" dirty="0" err="1" smtClean="0">
                          <a:solidFill>
                            <a:schemeClr val="tx1"/>
                          </a:solidFill>
                          <a:effectLst/>
                          <a:latin typeface="+mn-lt"/>
                        </a:rPr>
                        <a:t>Mager</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Couch White, LLP</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Partner</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Large Customer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Anthony Fiore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City of NY</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Office of Energy</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Small Customers &amp; Consumer Groups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Erin Hogan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Dept. of State Utility</a:t>
                      </a:r>
                      <a:r>
                        <a:rPr lang="en-US" sz="1100" u="none" baseline="0" dirty="0" smtClean="0">
                          <a:solidFill>
                            <a:schemeClr val="tx1"/>
                          </a:solidFill>
                          <a:effectLst/>
                          <a:latin typeface="+mn-lt"/>
                        </a:rPr>
                        <a:t> Intervention Unit (UIU)</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Senior Project Manager</a:t>
                      </a:r>
                      <a:r>
                        <a:rPr lang="en-US" sz="1050" u="none" baseline="0" dirty="0" smtClean="0">
                          <a:solidFill>
                            <a:schemeClr val="tx1"/>
                          </a:solidFill>
                          <a:effectLst/>
                          <a:latin typeface="+mn-lt"/>
                        </a:rPr>
                        <a:t> at NYSERDA</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a:solidFill>
                            <a:srgbClr val="000000"/>
                          </a:solidFill>
                          <a:effectLst/>
                          <a:latin typeface="+mn-lt"/>
                        </a:rPr>
                        <a:t>State/Public power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Maryam Sharif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NYPA</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Program Manager, Clean Energy Technology</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a:solidFill>
                            <a:srgbClr val="000000"/>
                          </a:solidFill>
                          <a:effectLst/>
                          <a:latin typeface="+mn-lt"/>
                        </a:rPr>
                        <a:t>Environmental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Miles Farmer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NRDC</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Legal Fellow</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Environmental</a:t>
                      </a:r>
                      <a:endParaRPr lang="en-US" sz="105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Rory Christian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EDF</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NY Clean Energy</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Marketers</a:t>
                      </a:r>
                      <a:endParaRPr lang="en-US" sz="105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Chris </a:t>
                      </a:r>
                      <a:r>
                        <a:rPr lang="en-US" sz="1100" b="0" u="none" dirty="0" err="1" smtClean="0">
                          <a:solidFill>
                            <a:schemeClr val="tx1"/>
                          </a:solidFill>
                          <a:effectLst/>
                          <a:latin typeface="+mn-lt"/>
                        </a:rPr>
                        <a:t>Kallaher</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Direct Energy</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Government &amp; Regulatory Affairs</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Wholesale market</a:t>
                      </a:r>
                      <a:endParaRPr lang="en-US" sz="105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Mike </a:t>
                      </a:r>
                      <a:r>
                        <a:rPr lang="en-US" sz="1100" b="0" u="none" dirty="0" err="1" smtClean="0">
                          <a:solidFill>
                            <a:schemeClr val="tx1"/>
                          </a:solidFill>
                          <a:effectLst/>
                          <a:latin typeface="+mn-lt"/>
                        </a:rPr>
                        <a:t>DeSocio</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NYISO</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Senior Manager, Market Design at</a:t>
                      </a:r>
                      <a:r>
                        <a:rPr lang="en-US" sz="1050" u="none" baseline="0" dirty="0" smtClean="0">
                          <a:solidFill>
                            <a:schemeClr val="tx1"/>
                          </a:solidFill>
                          <a:effectLst/>
                          <a:latin typeface="+mn-lt"/>
                        </a:rPr>
                        <a:t> NYISO</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NYSERDA</a:t>
                      </a:r>
                      <a:endParaRPr lang="en-US" sz="105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John </a:t>
                      </a:r>
                      <a:r>
                        <a:rPr lang="en-US" sz="1100" b="0" u="none" dirty="0" err="1" smtClean="0">
                          <a:solidFill>
                            <a:schemeClr val="tx1"/>
                          </a:solidFill>
                          <a:effectLst/>
                          <a:latin typeface="+mn-lt"/>
                        </a:rPr>
                        <a:t>Saintcross</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NYSERDA</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Assistant Director, Smart Grid Research</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IPPNY</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Chris </a:t>
                      </a:r>
                      <a:r>
                        <a:rPr lang="en-US" sz="1100" b="0" u="none" dirty="0" err="1" smtClean="0">
                          <a:solidFill>
                            <a:schemeClr val="tx1"/>
                          </a:solidFill>
                          <a:effectLst/>
                          <a:latin typeface="+mn-lt"/>
                        </a:rPr>
                        <a:t>Wentlent</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Exelon</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VP,</a:t>
                      </a:r>
                      <a:r>
                        <a:rPr lang="en-US" sz="1050" u="none" baseline="0" dirty="0" smtClean="0">
                          <a:solidFill>
                            <a:schemeClr val="tx1"/>
                          </a:solidFill>
                          <a:effectLst/>
                          <a:latin typeface="+mn-lt"/>
                        </a:rPr>
                        <a:t> Energy Policy</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Joint Utilities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Tom </a:t>
                      </a:r>
                      <a:r>
                        <a:rPr lang="en-US" sz="1100" b="0" u="none" dirty="0" err="1" smtClean="0">
                          <a:solidFill>
                            <a:schemeClr val="tx1"/>
                          </a:solidFill>
                          <a:effectLst/>
                          <a:latin typeface="+mn-lt"/>
                        </a:rPr>
                        <a:t>Mimnagh</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err="1" smtClean="0">
                          <a:solidFill>
                            <a:schemeClr val="tx1"/>
                          </a:solidFill>
                          <a:effectLst/>
                          <a:latin typeface="+mn-lt"/>
                        </a:rPr>
                        <a:t>ConEdison</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Department Manager</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Joint Utilities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Damian </a:t>
                      </a:r>
                      <a:r>
                        <a:rPr lang="en-US" sz="1100" b="0" u="none" dirty="0" err="1" smtClean="0">
                          <a:solidFill>
                            <a:schemeClr val="tx1"/>
                          </a:solidFill>
                          <a:effectLst/>
                          <a:latin typeface="+mn-lt"/>
                        </a:rPr>
                        <a:t>Sciano</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err="1" smtClean="0">
                          <a:solidFill>
                            <a:schemeClr val="tx1"/>
                          </a:solidFill>
                          <a:effectLst/>
                          <a:latin typeface="+mn-lt"/>
                        </a:rPr>
                        <a:t>ConEdison</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Distributed Resource Integration</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Joint Utilities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John </a:t>
                      </a:r>
                      <a:r>
                        <a:rPr lang="en-US" sz="1100" b="0" u="none" dirty="0" err="1" smtClean="0">
                          <a:solidFill>
                            <a:schemeClr val="tx1"/>
                          </a:solidFill>
                          <a:effectLst/>
                          <a:latin typeface="+mn-lt"/>
                        </a:rPr>
                        <a:t>Leana</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National Grid</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a:t>
                      </a:r>
                      <a:r>
                        <a:rPr lang="en-US" sz="1050" u="none" baseline="0" dirty="0" smtClean="0">
                          <a:solidFill>
                            <a:schemeClr val="tx1"/>
                          </a:solidFill>
                          <a:effectLst/>
                          <a:latin typeface="+mn-lt"/>
                        </a:rPr>
                        <a:t> Strategy</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Joint Utilities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Lori Cole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AVANGRID</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Manager, Regulatory &amp; Tariffs</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51215">
                <a:tc>
                  <a:txBody>
                    <a:bodyPr/>
                    <a:lstStyle/>
                    <a:p>
                      <a:pPr marL="91440" algn="l" fontAlgn="b">
                        <a:spcBef>
                          <a:spcPts val="0"/>
                        </a:spcBef>
                        <a:spcAft>
                          <a:spcPts val="300"/>
                        </a:spcAft>
                      </a:pPr>
                      <a:r>
                        <a:rPr lang="en-US" sz="1050" b="1" i="0" u="none" strike="noStrike" dirty="0" smtClean="0">
                          <a:solidFill>
                            <a:srgbClr val="000000"/>
                          </a:solidFill>
                          <a:effectLst/>
                          <a:latin typeface="+mn-lt"/>
                        </a:rPr>
                        <a:t>Joint</a:t>
                      </a:r>
                      <a:r>
                        <a:rPr lang="en-US" sz="1050" b="1" i="0" u="none" strike="noStrike" baseline="0" dirty="0" smtClean="0">
                          <a:solidFill>
                            <a:srgbClr val="000000"/>
                          </a:solidFill>
                          <a:effectLst/>
                          <a:latin typeface="+mn-lt"/>
                        </a:rPr>
                        <a:t> Utilities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John </a:t>
                      </a:r>
                      <a:r>
                        <a:rPr lang="en-US" sz="1100" b="0" u="none" dirty="0" err="1" smtClean="0">
                          <a:solidFill>
                            <a:schemeClr val="tx1"/>
                          </a:solidFill>
                          <a:effectLst/>
                          <a:latin typeface="+mn-lt"/>
                        </a:rPr>
                        <a:t>Borchert</a:t>
                      </a:r>
                      <a:endParaRPr lang="en-US" sz="1100" b="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dirty="0" smtClean="0">
                          <a:solidFill>
                            <a:schemeClr val="tx1"/>
                          </a:solidFill>
                          <a:effectLst/>
                          <a:latin typeface="+mn-lt"/>
                        </a:rPr>
                        <a:t>Central Hudson</a:t>
                      </a:r>
                      <a:endParaRPr lang="en-US" sz="1100"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r>
                        <a:rPr lang="en-US" sz="1050" kern="1200" dirty="0" smtClean="0">
                          <a:solidFill>
                            <a:schemeClr val="tx1"/>
                          </a:solidFill>
                          <a:effectLst/>
                          <a:latin typeface="+mn-lt"/>
                          <a:ea typeface="+mn-ea"/>
                          <a:cs typeface="+mn-cs"/>
                        </a:rPr>
                        <a:t>Senior Director of Energy Policy and Transmission Development</a:t>
                      </a:r>
                      <a:endParaRPr lang="en-US" sz="1050" kern="1200" dirty="0">
                        <a:solidFill>
                          <a:schemeClr val="tx1"/>
                        </a:solidFill>
                        <a:effectLst/>
                        <a:latin typeface="+mn-lt"/>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51215">
                <a:tc>
                  <a:txBody>
                    <a:bodyPr/>
                    <a:lstStyle/>
                    <a:p>
                      <a:pPr marL="91440" algn="l" fontAlgn="b">
                        <a:spcBef>
                          <a:spcPts val="0"/>
                        </a:spcBef>
                        <a:spcAft>
                          <a:spcPts val="300"/>
                        </a:spcAft>
                      </a:pPr>
                      <a:r>
                        <a:rPr lang="en-US" sz="1050" b="1" i="0" u="none" strike="noStrike" dirty="0" smtClean="0">
                          <a:solidFill>
                            <a:srgbClr val="000000"/>
                          </a:solidFill>
                          <a:effectLst/>
                          <a:latin typeface="+mn-lt"/>
                        </a:rPr>
                        <a:t>Facilitator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Paul</a:t>
                      </a:r>
                      <a:r>
                        <a:rPr lang="en-US" sz="1100" b="0" u="none" baseline="0" dirty="0" smtClean="0">
                          <a:solidFill>
                            <a:schemeClr val="tx1"/>
                          </a:solidFill>
                          <a:effectLst/>
                          <a:latin typeface="+mn-lt"/>
                        </a:rPr>
                        <a:t> De Martini</a:t>
                      </a:r>
                      <a:endParaRPr lang="en-US" sz="1100" b="0" u="none" dirty="0">
                        <a:solidFill>
                          <a:schemeClr val="tx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dirty="0" smtClean="0">
                          <a:solidFill>
                            <a:schemeClr val="tx1"/>
                          </a:solidFill>
                          <a:effectLst/>
                          <a:latin typeface="+mn-lt"/>
                        </a:rPr>
                        <a:t>ICF International</a:t>
                      </a:r>
                      <a:endParaRPr lang="en-US" sz="1100" dirty="0">
                        <a:solidFill>
                          <a:schemeClr val="tx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050" dirty="0" smtClean="0">
                          <a:solidFill>
                            <a:schemeClr val="tx1"/>
                          </a:solidFill>
                          <a:effectLst/>
                          <a:latin typeface="+mn-lt"/>
                        </a:rPr>
                        <a:t>AG Facilitator</a:t>
                      </a:r>
                      <a:endParaRPr lang="en-US" sz="1050" dirty="0">
                        <a:solidFill>
                          <a:schemeClr val="tx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152736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Process Overview</a:t>
            </a:r>
            <a:endParaRPr lang="en-US" dirty="0"/>
          </a:p>
        </p:txBody>
      </p:sp>
      <p:sp>
        <p:nvSpPr>
          <p:cNvPr id="82" name="TextBox 81"/>
          <p:cNvSpPr txBox="1"/>
          <p:nvPr/>
        </p:nvSpPr>
        <p:spPr>
          <a:xfrm>
            <a:off x="484095" y="5473466"/>
            <a:ext cx="8250382" cy="553998"/>
          </a:xfrm>
          <a:prstGeom prst="rect">
            <a:avLst/>
          </a:prstGeom>
          <a:noFill/>
        </p:spPr>
        <p:txBody>
          <a:bodyPr wrap="square" rtlCol="0">
            <a:spAutoFit/>
          </a:bodyPr>
          <a:lstStyle/>
          <a:p>
            <a:r>
              <a:rPr lang="en-US" sz="1000" dirty="0">
                <a:solidFill>
                  <a:prstClr val="black"/>
                </a:solidFill>
              </a:rPr>
              <a:t>*Initial DSIP engagements dates based on individual JU workshop schedule during this </a:t>
            </a:r>
            <a:r>
              <a:rPr lang="en-US" sz="1000" dirty="0" smtClean="0">
                <a:solidFill>
                  <a:prstClr val="black"/>
                </a:solidFill>
              </a:rPr>
              <a:t>period. **ITWG beginning in March, EG begins in May.</a:t>
            </a:r>
            <a:endParaRPr lang="en-US" sz="1000" dirty="0">
              <a:solidFill>
                <a:prstClr val="black"/>
              </a:solidFill>
            </a:endParaRPr>
          </a:p>
          <a:p>
            <a:r>
              <a:rPr lang="en-US" sz="1000" dirty="0" smtClean="0">
                <a:solidFill>
                  <a:prstClr val="black"/>
                </a:solidFill>
              </a:rPr>
              <a:t>*** </a:t>
            </a:r>
            <a:r>
              <a:rPr lang="en-US" sz="1000" dirty="0">
                <a:solidFill>
                  <a:prstClr val="black"/>
                </a:solidFill>
              </a:rPr>
              <a:t>Stakeholder technical conferences to engage a wider set of participants to inform technical discussions and share Engagement Group results, as needed and in consultation with the Advisory </a:t>
            </a:r>
            <a:r>
              <a:rPr lang="en-US" sz="1000" dirty="0" smtClean="0">
                <a:solidFill>
                  <a:prstClr val="black"/>
                </a:solidFill>
              </a:rPr>
              <a:t>Group</a:t>
            </a:r>
            <a:endParaRPr lang="en-US" sz="1000" dirty="0">
              <a:solidFill>
                <a:prstClr val="black"/>
              </a:solidFill>
            </a:endParaRPr>
          </a:p>
        </p:txBody>
      </p:sp>
      <p:sp>
        <p:nvSpPr>
          <p:cNvPr id="83" name="TextBox 82"/>
          <p:cNvSpPr txBox="1"/>
          <p:nvPr/>
        </p:nvSpPr>
        <p:spPr>
          <a:xfrm>
            <a:off x="3628980" y="5833990"/>
            <a:ext cx="5425902" cy="276999"/>
          </a:xfrm>
          <a:prstGeom prst="rect">
            <a:avLst/>
          </a:prstGeom>
          <a:noFill/>
        </p:spPr>
        <p:txBody>
          <a:bodyPr wrap="square" rtlCol="0">
            <a:spAutoFit/>
          </a:bodyPr>
          <a:lstStyle/>
          <a:p>
            <a:r>
              <a:rPr lang="en-US" sz="1200" i="1" dirty="0">
                <a:solidFill>
                  <a:prstClr val="black"/>
                </a:solidFill>
              </a:rPr>
              <a:t>Source: Plan for stakeholder engagement process as reflected in May 5</a:t>
            </a:r>
            <a:r>
              <a:rPr lang="en-US" sz="1200" i="1" baseline="30000" dirty="0">
                <a:solidFill>
                  <a:prstClr val="black"/>
                </a:solidFill>
              </a:rPr>
              <a:t>th</a:t>
            </a:r>
            <a:r>
              <a:rPr lang="en-US" sz="1200" i="1" dirty="0">
                <a:solidFill>
                  <a:prstClr val="black"/>
                </a:solidFill>
              </a:rPr>
              <a:t> DSIP filing</a:t>
            </a:r>
          </a:p>
        </p:txBody>
      </p:sp>
      <p:sp>
        <p:nvSpPr>
          <p:cNvPr id="84" name="TextBox 83"/>
          <p:cNvSpPr txBox="1"/>
          <p:nvPr/>
        </p:nvSpPr>
        <p:spPr>
          <a:xfrm>
            <a:off x="3044537" y="858028"/>
            <a:ext cx="3813464" cy="338554"/>
          </a:xfrm>
          <a:prstGeom prst="rect">
            <a:avLst/>
          </a:prstGeom>
          <a:noFill/>
        </p:spPr>
        <p:txBody>
          <a:bodyPr wrap="square" rtlCol="0">
            <a:spAutoFit/>
          </a:bodyPr>
          <a:lstStyle/>
          <a:p>
            <a:r>
              <a:rPr lang="en-US" sz="1600" b="1" dirty="0">
                <a:solidFill>
                  <a:srgbClr val="002060"/>
                </a:solidFill>
              </a:rPr>
              <a:t>Stakeholder Engagement Schedule</a:t>
            </a:r>
          </a:p>
        </p:txBody>
      </p:sp>
      <p:sp>
        <p:nvSpPr>
          <p:cNvPr id="85" name="Rectangle 84"/>
          <p:cNvSpPr/>
          <p:nvPr/>
        </p:nvSpPr>
        <p:spPr>
          <a:xfrm>
            <a:off x="91348" y="3248750"/>
            <a:ext cx="8963852" cy="16143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91348" y="2200806"/>
            <a:ext cx="8963852" cy="420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7" name="Straight Connector 86"/>
          <p:cNvCxnSpPr/>
          <p:nvPr/>
        </p:nvCxnSpPr>
        <p:spPr>
          <a:xfrm>
            <a:off x="6030079"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0677" y="1591106"/>
            <a:ext cx="8341372" cy="25034"/>
          </a:xfrm>
          <a:prstGeom prst="line">
            <a:avLst/>
          </a:prstGeom>
          <a:ln w="38100">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55658"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870346"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569169"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252515"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965283"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665377"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062667" y="1270111"/>
            <a:ext cx="466040" cy="246221"/>
          </a:xfrm>
          <a:prstGeom prst="rect">
            <a:avLst/>
          </a:prstGeom>
          <a:noFill/>
        </p:spPr>
        <p:txBody>
          <a:bodyPr wrap="square" rtlCol="0">
            <a:spAutoFit/>
          </a:bodyPr>
          <a:lstStyle/>
          <a:p>
            <a:pPr algn="ctr"/>
            <a:r>
              <a:rPr lang="en-US" sz="1000" b="1" dirty="0">
                <a:solidFill>
                  <a:prstClr val="black"/>
                </a:solidFill>
              </a:rPr>
              <a:t>Feb</a:t>
            </a:r>
          </a:p>
        </p:txBody>
      </p:sp>
      <p:sp>
        <p:nvSpPr>
          <p:cNvPr id="96" name="TextBox 95"/>
          <p:cNvSpPr txBox="1"/>
          <p:nvPr/>
        </p:nvSpPr>
        <p:spPr>
          <a:xfrm>
            <a:off x="1637137" y="1270111"/>
            <a:ext cx="466040" cy="246221"/>
          </a:xfrm>
          <a:prstGeom prst="rect">
            <a:avLst/>
          </a:prstGeom>
          <a:noFill/>
        </p:spPr>
        <p:txBody>
          <a:bodyPr wrap="square" rtlCol="0">
            <a:spAutoFit/>
          </a:bodyPr>
          <a:lstStyle/>
          <a:p>
            <a:pPr algn="ctr"/>
            <a:r>
              <a:rPr lang="en-US" sz="1000" b="1" dirty="0">
                <a:solidFill>
                  <a:prstClr val="black"/>
                </a:solidFill>
              </a:rPr>
              <a:t>Mar</a:t>
            </a:r>
          </a:p>
        </p:txBody>
      </p:sp>
      <p:sp>
        <p:nvSpPr>
          <p:cNvPr id="97" name="TextBox 96"/>
          <p:cNvSpPr txBox="1"/>
          <p:nvPr/>
        </p:nvSpPr>
        <p:spPr>
          <a:xfrm>
            <a:off x="2336149" y="1270111"/>
            <a:ext cx="466040" cy="246221"/>
          </a:xfrm>
          <a:prstGeom prst="rect">
            <a:avLst/>
          </a:prstGeom>
          <a:noFill/>
        </p:spPr>
        <p:txBody>
          <a:bodyPr wrap="square" rtlCol="0">
            <a:spAutoFit/>
          </a:bodyPr>
          <a:lstStyle/>
          <a:p>
            <a:pPr algn="ctr"/>
            <a:r>
              <a:rPr lang="en-US" sz="1000" b="1" dirty="0">
                <a:solidFill>
                  <a:prstClr val="black"/>
                </a:solidFill>
              </a:rPr>
              <a:t>Apr</a:t>
            </a:r>
          </a:p>
        </p:txBody>
      </p:sp>
      <p:sp>
        <p:nvSpPr>
          <p:cNvPr id="98" name="TextBox 97"/>
          <p:cNvSpPr txBox="1"/>
          <p:nvPr/>
        </p:nvSpPr>
        <p:spPr>
          <a:xfrm>
            <a:off x="3019495" y="1270111"/>
            <a:ext cx="466040" cy="246221"/>
          </a:xfrm>
          <a:prstGeom prst="rect">
            <a:avLst/>
          </a:prstGeom>
          <a:noFill/>
        </p:spPr>
        <p:txBody>
          <a:bodyPr wrap="square" rtlCol="0">
            <a:spAutoFit/>
          </a:bodyPr>
          <a:lstStyle/>
          <a:p>
            <a:pPr algn="ctr"/>
            <a:r>
              <a:rPr lang="en-US" sz="1000" b="1" dirty="0">
                <a:solidFill>
                  <a:prstClr val="black"/>
                </a:solidFill>
              </a:rPr>
              <a:t>May</a:t>
            </a:r>
          </a:p>
        </p:txBody>
      </p:sp>
      <p:sp>
        <p:nvSpPr>
          <p:cNvPr id="99" name="TextBox 98"/>
          <p:cNvSpPr txBox="1"/>
          <p:nvPr/>
        </p:nvSpPr>
        <p:spPr>
          <a:xfrm>
            <a:off x="3732263" y="1270111"/>
            <a:ext cx="466040" cy="246221"/>
          </a:xfrm>
          <a:prstGeom prst="rect">
            <a:avLst/>
          </a:prstGeom>
          <a:noFill/>
        </p:spPr>
        <p:txBody>
          <a:bodyPr wrap="square" rtlCol="0">
            <a:spAutoFit/>
          </a:bodyPr>
          <a:lstStyle/>
          <a:p>
            <a:pPr algn="ctr"/>
            <a:r>
              <a:rPr lang="en-US" sz="1000" b="1" dirty="0">
                <a:solidFill>
                  <a:prstClr val="black"/>
                </a:solidFill>
              </a:rPr>
              <a:t>Jun</a:t>
            </a:r>
          </a:p>
        </p:txBody>
      </p:sp>
      <p:sp>
        <p:nvSpPr>
          <p:cNvPr id="100" name="TextBox 99"/>
          <p:cNvSpPr txBox="1"/>
          <p:nvPr/>
        </p:nvSpPr>
        <p:spPr>
          <a:xfrm>
            <a:off x="4432357" y="1270111"/>
            <a:ext cx="466040" cy="246221"/>
          </a:xfrm>
          <a:prstGeom prst="rect">
            <a:avLst/>
          </a:prstGeom>
          <a:noFill/>
        </p:spPr>
        <p:txBody>
          <a:bodyPr wrap="square" rtlCol="0">
            <a:spAutoFit/>
          </a:bodyPr>
          <a:lstStyle/>
          <a:p>
            <a:pPr algn="ctr"/>
            <a:r>
              <a:rPr lang="en-US" sz="1000" b="1" dirty="0">
                <a:solidFill>
                  <a:prstClr val="black"/>
                </a:solidFill>
              </a:rPr>
              <a:t>Jul</a:t>
            </a:r>
          </a:p>
        </p:txBody>
      </p:sp>
      <p:cxnSp>
        <p:nvCxnSpPr>
          <p:cNvPr id="101" name="Straight Connector 100"/>
          <p:cNvCxnSpPr/>
          <p:nvPr/>
        </p:nvCxnSpPr>
        <p:spPr>
          <a:xfrm>
            <a:off x="5347728"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114708" y="1270111"/>
            <a:ext cx="466040" cy="246221"/>
          </a:xfrm>
          <a:prstGeom prst="rect">
            <a:avLst/>
          </a:prstGeom>
          <a:noFill/>
        </p:spPr>
        <p:txBody>
          <a:bodyPr wrap="square" rtlCol="0">
            <a:spAutoFit/>
          </a:bodyPr>
          <a:lstStyle/>
          <a:p>
            <a:pPr algn="ctr"/>
            <a:r>
              <a:rPr lang="en-US" sz="1000" b="1" dirty="0">
                <a:solidFill>
                  <a:prstClr val="black"/>
                </a:solidFill>
              </a:rPr>
              <a:t>Aug</a:t>
            </a:r>
          </a:p>
        </p:txBody>
      </p:sp>
      <p:cxnSp>
        <p:nvCxnSpPr>
          <p:cNvPr id="103" name="Straight Connector 102"/>
          <p:cNvCxnSpPr/>
          <p:nvPr/>
        </p:nvCxnSpPr>
        <p:spPr>
          <a:xfrm>
            <a:off x="6030079"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804788" y="1270110"/>
            <a:ext cx="466040" cy="246221"/>
          </a:xfrm>
          <a:prstGeom prst="rect">
            <a:avLst/>
          </a:prstGeom>
          <a:noFill/>
        </p:spPr>
        <p:txBody>
          <a:bodyPr wrap="square" rtlCol="0">
            <a:spAutoFit/>
          </a:bodyPr>
          <a:lstStyle/>
          <a:p>
            <a:pPr algn="ctr"/>
            <a:r>
              <a:rPr lang="en-US" sz="1000" b="1" dirty="0">
                <a:solidFill>
                  <a:prstClr val="black"/>
                </a:solidFill>
              </a:rPr>
              <a:t>Sep</a:t>
            </a:r>
          </a:p>
        </p:txBody>
      </p:sp>
      <p:cxnSp>
        <p:nvCxnSpPr>
          <p:cNvPr id="105" name="Straight Connector 104"/>
          <p:cNvCxnSpPr/>
          <p:nvPr/>
        </p:nvCxnSpPr>
        <p:spPr>
          <a:xfrm>
            <a:off x="6712430"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479410" y="1270111"/>
            <a:ext cx="466040" cy="246221"/>
          </a:xfrm>
          <a:prstGeom prst="rect">
            <a:avLst/>
          </a:prstGeom>
          <a:noFill/>
        </p:spPr>
        <p:txBody>
          <a:bodyPr wrap="square" rtlCol="0">
            <a:spAutoFit/>
          </a:bodyPr>
          <a:lstStyle/>
          <a:p>
            <a:pPr algn="ctr"/>
            <a:r>
              <a:rPr lang="en-US" sz="1000" b="1" dirty="0">
                <a:solidFill>
                  <a:prstClr val="black"/>
                </a:solidFill>
              </a:rPr>
              <a:t>Oct</a:t>
            </a:r>
          </a:p>
        </p:txBody>
      </p:sp>
      <p:cxnSp>
        <p:nvCxnSpPr>
          <p:cNvPr id="107" name="Straight Connector 106"/>
          <p:cNvCxnSpPr/>
          <p:nvPr/>
        </p:nvCxnSpPr>
        <p:spPr>
          <a:xfrm>
            <a:off x="7394781"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161761" y="1270111"/>
            <a:ext cx="466040" cy="246221"/>
          </a:xfrm>
          <a:prstGeom prst="rect">
            <a:avLst/>
          </a:prstGeom>
          <a:noFill/>
        </p:spPr>
        <p:txBody>
          <a:bodyPr wrap="square" rtlCol="0">
            <a:spAutoFit/>
          </a:bodyPr>
          <a:lstStyle/>
          <a:p>
            <a:pPr algn="ctr"/>
            <a:r>
              <a:rPr lang="en-US" sz="1000" b="1" dirty="0">
                <a:solidFill>
                  <a:prstClr val="black"/>
                </a:solidFill>
              </a:rPr>
              <a:t>Nov</a:t>
            </a:r>
          </a:p>
        </p:txBody>
      </p:sp>
      <p:cxnSp>
        <p:nvCxnSpPr>
          <p:cNvPr id="109" name="Straight Connector 108"/>
          <p:cNvCxnSpPr/>
          <p:nvPr/>
        </p:nvCxnSpPr>
        <p:spPr>
          <a:xfrm>
            <a:off x="8077132"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7844112" y="1270111"/>
            <a:ext cx="466040" cy="246221"/>
          </a:xfrm>
          <a:prstGeom prst="rect">
            <a:avLst/>
          </a:prstGeom>
          <a:noFill/>
        </p:spPr>
        <p:txBody>
          <a:bodyPr wrap="square" rtlCol="0">
            <a:spAutoFit/>
          </a:bodyPr>
          <a:lstStyle/>
          <a:p>
            <a:pPr algn="ctr"/>
            <a:r>
              <a:rPr lang="en-US" sz="1000" b="1" dirty="0">
                <a:solidFill>
                  <a:prstClr val="black"/>
                </a:solidFill>
              </a:rPr>
              <a:t>Dec</a:t>
            </a:r>
          </a:p>
        </p:txBody>
      </p:sp>
      <p:cxnSp>
        <p:nvCxnSpPr>
          <p:cNvPr id="111" name="Straight Connector 110"/>
          <p:cNvCxnSpPr/>
          <p:nvPr/>
        </p:nvCxnSpPr>
        <p:spPr>
          <a:xfrm>
            <a:off x="8630695"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12" name="Flowchart: Decision 111"/>
          <p:cNvSpPr/>
          <p:nvPr/>
        </p:nvSpPr>
        <p:spPr>
          <a:xfrm>
            <a:off x="7348022" y="1825338"/>
            <a:ext cx="93518" cy="155863"/>
          </a:xfrm>
          <a:prstGeom prst="flowChartDecision">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13" name="Flowchart: Decision 112"/>
          <p:cNvSpPr/>
          <p:nvPr/>
        </p:nvSpPr>
        <p:spPr>
          <a:xfrm>
            <a:off x="3349166"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4" name="Group 113"/>
          <p:cNvGrpSpPr/>
          <p:nvPr/>
        </p:nvGrpSpPr>
        <p:grpSpPr>
          <a:xfrm>
            <a:off x="3685504" y="3328051"/>
            <a:ext cx="2081482" cy="382720"/>
            <a:chOff x="3271321" y="3062741"/>
            <a:chExt cx="2081482" cy="382720"/>
          </a:xfrm>
        </p:grpSpPr>
        <p:sp>
          <p:nvSpPr>
            <p:cNvPr id="115" name="TextBox 114"/>
            <p:cNvSpPr txBox="1"/>
            <p:nvPr/>
          </p:nvSpPr>
          <p:spPr>
            <a:xfrm>
              <a:off x="3560608" y="3062741"/>
              <a:ext cx="1564265" cy="246221"/>
            </a:xfrm>
            <a:prstGeom prst="rect">
              <a:avLst/>
            </a:prstGeom>
            <a:noFill/>
          </p:spPr>
          <p:txBody>
            <a:bodyPr wrap="square" rtlCol="0">
              <a:spAutoFit/>
            </a:bodyPr>
            <a:lstStyle/>
            <a:p>
              <a:pPr algn="ctr"/>
              <a:r>
                <a:rPr lang="en-US" sz="1000" b="1" dirty="0">
                  <a:solidFill>
                    <a:prstClr val="black"/>
                  </a:solidFill>
                </a:rPr>
                <a:t>Distribution </a:t>
              </a:r>
              <a:r>
                <a:rPr lang="en-US" sz="1000" b="1" dirty="0" smtClean="0">
                  <a:solidFill>
                    <a:prstClr val="black"/>
                  </a:solidFill>
                </a:rPr>
                <a:t>Planning**</a:t>
              </a:r>
              <a:endParaRPr lang="en-US" sz="1000" dirty="0">
                <a:solidFill>
                  <a:prstClr val="black"/>
                </a:solidFill>
              </a:endParaRPr>
            </a:p>
          </p:txBody>
        </p:sp>
        <p:cxnSp>
          <p:nvCxnSpPr>
            <p:cNvPr id="116" name="Straight Connector 115"/>
            <p:cNvCxnSpPr/>
            <p:nvPr/>
          </p:nvCxnSpPr>
          <p:spPr>
            <a:xfrm flipV="1">
              <a:off x="3318080" y="3379536"/>
              <a:ext cx="1978045" cy="14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7" name="Flowchart: Decision 116"/>
            <p:cNvSpPr/>
            <p:nvPr/>
          </p:nvSpPr>
          <p:spPr>
            <a:xfrm>
              <a:off x="3271321" y="3289598"/>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8" name="Flowchart: Decision 117"/>
            <p:cNvSpPr/>
            <p:nvPr/>
          </p:nvSpPr>
          <p:spPr>
            <a:xfrm>
              <a:off x="5259285" y="3282913"/>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9" name="Flowchart: Decision 118"/>
          <p:cNvSpPr/>
          <p:nvPr/>
        </p:nvSpPr>
        <p:spPr>
          <a:xfrm>
            <a:off x="8733717"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Flowchart: Decision 119"/>
          <p:cNvSpPr/>
          <p:nvPr/>
        </p:nvSpPr>
        <p:spPr>
          <a:xfrm>
            <a:off x="4784834"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1" name="Flowchart: Decision 120"/>
          <p:cNvSpPr/>
          <p:nvPr/>
        </p:nvSpPr>
        <p:spPr>
          <a:xfrm>
            <a:off x="4079129"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2" name="Flowchart: Decision 121"/>
          <p:cNvSpPr/>
          <p:nvPr/>
        </p:nvSpPr>
        <p:spPr>
          <a:xfrm>
            <a:off x="5445538"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3" name="Flowchart: Decision 122"/>
          <p:cNvSpPr/>
          <p:nvPr/>
        </p:nvSpPr>
        <p:spPr>
          <a:xfrm>
            <a:off x="6886769"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4" name="Flowchart: Decision 123"/>
          <p:cNvSpPr/>
          <p:nvPr/>
        </p:nvSpPr>
        <p:spPr>
          <a:xfrm>
            <a:off x="6197362"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5" name="Flowchart: Decision 124"/>
          <p:cNvSpPr/>
          <p:nvPr/>
        </p:nvSpPr>
        <p:spPr>
          <a:xfrm>
            <a:off x="7756876"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6" name="TextBox 125"/>
          <p:cNvSpPr txBox="1"/>
          <p:nvPr/>
        </p:nvSpPr>
        <p:spPr>
          <a:xfrm>
            <a:off x="8397675" y="1281056"/>
            <a:ext cx="466040" cy="246221"/>
          </a:xfrm>
          <a:prstGeom prst="rect">
            <a:avLst/>
          </a:prstGeom>
          <a:noFill/>
        </p:spPr>
        <p:txBody>
          <a:bodyPr wrap="square" rtlCol="0">
            <a:spAutoFit/>
          </a:bodyPr>
          <a:lstStyle/>
          <a:p>
            <a:pPr algn="ctr"/>
            <a:r>
              <a:rPr lang="en-US" sz="1000" b="1" dirty="0">
                <a:solidFill>
                  <a:prstClr val="black"/>
                </a:solidFill>
              </a:rPr>
              <a:t>2017</a:t>
            </a:r>
          </a:p>
        </p:txBody>
      </p:sp>
      <p:grpSp>
        <p:nvGrpSpPr>
          <p:cNvPr id="127" name="Group 126"/>
          <p:cNvGrpSpPr/>
          <p:nvPr/>
        </p:nvGrpSpPr>
        <p:grpSpPr>
          <a:xfrm>
            <a:off x="3683655" y="3866438"/>
            <a:ext cx="2083331" cy="327170"/>
            <a:chOff x="3286182" y="3601128"/>
            <a:chExt cx="2083331" cy="327170"/>
          </a:xfrm>
        </p:grpSpPr>
        <p:sp>
          <p:nvSpPr>
            <p:cNvPr id="128" name="TextBox 127"/>
            <p:cNvSpPr txBox="1"/>
            <p:nvPr/>
          </p:nvSpPr>
          <p:spPr>
            <a:xfrm>
              <a:off x="3537618" y="3601128"/>
              <a:ext cx="1564265" cy="246221"/>
            </a:xfrm>
            <a:prstGeom prst="rect">
              <a:avLst/>
            </a:prstGeom>
            <a:noFill/>
          </p:spPr>
          <p:txBody>
            <a:bodyPr wrap="square" rtlCol="0">
              <a:spAutoFit/>
            </a:bodyPr>
            <a:lstStyle/>
            <a:p>
              <a:pPr algn="ctr"/>
              <a:r>
                <a:rPr lang="en-US" sz="1000" b="1" dirty="0">
                  <a:solidFill>
                    <a:prstClr val="black"/>
                  </a:solidFill>
                </a:rPr>
                <a:t>Grid Operations</a:t>
              </a:r>
              <a:endParaRPr lang="en-US" sz="1000" dirty="0">
                <a:solidFill>
                  <a:prstClr val="black"/>
                </a:solidFill>
              </a:endParaRPr>
            </a:p>
          </p:txBody>
        </p:sp>
        <p:cxnSp>
          <p:nvCxnSpPr>
            <p:cNvPr id="129" name="Straight Connector 128"/>
            <p:cNvCxnSpPr/>
            <p:nvPr/>
          </p:nvCxnSpPr>
          <p:spPr>
            <a:xfrm flipV="1">
              <a:off x="3326668" y="3847349"/>
              <a:ext cx="1986167" cy="10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0" name="Flowchart: Decision 129"/>
            <p:cNvSpPr/>
            <p:nvPr/>
          </p:nvSpPr>
          <p:spPr>
            <a:xfrm>
              <a:off x="3286182" y="3769418"/>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Flowchart: Decision 130"/>
            <p:cNvSpPr/>
            <p:nvPr/>
          </p:nvSpPr>
          <p:spPr>
            <a:xfrm>
              <a:off x="5275995" y="3772435"/>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2" name="Group 131"/>
          <p:cNvGrpSpPr/>
          <p:nvPr/>
        </p:nvGrpSpPr>
        <p:grpSpPr>
          <a:xfrm>
            <a:off x="4079129" y="4367232"/>
            <a:ext cx="1687857" cy="317122"/>
            <a:chOff x="3308971" y="4101922"/>
            <a:chExt cx="2083331" cy="317122"/>
          </a:xfrm>
        </p:grpSpPr>
        <p:sp>
          <p:nvSpPr>
            <p:cNvPr id="133" name="TextBox 132"/>
            <p:cNvSpPr txBox="1"/>
            <p:nvPr/>
          </p:nvSpPr>
          <p:spPr>
            <a:xfrm>
              <a:off x="3666946" y="4101922"/>
              <a:ext cx="1564265" cy="246221"/>
            </a:xfrm>
            <a:prstGeom prst="rect">
              <a:avLst/>
            </a:prstGeom>
            <a:noFill/>
          </p:spPr>
          <p:txBody>
            <a:bodyPr wrap="square" rtlCol="0">
              <a:spAutoFit/>
            </a:bodyPr>
            <a:lstStyle/>
            <a:p>
              <a:pPr algn="ctr"/>
              <a:r>
                <a:rPr lang="en-US" sz="1000" b="1" dirty="0">
                  <a:solidFill>
                    <a:prstClr val="black"/>
                  </a:solidFill>
                </a:rPr>
                <a:t>Market Operations</a:t>
              </a:r>
              <a:endParaRPr lang="en-US" sz="1000" dirty="0">
                <a:solidFill>
                  <a:prstClr val="black"/>
                </a:solidFill>
              </a:endParaRPr>
            </a:p>
          </p:txBody>
        </p:sp>
        <p:cxnSp>
          <p:nvCxnSpPr>
            <p:cNvPr id="134" name="Straight Connector 133"/>
            <p:cNvCxnSpPr/>
            <p:nvPr/>
          </p:nvCxnSpPr>
          <p:spPr>
            <a:xfrm flipV="1">
              <a:off x="3349457" y="4338095"/>
              <a:ext cx="1986167" cy="10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5" name="Flowchart: Decision 134"/>
            <p:cNvSpPr/>
            <p:nvPr/>
          </p:nvSpPr>
          <p:spPr>
            <a:xfrm>
              <a:off x="3308971" y="4260164"/>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6" name="Flowchart: Decision 135"/>
            <p:cNvSpPr/>
            <p:nvPr/>
          </p:nvSpPr>
          <p:spPr>
            <a:xfrm>
              <a:off x="5298784" y="4263181"/>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7" name="Flowchart: Decision 136"/>
          <p:cNvSpPr/>
          <p:nvPr/>
        </p:nvSpPr>
        <p:spPr>
          <a:xfrm>
            <a:off x="2640532"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8" name="TextBox 137"/>
          <p:cNvSpPr txBox="1"/>
          <p:nvPr/>
        </p:nvSpPr>
        <p:spPr>
          <a:xfrm>
            <a:off x="91030" y="2184839"/>
            <a:ext cx="1536446" cy="276999"/>
          </a:xfrm>
          <a:prstGeom prst="rect">
            <a:avLst/>
          </a:prstGeom>
          <a:noFill/>
        </p:spPr>
        <p:txBody>
          <a:bodyPr wrap="none" rtlCol="0">
            <a:spAutoFit/>
          </a:bodyPr>
          <a:lstStyle/>
          <a:p>
            <a:r>
              <a:rPr lang="en-US" sz="1200" b="1" dirty="0">
                <a:solidFill>
                  <a:prstClr val="black"/>
                </a:solidFill>
              </a:rPr>
              <a:t>Advisory Group Mtgs</a:t>
            </a:r>
          </a:p>
        </p:txBody>
      </p:sp>
      <p:sp>
        <p:nvSpPr>
          <p:cNvPr id="139" name="TextBox 138"/>
          <p:cNvSpPr txBox="1"/>
          <p:nvPr/>
        </p:nvSpPr>
        <p:spPr>
          <a:xfrm>
            <a:off x="91030" y="3350935"/>
            <a:ext cx="1471557" cy="461665"/>
          </a:xfrm>
          <a:prstGeom prst="rect">
            <a:avLst/>
          </a:prstGeom>
          <a:noFill/>
        </p:spPr>
        <p:txBody>
          <a:bodyPr wrap="none" rtlCol="0">
            <a:spAutoFit/>
          </a:bodyPr>
          <a:lstStyle/>
          <a:p>
            <a:r>
              <a:rPr lang="en-US" sz="1200" b="1" dirty="0">
                <a:solidFill>
                  <a:prstClr val="black"/>
                </a:solidFill>
              </a:rPr>
              <a:t>Supplemental DSIP</a:t>
            </a:r>
          </a:p>
          <a:p>
            <a:r>
              <a:rPr lang="en-US" sz="1200" b="1" dirty="0">
                <a:solidFill>
                  <a:prstClr val="black"/>
                </a:solidFill>
              </a:rPr>
              <a:t>Engagement Groups</a:t>
            </a:r>
          </a:p>
        </p:txBody>
      </p:sp>
      <p:sp>
        <p:nvSpPr>
          <p:cNvPr id="140" name="Flowchart: Decision 139"/>
          <p:cNvSpPr/>
          <p:nvPr/>
        </p:nvSpPr>
        <p:spPr>
          <a:xfrm>
            <a:off x="4608669" y="1825338"/>
            <a:ext cx="93518" cy="155863"/>
          </a:xfrm>
          <a:prstGeom prst="flowChartDecision">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41" name="Flowchart: Decision 140"/>
          <p:cNvSpPr/>
          <p:nvPr/>
        </p:nvSpPr>
        <p:spPr>
          <a:xfrm>
            <a:off x="2952597" y="1825338"/>
            <a:ext cx="93518" cy="155863"/>
          </a:xfrm>
          <a:prstGeom prst="flowChartDecision">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42" name="TextBox 141"/>
          <p:cNvSpPr txBox="1"/>
          <p:nvPr/>
        </p:nvSpPr>
        <p:spPr>
          <a:xfrm>
            <a:off x="1554567" y="1764770"/>
            <a:ext cx="1423788" cy="276999"/>
          </a:xfrm>
          <a:prstGeom prst="rect">
            <a:avLst/>
          </a:prstGeom>
          <a:noFill/>
        </p:spPr>
        <p:txBody>
          <a:bodyPr wrap="none" rtlCol="0">
            <a:spAutoFit/>
          </a:bodyPr>
          <a:lstStyle/>
          <a:p>
            <a:r>
              <a:rPr lang="en-US" sz="1200" dirty="0">
                <a:solidFill>
                  <a:prstClr val="black"/>
                </a:solidFill>
              </a:rPr>
              <a:t>DSIP Final Guidance</a:t>
            </a:r>
          </a:p>
        </p:txBody>
      </p:sp>
      <p:sp>
        <p:nvSpPr>
          <p:cNvPr id="143" name="TextBox 142"/>
          <p:cNvSpPr txBox="1"/>
          <p:nvPr/>
        </p:nvSpPr>
        <p:spPr>
          <a:xfrm>
            <a:off x="3364963" y="1764770"/>
            <a:ext cx="1277914" cy="276999"/>
          </a:xfrm>
          <a:prstGeom prst="rect">
            <a:avLst/>
          </a:prstGeom>
          <a:noFill/>
        </p:spPr>
        <p:txBody>
          <a:bodyPr wrap="none" rtlCol="0">
            <a:spAutoFit/>
          </a:bodyPr>
          <a:lstStyle/>
          <a:p>
            <a:r>
              <a:rPr lang="en-US" sz="1200" dirty="0">
                <a:solidFill>
                  <a:prstClr val="black"/>
                </a:solidFill>
              </a:rPr>
              <a:t>Initial DSIP Filings</a:t>
            </a:r>
          </a:p>
        </p:txBody>
      </p:sp>
      <p:sp>
        <p:nvSpPr>
          <p:cNvPr id="144" name="TextBox 143"/>
          <p:cNvSpPr txBox="1"/>
          <p:nvPr/>
        </p:nvSpPr>
        <p:spPr>
          <a:xfrm>
            <a:off x="5639367" y="1764770"/>
            <a:ext cx="1789208" cy="276999"/>
          </a:xfrm>
          <a:prstGeom prst="rect">
            <a:avLst/>
          </a:prstGeom>
          <a:noFill/>
        </p:spPr>
        <p:txBody>
          <a:bodyPr wrap="none" rtlCol="0">
            <a:spAutoFit/>
          </a:bodyPr>
          <a:lstStyle/>
          <a:p>
            <a:r>
              <a:rPr lang="en-US" sz="1200" dirty="0">
                <a:solidFill>
                  <a:prstClr val="black"/>
                </a:solidFill>
              </a:rPr>
              <a:t>Supplemental DSIP Filing</a:t>
            </a:r>
          </a:p>
        </p:txBody>
      </p:sp>
      <p:sp>
        <p:nvSpPr>
          <p:cNvPr id="145" name="Rectangle 144"/>
          <p:cNvSpPr/>
          <p:nvPr/>
        </p:nvSpPr>
        <p:spPr>
          <a:xfrm>
            <a:off x="91030" y="4965253"/>
            <a:ext cx="8963852" cy="490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6" name="TextBox 145"/>
          <p:cNvSpPr txBox="1"/>
          <p:nvPr/>
        </p:nvSpPr>
        <p:spPr>
          <a:xfrm>
            <a:off x="91030" y="4979539"/>
            <a:ext cx="1392882" cy="461665"/>
          </a:xfrm>
          <a:prstGeom prst="rect">
            <a:avLst/>
          </a:prstGeom>
          <a:noFill/>
        </p:spPr>
        <p:txBody>
          <a:bodyPr wrap="none" rtlCol="0">
            <a:spAutoFit/>
          </a:bodyPr>
          <a:lstStyle/>
          <a:p>
            <a:r>
              <a:rPr lang="en-US" sz="1200" b="1" dirty="0">
                <a:solidFill>
                  <a:prstClr val="black"/>
                </a:solidFill>
              </a:rPr>
              <a:t>Stakeholder</a:t>
            </a:r>
          </a:p>
          <a:p>
            <a:r>
              <a:rPr lang="en-US" sz="1200" b="1" dirty="0">
                <a:solidFill>
                  <a:prstClr val="black"/>
                </a:solidFill>
              </a:rPr>
              <a:t>Technical </a:t>
            </a:r>
            <a:r>
              <a:rPr lang="en-US" sz="1200" b="1" dirty="0" err="1">
                <a:solidFill>
                  <a:prstClr val="black"/>
                </a:solidFill>
              </a:rPr>
              <a:t>Confs</a:t>
            </a:r>
            <a:r>
              <a:rPr lang="en-US" sz="1200" b="1" dirty="0" smtClean="0">
                <a:solidFill>
                  <a:prstClr val="black"/>
                </a:solidFill>
              </a:rPr>
              <a:t>***</a:t>
            </a:r>
            <a:endParaRPr lang="en-US" sz="1200" b="1" dirty="0">
              <a:solidFill>
                <a:prstClr val="black"/>
              </a:solidFill>
            </a:endParaRPr>
          </a:p>
        </p:txBody>
      </p:sp>
      <p:sp>
        <p:nvSpPr>
          <p:cNvPr id="147" name="Flowchart: Decision 146"/>
          <p:cNvSpPr/>
          <p:nvPr/>
        </p:nvSpPr>
        <p:spPr>
          <a:xfrm>
            <a:off x="1696260" y="5132438"/>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8" name="Flowchart: Decision 147"/>
          <p:cNvSpPr/>
          <p:nvPr/>
        </p:nvSpPr>
        <p:spPr>
          <a:xfrm>
            <a:off x="4400634" y="5132438"/>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9" name="Flowchart: Decision 148"/>
          <p:cNvSpPr/>
          <p:nvPr/>
        </p:nvSpPr>
        <p:spPr>
          <a:xfrm>
            <a:off x="5766986" y="5128435"/>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0" name="Straight Connector 149"/>
          <p:cNvCxnSpPr/>
          <p:nvPr/>
        </p:nvCxnSpPr>
        <p:spPr>
          <a:xfrm>
            <a:off x="3319919" y="2902230"/>
            <a:ext cx="893420" cy="40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1" name="Flowchart: Decision 150"/>
          <p:cNvSpPr/>
          <p:nvPr/>
        </p:nvSpPr>
        <p:spPr>
          <a:xfrm>
            <a:off x="3279433" y="2823237"/>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2" name="Flowchart: Decision 151"/>
          <p:cNvSpPr/>
          <p:nvPr/>
        </p:nvSpPr>
        <p:spPr>
          <a:xfrm>
            <a:off x="4188172" y="2823237"/>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3" name="Straight Connector 152"/>
          <p:cNvCxnSpPr/>
          <p:nvPr/>
        </p:nvCxnSpPr>
        <p:spPr>
          <a:xfrm>
            <a:off x="700677"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469059" y="1113845"/>
            <a:ext cx="466040" cy="400110"/>
          </a:xfrm>
          <a:prstGeom prst="rect">
            <a:avLst/>
          </a:prstGeom>
          <a:noFill/>
        </p:spPr>
        <p:txBody>
          <a:bodyPr wrap="square" rtlCol="0">
            <a:spAutoFit/>
          </a:bodyPr>
          <a:lstStyle/>
          <a:p>
            <a:pPr algn="ctr"/>
            <a:r>
              <a:rPr lang="en-US" sz="1000" b="1" dirty="0">
                <a:solidFill>
                  <a:prstClr val="black"/>
                </a:solidFill>
              </a:rPr>
              <a:t>Jan 2016</a:t>
            </a:r>
          </a:p>
        </p:txBody>
      </p:sp>
      <p:sp>
        <p:nvSpPr>
          <p:cNvPr id="155" name="Rectangle 154"/>
          <p:cNvSpPr/>
          <p:nvPr/>
        </p:nvSpPr>
        <p:spPr>
          <a:xfrm>
            <a:off x="91030" y="2692270"/>
            <a:ext cx="8963852" cy="490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6" name="TextBox 155"/>
          <p:cNvSpPr txBox="1"/>
          <p:nvPr/>
        </p:nvSpPr>
        <p:spPr>
          <a:xfrm>
            <a:off x="91030" y="2684809"/>
            <a:ext cx="1853200" cy="461665"/>
          </a:xfrm>
          <a:prstGeom prst="rect">
            <a:avLst/>
          </a:prstGeom>
          <a:noFill/>
        </p:spPr>
        <p:txBody>
          <a:bodyPr wrap="none" rtlCol="0">
            <a:spAutoFit/>
          </a:bodyPr>
          <a:lstStyle/>
          <a:p>
            <a:r>
              <a:rPr lang="en-US" sz="1200" b="1" dirty="0">
                <a:solidFill>
                  <a:prstClr val="black"/>
                </a:solidFill>
              </a:rPr>
              <a:t>Initial DSIP </a:t>
            </a:r>
          </a:p>
          <a:p>
            <a:r>
              <a:rPr lang="en-US" sz="1200" b="1" dirty="0">
                <a:solidFill>
                  <a:prstClr val="black"/>
                </a:solidFill>
              </a:rPr>
              <a:t>Stakeholder Engagement*</a:t>
            </a:r>
          </a:p>
        </p:txBody>
      </p:sp>
      <p:cxnSp>
        <p:nvCxnSpPr>
          <p:cNvPr id="157" name="Straight Connector 156"/>
          <p:cNvCxnSpPr/>
          <p:nvPr/>
        </p:nvCxnSpPr>
        <p:spPr>
          <a:xfrm>
            <a:off x="3385572" y="2862311"/>
            <a:ext cx="893420" cy="40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8" name="Flowchart: Decision 157"/>
          <p:cNvSpPr/>
          <p:nvPr/>
        </p:nvSpPr>
        <p:spPr>
          <a:xfrm>
            <a:off x="3345086" y="2783318"/>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9" name="Flowchart: Decision 158"/>
          <p:cNvSpPr/>
          <p:nvPr/>
        </p:nvSpPr>
        <p:spPr>
          <a:xfrm>
            <a:off x="4253825" y="2783318"/>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Flowchart: Decision 80"/>
          <p:cNvSpPr/>
          <p:nvPr/>
        </p:nvSpPr>
        <p:spPr>
          <a:xfrm>
            <a:off x="6344233" y="5128353"/>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0" name="Flowchart: Decision 159"/>
          <p:cNvSpPr/>
          <p:nvPr/>
        </p:nvSpPr>
        <p:spPr>
          <a:xfrm>
            <a:off x="5067949" y="5131370"/>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26946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9555">
              <a:lnSpc>
                <a:spcPct val="100000"/>
              </a:lnSpc>
            </a:pPr>
            <a:r>
              <a:rPr lang="en-US" b="1" spc="-19" dirty="0" smtClean="0">
                <a:cs typeface="Arial Black"/>
              </a:rPr>
              <a:t>Supplemental DSIP Topics—Based on Final Order </a:t>
            </a:r>
            <a:endParaRPr dirty="0">
              <a:cs typeface="Arial Black"/>
            </a:endParaRPr>
          </a:p>
        </p:txBody>
      </p:sp>
      <p:sp>
        <p:nvSpPr>
          <p:cNvPr id="103" name="object 3"/>
          <p:cNvSpPr/>
          <p:nvPr/>
        </p:nvSpPr>
        <p:spPr>
          <a:xfrm>
            <a:off x="1800210" y="1429228"/>
            <a:ext cx="2217682" cy="517205"/>
          </a:xfrm>
          <a:custGeom>
            <a:avLst/>
            <a:gdLst/>
            <a:ahLst/>
            <a:cxnLst/>
            <a:rect l="l" t="t" r="r" b="b"/>
            <a:pathLst>
              <a:path w="2926080" h="687451">
                <a:moveTo>
                  <a:pt x="0" y="687451"/>
                </a:moveTo>
                <a:lnTo>
                  <a:pt x="2926080" y="687451"/>
                </a:lnTo>
                <a:lnTo>
                  <a:pt x="2926080" y="0"/>
                </a:lnTo>
                <a:lnTo>
                  <a:pt x="0" y="0"/>
                </a:lnTo>
                <a:lnTo>
                  <a:pt x="0" y="687451"/>
                </a:lnTo>
                <a:close/>
              </a:path>
            </a:pathLst>
          </a:custGeom>
          <a:solidFill>
            <a:schemeClr val="accent5"/>
          </a:solidFill>
        </p:spPr>
        <p:txBody>
          <a:bodyPr wrap="square" lIns="0" tIns="0" rIns="0" bIns="0" rtlCol="0" anchor="ctr">
            <a:noAutofit/>
          </a:bodyPr>
          <a:lstStyle/>
          <a:p>
            <a:pPr algn="ctr"/>
            <a:r>
              <a:rPr lang="en-US" sz="1600" b="1" dirty="0" smtClean="0">
                <a:solidFill>
                  <a:srgbClr val="FFFFFF"/>
                </a:solidFill>
                <a:latin typeface="Calibri Light" panose="020F0302020204030204"/>
                <a:cs typeface="Arial"/>
              </a:rPr>
              <a:t>Distri</a:t>
            </a:r>
            <a:r>
              <a:rPr lang="en-US" sz="1600" b="1" spc="-8" dirty="0" smtClean="0">
                <a:solidFill>
                  <a:srgbClr val="FFFFFF"/>
                </a:solidFill>
                <a:latin typeface="Calibri Light" panose="020F0302020204030204"/>
                <a:cs typeface="Arial"/>
              </a:rPr>
              <a:t>b</a:t>
            </a:r>
            <a:r>
              <a:rPr lang="en-US" sz="1600" b="1" dirty="0" smtClean="0">
                <a:solidFill>
                  <a:srgbClr val="FFFFFF"/>
                </a:solidFill>
                <a:latin typeface="Calibri Light" panose="020F0302020204030204"/>
                <a:cs typeface="Arial"/>
              </a:rPr>
              <a:t>ution</a:t>
            </a:r>
            <a:r>
              <a:rPr lang="en-US" sz="1600" b="1" spc="-38" dirty="0" smtClean="0">
                <a:solidFill>
                  <a:srgbClr val="FFFFFF"/>
                </a:solidFill>
                <a:latin typeface="Calibri Light" panose="020F0302020204030204"/>
                <a:cs typeface="Arial"/>
              </a:rPr>
              <a:t> </a:t>
            </a:r>
            <a:r>
              <a:rPr lang="en-US" sz="1600" b="1" spc="-8" dirty="0" smtClean="0">
                <a:solidFill>
                  <a:srgbClr val="FFFFFF"/>
                </a:solidFill>
                <a:latin typeface="Calibri Light" panose="020F0302020204030204"/>
                <a:cs typeface="Arial"/>
              </a:rPr>
              <a:t>S</a:t>
            </a:r>
            <a:r>
              <a:rPr lang="en-US" sz="1600" b="1" spc="-30" dirty="0" smtClean="0">
                <a:solidFill>
                  <a:srgbClr val="FFFFFF"/>
                </a:solidFill>
                <a:latin typeface="Calibri Light" panose="020F0302020204030204"/>
                <a:cs typeface="Arial"/>
              </a:rPr>
              <a:t>y</a:t>
            </a:r>
            <a:r>
              <a:rPr lang="en-US" sz="1600" b="1" dirty="0" smtClean="0">
                <a:solidFill>
                  <a:srgbClr val="FFFFFF"/>
                </a:solidFill>
                <a:latin typeface="Calibri Light" panose="020F0302020204030204"/>
                <a:cs typeface="Arial"/>
              </a:rPr>
              <a:t>stem</a:t>
            </a:r>
            <a:endParaRPr lang="en-US" sz="1600" dirty="0" smtClean="0">
              <a:solidFill>
                <a:prstClr val="black"/>
              </a:solidFill>
              <a:latin typeface="Calibri Light" panose="020F0302020204030204"/>
              <a:cs typeface="Arial"/>
            </a:endParaRPr>
          </a:p>
          <a:p>
            <a:pPr marL="956" algn="ctr"/>
            <a:r>
              <a:rPr lang="en-US" sz="1600" b="1" dirty="0" smtClean="0">
                <a:solidFill>
                  <a:srgbClr val="FFFFFF"/>
                </a:solidFill>
                <a:latin typeface="Calibri Light" panose="020F0302020204030204"/>
                <a:cs typeface="Arial"/>
              </a:rPr>
              <a:t>P</a:t>
            </a:r>
            <a:r>
              <a:rPr lang="en-US" sz="1600" b="1" spc="-8" dirty="0" smtClean="0">
                <a:solidFill>
                  <a:srgbClr val="FFFFFF"/>
                </a:solidFill>
                <a:latin typeface="Calibri Light" panose="020F0302020204030204"/>
                <a:cs typeface="Arial"/>
              </a:rPr>
              <a:t>l</a:t>
            </a:r>
            <a:r>
              <a:rPr lang="en-US" sz="1600" b="1" dirty="0" smtClean="0">
                <a:solidFill>
                  <a:srgbClr val="FFFFFF"/>
                </a:solidFill>
                <a:latin typeface="Calibri Light" panose="020F0302020204030204"/>
                <a:cs typeface="Arial"/>
              </a:rPr>
              <a:t>anning</a:t>
            </a:r>
            <a:endParaRPr lang="en-US" sz="1600" dirty="0">
              <a:solidFill>
                <a:prstClr val="black"/>
              </a:solidFill>
              <a:latin typeface="Calibri Light" panose="020F0302020204030204"/>
              <a:cs typeface="Arial"/>
            </a:endParaRPr>
          </a:p>
        </p:txBody>
      </p:sp>
      <p:sp>
        <p:nvSpPr>
          <p:cNvPr id="107" name="object 113"/>
          <p:cNvSpPr txBox="1"/>
          <p:nvPr/>
        </p:nvSpPr>
        <p:spPr>
          <a:xfrm>
            <a:off x="677057" y="3215999"/>
            <a:ext cx="562303" cy="214507"/>
          </a:xfrm>
          <a:prstGeom prst="rect">
            <a:avLst/>
          </a:prstGeom>
        </p:spPr>
        <p:txBody>
          <a:bodyPr vert="horz" wrap="square" lIns="0" tIns="0" rIns="0" bIns="0" rtlCol="0">
            <a:noAutofit/>
          </a:bodyPr>
          <a:lstStyle/>
          <a:p>
            <a:pPr marL="9555"/>
            <a:r>
              <a:rPr sz="1400" b="1" spc="-98" dirty="0">
                <a:solidFill>
                  <a:srgbClr val="404040"/>
                </a:solidFill>
                <a:latin typeface="Arial"/>
                <a:cs typeface="Arial"/>
              </a:rPr>
              <a:t>T</a:t>
            </a:r>
            <a:r>
              <a:rPr sz="1400" b="1" dirty="0">
                <a:solidFill>
                  <a:srgbClr val="404040"/>
                </a:solidFill>
                <a:latin typeface="Arial"/>
                <a:cs typeface="Arial"/>
              </a:rPr>
              <a:t>o</a:t>
            </a:r>
            <a:r>
              <a:rPr sz="1400" b="1" spc="4" dirty="0">
                <a:solidFill>
                  <a:srgbClr val="404040"/>
                </a:solidFill>
                <a:latin typeface="Arial"/>
                <a:cs typeface="Arial"/>
              </a:rPr>
              <a:t>p</a:t>
            </a:r>
            <a:r>
              <a:rPr sz="1400" b="1" dirty="0">
                <a:solidFill>
                  <a:srgbClr val="404040"/>
                </a:solidFill>
                <a:latin typeface="Arial"/>
                <a:cs typeface="Arial"/>
              </a:rPr>
              <a:t>ics</a:t>
            </a:r>
            <a:endParaRPr sz="1400" dirty="0">
              <a:solidFill>
                <a:prstClr val="black"/>
              </a:solidFill>
              <a:latin typeface="Arial"/>
              <a:cs typeface="Arial"/>
            </a:endParaRPr>
          </a:p>
        </p:txBody>
      </p:sp>
      <p:sp>
        <p:nvSpPr>
          <p:cNvPr id="109" name="object 114"/>
          <p:cNvSpPr/>
          <p:nvPr/>
        </p:nvSpPr>
        <p:spPr>
          <a:xfrm>
            <a:off x="1394540" y="1994195"/>
            <a:ext cx="152656" cy="2682950"/>
          </a:xfrm>
          <a:custGeom>
            <a:avLst/>
            <a:gdLst/>
            <a:ahLst/>
            <a:cxnLst/>
            <a:rect l="l" t="t" r="r" b="b"/>
            <a:pathLst>
              <a:path w="202905" h="3566088">
                <a:moveTo>
                  <a:pt x="202905" y="3566088"/>
                </a:moveTo>
                <a:lnTo>
                  <a:pt x="163682" y="3564854"/>
                </a:lnTo>
                <a:lnTo>
                  <a:pt x="117963" y="3559111"/>
                </a:lnTo>
                <a:lnTo>
                  <a:pt x="95844" y="1800890"/>
                </a:lnTo>
                <a:lnTo>
                  <a:pt x="93937" y="1797501"/>
                </a:lnTo>
                <a:lnTo>
                  <a:pt x="54011" y="1786681"/>
                </a:lnTo>
                <a:lnTo>
                  <a:pt x="0" y="1783079"/>
                </a:lnTo>
                <a:lnTo>
                  <a:pt x="18633" y="1782653"/>
                </a:lnTo>
                <a:lnTo>
                  <a:pt x="68144" y="1777357"/>
                </a:lnTo>
                <a:lnTo>
                  <a:pt x="95844" y="17810"/>
                </a:lnTo>
                <a:lnTo>
                  <a:pt x="97752" y="14421"/>
                </a:lnTo>
                <a:lnTo>
                  <a:pt x="137677" y="3601"/>
                </a:lnTo>
                <a:lnTo>
                  <a:pt x="172096" y="653"/>
                </a:lnTo>
                <a:lnTo>
                  <a:pt x="191689" y="0"/>
                </a:lnTo>
              </a:path>
            </a:pathLst>
          </a:custGeom>
          <a:noFill/>
          <a:ln w="19050">
            <a:solidFill>
              <a:schemeClr val="tx1"/>
            </a:solidFill>
          </a:ln>
        </p:spPr>
        <p:txBody>
          <a:bodyPr wrap="square" lIns="0" tIns="0" rIns="0" bIns="0" rtlCol="0">
            <a:noAutofit/>
          </a:bodyPr>
          <a:lstStyle/>
          <a:p>
            <a:endParaRPr sz="1400">
              <a:solidFill>
                <a:prstClr val="black"/>
              </a:solidFill>
            </a:endParaRPr>
          </a:p>
        </p:txBody>
      </p:sp>
      <p:sp>
        <p:nvSpPr>
          <p:cNvPr id="117" name="object 115"/>
          <p:cNvSpPr txBox="1"/>
          <p:nvPr/>
        </p:nvSpPr>
        <p:spPr>
          <a:xfrm>
            <a:off x="179882" y="1460962"/>
            <a:ext cx="1129819" cy="420892"/>
          </a:xfrm>
          <a:prstGeom prst="rect">
            <a:avLst/>
          </a:prstGeom>
        </p:spPr>
        <p:txBody>
          <a:bodyPr vert="horz" wrap="square" lIns="0" tIns="0" rIns="0" bIns="0" rtlCol="0">
            <a:noAutofit/>
          </a:bodyPr>
          <a:lstStyle/>
          <a:p>
            <a:pPr marL="45866" marR="9555" indent="-36789" algn="ctr"/>
            <a:r>
              <a:rPr lang="en-US" sz="1400" b="1" spc="-26" dirty="0">
                <a:solidFill>
                  <a:srgbClr val="404040"/>
                </a:solidFill>
                <a:latin typeface="Arial"/>
                <a:cs typeface="Arial"/>
              </a:rPr>
              <a:t>Engagement</a:t>
            </a:r>
            <a:r>
              <a:rPr lang="en-US" sz="1200" b="1" spc="-26" dirty="0">
                <a:solidFill>
                  <a:srgbClr val="404040"/>
                </a:solidFill>
                <a:latin typeface="Arial"/>
                <a:cs typeface="Arial"/>
              </a:rPr>
              <a:t> </a:t>
            </a:r>
            <a:r>
              <a:rPr lang="en-US" sz="1400" b="1" spc="-26" dirty="0">
                <a:solidFill>
                  <a:srgbClr val="404040"/>
                </a:solidFill>
                <a:latin typeface="Arial"/>
                <a:cs typeface="Arial"/>
              </a:rPr>
              <a:t>Groups</a:t>
            </a:r>
            <a:endParaRPr sz="1400" dirty="0">
              <a:solidFill>
                <a:prstClr val="black"/>
              </a:solidFill>
              <a:latin typeface="Arial"/>
              <a:cs typeface="Arial"/>
            </a:endParaRPr>
          </a:p>
        </p:txBody>
      </p:sp>
      <p:sp>
        <p:nvSpPr>
          <p:cNvPr id="119" name="object 116"/>
          <p:cNvSpPr/>
          <p:nvPr/>
        </p:nvSpPr>
        <p:spPr>
          <a:xfrm>
            <a:off x="1394540" y="1377049"/>
            <a:ext cx="152656" cy="532133"/>
          </a:xfrm>
          <a:custGeom>
            <a:avLst/>
            <a:gdLst/>
            <a:ahLst/>
            <a:cxnLst/>
            <a:rect l="l" t="t" r="r" b="b"/>
            <a:pathLst>
              <a:path w="202905" h="707293">
                <a:moveTo>
                  <a:pt x="202905" y="707293"/>
                </a:moveTo>
                <a:lnTo>
                  <a:pt x="163678" y="706058"/>
                </a:lnTo>
                <a:lnTo>
                  <a:pt x="117957" y="700322"/>
                </a:lnTo>
                <a:lnTo>
                  <a:pt x="95844" y="371505"/>
                </a:lnTo>
                <a:lnTo>
                  <a:pt x="93937" y="368116"/>
                </a:lnTo>
                <a:lnTo>
                  <a:pt x="54011" y="357297"/>
                </a:lnTo>
                <a:lnTo>
                  <a:pt x="0" y="353695"/>
                </a:lnTo>
                <a:lnTo>
                  <a:pt x="18633" y="353268"/>
                </a:lnTo>
                <a:lnTo>
                  <a:pt x="68144" y="347973"/>
                </a:lnTo>
                <a:lnTo>
                  <a:pt x="95844" y="17683"/>
                </a:lnTo>
                <a:lnTo>
                  <a:pt x="97753" y="14333"/>
                </a:lnTo>
                <a:lnTo>
                  <a:pt x="137692" y="3591"/>
                </a:lnTo>
                <a:lnTo>
                  <a:pt x="172121" y="652"/>
                </a:lnTo>
                <a:lnTo>
                  <a:pt x="191720" y="0"/>
                </a:lnTo>
              </a:path>
            </a:pathLst>
          </a:custGeom>
          <a:ln w="19049">
            <a:solidFill>
              <a:srgbClr val="404040"/>
            </a:solidFill>
          </a:ln>
        </p:spPr>
        <p:txBody>
          <a:bodyPr wrap="square" lIns="0" tIns="0" rIns="0" bIns="0" rtlCol="0">
            <a:noAutofit/>
          </a:bodyPr>
          <a:lstStyle/>
          <a:p>
            <a:endParaRPr sz="1400">
              <a:solidFill>
                <a:prstClr val="black"/>
              </a:solidFill>
            </a:endParaRPr>
          </a:p>
        </p:txBody>
      </p:sp>
      <p:sp>
        <p:nvSpPr>
          <p:cNvPr id="120" name="object 23"/>
          <p:cNvSpPr/>
          <p:nvPr/>
        </p:nvSpPr>
        <p:spPr>
          <a:xfrm>
            <a:off x="1800210" y="4084958"/>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Probabilistic</a:t>
            </a:r>
          </a:p>
          <a:p>
            <a:pPr marL="9555" marR="9555" indent="-5256" algn="ctr">
              <a:lnSpc>
                <a:spcPct val="100099"/>
              </a:lnSpc>
            </a:pPr>
            <a:r>
              <a:rPr lang="en-US" sz="1200" dirty="0">
                <a:solidFill>
                  <a:prstClr val="black"/>
                </a:solidFill>
                <a:cs typeface="Arial"/>
              </a:rPr>
              <a:t>Planning</a:t>
            </a:r>
          </a:p>
        </p:txBody>
      </p:sp>
      <p:sp>
        <p:nvSpPr>
          <p:cNvPr id="121" name="object 23"/>
          <p:cNvSpPr/>
          <p:nvPr/>
        </p:nvSpPr>
        <p:spPr>
          <a:xfrm>
            <a:off x="2987220" y="3369639"/>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Load Flow </a:t>
            </a:r>
          </a:p>
          <a:p>
            <a:pPr marL="9555" marR="9555" indent="-5256" algn="ctr">
              <a:lnSpc>
                <a:spcPct val="100099"/>
              </a:lnSpc>
            </a:pPr>
            <a:r>
              <a:rPr lang="en-US" sz="1200" dirty="0">
                <a:solidFill>
                  <a:prstClr val="black"/>
                </a:solidFill>
                <a:cs typeface="Arial"/>
              </a:rPr>
              <a:t>Analysis</a:t>
            </a:r>
          </a:p>
        </p:txBody>
      </p:sp>
      <p:sp>
        <p:nvSpPr>
          <p:cNvPr id="122" name="object 23"/>
          <p:cNvSpPr/>
          <p:nvPr/>
        </p:nvSpPr>
        <p:spPr>
          <a:xfrm>
            <a:off x="2987220" y="268305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NWA</a:t>
            </a:r>
          </a:p>
          <a:p>
            <a:pPr marL="9555" marR="9555" indent="-5256" algn="ctr">
              <a:lnSpc>
                <a:spcPct val="100099"/>
              </a:lnSpc>
            </a:pPr>
            <a:r>
              <a:rPr lang="en-US" sz="1200" dirty="0" smtClean="0">
                <a:solidFill>
                  <a:prstClr val="black"/>
                </a:solidFill>
                <a:cs typeface="Arial"/>
              </a:rPr>
              <a:t>Suitability</a:t>
            </a:r>
            <a:endParaRPr lang="en-US" sz="1200" dirty="0">
              <a:solidFill>
                <a:prstClr val="black"/>
              </a:solidFill>
              <a:cs typeface="Arial"/>
            </a:endParaRPr>
          </a:p>
        </p:txBody>
      </p:sp>
      <p:sp>
        <p:nvSpPr>
          <p:cNvPr id="123" name="TextBox 122"/>
          <p:cNvSpPr txBox="1"/>
          <p:nvPr/>
        </p:nvSpPr>
        <p:spPr>
          <a:xfrm>
            <a:off x="5022344" y="4084958"/>
            <a:ext cx="3611314" cy="382092"/>
          </a:xfrm>
          <a:prstGeom prst="rect">
            <a:avLst/>
          </a:prstGeom>
          <a:noFill/>
        </p:spPr>
        <p:txBody>
          <a:bodyPr wrap="square" rtlCol="0">
            <a:spAutoFit/>
          </a:bodyPr>
          <a:lstStyle/>
          <a:p>
            <a:pPr>
              <a:lnSpc>
                <a:spcPct val="150000"/>
              </a:lnSpc>
            </a:pPr>
            <a:r>
              <a:rPr lang="en-US" sz="1400" dirty="0">
                <a:solidFill>
                  <a:prstClr val="black"/>
                </a:solidFill>
              </a:rPr>
              <a:t>Interconnection Technical Working </a:t>
            </a:r>
            <a:r>
              <a:rPr lang="en-US" sz="1400" dirty="0" smtClean="0">
                <a:solidFill>
                  <a:prstClr val="black"/>
                </a:solidFill>
              </a:rPr>
              <a:t>Group</a:t>
            </a:r>
            <a:endParaRPr lang="en-US" sz="1400" dirty="0">
              <a:solidFill>
                <a:prstClr val="black"/>
              </a:solidFill>
            </a:endParaRPr>
          </a:p>
        </p:txBody>
      </p:sp>
      <p:sp>
        <p:nvSpPr>
          <p:cNvPr id="124" name="Rectangle 123"/>
          <p:cNvSpPr/>
          <p:nvPr/>
        </p:nvSpPr>
        <p:spPr>
          <a:xfrm>
            <a:off x="4722352" y="4249070"/>
            <a:ext cx="214118" cy="15204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mtClean="0">
              <a:solidFill>
                <a:prstClr val="white"/>
              </a:solidFill>
            </a:endParaRPr>
          </a:p>
        </p:txBody>
      </p:sp>
      <p:sp>
        <p:nvSpPr>
          <p:cNvPr id="126" name="object 3"/>
          <p:cNvSpPr/>
          <p:nvPr/>
        </p:nvSpPr>
        <p:spPr>
          <a:xfrm>
            <a:off x="4144618" y="1429228"/>
            <a:ext cx="2217682" cy="517205"/>
          </a:xfrm>
          <a:custGeom>
            <a:avLst/>
            <a:gdLst/>
            <a:ahLst/>
            <a:cxnLst/>
            <a:rect l="l" t="t" r="r" b="b"/>
            <a:pathLst>
              <a:path w="2926080" h="687451">
                <a:moveTo>
                  <a:pt x="0" y="687451"/>
                </a:moveTo>
                <a:lnTo>
                  <a:pt x="2926080" y="687451"/>
                </a:lnTo>
                <a:lnTo>
                  <a:pt x="2926080" y="0"/>
                </a:lnTo>
                <a:lnTo>
                  <a:pt x="0" y="0"/>
                </a:lnTo>
                <a:lnTo>
                  <a:pt x="0" y="687451"/>
                </a:lnTo>
                <a:close/>
              </a:path>
            </a:pathLst>
          </a:custGeom>
          <a:solidFill>
            <a:schemeClr val="accent5"/>
          </a:solidFill>
        </p:spPr>
        <p:txBody>
          <a:bodyPr wrap="square" lIns="0" tIns="0" rIns="0" bIns="0" rtlCol="0" anchor="ctr">
            <a:noAutofit/>
          </a:bodyPr>
          <a:lstStyle/>
          <a:p>
            <a:pPr algn="ctr"/>
            <a:r>
              <a:rPr lang="en-US" sz="1600" b="1" dirty="0" smtClean="0">
                <a:solidFill>
                  <a:srgbClr val="FFFFFF"/>
                </a:solidFill>
                <a:latin typeface="Calibri Light" panose="020F0302020204030204"/>
                <a:cs typeface="Arial"/>
              </a:rPr>
              <a:t>Grid Operations</a:t>
            </a:r>
            <a:endParaRPr lang="en-US" sz="1600" dirty="0">
              <a:solidFill>
                <a:prstClr val="black"/>
              </a:solidFill>
              <a:latin typeface="Calibri Light" panose="020F0302020204030204"/>
              <a:cs typeface="Arial"/>
            </a:endParaRPr>
          </a:p>
        </p:txBody>
      </p:sp>
      <p:sp>
        <p:nvSpPr>
          <p:cNvPr id="127" name="object 3"/>
          <p:cNvSpPr/>
          <p:nvPr/>
        </p:nvSpPr>
        <p:spPr>
          <a:xfrm>
            <a:off x="6484002" y="1429228"/>
            <a:ext cx="2217682" cy="517205"/>
          </a:xfrm>
          <a:custGeom>
            <a:avLst/>
            <a:gdLst/>
            <a:ahLst/>
            <a:cxnLst/>
            <a:rect l="l" t="t" r="r" b="b"/>
            <a:pathLst>
              <a:path w="2926080" h="687451">
                <a:moveTo>
                  <a:pt x="0" y="687451"/>
                </a:moveTo>
                <a:lnTo>
                  <a:pt x="2926080" y="687451"/>
                </a:lnTo>
                <a:lnTo>
                  <a:pt x="2926080" y="0"/>
                </a:lnTo>
                <a:lnTo>
                  <a:pt x="0" y="0"/>
                </a:lnTo>
                <a:lnTo>
                  <a:pt x="0" y="687451"/>
                </a:lnTo>
                <a:close/>
              </a:path>
            </a:pathLst>
          </a:custGeom>
          <a:solidFill>
            <a:schemeClr val="accent5"/>
          </a:solidFill>
        </p:spPr>
        <p:txBody>
          <a:bodyPr wrap="square" lIns="0" tIns="0" rIns="0" bIns="0" rtlCol="0" anchor="ctr">
            <a:noAutofit/>
          </a:bodyPr>
          <a:lstStyle/>
          <a:p>
            <a:pPr algn="ctr"/>
            <a:r>
              <a:rPr lang="en-US" sz="1600" b="1" dirty="0" smtClean="0">
                <a:solidFill>
                  <a:srgbClr val="FFFFFF"/>
                </a:solidFill>
                <a:latin typeface="Calibri Light" panose="020F0302020204030204"/>
                <a:cs typeface="Arial"/>
              </a:rPr>
              <a:t>Market Operations</a:t>
            </a:r>
            <a:endParaRPr lang="en-US" sz="1600" dirty="0">
              <a:solidFill>
                <a:prstClr val="black"/>
              </a:solidFill>
              <a:latin typeface="Calibri Light" panose="020F0302020204030204"/>
              <a:cs typeface="Arial"/>
            </a:endParaRPr>
          </a:p>
        </p:txBody>
      </p:sp>
      <p:sp>
        <p:nvSpPr>
          <p:cNvPr id="128" name="object 23"/>
          <p:cNvSpPr/>
          <p:nvPr/>
        </p:nvSpPr>
        <p:spPr>
          <a:xfrm>
            <a:off x="1800210" y="3369639"/>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DER Forecasting</a:t>
            </a:r>
          </a:p>
        </p:txBody>
      </p:sp>
      <p:sp>
        <p:nvSpPr>
          <p:cNvPr id="129" name="object 23"/>
          <p:cNvSpPr/>
          <p:nvPr/>
        </p:nvSpPr>
        <p:spPr>
          <a:xfrm>
            <a:off x="1800210" y="2683050"/>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Demand</a:t>
            </a:r>
          </a:p>
          <a:p>
            <a:pPr marL="9555" marR="9555" indent="-5256" algn="ctr">
              <a:lnSpc>
                <a:spcPct val="100099"/>
              </a:lnSpc>
            </a:pPr>
            <a:r>
              <a:rPr lang="en-US" sz="1200" dirty="0">
                <a:solidFill>
                  <a:prstClr val="black"/>
                </a:solidFill>
                <a:cs typeface="Arial"/>
              </a:rPr>
              <a:t>Forecasting</a:t>
            </a:r>
          </a:p>
        </p:txBody>
      </p:sp>
      <p:sp>
        <p:nvSpPr>
          <p:cNvPr id="130" name="object 23"/>
          <p:cNvSpPr/>
          <p:nvPr/>
        </p:nvSpPr>
        <p:spPr>
          <a:xfrm>
            <a:off x="2987220" y="199202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Hosting</a:t>
            </a:r>
          </a:p>
          <a:p>
            <a:pPr marL="9555" marR="9555" indent="-5256" algn="ctr">
              <a:lnSpc>
                <a:spcPct val="100099"/>
              </a:lnSpc>
            </a:pPr>
            <a:r>
              <a:rPr lang="en-US" sz="1200" dirty="0">
                <a:solidFill>
                  <a:prstClr val="black"/>
                </a:solidFill>
                <a:cs typeface="Arial"/>
              </a:rPr>
              <a:t>Capacity</a:t>
            </a:r>
          </a:p>
        </p:txBody>
      </p:sp>
      <p:sp>
        <p:nvSpPr>
          <p:cNvPr id="131" name="object 23"/>
          <p:cNvSpPr/>
          <p:nvPr/>
        </p:nvSpPr>
        <p:spPr>
          <a:xfrm>
            <a:off x="1800210" y="199202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4"/>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Interconnection</a:t>
            </a:r>
            <a:endParaRPr lang="en-US" sz="1200" dirty="0">
              <a:solidFill>
                <a:prstClr val="black"/>
              </a:solidFill>
              <a:cs typeface="Arial"/>
            </a:endParaRPr>
          </a:p>
        </p:txBody>
      </p:sp>
      <p:sp>
        <p:nvSpPr>
          <p:cNvPr id="132" name="object 23"/>
          <p:cNvSpPr/>
          <p:nvPr/>
        </p:nvSpPr>
        <p:spPr>
          <a:xfrm>
            <a:off x="5330375" y="268305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ISO/DSP Roles, Responsibilities, Interaction</a:t>
            </a:r>
          </a:p>
        </p:txBody>
      </p:sp>
      <p:sp>
        <p:nvSpPr>
          <p:cNvPr id="133" name="object 23"/>
          <p:cNvSpPr/>
          <p:nvPr/>
        </p:nvSpPr>
        <p:spPr>
          <a:xfrm>
            <a:off x="4143365" y="2683050"/>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Cyber</a:t>
            </a:r>
          </a:p>
          <a:p>
            <a:pPr marL="9555" marR="9555" indent="-5256" algn="ctr">
              <a:lnSpc>
                <a:spcPct val="100099"/>
              </a:lnSpc>
            </a:pPr>
            <a:r>
              <a:rPr lang="en-US" sz="1200" dirty="0">
                <a:solidFill>
                  <a:prstClr val="black"/>
                </a:solidFill>
                <a:cs typeface="Arial"/>
              </a:rPr>
              <a:t>Security</a:t>
            </a:r>
          </a:p>
        </p:txBody>
      </p:sp>
      <p:sp>
        <p:nvSpPr>
          <p:cNvPr id="134" name="object 23"/>
          <p:cNvSpPr/>
          <p:nvPr/>
        </p:nvSpPr>
        <p:spPr>
          <a:xfrm>
            <a:off x="5330375" y="199202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Monitoring &amp;</a:t>
            </a:r>
          </a:p>
          <a:p>
            <a:pPr marL="9555" marR="9555" indent="-5256" algn="ctr">
              <a:lnSpc>
                <a:spcPct val="100099"/>
              </a:lnSpc>
            </a:pPr>
            <a:r>
              <a:rPr lang="en-US" sz="1200" dirty="0">
                <a:solidFill>
                  <a:prstClr val="black"/>
                </a:solidFill>
                <a:cs typeface="Arial"/>
              </a:rPr>
              <a:t>Control</a:t>
            </a:r>
          </a:p>
        </p:txBody>
      </p:sp>
      <p:sp>
        <p:nvSpPr>
          <p:cNvPr id="135" name="object 23"/>
          <p:cNvSpPr/>
          <p:nvPr/>
        </p:nvSpPr>
        <p:spPr>
          <a:xfrm>
            <a:off x="4143365" y="199202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System Data</a:t>
            </a:r>
            <a:endParaRPr lang="en-US" sz="1200" dirty="0">
              <a:solidFill>
                <a:prstClr val="black"/>
              </a:solidFill>
              <a:cs typeface="Arial"/>
            </a:endParaRPr>
          </a:p>
        </p:txBody>
      </p:sp>
      <p:sp>
        <p:nvSpPr>
          <p:cNvPr id="136" name="object 23"/>
          <p:cNvSpPr/>
          <p:nvPr/>
        </p:nvSpPr>
        <p:spPr>
          <a:xfrm>
            <a:off x="7671012" y="268305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Electric Vehicle Supply Equipment</a:t>
            </a:r>
          </a:p>
        </p:txBody>
      </p:sp>
      <p:sp>
        <p:nvSpPr>
          <p:cNvPr id="137" name="object 23"/>
          <p:cNvSpPr/>
          <p:nvPr/>
        </p:nvSpPr>
        <p:spPr>
          <a:xfrm>
            <a:off x="6484002" y="2683050"/>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DER Sourcing</a:t>
            </a:r>
          </a:p>
          <a:p>
            <a:pPr marL="9555" marR="9555" indent="-5256" algn="ctr">
              <a:lnSpc>
                <a:spcPct val="100099"/>
              </a:lnSpc>
            </a:pPr>
            <a:r>
              <a:rPr lang="en-US" sz="1200" dirty="0" smtClean="0">
                <a:solidFill>
                  <a:prstClr val="black"/>
                </a:solidFill>
                <a:cs typeface="Arial"/>
              </a:rPr>
              <a:t>- Procurement</a:t>
            </a:r>
            <a:endParaRPr lang="en-US" sz="1200" dirty="0">
              <a:solidFill>
                <a:prstClr val="black"/>
              </a:solidFill>
              <a:cs typeface="Arial"/>
            </a:endParaRPr>
          </a:p>
        </p:txBody>
      </p:sp>
      <p:sp>
        <p:nvSpPr>
          <p:cNvPr id="138" name="object 23"/>
          <p:cNvSpPr/>
          <p:nvPr/>
        </p:nvSpPr>
        <p:spPr>
          <a:xfrm>
            <a:off x="7671012" y="199202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Customer Data</a:t>
            </a:r>
          </a:p>
        </p:txBody>
      </p:sp>
      <p:sp>
        <p:nvSpPr>
          <p:cNvPr id="139" name="object 23"/>
          <p:cNvSpPr/>
          <p:nvPr/>
        </p:nvSpPr>
        <p:spPr>
          <a:xfrm>
            <a:off x="6484002" y="199202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rgbClr val="00B050"/>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Granular</a:t>
            </a:r>
          </a:p>
          <a:p>
            <a:pPr marL="9555" marR="9555" indent="-5256" algn="ctr">
              <a:lnSpc>
                <a:spcPct val="100099"/>
              </a:lnSpc>
            </a:pPr>
            <a:r>
              <a:rPr lang="en-US" sz="1200" dirty="0">
                <a:solidFill>
                  <a:prstClr val="black"/>
                </a:solidFill>
                <a:cs typeface="Arial"/>
              </a:rPr>
              <a:t>Pricing</a:t>
            </a:r>
          </a:p>
        </p:txBody>
      </p:sp>
      <p:sp>
        <p:nvSpPr>
          <p:cNvPr id="6" name="Rectangle 5"/>
          <p:cNvSpPr/>
          <p:nvPr/>
        </p:nvSpPr>
        <p:spPr>
          <a:xfrm>
            <a:off x="5022344" y="4498949"/>
            <a:ext cx="3547061" cy="415498"/>
          </a:xfrm>
          <a:prstGeom prst="rect">
            <a:avLst/>
          </a:prstGeom>
        </p:spPr>
        <p:txBody>
          <a:bodyPr wrap="none">
            <a:spAutoFit/>
          </a:bodyPr>
          <a:lstStyle/>
          <a:p>
            <a:pPr>
              <a:lnSpc>
                <a:spcPct val="150000"/>
              </a:lnSpc>
            </a:pPr>
            <a:r>
              <a:rPr lang="en-US" sz="1400" dirty="0">
                <a:solidFill>
                  <a:prstClr val="black"/>
                </a:solidFill>
              </a:rPr>
              <a:t>Currently scheduled </a:t>
            </a:r>
            <a:r>
              <a:rPr lang="en-US" sz="1400" dirty="0" smtClean="0">
                <a:solidFill>
                  <a:prstClr val="black"/>
                </a:solidFill>
              </a:rPr>
              <a:t>Engagement </a:t>
            </a:r>
            <a:r>
              <a:rPr lang="en-US" sz="1400" dirty="0">
                <a:solidFill>
                  <a:prstClr val="black"/>
                </a:solidFill>
              </a:rPr>
              <a:t>G</a:t>
            </a:r>
            <a:r>
              <a:rPr lang="en-US" sz="1400" dirty="0" smtClean="0">
                <a:solidFill>
                  <a:prstClr val="black"/>
                </a:solidFill>
              </a:rPr>
              <a:t>roup </a:t>
            </a:r>
            <a:r>
              <a:rPr lang="en-US" sz="1400" dirty="0">
                <a:solidFill>
                  <a:prstClr val="black"/>
                </a:solidFill>
              </a:rPr>
              <a:t>topics</a:t>
            </a:r>
          </a:p>
        </p:txBody>
      </p:sp>
      <p:sp>
        <p:nvSpPr>
          <p:cNvPr id="140" name="Rectangle 139"/>
          <p:cNvSpPr/>
          <p:nvPr/>
        </p:nvSpPr>
        <p:spPr>
          <a:xfrm>
            <a:off x="4722352" y="4630674"/>
            <a:ext cx="214118" cy="152047"/>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mtClean="0">
              <a:solidFill>
                <a:prstClr val="white"/>
              </a:solidFill>
            </a:endParaRPr>
          </a:p>
        </p:txBody>
      </p:sp>
      <p:sp>
        <p:nvSpPr>
          <p:cNvPr id="29" name="Rectangle 28"/>
          <p:cNvSpPr/>
          <p:nvPr/>
        </p:nvSpPr>
        <p:spPr>
          <a:xfrm>
            <a:off x="4722352" y="5055970"/>
            <a:ext cx="214118" cy="15204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mtClean="0">
              <a:solidFill>
                <a:prstClr val="white"/>
              </a:solidFill>
            </a:endParaRPr>
          </a:p>
        </p:txBody>
      </p:sp>
      <p:sp>
        <p:nvSpPr>
          <p:cNvPr id="30" name="Rectangle 29"/>
          <p:cNvSpPr/>
          <p:nvPr/>
        </p:nvSpPr>
        <p:spPr>
          <a:xfrm>
            <a:off x="5022343" y="4902789"/>
            <a:ext cx="3296352" cy="415498"/>
          </a:xfrm>
          <a:prstGeom prst="rect">
            <a:avLst/>
          </a:prstGeom>
        </p:spPr>
        <p:txBody>
          <a:bodyPr wrap="none">
            <a:spAutoFit/>
          </a:bodyPr>
          <a:lstStyle/>
          <a:p>
            <a:pPr>
              <a:lnSpc>
                <a:spcPct val="150000"/>
              </a:lnSpc>
            </a:pPr>
            <a:r>
              <a:rPr lang="en-US" sz="1400" dirty="0">
                <a:solidFill>
                  <a:prstClr val="black"/>
                </a:solidFill>
              </a:rPr>
              <a:t>Currently scheduled </a:t>
            </a:r>
            <a:r>
              <a:rPr lang="en-US" sz="1400" dirty="0" smtClean="0">
                <a:solidFill>
                  <a:prstClr val="black"/>
                </a:solidFill>
              </a:rPr>
              <a:t>Advisory Group topics</a:t>
            </a:r>
            <a:endParaRPr lang="en-US" sz="1400" dirty="0">
              <a:solidFill>
                <a:prstClr val="black"/>
              </a:solidFill>
            </a:endParaRPr>
          </a:p>
        </p:txBody>
      </p:sp>
    </p:spTree>
    <p:extLst>
      <p:ext uri="{BB962C8B-B14F-4D97-AF65-F5344CB8AC3E}">
        <p14:creationId xmlns:p14="http://schemas.microsoft.com/office/powerpoint/2010/main" val="2115407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20389"/>
            <a:ext cx="8218842" cy="617192"/>
          </a:xfrm>
        </p:spPr>
        <p:txBody>
          <a:bodyPr/>
          <a:lstStyle/>
          <a:p>
            <a:r>
              <a:rPr lang="en-US" dirty="0" smtClean="0"/>
              <a:t>Market Ops - Near term schedule (subject to revision)</a:t>
            </a:r>
            <a:endParaRPr lang="en-US" dirty="0"/>
          </a:p>
        </p:txBody>
      </p:sp>
      <p:sp>
        <p:nvSpPr>
          <p:cNvPr id="63" name="Rectangle 62"/>
          <p:cNvSpPr/>
          <p:nvPr/>
        </p:nvSpPr>
        <p:spPr>
          <a:xfrm>
            <a:off x="181206" y="2007399"/>
            <a:ext cx="8822551" cy="384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Rectangle 63"/>
          <p:cNvSpPr/>
          <p:nvPr/>
        </p:nvSpPr>
        <p:spPr>
          <a:xfrm>
            <a:off x="181206" y="1528700"/>
            <a:ext cx="8827460" cy="4085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5" name="Straight Connector 64"/>
          <p:cNvCxnSpPr/>
          <p:nvPr/>
        </p:nvCxnSpPr>
        <p:spPr>
          <a:xfrm flipV="1">
            <a:off x="366575" y="1324593"/>
            <a:ext cx="8696070" cy="817"/>
          </a:xfrm>
          <a:prstGeom prst="line">
            <a:avLst/>
          </a:prstGeom>
          <a:ln w="38100">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79504" y="917549"/>
            <a:ext cx="469030" cy="246221"/>
          </a:xfrm>
          <a:prstGeom prst="rect">
            <a:avLst/>
          </a:prstGeom>
          <a:noFill/>
        </p:spPr>
        <p:txBody>
          <a:bodyPr wrap="square" rtlCol="0">
            <a:spAutoFit/>
          </a:bodyPr>
          <a:lstStyle/>
          <a:p>
            <a:pPr algn="ctr"/>
            <a:r>
              <a:rPr lang="en-US" sz="1000" b="1" dirty="0">
                <a:solidFill>
                  <a:prstClr val="black"/>
                </a:solidFill>
              </a:rPr>
              <a:t>7/11</a:t>
            </a:r>
          </a:p>
        </p:txBody>
      </p:sp>
      <p:sp>
        <p:nvSpPr>
          <p:cNvPr id="67" name="TextBox 66"/>
          <p:cNvSpPr txBox="1"/>
          <p:nvPr/>
        </p:nvSpPr>
        <p:spPr>
          <a:xfrm>
            <a:off x="112504" y="1551989"/>
            <a:ext cx="472872" cy="307777"/>
          </a:xfrm>
          <a:prstGeom prst="rect">
            <a:avLst/>
          </a:prstGeom>
          <a:noFill/>
        </p:spPr>
        <p:txBody>
          <a:bodyPr wrap="square" rtlCol="0">
            <a:spAutoFit/>
          </a:bodyPr>
          <a:lstStyle/>
          <a:p>
            <a:r>
              <a:rPr lang="en-US" sz="1400" b="1" dirty="0">
                <a:solidFill>
                  <a:prstClr val="black"/>
                </a:solidFill>
              </a:rPr>
              <a:t>AG</a:t>
            </a:r>
          </a:p>
        </p:txBody>
      </p:sp>
      <p:cxnSp>
        <p:nvCxnSpPr>
          <p:cNvPr id="68" name="Straight Connector 67"/>
          <p:cNvCxnSpPr/>
          <p:nvPr/>
        </p:nvCxnSpPr>
        <p:spPr>
          <a:xfrm>
            <a:off x="393470" y="1248779"/>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373364" y="2087126"/>
            <a:ext cx="1630393" cy="3416320"/>
          </a:xfrm>
          <a:prstGeom prst="rect">
            <a:avLst/>
          </a:prstGeom>
          <a:noFill/>
        </p:spPr>
        <p:txBody>
          <a:bodyPr wrap="square" rtlCol="0" anchor="t">
            <a:spAutoFit/>
          </a:bodyPr>
          <a:lstStyle/>
          <a:p>
            <a:r>
              <a:rPr lang="en-US" sz="1200" b="1" dirty="0" smtClean="0">
                <a:solidFill>
                  <a:srgbClr val="0067AB">
                    <a:lumMod val="75000"/>
                  </a:srgbClr>
                </a:solidFill>
              </a:rPr>
              <a:t>Customer </a:t>
            </a:r>
            <a:r>
              <a:rPr lang="en-US" sz="1200" b="1" dirty="0">
                <a:solidFill>
                  <a:srgbClr val="0067AB">
                    <a:lumMod val="75000"/>
                  </a:srgbClr>
                </a:solidFill>
              </a:rPr>
              <a:t>Data </a:t>
            </a:r>
            <a:endParaRPr lang="en-US" sz="1200" b="1" dirty="0" smtClean="0">
              <a:solidFill>
                <a:srgbClr val="0067AB">
                  <a:lumMod val="75000"/>
                </a:srgbClr>
              </a:solidFill>
            </a:endParaRPr>
          </a:p>
          <a:p>
            <a:r>
              <a:rPr lang="en-US" sz="1200" b="1" dirty="0" smtClean="0">
                <a:solidFill>
                  <a:srgbClr val="0067AB">
                    <a:lumMod val="75000"/>
                  </a:srgbClr>
                </a:solidFill>
              </a:rPr>
              <a:t>(</a:t>
            </a:r>
            <a:r>
              <a:rPr lang="en-US" sz="1200" b="1" dirty="0">
                <a:solidFill>
                  <a:srgbClr val="0067AB">
                    <a:lumMod val="75000"/>
                  </a:srgbClr>
                </a:solidFill>
              </a:rPr>
              <a:t>Tuesday mornings)</a:t>
            </a:r>
          </a:p>
          <a:p>
            <a:endParaRPr lang="en-US" sz="1200" b="1" dirty="0" smtClean="0">
              <a:solidFill>
                <a:prstClr val="black"/>
              </a:solidFill>
            </a:endParaRPr>
          </a:p>
          <a:p>
            <a:endParaRPr lang="en-US" sz="1200" b="1" dirty="0">
              <a:solidFill>
                <a:prstClr val="black"/>
              </a:solidFill>
            </a:endParaRPr>
          </a:p>
          <a:p>
            <a:endParaRPr lang="en-US" sz="1200" b="1" dirty="0" smtClean="0">
              <a:solidFill>
                <a:prstClr val="black"/>
              </a:solidFill>
            </a:endParaRPr>
          </a:p>
          <a:p>
            <a:endParaRPr lang="en-US" sz="1200" b="1" dirty="0">
              <a:solidFill>
                <a:prstClr val="black"/>
              </a:solidFill>
            </a:endParaRPr>
          </a:p>
          <a:p>
            <a:endParaRPr lang="en-US" sz="1200" b="1" dirty="0" smtClean="0">
              <a:solidFill>
                <a:prstClr val="black"/>
              </a:solidFill>
            </a:endParaRPr>
          </a:p>
          <a:p>
            <a:endParaRPr lang="en-US" sz="1200" b="1" dirty="0">
              <a:solidFill>
                <a:prstClr val="black"/>
              </a:solidFill>
            </a:endParaRPr>
          </a:p>
          <a:p>
            <a:r>
              <a:rPr lang="en-US" sz="1200" b="1" dirty="0" smtClean="0">
                <a:solidFill>
                  <a:prstClr val="black"/>
                </a:solidFill>
              </a:rPr>
              <a:t>DER </a:t>
            </a:r>
            <a:r>
              <a:rPr lang="en-US" sz="1200" b="1" dirty="0">
                <a:solidFill>
                  <a:prstClr val="black"/>
                </a:solidFill>
              </a:rPr>
              <a:t>Sourcing </a:t>
            </a:r>
            <a:endParaRPr lang="en-US" sz="1200" b="1" dirty="0" smtClean="0">
              <a:solidFill>
                <a:prstClr val="black"/>
              </a:solidFill>
            </a:endParaRPr>
          </a:p>
          <a:p>
            <a:r>
              <a:rPr lang="en-US" sz="1200" b="1" dirty="0" smtClean="0">
                <a:solidFill>
                  <a:prstClr val="black"/>
                </a:solidFill>
              </a:rPr>
              <a:t>(</a:t>
            </a:r>
            <a:r>
              <a:rPr lang="en-US" sz="1200" b="1" dirty="0">
                <a:solidFill>
                  <a:prstClr val="black"/>
                </a:solidFill>
              </a:rPr>
              <a:t>Tuesday afternoons</a:t>
            </a:r>
            <a:r>
              <a:rPr lang="en-US" sz="1200" b="1" dirty="0" smtClean="0">
                <a:solidFill>
                  <a:prstClr val="black"/>
                </a:solidFill>
              </a:rPr>
              <a:t>)</a:t>
            </a:r>
          </a:p>
          <a:p>
            <a:endParaRPr lang="en-US" sz="1200" b="1" dirty="0" smtClean="0">
              <a:solidFill>
                <a:srgbClr val="0067AB">
                  <a:lumMod val="75000"/>
                </a:srgbClr>
              </a:solidFill>
            </a:endParaRPr>
          </a:p>
          <a:p>
            <a:endParaRPr lang="en-US" sz="1200" b="1" dirty="0" smtClean="0">
              <a:solidFill>
                <a:srgbClr val="0067AB">
                  <a:lumMod val="75000"/>
                </a:srgbClr>
              </a:solidFill>
            </a:endParaRPr>
          </a:p>
          <a:p>
            <a:endParaRPr lang="en-US" sz="1200" b="1" dirty="0">
              <a:solidFill>
                <a:srgbClr val="0067AB">
                  <a:lumMod val="75000"/>
                </a:srgbClr>
              </a:solidFill>
            </a:endParaRPr>
          </a:p>
          <a:p>
            <a:endParaRPr lang="en-US" sz="1200" b="1" dirty="0" smtClean="0">
              <a:solidFill>
                <a:srgbClr val="0067AB">
                  <a:lumMod val="75000"/>
                </a:srgbClr>
              </a:solidFill>
            </a:endParaRPr>
          </a:p>
          <a:p>
            <a:r>
              <a:rPr lang="en-US" sz="1200" b="1" dirty="0" smtClean="0">
                <a:solidFill>
                  <a:srgbClr val="00B050"/>
                </a:solidFill>
              </a:rPr>
              <a:t>Granular Pricing</a:t>
            </a:r>
          </a:p>
          <a:p>
            <a:r>
              <a:rPr lang="en-US" sz="1200" b="1" dirty="0" smtClean="0">
                <a:solidFill>
                  <a:srgbClr val="00B050"/>
                </a:solidFill>
              </a:rPr>
              <a:t> </a:t>
            </a:r>
          </a:p>
          <a:p>
            <a:endParaRPr lang="en-US" sz="1200" b="1" dirty="0">
              <a:solidFill>
                <a:srgbClr val="00B050"/>
              </a:solidFill>
            </a:endParaRPr>
          </a:p>
          <a:p>
            <a:r>
              <a:rPr lang="en-US" sz="1200" b="1" dirty="0">
                <a:solidFill>
                  <a:srgbClr val="7030A0"/>
                </a:solidFill>
              </a:rPr>
              <a:t>EVSE (scheduling TBD</a:t>
            </a:r>
            <a:r>
              <a:rPr lang="en-US" sz="1200" b="1" dirty="0" smtClean="0">
                <a:solidFill>
                  <a:srgbClr val="7030A0"/>
                </a:solidFill>
              </a:rPr>
              <a:t>)</a:t>
            </a:r>
            <a:endParaRPr lang="en-US" sz="1200" b="1" dirty="0">
              <a:solidFill>
                <a:srgbClr val="7030A0"/>
              </a:solidFill>
            </a:endParaRPr>
          </a:p>
        </p:txBody>
      </p:sp>
      <p:grpSp>
        <p:nvGrpSpPr>
          <p:cNvPr id="71" name="Group 70"/>
          <p:cNvGrpSpPr/>
          <p:nvPr/>
        </p:nvGrpSpPr>
        <p:grpSpPr>
          <a:xfrm>
            <a:off x="588807" y="1609341"/>
            <a:ext cx="1050733" cy="246221"/>
            <a:chOff x="4054731" y="1634967"/>
            <a:chExt cx="664683" cy="246221"/>
          </a:xfrm>
        </p:grpSpPr>
        <p:sp>
          <p:nvSpPr>
            <p:cNvPr id="72" name="Flowchart: Decision 71"/>
            <p:cNvSpPr/>
            <p:nvPr/>
          </p:nvSpPr>
          <p:spPr>
            <a:xfrm>
              <a:off x="4054731" y="1669142"/>
              <a:ext cx="941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 name="TextBox 72"/>
            <p:cNvSpPr txBox="1"/>
            <p:nvPr/>
          </p:nvSpPr>
          <p:spPr>
            <a:xfrm>
              <a:off x="4128348" y="1634967"/>
              <a:ext cx="591066" cy="246221"/>
            </a:xfrm>
            <a:prstGeom prst="rect">
              <a:avLst/>
            </a:prstGeom>
            <a:noFill/>
          </p:spPr>
          <p:txBody>
            <a:bodyPr wrap="square" rtlCol="0">
              <a:spAutoFit/>
            </a:bodyPr>
            <a:lstStyle/>
            <a:p>
              <a:r>
                <a:rPr lang="en-US" sz="1000" b="1" dirty="0" smtClean="0">
                  <a:solidFill>
                    <a:prstClr val="black"/>
                  </a:solidFill>
                </a:rPr>
                <a:t>July 12 NYC</a:t>
              </a:r>
              <a:endParaRPr lang="en-US" sz="1000" b="1" dirty="0">
                <a:solidFill>
                  <a:prstClr val="black"/>
                </a:solidFill>
              </a:endParaRPr>
            </a:p>
          </p:txBody>
        </p:sp>
      </p:grpSp>
      <p:sp>
        <p:nvSpPr>
          <p:cNvPr id="74" name="TextBox 73"/>
          <p:cNvSpPr txBox="1"/>
          <p:nvPr/>
        </p:nvSpPr>
        <p:spPr>
          <a:xfrm>
            <a:off x="4532317" y="910388"/>
            <a:ext cx="409283" cy="246221"/>
          </a:xfrm>
          <a:prstGeom prst="rect">
            <a:avLst/>
          </a:prstGeom>
          <a:noFill/>
        </p:spPr>
        <p:txBody>
          <a:bodyPr wrap="square" rtlCol="0">
            <a:spAutoFit/>
          </a:bodyPr>
          <a:lstStyle/>
          <a:p>
            <a:pPr algn="ctr"/>
            <a:r>
              <a:rPr lang="en-US" sz="1000" b="1" dirty="0">
                <a:solidFill>
                  <a:prstClr val="black"/>
                </a:solidFill>
              </a:rPr>
              <a:t>8/1</a:t>
            </a:r>
          </a:p>
        </p:txBody>
      </p:sp>
      <p:sp>
        <p:nvSpPr>
          <p:cNvPr id="75" name="TextBox 74"/>
          <p:cNvSpPr txBox="1"/>
          <p:nvPr/>
        </p:nvSpPr>
        <p:spPr>
          <a:xfrm>
            <a:off x="3043886" y="909072"/>
            <a:ext cx="469030" cy="246221"/>
          </a:xfrm>
          <a:prstGeom prst="rect">
            <a:avLst/>
          </a:prstGeom>
          <a:noFill/>
        </p:spPr>
        <p:txBody>
          <a:bodyPr wrap="square" rtlCol="0">
            <a:spAutoFit/>
          </a:bodyPr>
          <a:lstStyle/>
          <a:p>
            <a:pPr algn="ctr"/>
            <a:r>
              <a:rPr lang="en-US" sz="1000" b="1" dirty="0">
                <a:solidFill>
                  <a:prstClr val="black"/>
                </a:solidFill>
              </a:rPr>
              <a:t>7/25</a:t>
            </a:r>
          </a:p>
        </p:txBody>
      </p:sp>
      <p:sp>
        <p:nvSpPr>
          <p:cNvPr id="76" name="TextBox 75"/>
          <p:cNvSpPr txBox="1"/>
          <p:nvPr/>
        </p:nvSpPr>
        <p:spPr>
          <a:xfrm>
            <a:off x="1664958" y="914219"/>
            <a:ext cx="469030" cy="246221"/>
          </a:xfrm>
          <a:prstGeom prst="rect">
            <a:avLst/>
          </a:prstGeom>
          <a:noFill/>
        </p:spPr>
        <p:txBody>
          <a:bodyPr wrap="square" rtlCol="0">
            <a:spAutoFit/>
          </a:bodyPr>
          <a:lstStyle/>
          <a:p>
            <a:pPr algn="ctr"/>
            <a:r>
              <a:rPr lang="en-US" sz="1000" b="1" dirty="0">
                <a:solidFill>
                  <a:prstClr val="black"/>
                </a:solidFill>
              </a:rPr>
              <a:t>7/18</a:t>
            </a:r>
          </a:p>
        </p:txBody>
      </p:sp>
      <p:sp>
        <p:nvSpPr>
          <p:cNvPr id="77" name="TextBox 76"/>
          <p:cNvSpPr txBox="1"/>
          <p:nvPr/>
        </p:nvSpPr>
        <p:spPr>
          <a:xfrm>
            <a:off x="5976949" y="909071"/>
            <a:ext cx="469030" cy="246221"/>
          </a:xfrm>
          <a:prstGeom prst="rect">
            <a:avLst/>
          </a:prstGeom>
          <a:noFill/>
        </p:spPr>
        <p:txBody>
          <a:bodyPr wrap="square" rtlCol="0">
            <a:spAutoFit/>
          </a:bodyPr>
          <a:lstStyle/>
          <a:p>
            <a:pPr algn="ctr"/>
            <a:r>
              <a:rPr lang="en-US" sz="1000" b="1" dirty="0">
                <a:solidFill>
                  <a:prstClr val="black"/>
                </a:solidFill>
              </a:rPr>
              <a:t>8/8</a:t>
            </a:r>
          </a:p>
        </p:txBody>
      </p:sp>
      <p:sp>
        <p:nvSpPr>
          <p:cNvPr id="78" name="TextBox 77"/>
          <p:cNvSpPr txBox="1"/>
          <p:nvPr/>
        </p:nvSpPr>
        <p:spPr>
          <a:xfrm>
            <a:off x="6670713" y="1578931"/>
            <a:ext cx="994732" cy="246221"/>
          </a:xfrm>
          <a:prstGeom prst="rect">
            <a:avLst/>
          </a:prstGeom>
          <a:noFill/>
        </p:spPr>
        <p:txBody>
          <a:bodyPr wrap="square" rtlCol="0">
            <a:spAutoFit/>
          </a:bodyPr>
          <a:lstStyle/>
          <a:p>
            <a:pPr algn="ctr"/>
            <a:r>
              <a:rPr lang="en-US" sz="1000" b="1" dirty="0" smtClean="0">
                <a:solidFill>
                  <a:prstClr val="black"/>
                </a:solidFill>
              </a:rPr>
              <a:t>August 10 NYC</a:t>
            </a:r>
            <a:endParaRPr lang="en-US" sz="1000" b="1" dirty="0">
              <a:solidFill>
                <a:prstClr val="black"/>
              </a:solidFill>
            </a:endParaRPr>
          </a:p>
        </p:txBody>
      </p:sp>
      <p:grpSp>
        <p:nvGrpSpPr>
          <p:cNvPr id="80" name="Group 79"/>
          <p:cNvGrpSpPr/>
          <p:nvPr/>
        </p:nvGrpSpPr>
        <p:grpSpPr>
          <a:xfrm>
            <a:off x="112504" y="2161487"/>
            <a:ext cx="6809259" cy="1127349"/>
            <a:chOff x="3319916" y="3562147"/>
            <a:chExt cx="6809259" cy="1127349"/>
          </a:xfrm>
        </p:grpSpPr>
        <p:sp>
          <p:nvSpPr>
            <p:cNvPr id="81" name="TextBox 80"/>
            <p:cNvSpPr txBox="1"/>
            <p:nvPr/>
          </p:nvSpPr>
          <p:spPr>
            <a:xfrm>
              <a:off x="3319916" y="3796944"/>
              <a:ext cx="1527036" cy="892552"/>
            </a:xfrm>
            <a:prstGeom prst="rect">
              <a:avLst/>
            </a:prstGeom>
            <a:noFill/>
          </p:spPr>
          <p:txBody>
            <a:bodyPr wrap="square" rtlCol="0" anchor="t">
              <a:spAutoFit/>
            </a:bodyPr>
            <a:lstStyle/>
            <a:p>
              <a:pPr algn="ctr"/>
              <a:r>
                <a:rPr lang="en-US" sz="1100" b="1" dirty="0">
                  <a:solidFill>
                    <a:prstClr val="black"/>
                  </a:solidFill>
                </a:rPr>
                <a:t>July 13</a:t>
              </a:r>
            </a:p>
            <a:p>
              <a:pPr algn="ctr"/>
              <a:r>
                <a:rPr lang="en-US" sz="1100" b="1" dirty="0">
                  <a:solidFill>
                    <a:prstClr val="black"/>
                  </a:solidFill>
                </a:rPr>
                <a:t>NYC</a:t>
              </a:r>
            </a:p>
            <a:p>
              <a:pPr algn="ctr"/>
              <a:r>
                <a:rPr lang="en-US" sz="1000" dirty="0">
                  <a:solidFill>
                    <a:prstClr val="black"/>
                  </a:solidFill>
                </a:rPr>
                <a:t>Collection Frequency, Reporting Frequency and Availability of Usage Data</a:t>
              </a:r>
            </a:p>
          </p:txBody>
        </p:sp>
        <p:sp>
          <p:nvSpPr>
            <p:cNvPr id="82" name="Flowchart: Decision 81"/>
            <p:cNvSpPr/>
            <p:nvPr/>
          </p:nvSpPr>
          <p:spPr>
            <a:xfrm>
              <a:off x="4062558" y="3651814"/>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lumMod val="85000"/>
                  </a:prstClr>
                </a:solidFill>
              </a:endParaRPr>
            </a:p>
          </p:txBody>
        </p:sp>
        <p:sp>
          <p:nvSpPr>
            <p:cNvPr id="83" name="TextBox 82"/>
            <p:cNvSpPr txBox="1"/>
            <p:nvPr/>
          </p:nvSpPr>
          <p:spPr>
            <a:xfrm>
              <a:off x="6242805" y="3791034"/>
              <a:ext cx="1179513" cy="738664"/>
            </a:xfrm>
            <a:prstGeom prst="rect">
              <a:avLst/>
            </a:prstGeom>
            <a:noFill/>
          </p:spPr>
          <p:txBody>
            <a:bodyPr wrap="square" rtlCol="0" anchor="t">
              <a:spAutoFit/>
            </a:bodyPr>
            <a:lstStyle/>
            <a:p>
              <a:pPr algn="ctr"/>
              <a:r>
                <a:rPr lang="en-US" sz="1100" b="1" dirty="0">
                  <a:solidFill>
                    <a:prstClr val="black"/>
                  </a:solidFill>
                </a:rPr>
                <a:t>July 26</a:t>
              </a:r>
            </a:p>
            <a:p>
              <a:pPr algn="ctr"/>
              <a:r>
                <a:rPr lang="en-US" sz="1100" b="1" dirty="0">
                  <a:solidFill>
                    <a:prstClr val="black"/>
                  </a:solidFill>
                </a:rPr>
                <a:t>Albany</a:t>
              </a:r>
            </a:p>
            <a:p>
              <a:pPr algn="ctr"/>
              <a:r>
                <a:rPr lang="en-US" sz="1000" dirty="0">
                  <a:solidFill>
                    <a:prstClr val="black"/>
                  </a:solidFill>
                </a:rPr>
                <a:t>Aggregation of Usage Data</a:t>
              </a:r>
              <a:endParaRPr lang="en-US" sz="800" dirty="0">
                <a:solidFill>
                  <a:prstClr val="black"/>
                </a:solidFill>
              </a:endParaRPr>
            </a:p>
          </p:txBody>
        </p:sp>
        <p:sp>
          <p:nvSpPr>
            <p:cNvPr id="84" name="Flowchart: Decision 83"/>
            <p:cNvSpPr/>
            <p:nvPr/>
          </p:nvSpPr>
          <p:spPr>
            <a:xfrm>
              <a:off x="6768984" y="3643537"/>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lumMod val="85000"/>
                  </a:prstClr>
                </a:solidFill>
              </a:endParaRPr>
            </a:p>
          </p:txBody>
        </p:sp>
        <p:sp>
          <p:nvSpPr>
            <p:cNvPr id="85" name="TextBox 84"/>
            <p:cNvSpPr txBox="1"/>
            <p:nvPr/>
          </p:nvSpPr>
          <p:spPr>
            <a:xfrm>
              <a:off x="9283155" y="3718010"/>
              <a:ext cx="846020" cy="738664"/>
            </a:xfrm>
            <a:prstGeom prst="rect">
              <a:avLst/>
            </a:prstGeom>
            <a:noFill/>
          </p:spPr>
          <p:txBody>
            <a:bodyPr wrap="square" rtlCol="0" anchor="t">
              <a:spAutoFit/>
            </a:bodyPr>
            <a:lstStyle/>
            <a:p>
              <a:pPr algn="ctr"/>
              <a:r>
                <a:rPr lang="en-US" sz="1100" b="1" dirty="0">
                  <a:solidFill>
                    <a:prstClr val="black"/>
                  </a:solidFill>
                </a:rPr>
                <a:t>August 9</a:t>
              </a:r>
            </a:p>
            <a:p>
              <a:pPr algn="ctr"/>
              <a:r>
                <a:rPr lang="en-US" sz="1100" b="1" dirty="0">
                  <a:solidFill>
                    <a:prstClr val="black"/>
                  </a:solidFill>
                </a:rPr>
                <a:t>NYC</a:t>
              </a:r>
            </a:p>
            <a:p>
              <a:pPr algn="ctr"/>
              <a:r>
                <a:rPr lang="en-US" sz="1000" dirty="0">
                  <a:solidFill>
                    <a:prstClr val="black"/>
                  </a:solidFill>
                </a:rPr>
                <a:t>Additional Data Needs</a:t>
              </a:r>
              <a:endParaRPr lang="en-US" sz="800" dirty="0">
                <a:solidFill>
                  <a:prstClr val="black"/>
                </a:solidFill>
              </a:endParaRPr>
            </a:p>
          </p:txBody>
        </p:sp>
        <p:sp>
          <p:nvSpPr>
            <p:cNvPr id="86" name="Flowchart: Decision 85"/>
            <p:cNvSpPr/>
            <p:nvPr/>
          </p:nvSpPr>
          <p:spPr>
            <a:xfrm>
              <a:off x="9635387" y="3562147"/>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lumMod val="85000"/>
                  </a:prstClr>
                </a:solidFill>
              </a:endParaRPr>
            </a:p>
          </p:txBody>
        </p:sp>
        <p:sp>
          <p:nvSpPr>
            <p:cNvPr id="87" name="TextBox 86"/>
            <p:cNvSpPr txBox="1"/>
            <p:nvPr/>
          </p:nvSpPr>
          <p:spPr>
            <a:xfrm>
              <a:off x="4945994" y="3794210"/>
              <a:ext cx="885846" cy="430887"/>
            </a:xfrm>
            <a:prstGeom prst="rect">
              <a:avLst/>
            </a:prstGeom>
            <a:noFill/>
          </p:spPr>
          <p:txBody>
            <a:bodyPr wrap="square" rtlCol="0">
              <a:spAutoFit/>
            </a:bodyPr>
            <a:lstStyle/>
            <a:p>
              <a:pPr algn="ctr"/>
              <a:r>
                <a:rPr lang="en-US" sz="1100" b="1" dirty="0">
                  <a:solidFill>
                    <a:prstClr val="black"/>
                  </a:solidFill>
                </a:rPr>
                <a:t>July 19</a:t>
              </a:r>
              <a:endParaRPr lang="en-US" sz="1000" b="1" dirty="0">
                <a:solidFill>
                  <a:prstClr val="black"/>
                </a:solidFill>
              </a:endParaRPr>
            </a:p>
            <a:p>
              <a:pPr algn="ctr"/>
              <a:r>
                <a:rPr lang="en-US" sz="1000" dirty="0">
                  <a:solidFill>
                    <a:prstClr val="black"/>
                  </a:solidFill>
                </a:rPr>
                <a:t>(By </a:t>
              </a:r>
              <a:r>
                <a:rPr lang="en-US" sz="1000" dirty="0" smtClean="0">
                  <a:solidFill>
                    <a:prstClr val="black"/>
                  </a:solidFill>
                </a:rPr>
                <a:t>Phone*) </a:t>
              </a:r>
              <a:endParaRPr lang="en-US" sz="1000" dirty="0">
                <a:solidFill>
                  <a:prstClr val="black"/>
                </a:solidFill>
              </a:endParaRPr>
            </a:p>
          </p:txBody>
        </p:sp>
        <p:sp>
          <p:nvSpPr>
            <p:cNvPr id="88" name="Flowchart: Decision 87"/>
            <p:cNvSpPr/>
            <p:nvPr/>
          </p:nvSpPr>
          <p:spPr>
            <a:xfrm>
              <a:off x="5333093" y="3641638"/>
              <a:ext cx="94118" cy="155863"/>
            </a:xfrm>
            <a:prstGeom prst="flowChartDecisi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lumMod val="85000"/>
                  </a:prstClr>
                </a:solidFill>
              </a:endParaRPr>
            </a:p>
          </p:txBody>
        </p:sp>
        <p:sp>
          <p:nvSpPr>
            <p:cNvPr id="89" name="TextBox 88"/>
            <p:cNvSpPr txBox="1"/>
            <p:nvPr/>
          </p:nvSpPr>
          <p:spPr>
            <a:xfrm>
              <a:off x="7679494" y="3786590"/>
              <a:ext cx="1075073" cy="430887"/>
            </a:xfrm>
            <a:prstGeom prst="rect">
              <a:avLst/>
            </a:prstGeom>
            <a:noFill/>
          </p:spPr>
          <p:txBody>
            <a:bodyPr wrap="square" rtlCol="0">
              <a:spAutoFit/>
            </a:bodyPr>
            <a:lstStyle/>
            <a:p>
              <a:pPr algn="ctr"/>
              <a:r>
                <a:rPr lang="en-US" sz="1100" b="1" dirty="0">
                  <a:solidFill>
                    <a:prstClr val="black"/>
                  </a:solidFill>
                </a:rPr>
                <a:t>August 2</a:t>
              </a:r>
              <a:endParaRPr lang="en-US" sz="1000" b="1" dirty="0">
                <a:solidFill>
                  <a:prstClr val="black"/>
                </a:solidFill>
              </a:endParaRPr>
            </a:p>
            <a:p>
              <a:pPr algn="ctr"/>
              <a:r>
                <a:rPr lang="en-US" sz="1000" dirty="0">
                  <a:solidFill>
                    <a:prstClr val="black"/>
                  </a:solidFill>
                </a:rPr>
                <a:t>(By </a:t>
              </a:r>
              <a:r>
                <a:rPr lang="en-US" sz="1000" dirty="0" smtClean="0">
                  <a:solidFill>
                    <a:prstClr val="black"/>
                  </a:solidFill>
                </a:rPr>
                <a:t>Phone*) </a:t>
              </a:r>
              <a:endParaRPr lang="en-US" sz="1000" dirty="0">
                <a:solidFill>
                  <a:prstClr val="black"/>
                </a:solidFill>
              </a:endParaRPr>
            </a:p>
          </p:txBody>
        </p:sp>
        <p:sp>
          <p:nvSpPr>
            <p:cNvPr id="90" name="Flowchart: Decision 89"/>
            <p:cNvSpPr/>
            <p:nvPr/>
          </p:nvSpPr>
          <p:spPr>
            <a:xfrm>
              <a:off x="8155919" y="3651966"/>
              <a:ext cx="94118" cy="155863"/>
            </a:xfrm>
            <a:prstGeom prst="flowChartDecisi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lumMod val="85000"/>
                  </a:prstClr>
                </a:solidFill>
              </a:endParaRPr>
            </a:p>
          </p:txBody>
        </p:sp>
      </p:grpSp>
      <p:sp>
        <p:nvSpPr>
          <p:cNvPr id="102" name="TextBox 101"/>
          <p:cNvSpPr txBox="1"/>
          <p:nvPr/>
        </p:nvSpPr>
        <p:spPr>
          <a:xfrm>
            <a:off x="5613984" y="5622547"/>
            <a:ext cx="3389773" cy="246221"/>
          </a:xfrm>
          <a:prstGeom prst="rect">
            <a:avLst/>
          </a:prstGeom>
          <a:noFill/>
        </p:spPr>
        <p:txBody>
          <a:bodyPr wrap="square" rtlCol="0">
            <a:spAutoFit/>
          </a:bodyPr>
          <a:lstStyle/>
          <a:p>
            <a:r>
              <a:rPr lang="en-US" sz="1000" dirty="0" smtClean="0">
                <a:solidFill>
                  <a:prstClr val="black"/>
                </a:solidFill>
              </a:rPr>
              <a:t>*Additional phone sessions will be held as needed</a:t>
            </a:r>
            <a:endParaRPr lang="en-US" sz="1000" dirty="0">
              <a:solidFill>
                <a:prstClr val="black"/>
              </a:solidFill>
            </a:endParaRPr>
          </a:p>
        </p:txBody>
      </p:sp>
      <p:sp>
        <p:nvSpPr>
          <p:cNvPr id="103" name="TextBox 102"/>
          <p:cNvSpPr txBox="1"/>
          <p:nvPr/>
        </p:nvSpPr>
        <p:spPr>
          <a:xfrm>
            <a:off x="3777004" y="4880365"/>
            <a:ext cx="1075073" cy="577081"/>
          </a:xfrm>
          <a:prstGeom prst="rect">
            <a:avLst/>
          </a:prstGeom>
          <a:noFill/>
        </p:spPr>
        <p:txBody>
          <a:bodyPr wrap="square" rtlCol="0">
            <a:spAutoFit/>
          </a:bodyPr>
          <a:lstStyle/>
          <a:p>
            <a:pPr algn="ctr"/>
            <a:r>
              <a:rPr lang="en-US" sz="1100" b="1" dirty="0" smtClean="0">
                <a:solidFill>
                  <a:prstClr val="black"/>
                </a:solidFill>
              </a:rPr>
              <a:t>End of July</a:t>
            </a:r>
            <a:endParaRPr lang="en-US" sz="1000" dirty="0">
              <a:solidFill>
                <a:prstClr val="black"/>
              </a:solidFill>
            </a:endParaRPr>
          </a:p>
          <a:p>
            <a:pPr algn="ctr"/>
            <a:r>
              <a:rPr lang="en-US" sz="1000" dirty="0">
                <a:solidFill>
                  <a:prstClr val="black"/>
                </a:solidFill>
              </a:rPr>
              <a:t>(By </a:t>
            </a:r>
            <a:r>
              <a:rPr lang="en-US" sz="1000" dirty="0" smtClean="0">
                <a:solidFill>
                  <a:prstClr val="black"/>
                </a:solidFill>
              </a:rPr>
              <a:t>Phone*) </a:t>
            </a:r>
            <a:endParaRPr lang="en-US" sz="1000" dirty="0">
              <a:solidFill>
                <a:prstClr val="black"/>
              </a:solidFill>
            </a:endParaRPr>
          </a:p>
          <a:p>
            <a:pPr algn="ctr"/>
            <a:r>
              <a:rPr lang="en-US" sz="1000" dirty="0" smtClean="0">
                <a:solidFill>
                  <a:prstClr val="black"/>
                </a:solidFill>
              </a:rPr>
              <a:t>TBD</a:t>
            </a:r>
            <a:endParaRPr lang="en-US" sz="800" dirty="0">
              <a:solidFill>
                <a:prstClr val="black"/>
              </a:solidFill>
            </a:endParaRPr>
          </a:p>
        </p:txBody>
      </p:sp>
      <p:sp>
        <p:nvSpPr>
          <p:cNvPr id="104" name="Flowchart: Decision 103"/>
          <p:cNvSpPr/>
          <p:nvPr/>
        </p:nvSpPr>
        <p:spPr>
          <a:xfrm>
            <a:off x="4272464" y="4637919"/>
            <a:ext cx="94118" cy="155863"/>
          </a:xfrm>
          <a:prstGeom prst="flowChartDecisi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lumMod val="85000"/>
                </a:prstClr>
              </a:solidFill>
            </a:endParaRPr>
          </a:p>
        </p:txBody>
      </p:sp>
      <p:sp>
        <p:nvSpPr>
          <p:cNvPr id="105" name="TextBox 104"/>
          <p:cNvSpPr txBox="1"/>
          <p:nvPr/>
        </p:nvSpPr>
        <p:spPr>
          <a:xfrm>
            <a:off x="7432511" y="909072"/>
            <a:ext cx="469030" cy="246221"/>
          </a:xfrm>
          <a:prstGeom prst="rect">
            <a:avLst/>
          </a:prstGeom>
          <a:noFill/>
        </p:spPr>
        <p:txBody>
          <a:bodyPr wrap="square" rtlCol="0">
            <a:spAutoFit/>
          </a:bodyPr>
          <a:lstStyle/>
          <a:p>
            <a:pPr algn="ctr"/>
            <a:r>
              <a:rPr lang="en-US" sz="1000" b="1" dirty="0" smtClean="0">
                <a:solidFill>
                  <a:prstClr val="black"/>
                </a:solidFill>
              </a:rPr>
              <a:t>8/15</a:t>
            </a:r>
            <a:endParaRPr lang="en-US" sz="1000" b="1" dirty="0">
              <a:solidFill>
                <a:prstClr val="black"/>
              </a:solidFill>
            </a:endParaRPr>
          </a:p>
        </p:txBody>
      </p:sp>
      <p:cxnSp>
        <p:nvCxnSpPr>
          <p:cNvPr id="106" name="Straight Connector 105"/>
          <p:cNvCxnSpPr/>
          <p:nvPr/>
        </p:nvCxnSpPr>
        <p:spPr>
          <a:xfrm>
            <a:off x="1876898" y="1248779"/>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356448" y="123723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702467" y="1233961"/>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185895" y="1233961"/>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665445" y="1222416"/>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11" name="TextBox 2"/>
          <p:cNvSpPr txBox="1"/>
          <p:nvPr/>
        </p:nvSpPr>
        <p:spPr>
          <a:xfrm>
            <a:off x="3486086" y="5786475"/>
            <a:ext cx="1656911" cy="246221"/>
          </a:xfrm>
          <a:prstGeom prst="rect">
            <a:avLst/>
          </a:prstGeom>
          <a:noFill/>
        </p:spPr>
        <p:txBody>
          <a:bodyPr wrap="square" rtlCol="0" anchor="t">
            <a:spAutoFit/>
          </a:bodyPr>
          <a:lstStyle/>
          <a:p>
            <a:pPr algn="ctr"/>
            <a:endParaRPr lang="en-US" sz="1000" dirty="0">
              <a:solidFill>
                <a:prstClr val="white">
                  <a:lumMod val="85000"/>
                </a:prstClr>
              </a:solidFill>
            </a:endParaRPr>
          </a:p>
        </p:txBody>
      </p:sp>
      <p:grpSp>
        <p:nvGrpSpPr>
          <p:cNvPr id="112" name="Group 111"/>
          <p:cNvGrpSpPr/>
          <p:nvPr/>
        </p:nvGrpSpPr>
        <p:grpSpPr>
          <a:xfrm>
            <a:off x="237348" y="3480497"/>
            <a:ext cx="7015461" cy="1060346"/>
            <a:chOff x="3479388" y="3636770"/>
            <a:chExt cx="7015461" cy="1060346"/>
          </a:xfrm>
        </p:grpSpPr>
        <p:sp>
          <p:nvSpPr>
            <p:cNvPr id="113" name="TextBox 112"/>
            <p:cNvSpPr txBox="1"/>
            <p:nvPr/>
          </p:nvSpPr>
          <p:spPr>
            <a:xfrm>
              <a:off x="3479388" y="3804564"/>
              <a:ext cx="1306752" cy="892552"/>
            </a:xfrm>
            <a:prstGeom prst="rect">
              <a:avLst/>
            </a:prstGeom>
            <a:noFill/>
          </p:spPr>
          <p:txBody>
            <a:bodyPr wrap="square" rtlCol="0" anchor="t">
              <a:spAutoFit/>
            </a:bodyPr>
            <a:lstStyle/>
            <a:p>
              <a:pPr algn="ctr"/>
              <a:r>
                <a:rPr lang="en-US" sz="1100" b="1" dirty="0">
                  <a:solidFill>
                    <a:prstClr val="black"/>
                  </a:solidFill>
                </a:rPr>
                <a:t>July 13</a:t>
              </a:r>
            </a:p>
            <a:p>
              <a:pPr algn="ctr"/>
              <a:r>
                <a:rPr lang="en-US" sz="1100" b="1" dirty="0">
                  <a:solidFill>
                    <a:prstClr val="black"/>
                  </a:solidFill>
                </a:rPr>
                <a:t>NYC</a:t>
              </a:r>
            </a:p>
            <a:p>
              <a:pPr algn="ctr"/>
              <a:r>
                <a:rPr lang="en-US" sz="1000" dirty="0" smtClean="0">
                  <a:solidFill>
                    <a:prstClr val="black"/>
                  </a:solidFill>
                </a:rPr>
                <a:t>Share Existing NWA </a:t>
              </a:r>
              <a:r>
                <a:rPr lang="en-US" sz="1000" dirty="0">
                  <a:solidFill>
                    <a:prstClr val="black"/>
                  </a:solidFill>
                </a:rPr>
                <a:t>P</a:t>
              </a:r>
              <a:r>
                <a:rPr lang="en-US" sz="1000" dirty="0" smtClean="0">
                  <a:solidFill>
                    <a:prstClr val="black"/>
                  </a:solidFill>
                </a:rPr>
                <a:t>lans and Lessons Learned</a:t>
              </a:r>
              <a:endParaRPr lang="en-US" sz="1000" dirty="0">
                <a:solidFill>
                  <a:prstClr val="black"/>
                </a:solidFill>
              </a:endParaRPr>
            </a:p>
          </p:txBody>
        </p:sp>
        <p:sp>
          <p:nvSpPr>
            <p:cNvPr id="114" name="Flowchart: Decision 113"/>
            <p:cNvSpPr/>
            <p:nvPr/>
          </p:nvSpPr>
          <p:spPr>
            <a:xfrm>
              <a:off x="4063393" y="3646494"/>
              <a:ext cx="94118" cy="155863"/>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5" name="TextBox 114"/>
            <p:cNvSpPr txBox="1"/>
            <p:nvPr/>
          </p:nvSpPr>
          <p:spPr>
            <a:xfrm>
              <a:off x="6082356" y="3801428"/>
              <a:ext cx="1432148" cy="892552"/>
            </a:xfrm>
            <a:prstGeom prst="rect">
              <a:avLst/>
            </a:prstGeom>
            <a:noFill/>
          </p:spPr>
          <p:txBody>
            <a:bodyPr wrap="square" rtlCol="0" anchor="t">
              <a:spAutoFit/>
            </a:bodyPr>
            <a:lstStyle/>
            <a:p>
              <a:pPr algn="ctr"/>
              <a:r>
                <a:rPr lang="en-US" sz="1100" b="1" dirty="0">
                  <a:solidFill>
                    <a:prstClr val="black"/>
                  </a:solidFill>
                </a:rPr>
                <a:t>July 26</a:t>
              </a:r>
            </a:p>
            <a:p>
              <a:pPr algn="ctr"/>
              <a:r>
                <a:rPr lang="en-US" sz="1100" b="1" dirty="0">
                  <a:solidFill>
                    <a:prstClr val="black"/>
                  </a:solidFill>
                </a:rPr>
                <a:t>Albany</a:t>
              </a:r>
            </a:p>
            <a:p>
              <a:pPr algn="ctr"/>
              <a:r>
                <a:rPr lang="en-US" sz="1000" dirty="0" smtClean="0">
                  <a:solidFill>
                    <a:prstClr val="black"/>
                  </a:solidFill>
                </a:rPr>
                <a:t>Dependencies With Other REV and Related Proceedings</a:t>
              </a:r>
              <a:endParaRPr lang="en-US" sz="800" dirty="0">
                <a:solidFill>
                  <a:prstClr val="black"/>
                </a:solidFill>
              </a:endParaRPr>
            </a:p>
          </p:txBody>
        </p:sp>
        <p:sp>
          <p:nvSpPr>
            <p:cNvPr id="116" name="Flowchart: Decision 115"/>
            <p:cNvSpPr/>
            <p:nvPr/>
          </p:nvSpPr>
          <p:spPr>
            <a:xfrm>
              <a:off x="6769372" y="3636770"/>
              <a:ext cx="94118" cy="155863"/>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7" name="TextBox 116"/>
            <p:cNvSpPr txBox="1"/>
            <p:nvPr/>
          </p:nvSpPr>
          <p:spPr>
            <a:xfrm>
              <a:off x="8830921" y="3801830"/>
              <a:ext cx="1663928" cy="892552"/>
            </a:xfrm>
            <a:prstGeom prst="rect">
              <a:avLst/>
            </a:prstGeom>
            <a:noFill/>
          </p:spPr>
          <p:txBody>
            <a:bodyPr wrap="square" rtlCol="0" anchor="t">
              <a:spAutoFit/>
            </a:bodyPr>
            <a:lstStyle/>
            <a:p>
              <a:pPr algn="ctr"/>
              <a:r>
                <a:rPr lang="en-US" sz="1100" b="1" dirty="0">
                  <a:solidFill>
                    <a:prstClr val="black"/>
                  </a:solidFill>
                </a:rPr>
                <a:t>August 9</a:t>
              </a:r>
            </a:p>
            <a:p>
              <a:pPr algn="ctr"/>
              <a:r>
                <a:rPr lang="en-US" sz="1100" b="1" dirty="0">
                  <a:solidFill>
                    <a:prstClr val="black"/>
                  </a:solidFill>
                </a:rPr>
                <a:t>NYC</a:t>
              </a:r>
            </a:p>
            <a:p>
              <a:pPr algn="ctr"/>
              <a:r>
                <a:rPr lang="en-US" sz="1000" dirty="0" smtClean="0">
                  <a:solidFill>
                    <a:prstClr val="black"/>
                  </a:solidFill>
                </a:rPr>
                <a:t>Potential Refinements to NWA Procurement Approach</a:t>
              </a:r>
              <a:endParaRPr lang="en-US" sz="800" dirty="0">
                <a:solidFill>
                  <a:prstClr val="black"/>
                </a:solidFill>
              </a:endParaRPr>
            </a:p>
          </p:txBody>
        </p:sp>
        <p:sp>
          <p:nvSpPr>
            <p:cNvPr id="118" name="Flowchart: Decision 117"/>
            <p:cNvSpPr/>
            <p:nvPr/>
          </p:nvSpPr>
          <p:spPr>
            <a:xfrm>
              <a:off x="9602265" y="3636770"/>
              <a:ext cx="94118" cy="155863"/>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9" name="TextBox 118"/>
            <p:cNvSpPr txBox="1"/>
            <p:nvPr/>
          </p:nvSpPr>
          <p:spPr>
            <a:xfrm>
              <a:off x="4953613" y="3801830"/>
              <a:ext cx="904265" cy="430887"/>
            </a:xfrm>
            <a:prstGeom prst="rect">
              <a:avLst/>
            </a:prstGeom>
            <a:noFill/>
          </p:spPr>
          <p:txBody>
            <a:bodyPr wrap="square" rtlCol="0">
              <a:spAutoFit/>
            </a:bodyPr>
            <a:lstStyle/>
            <a:p>
              <a:pPr algn="ctr"/>
              <a:r>
                <a:rPr lang="en-US" sz="1100" b="1" dirty="0">
                  <a:solidFill>
                    <a:prstClr val="black"/>
                  </a:solidFill>
                </a:rPr>
                <a:t>July 19</a:t>
              </a:r>
              <a:endParaRPr lang="en-US" sz="1000" b="1" dirty="0">
                <a:solidFill>
                  <a:prstClr val="black"/>
                </a:solidFill>
              </a:endParaRPr>
            </a:p>
            <a:p>
              <a:pPr algn="ctr"/>
              <a:r>
                <a:rPr lang="en-US" sz="1000" dirty="0">
                  <a:solidFill>
                    <a:prstClr val="black"/>
                  </a:solidFill>
                </a:rPr>
                <a:t>(By </a:t>
              </a:r>
              <a:r>
                <a:rPr lang="en-US" sz="1000" dirty="0" smtClean="0">
                  <a:solidFill>
                    <a:prstClr val="black"/>
                  </a:solidFill>
                </a:rPr>
                <a:t>Phone*) </a:t>
              </a:r>
              <a:endParaRPr lang="en-US" sz="1000" dirty="0">
                <a:solidFill>
                  <a:prstClr val="black"/>
                </a:solidFill>
              </a:endParaRPr>
            </a:p>
          </p:txBody>
        </p:sp>
        <p:sp>
          <p:nvSpPr>
            <p:cNvPr id="120" name="Flowchart: Decision 119"/>
            <p:cNvSpPr/>
            <p:nvPr/>
          </p:nvSpPr>
          <p:spPr>
            <a:xfrm>
              <a:off x="5325524" y="3642867"/>
              <a:ext cx="94118" cy="155863"/>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21" name="TextBox 120"/>
            <p:cNvSpPr txBox="1"/>
            <p:nvPr/>
          </p:nvSpPr>
          <p:spPr>
            <a:xfrm>
              <a:off x="7679494" y="3801830"/>
              <a:ext cx="1075073" cy="430887"/>
            </a:xfrm>
            <a:prstGeom prst="rect">
              <a:avLst/>
            </a:prstGeom>
            <a:noFill/>
          </p:spPr>
          <p:txBody>
            <a:bodyPr wrap="square" rtlCol="0">
              <a:spAutoFit/>
            </a:bodyPr>
            <a:lstStyle/>
            <a:p>
              <a:pPr algn="ctr"/>
              <a:r>
                <a:rPr lang="en-US" sz="1100" b="1" dirty="0">
                  <a:solidFill>
                    <a:prstClr val="black"/>
                  </a:solidFill>
                </a:rPr>
                <a:t>August 2</a:t>
              </a:r>
              <a:endParaRPr lang="en-US" sz="1000" b="1" dirty="0">
                <a:solidFill>
                  <a:prstClr val="black"/>
                </a:solidFill>
              </a:endParaRPr>
            </a:p>
            <a:p>
              <a:pPr algn="ctr"/>
              <a:r>
                <a:rPr lang="en-US" sz="1000" dirty="0">
                  <a:solidFill>
                    <a:prstClr val="black"/>
                  </a:solidFill>
                </a:rPr>
                <a:t>(By </a:t>
              </a:r>
              <a:r>
                <a:rPr lang="en-US" sz="1000" dirty="0" smtClean="0">
                  <a:solidFill>
                    <a:prstClr val="black"/>
                  </a:solidFill>
                </a:rPr>
                <a:t>Phone*) </a:t>
              </a:r>
              <a:endParaRPr lang="en-US" sz="1000" dirty="0">
                <a:solidFill>
                  <a:prstClr val="black"/>
                </a:solidFill>
              </a:endParaRPr>
            </a:p>
          </p:txBody>
        </p:sp>
        <p:sp>
          <p:nvSpPr>
            <p:cNvPr id="122" name="Flowchart: Decision 121"/>
            <p:cNvSpPr/>
            <p:nvPr/>
          </p:nvSpPr>
          <p:spPr>
            <a:xfrm>
              <a:off x="8153265" y="3636770"/>
              <a:ext cx="94118" cy="155863"/>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sp>
        <p:nvSpPr>
          <p:cNvPr id="123" name="Flowchart: Decision 122"/>
          <p:cNvSpPr/>
          <p:nvPr/>
        </p:nvSpPr>
        <p:spPr>
          <a:xfrm>
            <a:off x="6522093" y="1626430"/>
            <a:ext cx="148782"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6436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20389"/>
            <a:ext cx="8218842" cy="617192"/>
          </a:xfrm>
        </p:spPr>
        <p:txBody>
          <a:bodyPr/>
          <a:lstStyle/>
          <a:p>
            <a:r>
              <a:rPr lang="en-US" dirty="0" smtClean="0"/>
              <a:t>DER Sourcing Topic Description</a:t>
            </a:r>
            <a:endParaRPr lang="en-US" dirty="0"/>
          </a:p>
        </p:txBody>
      </p:sp>
      <p:sp>
        <p:nvSpPr>
          <p:cNvPr id="9" name="Content Placeholder 2"/>
          <p:cNvSpPr txBox="1">
            <a:spLocks/>
          </p:cNvSpPr>
          <p:nvPr/>
        </p:nvSpPr>
        <p:spPr>
          <a:xfrm>
            <a:off x="484095" y="1007917"/>
            <a:ext cx="8119578" cy="5068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200000"/>
              </a:lnSpc>
              <a:spcBef>
                <a:spcPts val="1000"/>
              </a:spcBef>
              <a:buFont typeface="Arial" panose="020B0604020202020204" pitchFamily="34" charset="0"/>
              <a:buNone/>
            </a:pPr>
            <a:r>
              <a:rPr lang="en-US" sz="1800" b="1" dirty="0" smtClean="0">
                <a:solidFill>
                  <a:prstClr val="black"/>
                </a:solidFill>
              </a:rPr>
              <a:t>DER </a:t>
            </a:r>
            <a:r>
              <a:rPr lang="en-US" sz="1800" b="1" dirty="0">
                <a:solidFill>
                  <a:prstClr val="black"/>
                </a:solidFill>
              </a:rPr>
              <a:t>Sourcing</a:t>
            </a:r>
            <a:r>
              <a:rPr lang="en-US" sz="1800" dirty="0">
                <a:solidFill>
                  <a:prstClr val="black"/>
                </a:solidFill>
              </a:rPr>
              <a:t>: market actions taken by the utility to increase the amount of installed DER on its system. This may be done to address specific system deficiencies (i.e. Non-Wires Alternatives), and/or to secure the environmental or other attributes of DERs. The chief mechanisms for DER Sourcing are Pricing (e.g. Net Energy Metering tariffs, TOU pricing), Programs (e.g. distribution-level Demand Response tariffs) and Procurement (e.g. bilateral contracts, RFPs/RFIs/RFOs). </a:t>
            </a:r>
          </a:p>
        </p:txBody>
      </p:sp>
    </p:spTree>
    <p:extLst>
      <p:ext uri="{BB962C8B-B14F-4D97-AF65-F5344CB8AC3E}">
        <p14:creationId xmlns:p14="http://schemas.microsoft.com/office/powerpoint/2010/main" val="356270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20389"/>
            <a:ext cx="8218842" cy="617192"/>
          </a:xfrm>
        </p:spPr>
        <p:txBody>
          <a:bodyPr/>
          <a:lstStyle/>
          <a:p>
            <a:r>
              <a:rPr lang="en-US" dirty="0"/>
              <a:t>Market Operations </a:t>
            </a:r>
            <a:r>
              <a:rPr lang="en-US" dirty="0" smtClean="0"/>
              <a:t>Engagement Group Topic</a:t>
            </a:r>
            <a:endParaRPr lang="en-US" dirty="0"/>
          </a:p>
        </p:txBody>
      </p:sp>
      <p:sp>
        <p:nvSpPr>
          <p:cNvPr id="6" name="Content Placeholder 2"/>
          <p:cNvSpPr txBox="1">
            <a:spLocks/>
          </p:cNvSpPr>
          <p:nvPr/>
        </p:nvSpPr>
        <p:spPr>
          <a:xfrm>
            <a:off x="338699" y="966353"/>
            <a:ext cx="8364238" cy="1148193"/>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sz="1800" b="1" dirty="0" smtClean="0">
                <a:solidFill>
                  <a:prstClr val="black"/>
                </a:solidFill>
              </a:rPr>
              <a:t>Purpose</a:t>
            </a:r>
            <a:r>
              <a:rPr lang="en-US" sz="1800" dirty="0" smtClean="0">
                <a:solidFill>
                  <a:prstClr val="black"/>
                </a:solidFill>
              </a:rPr>
              <a:t>: Explore the Joint Utilities' approaches for facilitating market mechanisms that effectively support and encourage the adoption of Distributed Energy Resources while meeting customers’ </a:t>
            </a:r>
            <a:r>
              <a:rPr lang="en-US" sz="1800" dirty="0">
                <a:solidFill>
                  <a:prstClr val="black"/>
                </a:solidFill>
              </a:rPr>
              <a:t>needs </a:t>
            </a:r>
            <a:r>
              <a:rPr lang="en-US" sz="1800" dirty="0" smtClean="0">
                <a:solidFill>
                  <a:prstClr val="black"/>
                </a:solidFill>
              </a:rPr>
              <a:t>and complying </a:t>
            </a:r>
            <a:r>
              <a:rPr lang="en-US" sz="1800" dirty="0">
                <a:solidFill>
                  <a:prstClr val="black"/>
                </a:solidFill>
              </a:rPr>
              <a:t>with the DSIP Guidance Order.</a:t>
            </a:r>
          </a:p>
          <a:p>
            <a:pPr algn="just">
              <a:spcBef>
                <a:spcPts val="600"/>
              </a:spcBef>
              <a:spcAft>
                <a:spcPts val="600"/>
              </a:spcAft>
            </a:pPr>
            <a:r>
              <a:rPr lang="en-US" sz="1800" b="1" dirty="0" smtClean="0">
                <a:solidFill>
                  <a:prstClr val="black"/>
                </a:solidFill>
              </a:rPr>
              <a:t>Topic </a:t>
            </a:r>
            <a:r>
              <a:rPr lang="en-US" sz="1800" b="1" dirty="0">
                <a:solidFill>
                  <a:prstClr val="black"/>
                </a:solidFill>
              </a:rPr>
              <a:t>&amp; Scope: </a:t>
            </a:r>
            <a:r>
              <a:rPr lang="en-US" sz="1800" dirty="0" smtClean="0">
                <a:solidFill>
                  <a:prstClr val="black"/>
                </a:solidFill>
              </a:rPr>
              <a:t>Distributed </a:t>
            </a:r>
            <a:r>
              <a:rPr lang="en-US" sz="1800" dirty="0">
                <a:solidFill>
                  <a:prstClr val="black"/>
                </a:solidFill>
              </a:rPr>
              <a:t>Energy Resources (DER) Sourcing</a:t>
            </a:r>
          </a:p>
        </p:txBody>
      </p:sp>
      <p:graphicFrame>
        <p:nvGraphicFramePr>
          <p:cNvPr id="7" name="Table 2"/>
          <p:cNvGraphicFramePr>
            <a:graphicFrameLocks noGrp="1"/>
          </p:cNvGraphicFramePr>
          <p:nvPr>
            <p:extLst/>
          </p:nvPr>
        </p:nvGraphicFramePr>
        <p:xfrm>
          <a:off x="1526490" y="2643425"/>
          <a:ext cx="5991909" cy="2960744"/>
        </p:xfrm>
        <a:graphic>
          <a:graphicData uri="http://schemas.openxmlformats.org/drawingml/2006/table">
            <a:tbl>
              <a:tblPr firstRow="1" bandRow="1">
                <a:tableStyleId>{5C22544A-7EE6-4342-B048-85BDC9FD1C3A}</a:tableStyleId>
              </a:tblPr>
              <a:tblGrid>
                <a:gridCol w="5991909">
                  <a:extLst>
                    <a:ext uri="{9D8B030D-6E8A-4147-A177-3AD203B41FA5}">
                      <a16:colId xmlns="" xmlns:a16="http://schemas.microsoft.com/office/drawing/2014/main" val="20001"/>
                    </a:ext>
                  </a:extLst>
                </a:gridCol>
              </a:tblGrid>
              <a:tr h="372473">
                <a:tc>
                  <a:txBody>
                    <a:bodyPr/>
                    <a:lstStyle/>
                    <a:p>
                      <a:r>
                        <a:rPr lang="en-US" sz="1800" dirty="0"/>
                        <a:t>DER Sourcing</a:t>
                      </a:r>
                    </a:p>
                  </a:txBody>
                  <a:tcPr marL="114321" marR="114321" marT="57161" marB="571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 xmlns:a16="http://schemas.microsoft.com/office/drawing/2014/main" val="10000"/>
                  </a:ext>
                </a:extLst>
              </a:tr>
              <a:tr h="2572102">
                <a:tc>
                  <a:txBody>
                    <a:bodyPr/>
                    <a:lstStyle/>
                    <a:p>
                      <a:pPr marL="171450" marR="0" lvl="1" indent="-171450" algn="l" defTabSz="914400" rtl="0" eaLnBrk="1" fontAlgn="auto" latinLnBrk="0" hangingPunct="1">
                        <a:lnSpc>
                          <a:spcPct val="100000"/>
                        </a:lnSpc>
                        <a:spcBef>
                          <a:spcPts val="0"/>
                        </a:spcBef>
                        <a:spcAft>
                          <a:spcPts val="600"/>
                        </a:spcAft>
                        <a:buClr>
                          <a:srgbClr val="002060"/>
                        </a:buClr>
                        <a:buSzTx/>
                        <a:buFont typeface="Arial" panose="020B0604020202020204" pitchFamily="34" charset="0"/>
                        <a:buChar char="•"/>
                        <a:tabLst/>
                        <a:defRPr/>
                      </a:pPr>
                      <a:r>
                        <a:rPr lang="en-US" sz="1800" kern="1200" dirty="0" smtClean="0">
                          <a:solidFill>
                            <a:schemeClr val="dk1"/>
                          </a:solidFill>
                          <a:latin typeface="+mn-lt"/>
                          <a:ea typeface="+mn-ea"/>
                          <a:cs typeface="+mn-cs"/>
                        </a:rPr>
                        <a:t>DER Sourcing - Describe and discuss dependencies with other REV and REV-related proceedings</a:t>
                      </a:r>
                    </a:p>
                    <a:p>
                      <a:pPr marL="171450" lvl="1" indent="-171450">
                        <a:lnSpc>
                          <a:spcPct val="100000"/>
                        </a:lnSpc>
                        <a:spcBef>
                          <a:spcPts val="0"/>
                        </a:spcBef>
                        <a:spcAft>
                          <a:spcPts val="600"/>
                        </a:spcAft>
                        <a:buClr>
                          <a:srgbClr val="002060"/>
                        </a:buClr>
                        <a:buFont typeface="Arial" panose="020B0604020202020204" pitchFamily="34" charset="0"/>
                        <a:buChar char="•"/>
                      </a:pPr>
                      <a:r>
                        <a:rPr lang="en-US" sz="1800" kern="1200" dirty="0" smtClean="0">
                          <a:solidFill>
                            <a:schemeClr val="dk1"/>
                          </a:solidFill>
                          <a:latin typeface="+mn-lt"/>
                          <a:ea typeface="+mn-ea"/>
                          <a:cs typeface="+mn-cs"/>
                        </a:rPr>
                        <a:t>Share existing NWA plans and challenges/lessons learned</a:t>
                      </a:r>
                    </a:p>
                    <a:p>
                      <a:pPr marL="171450" lvl="1" indent="-171450">
                        <a:lnSpc>
                          <a:spcPct val="100000"/>
                        </a:lnSpc>
                        <a:spcAft>
                          <a:spcPts val="600"/>
                        </a:spcAft>
                        <a:buClr>
                          <a:srgbClr val="002060"/>
                        </a:buClr>
                        <a:buFont typeface="Arial" panose="020B0604020202020204" pitchFamily="34" charset="0"/>
                        <a:buChar char="•"/>
                      </a:pPr>
                      <a:r>
                        <a:rPr lang="en-US" sz="1800" kern="1200" dirty="0" smtClean="0">
                          <a:solidFill>
                            <a:schemeClr val="dk1"/>
                          </a:solidFill>
                          <a:latin typeface="+mn-lt"/>
                          <a:ea typeface="+mn-ea"/>
                          <a:cs typeface="+mn-cs"/>
                        </a:rPr>
                        <a:t>Discuss potential refinement of the NWA Procurement approaches to improve efficiency and effectiveness and the potential for common implementation by the Joint Utilities</a:t>
                      </a:r>
                      <a:endParaRPr lang="en-US" sz="1800" kern="1200" dirty="0">
                        <a:solidFill>
                          <a:schemeClr val="dk1"/>
                        </a:solidFill>
                        <a:latin typeface="+mn-lt"/>
                        <a:ea typeface="+mn-ea"/>
                        <a:cs typeface="+mn-cs"/>
                      </a:endParaRPr>
                    </a:p>
                  </a:txBody>
                  <a:tcPr marL="114321" marR="114321" marT="57161" marB="571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491322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Stakeholder Presentations</a:t>
            </a:r>
            <a:endParaRPr lang="en-US" sz="3200" dirty="0"/>
          </a:p>
        </p:txBody>
      </p:sp>
    </p:spTree>
    <p:extLst>
      <p:ext uri="{BB962C8B-B14F-4D97-AF65-F5344CB8AC3E}">
        <p14:creationId xmlns:p14="http://schemas.microsoft.com/office/powerpoint/2010/main" val="400347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Joint Utilities Presentations</a:t>
            </a:r>
            <a:endParaRPr lang="en-US" sz="3200" dirty="0"/>
          </a:p>
        </p:txBody>
      </p:sp>
    </p:spTree>
    <p:extLst>
      <p:ext uri="{BB962C8B-B14F-4D97-AF65-F5344CB8AC3E}">
        <p14:creationId xmlns:p14="http://schemas.microsoft.com/office/powerpoint/2010/main" val="3655030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346&quot;&gt;&lt;object type=&quot;3&quot; unique_id=&quot;10347&quot;&gt;&lt;property id=&quot;20148&quot; value=&quot;5&quot;/&gt;&lt;property id=&quot;20300&quot; value=&quot;Slide 1 - &amp;quot;Grid Operations Engagement Group&amp;quot;&quot;/&gt;&lt;property id=&quot;20307&quot; value=&quot;312&quot;/&gt;&lt;/object&gt;&lt;object type=&quot;3&quot; unique_id=&quot;10348&quot;&gt;&lt;property id=&quot;20148&quot; value=&quot;5&quot;/&gt;&lt;property id=&quot;20300&quot; value=&quot;Slide 2 - &amp;quot;Agenda&amp;quot;&quot;/&gt;&lt;property id=&quot;20307&quot; value=&quot;432&quot;/&gt;&lt;/object&gt;&lt;object type=&quot;3&quot; unique_id=&quot;10349&quot;&gt;&lt;property id=&quot;20148&quot; value=&quot;5&quot;/&gt;&lt;property id=&quot;20300&quot; value=&quot;Slide 5 - &amp;quot;Overall Engagement Group Purpose &amp;amp; Objectives&amp;quot;&quot;/&gt;&lt;property id=&quot;20307&quot; value=&quot;433&quot;/&gt;&lt;/object&gt;&lt;object type=&quot;3&quot; unique_id=&quot;10350&quot;&gt;&lt;property id=&quot;20148&quot; value=&quot;5&quot;/&gt;&lt;property id=&quot;20300&quot; value=&quot;Slide 6 - &amp;quot;Engagement Group Ground Rules*&amp;quot;&quot;/&gt;&lt;property id=&quot;20307&quot; value=&quot;431&quot;/&gt;&lt;/object&gt;&lt;object type=&quot;3&quot; unique_id=&quot;10352&quot;&gt;&lt;property id=&quot;20148&quot; value=&quot;5&quot;/&gt;&lt;property id=&quot;20300&quot; value=&quot;Slide 3 - &amp;quot;Advisory Group Members&amp;quot;&quot;/&gt;&lt;property id=&quot;20307&quot; value=&quot;380&quot;/&gt;&lt;/object&gt;&lt;object type=&quot;3&quot; unique_id=&quot;10353&quot;&gt;&lt;property id=&quot;20148&quot; value=&quot;5&quot;/&gt;&lt;property id=&quot;20300&quot; value=&quot;Slide 4 - &amp;quot;Grid Operations – Current Participants&amp;quot;&quot;/&gt;&lt;property id=&quot;20307&quot; value=&quot;435&quot;/&gt;&lt;/object&gt;&lt;object type=&quot;3&quot; unique_id=&quot;10355&quot;&gt;&lt;property id=&quot;20148&quot; value=&quot;5&quot;/&gt;&lt;property id=&quot;20300&quot; value=&quot;Slide 11 - &amp;quot;Grid Operations Engagement Group Charter&amp;quot;&quot;/&gt;&lt;property id=&quot;20307&quot; value=&quot;436&quot;/&gt;&lt;/object&gt;&lt;object type=&quot;3&quot; unique_id=&quot;10356&quot;&gt;&lt;property id=&quot;20148&quot; value=&quot;5&quot;/&gt;&lt;property id=&quot;20300&quot; value=&quot;Slide 10 - &amp;quot;Grid Operations Topic Descriptions continued&amp;quot;&quot;/&gt;&lt;property id=&quot;20307&quot; value=&quot;437&quot;/&gt;&lt;/object&gt;&lt;object type=&quot;3&quot; unique_id=&quot;10357&quot;&gt;&lt;property id=&quot;20148&quot; value=&quot;5&quot;/&gt;&lt;property id=&quot;20300&quot; value=&quot;Slide 12 - &amp;quot;Near Term Schedule (subject to revision)&amp;quot;&quot;/&gt;&lt;property id=&quot;20307&quot; value=&quot;434&quot;/&gt;&lt;/object&gt;&lt;object type=&quot;3&quot; unique_id=&quot;10358&quot;&gt;&lt;property id=&quot;20148&quot; value=&quot;5&quot;/&gt;&lt;property id=&quot;20300&quot; value=&quot;Slide 13&quot;/&gt;&lt;property id=&quot;20307&quot; value=&quot;400&quot;/&gt;&lt;/object&gt;&lt;object type=&quot;3&quot; unique_id=&quot;10359&quot;&gt;&lt;property id=&quot;20148&quot; value=&quot;5&quot;/&gt;&lt;property id=&quot;20300&quot; value=&quot;Slide 14&quot;/&gt;&lt;property id=&quot;20307&quot; value=&quot;324&quot;/&gt;&lt;/object&gt;&lt;object type=&quot;3&quot; unique_id=&quot;10375&quot;&gt;&lt;property id=&quot;20148&quot; value=&quot;5&quot;/&gt;&lt;property id=&quot;20300&quot; value=&quot;Slide 7 - &amp;quot;Engagement Process Overview&amp;quot;&quot;/&gt;&lt;property id=&quot;20307&quot; value=&quot;439&quot;/&gt;&lt;/object&gt;&lt;object type=&quot;3&quot; unique_id=&quot;10376&quot;&gt;&lt;property id=&quot;20148&quot; value=&quot;5&quot;/&gt;&lt;property id=&quot;20300&quot; value=&quot;Slide 8 - &amp;quot;Supplemental DSIP Topics—Based on Final Order &amp;quot;&quot;/&gt;&lt;property id=&quot;20307&quot; value=&quot;440&quot;/&gt;&lt;/object&gt;&lt;object type=&quot;3&quot; unique_id=&quot;10377&quot;&gt;&lt;property id=&quot;20148&quot; value=&quot;5&quot;/&gt;&lt;property id=&quot;20300&quot; value=&quot;Slide 9 - &amp;quot;Grid Operations Topic Descriptions &amp;quot;&quot;/&gt;&lt;property id=&quot;20307&quot; value=&quot;441&quot;/&gt;&lt;/object&gt;&lt;/object&gt;&lt;object type=&quot;8&quot; unique_id=&quot;10374&quot;&gt;&lt;/object&gt;&lt;/object&gt;&lt;/database&gt;"/>
  <p:tag name="SECTOMILLISECCONVERTED"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8ACCCFDBAA9B42B092F781683E6415" ma:contentTypeVersion="2" ma:contentTypeDescription="Create a new document." ma:contentTypeScope="" ma:versionID="87ed0ed4c3a1d7c9563cb83f092b1a8c">
  <xsd:schema xmlns:xsd="http://www.w3.org/2001/XMLSchema" xmlns:xs="http://www.w3.org/2001/XMLSchema" xmlns:p="http://schemas.microsoft.com/office/2006/metadata/properties" xmlns:ns2="111b167e-d5f1-4a37-9b38-8b8857d1e56d" targetNamespace="http://schemas.microsoft.com/office/2006/metadata/properties" ma:root="true" ma:fieldsID="9007e673b94d5065872dfbc5b2644a51" ns2:_="">
    <xsd:import namespace="111b167e-d5f1-4a37-9b38-8b8857d1e56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b167e-d5f1-4a37-9b38-8b8857d1e5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2CCA9E-1DCF-40F1-84B7-58D5ACE5189C}">
  <ds:schemaRefs>
    <ds:schemaRef ds:uri="http://purl.org/dc/elements/1.1/"/>
    <ds:schemaRef ds:uri="http://www.w3.org/XML/1998/namespace"/>
    <ds:schemaRef ds:uri="http://schemas.openxmlformats.org/package/2006/metadata/core-properties"/>
    <ds:schemaRef ds:uri="111b167e-d5f1-4a37-9b38-8b8857d1e56d"/>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B563E4C-1924-4247-A841-6BB5E29E5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b167e-d5f1-4a37-9b38-8b8857d1e5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0C94EE-A0C3-4DCF-A202-4C827844DD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22347</TotalTime>
  <Words>2571</Words>
  <Application>Microsoft Office PowerPoint</Application>
  <PresentationFormat>On-screen Show (4:3)</PresentationFormat>
  <Paragraphs>515</Paragraphs>
  <Slides>43</Slides>
  <Notes>10</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43</vt:i4>
      </vt:variant>
    </vt:vector>
  </HeadingPairs>
  <TitlesOfParts>
    <vt:vector size="64" baseType="lpstr">
      <vt:lpstr>ＭＳ Ｐゴシック</vt:lpstr>
      <vt:lpstr>Arial</vt:lpstr>
      <vt:lpstr>Arial Black</vt:lpstr>
      <vt:lpstr>Calibri</vt:lpstr>
      <vt:lpstr>Calibri Light</vt:lpstr>
      <vt:lpstr>Courier New</vt:lpstr>
      <vt:lpstr>Times New Roman</vt:lpstr>
      <vt:lpstr>1_Office Theme</vt:lpstr>
      <vt:lpstr>Custom Design</vt:lpstr>
      <vt:lpstr>1_Custom Design</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PowerPoint Presentation</vt:lpstr>
      <vt:lpstr>Agenda</vt:lpstr>
      <vt:lpstr>Engagement Group Ground Rules*</vt:lpstr>
      <vt:lpstr>Overall Engagement Group Purpose &amp; Objectives</vt:lpstr>
      <vt:lpstr>Market Ops - Near term schedule (subject to revision)</vt:lpstr>
      <vt:lpstr>DER Sourcing Topic Description</vt:lpstr>
      <vt:lpstr>Market Operations Engagement Group Topic</vt:lpstr>
      <vt:lpstr>PowerPoint Presentation</vt:lpstr>
      <vt:lpstr>PowerPoint Presentation</vt:lpstr>
      <vt:lpstr>AVANGRID</vt:lpstr>
      <vt:lpstr>NYSEG/RG&amp;E NWA</vt:lpstr>
      <vt:lpstr>NYSEG/RG&amp;E NWA</vt:lpstr>
      <vt:lpstr>NYSEG/RG&amp;E NWA</vt:lpstr>
      <vt:lpstr>Central Hudson</vt:lpstr>
      <vt:lpstr>Central Hudson’s General Non-Wires Process</vt:lpstr>
      <vt:lpstr>NWAs</vt:lpstr>
      <vt:lpstr>Non-Wires: System Need</vt:lpstr>
      <vt:lpstr>Targeted Demand Response Solution</vt:lpstr>
      <vt:lpstr>Central Hudson NWAs</vt:lpstr>
      <vt:lpstr>National Grid</vt:lpstr>
      <vt:lpstr>Loading Problems/Alternative Solutions</vt:lpstr>
      <vt:lpstr>NWA Solutions/Procurements </vt:lpstr>
      <vt:lpstr>Procurement Process</vt:lpstr>
      <vt:lpstr>Orange &amp; Rockland</vt:lpstr>
      <vt:lpstr>Pomona DER Program Overview</vt:lpstr>
      <vt:lpstr>Pomona DER Program Procurement Approach</vt:lpstr>
      <vt:lpstr>Pomona DER Program Portfolio Development</vt:lpstr>
      <vt:lpstr>Pomona DER Program Portfolio Development</vt:lpstr>
      <vt:lpstr>Pomona DER Program Next Steps</vt:lpstr>
      <vt:lpstr>Con Edison</vt:lpstr>
      <vt:lpstr>PowerPoint Presentation</vt:lpstr>
      <vt:lpstr>PowerPoint Presentation</vt:lpstr>
      <vt:lpstr>BQDM Procurement Strategy</vt:lpstr>
      <vt:lpstr>BQDM Procurement Strategies</vt:lpstr>
      <vt:lpstr>Lessons to Date: The BQDM Experience</vt:lpstr>
      <vt:lpstr>PowerPoint Presentation</vt:lpstr>
      <vt:lpstr>PowerPoint Presentation</vt:lpstr>
      <vt:lpstr>PowerPoint Presentation</vt:lpstr>
      <vt:lpstr>PowerPoint Presentation</vt:lpstr>
      <vt:lpstr>PowerPoint Presentation</vt:lpstr>
      <vt:lpstr>Advisory Group Members</vt:lpstr>
      <vt:lpstr>Engagement Process Overview</vt:lpstr>
      <vt:lpstr>Supplemental DSIP Topics—Based on Final Order </vt:lpstr>
    </vt:vector>
  </TitlesOfParts>
  <Company>ICFI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Hile, Sam</dc:creator>
  <cp:lastModifiedBy>Howley, Annie</cp:lastModifiedBy>
  <cp:revision>427</cp:revision>
  <cp:lastPrinted>2016-06-15T22:26:58Z</cp:lastPrinted>
  <dcterms:created xsi:type="dcterms:W3CDTF">2016-02-02T19:27:06Z</dcterms:created>
  <dcterms:modified xsi:type="dcterms:W3CDTF">2016-07-12T23:44:00Z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0x0101001A8ACCCFDBAA9B42B092F781683E6415</vt:lpwstr>
  </property>
</Properties>
</file>