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4"/>
    <p:sldMasterId id="2147483710" r:id="rId5"/>
    <p:sldMasterId id="2147483751" r:id="rId6"/>
    <p:sldMasterId id="2147483763" r:id="rId7"/>
    <p:sldMasterId id="2147483775" r:id="rId8"/>
    <p:sldMasterId id="2147483786" r:id="rId9"/>
  </p:sldMasterIdLst>
  <p:notesMasterIdLst>
    <p:notesMasterId r:id="rId19"/>
  </p:notesMasterIdLst>
  <p:sldIdLst>
    <p:sldId id="383" r:id="rId10"/>
    <p:sldId id="418" r:id="rId11"/>
    <p:sldId id="387" r:id="rId12"/>
    <p:sldId id="397" r:id="rId13"/>
    <p:sldId id="419" r:id="rId14"/>
    <p:sldId id="432" r:id="rId15"/>
    <p:sldId id="431" r:id="rId16"/>
    <p:sldId id="421" r:id="rId17"/>
    <p:sldId id="402"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D28D2FDB-15E7-4CBD-878C-C98BB3C39781}">
          <p14:sldIdLst>
            <p14:sldId id="383"/>
            <p14:sldId id="418"/>
            <p14:sldId id="387"/>
          </p14:sldIdLst>
        </p14:section>
        <p14:section name="JU presentation" id="{0FAF502A-73BE-4E88-84D2-64D6BF01DAA3}">
          <p14:sldIdLst>
            <p14:sldId id="397"/>
            <p14:sldId id="419"/>
            <p14:sldId id="432"/>
            <p14:sldId id="431"/>
            <p14:sldId id="421"/>
            <p14:sldId id="402"/>
          </p14:sldIdLst>
        </p14:section>
        <p14:section name="Appendix" id="{72C84A28-43B5-4026-90FF-FD2131E8D1E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243">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ational Grid" initials="NG" lastIdx="8" clrIdx="6"/>
  <p:cmAuthor id="1" name="Johal, Harjeet" initials="JH" lastIdx="7" clrIdx="0">
    <p:extLst/>
  </p:cmAuthor>
  <p:cmAuthor id="8" name="Deidre Altobell" initials="DA" lastIdx="3" clrIdx="7"/>
  <p:cmAuthor id="2" name="Safiullah, Hameed" initials="SH" lastIdx="16" clrIdx="1">
    <p:extLst/>
  </p:cmAuthor>
  <p:cmAuthor id="3" name="Hile, Sam" initials="HS" lastIdx="11" clrIdx="2">
    <p:extLst/>
  </p:cmAuthor>
  <p:cmAuthor id="4" name="Link, Robyn" initials="LR" lastIdx="6" clrIdx="3">
    <p:extLst/>
  </p:cmAuthor>
  <p:cmAuthor id="5" name="Dale Murdock" initials="DAM" lastIdx="27" clrIdx="4"/>
  <p:cmAuthor id="6" name="Karsten Barde" initials="KB" lastIdx="1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67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28" autoAdjust="0"/>
    <p:restoredTop sz="93056" autoAdjust="0"/>
  </p:normalViewPr>
  <p:slideViewPr>
    <p:cSldViewPr snapToGrid="0" showGuides="1">
      <p:cViewPr varScale="1">
        <p:scale>
          <a:sx n="90" d="100"/>
          <a:sy n="90" d="100"/>
        </p:scale>
        <p:origin x="1507" y="67"/>
      </p:cViewPr>
      <p:guideLst>
        <p:guide orient="horz" pos="2160"/>
        <p:guide pos="2880"/>
        <p:guide orient="horz" pos="2243"/>
      </p:guideLst>
    </p:cSldViewPr>
  </p:slideViewPr>
  <p:outlineViewPr>
    <p:cViewPr>
      <p:scale>
        <a:sx n="33" d="100"/>
        <a:sy n="33" d="100"/>
      </p:scale>
      <p:origin x="0" y="-61806"/>
    </p:cViewPr>
  </p:outlineViewPr>
  <p:notesTextViewPr>
    <p:cViewPr>
      <p:scale>
        <a:sx n="1" d="1"/>
        <a:sy n="1" d="1"/>
      </p:scale>
      <p:origin x="0" y="0"/>
    </p:cViewPr>
  </p:notesTextViewPr>
  <p:sorterViewPr>
    <p:cViewPr>
      <p:scale>
        <a:sx n="100" d="100"/>
        <a:sy n="100" d="100"/>
      </p:scale>
      <p:origin x="0" y="-12552"/>
    </p:cViewPr>
  </p:sorterViewPr>
  <p:notesViewPr>
    <p:cSldViewPr snapToGrid="0" showGuides="1">
      <p:cViewPr varScale="1">
        <p:scale>
          <a:sx n="93" d="100"/>
          <a:sy n="93" d="100"/>
        </p:scale>
        <p:origin x="-3492" y="-114"/>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1D7EA2D-5AA0-41BF-9134-756C019A5AD5}" type="datetimeFigureOut">
              <a:rPr lang="en-US" smtClean="0"/>
              <a:t>9/7/2016</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4CBF86F6-56AD-4DA8-A7E3-4207892801D7}" type="slidenum">
              <a:rPr lang="en-US" smtClean="0"/>
              <a:t>‹#›</a:t>
            </a:fld>
            <a:endParaRPr lang="en-US"/>
          </a:p>
        </p:txBody>
      </p:sp>
    </p:spTree>
    <p:extLst>
      <p:ext uri="{BB962C8B-B14F-4D97-AF65-F5344CB8AC3E}">
        <p14:creationId xmlns:p14="http://schemas.microsoft.com/office/powerpoint/2010/main" val="1796916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385667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393422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4131157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4131157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05492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93753727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gif"/><Relationship Id="rId5" Type="http://schemas.openxmlformats.org/officeDocument/2006/relationships/image" Target="../media/image3.jpeg"/><Relationship Id="rId4" Type="http://schemas.openxmlformats.org/officeDocument/2006/relationships/image" Target="../media/image4.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2.pn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Master" Target="../slideMasters/slideMaster3.xml"/><Relationship Id="rId6" Type="http://schemas.openxmlformats.org/officeDocument/2006/relationships/image" Target="../media/image5.gif"/><Relationship Id="rId5" Type="http://schemas.openxmlformats.org/officeDocument/2006/relationships/image" Target="../media/image13.jpeg"/><Relationship Id="rId4" Type="http://schemas.openxmlformats.org/officeDocument/2006/relationships/image" Target="../media/image14.jpe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2.pn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Master" Target="../slideMasters/slideMaster4.xml"/><Relationship Id="rId6" Type="http://schemas.openxmlformats.org/officeDocument/2006/relationships/image" Target="../media/image5.gif"/><Relationship Id="rId5" Type="http://schemas.openxmlformats.org/officeDocument/2006/relationships/image" Target="../media/image14.jpeg"/><Relationship Id="rId4" Type="http://schemas.openxmlformats.org/officeDocument/2006/relationships/image" Target="../media/image13.jpeg"/></Relationships>
</file>

<file path=ppt/slideLayouts/_rels/slideLayout3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2.pn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Master" Target="../slideMasters/slideMaster4.xml"/><Relationship Id="rId6" Type="http://schemas.openxmlformats.org/officeDocument/2006/relationships/image" Target="../media/image5.gif"/><Relationship Id="rId5" Type="http://schemas.openxmlformats.org/officeDocument/2006/relationships/image" Target="../media/image13.jpeg"/><Relationship Id="rId4" Type="http://schemas.openxmlformats.org/officeDocument/2006/relationships/image" Target="../media/image14.jpe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2.pn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Master" Target="../slideMasters/slideMaster5.xml"/><Relationship Id="rId6" Type="http://schemas.openxmlformats.org/officeDocument/2006/relationships/image" Target="../media/image5.gif"/><Relationship Id="rId5" Type="http://schemas.openxmlformats.org/officeDocument/2006/relationships/image" Target="../media/image14.jpeg"/><Relationship Id="rId4" Type="http://schemas.openxmlformats.org/officeDocument/2006/relationships/image" Target="../media/image13.jpe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2.pn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Master" Target="../slideMasters/slideMaster6.xml"/><Relationship Id="rId6" Type="http://schemas.openxmlformats.org/officeDocument/2006/relationships/image" Target="../media/image5.gif"/><Relationship Id="rId5" Type="http://schemas.openxmlformats.org/officeDocument/2006/relationships/image" Target="../media/image14.jpeg"/><Relationship Id="rId4" Type="http://schemas.openxmlformats.org/officeDocument/2006/relationships/image" Target="../media/image13.jpeg"/></Relationships>
</file>

<file path=ppt/slideLayouts/_rels/slideLayout5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2.pn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Master" Target="../slideMasters/slideMaster6.xml"/><Relationship Id="rId6" Type="http://schemas.openxmlformats.org/officeDocument/2006/relationships/image" Target="../media/image5.gif"/><Relationship Id="rId5" Type="http://schemas.openxmlformats.org/officeDocument/2006/relationships/image" Target="../media/image13.jpeg"/><Relationship Id="rId4" Type="http://schemas.openxmlformats.org/officeDocument/2006/relationships/image" Target="../media/image14.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pic>
        <p:nvPicPr>
          <p:cNvPr id="21" name="Picture 2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307316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2127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3564268139"/>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pic>
        <p:nvPicPr>
          <p:cNvPr id="21" name="Picture 2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2828356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8062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7266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4284239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indent="-285750">
              <a:buFont typeface="Arial" panose="020B0604020202020204" pitchFamily="34" charset="0"/>
              <a:buChar char="•"/>
            </a:pPr>
            <a:r>
              <a:rPr lang="en-US" dirty="0">
                <a:solidFill>
                  <a:prstClr val="black"/>
                </a:solidFill>
              </a:rPr>
              <a:t>Insert Bullet Text Level 1 Here</a:t>
            </a:r>
          </a:p>
          <a:p>
            <a:pPr marL="742950" lvl="1" indent="-285750">
              <a:buFont typeface="Arial" panose="020B0604020202020204" pitchFamily="34" charset="0"/>
              <a:buChar char="•"/>
            </a:pPr>
            <a:r>
              <a:rPr lang="en-US" dirty="0">
                <a:solidFill>
                  <a:prstClr val="black"/>
                </a:solidFill>
              </a:rPr>
              <a:t>Insert Bullet Text Level 2 Here</a:t>
            </a:r>
          </a:p>
          <a:p>
            <a:pPr marL="1200150" lvl="2" indent="-285750">
              <a:buFont typeface="Arial" panose="020B0604020202020204" pitchFamily="34" charset="0"/>
              <a:buChar char="•"/>
            </a:pPr>
            <a:r>
              <a:rPr lang="en-US" dirty="0">
                <a:solidFill>
                  <a:prstClr val="black"/>
                </a:solidFill>
              </a:rPr>
              <a:t>Insert Bullet Text Level 3 Here</a:t>
            </a: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algn="r"/>
            <a:fld id="{78E8E05D-6330-400F-ADBB-AC9D283E6126}" type="slidenum">
              <a:rPr lang="en-US" sz="1400" b="1" smtClean="0">
                <a:solidFill>
                  <a:prstClr val="white"/>
                </a:solidFill>
              </a:rPr>
              <a:pPr algn="r"/>
              <a:t>‹#›</a:t>
            </a:fld>
            <a:endParaRPr lang="en-US" sz="1200" b="1" dirty="0">
              <a:solidFill>
                <a:prstClr val="white"/>
              </a:solidFill>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914001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7050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341725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3519302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pic>
        <p:nvPicPr>
          <p:cNvPr id="32" name="Picture 3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4248017924"/>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8455111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5902952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3362135703"/>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pic>
        <p:nvPicPr>
          <p:cNvPr id="32" name="Picture 3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3001985255"/>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62431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36673760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indent="-285750">
              <a:buFont typeface="Arial" panose="020B0604020202020204" pitchFamily="34" charset="0"/>
              <a:buChar char="•"/>
            </a:pPr>
            <a:r>
              <a:rPr lang="en-US" dirty="0">
                <a:solidFill>
                  <a:prstClr val="black"/>
                </a:solidFill>
              </a:rPr>
              <a:t>Insert Bullet Text Level 1 Here</a:t>
            </a:r>
          </a:p>
          <a:p>
            <a:pPr marL="742950" lvl="1" indent="-285750">
              <a:buFont typeface="Arial" panose="020B0604020202020204" pitchFamily="34" charset="0"/>
              <a:buChar char="•"/>
            </a:pPr>
            <a:r>
              <a:rPr lang="en-US" dirty="0">
                <a:solidFill>
                  <a:prstClr val="black"/>
                </a:solidFill>
              </a:rPr>
              <a:t>Insert Bullet Text Level 2 Here</a:t>
            </a:r>
          </a:p>
          <a:p>
            <a:pPr marL="1200150" lvl="2" indent="-285750">
              <a:buFont typeface="Arial" panose="020B0604020202020204" pitchFamily="34" charset="0"/>
              <a:buChar char="•"/>
            </a:pPr>
            <a:r>
              <a:rPr lang="en-US" dirty="0">
                <a:solidFill>
                  <a:prstClr val="black"/>
                </a:solidFill>
              </a:rPr>
              <a:t>Insert Bullet Text Level 3 Here</a:t>
            </a: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algn="r"/>
            <a:fld id="{78E8E05D-6330-400F-ADBB-AC9D283E6126}" type="slidenum">
              <a:rPr lang="en-US" sz="1400" b="1" smtClean="0">
                <a:solidFill>
                  <a:prstClr val="white"/>
                </a:solidFill>
              </a:rPr>
              <a:pPr algn="r"/>
              <a:t>‹#›</a:t>
            </a:fld>
            <a:endParaRPr lang="en-US" sz="1200" b="1" dirty="0">
              <a:solidFill>
                <a:prstClr val="white"/>
              </a:solidFill>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38203907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75501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78574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569757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96571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7606035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475953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3475006097"/>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10887809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pic>
        <p:nvPicPr>
          <p:cNvPr id="32" name="Picture 3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1645000626"/>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63050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4191005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indent="-285750">
              <a:buFont typeface="Arial" panose="020B0604020202020204" pitchFamily="34" charset="0"/>
              <a:buChar char="•"/>
            </a:pPr>
            <a:r>
              <a:rPr lang="en-US" dirty="0">
                <a:solidFill>
                  <a:prstClr val="black"/>
                </a:solidFill>
              </a:rPr>
              <a:t>Insert Bullet Text Level 1 Here</a:t>
            </a:r>
          </a:p>
          <a:p>
            <a:pPr marL="742950" lvl="1" indent="-285750">
              <a:buFont typeface="Arial" panose="020B0604020202020204" pitchFamily="34" charset="0"/>
              <a:buChar char="•"/>
            </a:pPr>
            <a:r>
              <a:rPr lang="en-US" dirty="0">
                <a:solidFill>
                  <a:prstClr val="black"/>
                </a:solidFill>
              </a:rPr>
              <a:t>Insert Bullet Text Level 2 Here</a:t>
            </a:r>
          </a:p>
          <a:p>
            <a:pPr marL="1200150" lvl="2" indent="-285750">
              <a:buFont typeface="Arial" panose="020B0604020202020204" pitchFamily="34" charset="0"/>
              <a:buChar char="•"/>
            </a:pPr>
            <a:r>
              <a:rPr lang="en-US" dirty="0">
                <a:solidFill>
                  <a:prstClr val="black"/>
                </a:solidFill>
              </a:rPr>
              <a:t>Insert Bullet Text Level 3 Here</a:t>
            </a: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algn="r"/>
            <a:fld id="{78E8E05D-6330-400F-ADBB-AC9D283E6126}" type="slidenum">
              <a:rPr lang="en-US" sz="1400" b="1" smtClean="0">
                <a:solidFill>
                  <a:prstClr val="white"/>
                </a:solidFill>
              </a:rPr>
              <a:pPr algn="r"/>
              <a:t>‹#›</a:t>
            </a:fld>
            <a:endParaRPr lang="en-US" sz="1200" b="1" dirty="0">
              <a:solidFill>
                <a:prstClr val="white"/>
              </a:solidFill>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15745827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71646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27182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31329130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12818534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58484361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182951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2359712335"/>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118083478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179658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154157295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indent="-285750">
              <a:buFont typeface="Arial" panose="020B0604020202020204" pitchFamily="34" charset="0"/>
              <a:buChar char="•"/>
            </a:pPr>
            <a:r>
              <a:rPr lang="en-US" dirty="0">
                <a:solidFill>
                  <a:prstClr val="black"/>
                </a:solidFill>
              </a:rPr>
              <a:t>Insert Bullet Text Level 1 Here</a:t>
            </a:r>
          </a:p>
          <a:p>
            <a:pPr marL="742950" lvl="1" indent="-285750">
              <a:buFont typeface="Arial" panose="020B0604020202020204" pitchFamily="34" charset="0"/>
              <a:buChar char="•"/>
            </a:pPr>
            <a:r>
              <a:rPr lang="en-US" dirty="0">
                <a:solidFill>
                  <a:prstClr val="black"/>
                </a:solidFill>
              </a:rPr>
              <a:t>Insert Bullet Text Level 2 Here</a:t>
            </a:r>
          </a:p>
          <a:p>
            <a:pPr marL="1200150" lvl="2" indent="-285750">
              <a:buFont typeface="Arial" panose="020B0604020202020204" pitchFamily="34" charset="0"/>
              <a:buChar char="•"/>
            </a:pPr>
            <a:r>
              <a:rPr lang="en-US" dirty="0">
                <a:solidFill>
                  <a:prstClr val="black"/>
                </a:solidFill>
              </a:rPr>
              <a:t>Insert Bullet Text Level 3 Here</a:t>
            </a: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algn="r"/>
            <a:fld id="{78E8E05D-6330-400F-ADBB-AC9D283E6126}" type="slidenum">
              <a:rPr lang="en-US" sz="1400" b="1" smtClean="0">
                <a:solidFill>
                  <a:prstClr val="white"/>
                </a:solidFill>
              </a:rPr>
              <a:pPr algn="r"/>
              <a:t>‹#›</a:t>
            </a:fld>
            <a:endParaRPr lang="en-US" sz="1200" b="1" dirty="0">
              <a:solidFill>
                <a:prstClr val="white"/>
              </a:solidFill>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87956055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5161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90125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indent="-285750">
              <a:buFont typeface="Arial" panose="020B0604020202020204" pitchFamily="34" charset="0"/>
              <a:buChar char="•"/>
            </a:pPr>
            <a:r>
              <a:rPr lang="en-US" dirty="0">
                <a:solidFill>
                  <a:prstClr val="black"/>
                </a:solidFill>
              </a:rPr>
              <a:t>Insert Bullet Text Level 1 Here</a:t>
            </a:r>
          </a:p>
          <a:p>
            <a:pPr marL="742950" lvl="1" indent="-285750">
              <a:buFont typeface="Arial" panose="020B0604020202020204" pitchFamily="34" charset="0"/>
              <a:buChar char="•"/>
            </a:pPr>
            <a:r>
              <a:rPr lang="en-US" dirty="0">
                <a:solidFill>
                  <a:prstClr val="black"/>
                </a:solidFill>
              </a:rPr>
              <a:t>Insert Bullet Text Level 2 Here</a:t>
            </a:r>
          </a:p>
          <a:p>
            <a:pPr marL="1200150" lvl="2" indent="-285750">
              <a:buFont typeface="Arial" panose="020B0604020202020204" pitchFamily="34" charset="0"/>
              <a:buChar char="•"/>
            </a:pPr>
            <a:r>
              <a:rPr lang="en-US" dirty="0">
                <a:solidFill>
                  <a:prstClr val="black"/>
                </a:solidFill>
              </a:rPr>
              <a:t>Insert Bullet Text Level 3 Here</a:t>
            </a: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algn="r"/>
            <a:fld id="{78E8E05D-6330-400F-ADBB-AC9D283E6126}" type="slidenum">
              <a:rPr lang="en-US" sz="1400" b="1" smtClean="0">
                <a:solidFill>
                  <a:prstClr val="white"/>
                </a:solidFill>
              </a:rPr>
              <a:pPr algn="r"/>
              <a:t>‹#›</a:t>
            </a:fld>
            <a:endParaRPr lang="en-US" sz="1200" b="1" dirty="0">
              <a:solidFill>
                <a:prstClr val="white"/>
              </a:solidFill>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8808973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64213349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5232924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934683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4000396133"/>
      </p:ext>
    </p:extLst>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148700978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pic>
        <p:nvPicPr>
          <p:cNvPr id="32" name="Picture 3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1254720350"/>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3786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25997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822618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1611771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6.gif"/><Relationship Id="rId18" Type="http://schemas.openxmlformats.org/officeDocument/2006/relationships/image" Target="../media/image3.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17" Type="http://schemas.openxmlformats.org/officeDocument/2006/relationships/image" Target="../media/image2.png"/><Relationship Id="rId2" Type="http://schemas.openxmlformats.org/officeDocument/2006/relationships/slideLayout" Target="../slideLayouts/slideLayout4.xml"/><Relationship Id="rId16"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8.png"/><Relationship Id="rId10" Type="http://schemas.openxmlformats.org/officeDocument/2006/relationships/slideLayout" Target="../slideLayouts/slideLayout12.xml"/><Relationship Id="rId19" Type="http://schemas.openxmlformats.org/officeDocument/2006/relationships/image" Target="../media/image4.jpeg"/><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5.gi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5.gif"/><Relationship Id="rId18" Type="http://schemas.openxmlformats.org/officeDocument/2006/relationships/image" Target="../media/image14.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image" Target="../media/image6.gif"/><Relationship Id="rId17" Type="http://schemas.openxmlformats.org/officeDocument/2006/relationships/image" Target="../media/image13.jpeg"/><Relationship Id="rId2" Type="http://schemas.openxmlformats.org/officeDocument/2006/relationships/slideLayout" Target="../slideLayouts/slideLayout15.xml"/><Relationship Id="rId16" Type="http://schemas.openxmlformats.org/officeDocument/2006/relationships/image" Target="../media/image12.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theme" Target="../theme/theme3.xml"/><Relationship Id="rId5" Type="http://schemas.openxmlformats.org/officeDocument/2006/relationships/slideLayout" Target="../slideLayouts/slideLayout18.xml"/><Relationship Id="rId15" Type="http://schemas.openxmlformats.org/officeDocument/2006/relationships/image" Target="../media/image1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0.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6.gif"/><Relationship Id="rId18" Type="http://schemas.openxmlformats.org/officeDocument/2006/relationships/image" Target="../media/image13.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4.xml"/><Relationship Id="rId17" Type="http://schemas.openxmlformats.org/officeDocument/2006/relationships/image" Target="../media/image12.png"/><Relationship Id="rId2" Type="http://schemas.openxmlformats.org/officeDocument/2006/relationships/slideLayout" Target="../slideLayouts/slideLayout25.xml"/><Relationship Id="rId16" Type="http://schemas.openxmlformats.org/officeDocument/2006/relationships/image" Target="../media/image11.pn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10.png"/><Relationship Id="rId10" Type="http://schemas.openxmlformats.org/officeDocument/2006/relationships/slideLayout" Target="../slideLayouts/slideLayout33.xml"/><Relationship Id="rId19" Type="http://schemas.openxmlformats.org/officeDocument/2006/relationships/image" Target="../media/image14.jpeg"/><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5.gi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5.gif"/><Relationship Id="rId18" Type="http://schemas.openxmlformats.org/officeDocument/2006/relationships/image" Target="../media/image14.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image" Target="../media/image6.gif"/><Relationship Id="rId17" Type="http://schemas.openxmlformats.org/officeDocument/2006/relationships/image" Target="../media/image13.jpeg"/><Relationship Id="rId2" Type="http://schemas.openxmlformats.org/officeDocument/2006/relationships/slideLayout" Target="../slideLayouts/slideLayout36.xml"/><Relationship Id="rId16" Type="http://schemas.openxmlformats.org/officeDocument/2006/relationships/image" Target="../media/image12.pn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theme" Target="../theme/theme5.xml"/><Relationship Id="rId5" Type="http://schemas.openxmlformats.org/officeDocument/2006/relationships/slideLayout" Target="../slideLayouts/slideLayout39.xml"/><Relationship Id="rId15" Type="http://schemas.openxmlformats.org/officeDocument/2006/relationships/image" Target="../media/image11.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0.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6.gif"/><Relationship Id="rId18" Type="http://schemas.openxmlformats.org/officeDocument/2006/relationships/image" Target="../media/image13.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6.xml"/><Relationship Id="rId17" Type="http://schemas.openxmlformats.org/officeDocument/2006/relationships/image" Target="../media/image12.png"/><Relationship Id="rId2" Type="http://schemas.openxmlformats.org/officeDocument/2006/relationships/slideLayout" Target="../slideLayouts/slideLayout46.xml"/><Relationship Id="rId16" Type="http://schemas.openxmlformats.org/officeDocument/2006/relationships/image" Target="../media/image11.png"/><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10.png"/><Relationship Id="rId10" Type="http://schemas.openxmlformats.org/officeDocument/2006/relationships/slideLayout" Target="../slideLayouts/slideLayout54.xml"/><Relationship Id="rId19" Type="http://schemas.openxmlformats.org/officeDocument/2006/relationships/image" Target="../media/image14.jpeg"/><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5.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BB0D2-2B82-4259-AEA8-73B021C3F12A}" type="datetimeFigureOut">
              <a:rPr lang="en-US" smtClean="0">
                <a:solidFill>
                  <a:prstClr val="black">
                    <a:tint val="75000"/>
                  </a:prstClr>
                </a:solidFill>
              </a:rPr>
              <a:pPr/>
              <a:t>9/7/2016</a:t>
            </a:fld>
            <a:endParaRPr lang="en-US" dirty="0">
              <a:solidFill>
                <a:prstClr val="black">
                  <a:tint val="75000"/>
                </a:prstClr>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3AB25-C974-4B35-BB77-65975E8124B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426748"/>
      </p:ext>
    </p:extLst>
  </p:cSld>
  <p:clrMap bg1="lt1" tx1="dk1" bg2="lt2" tx2="dk2" accent1="accent1" accent2="accent2" accent3="accent3" accent4="accent4" accent5="accent5" accent6="accent6" hlink="hlink" folHlink="folHlink"/>
  <p:sldLayoutIdLst>
    <p:sldLayoutId id="2147483708" r:id="rId1"/>
    <p:sldLayoutId id="21474837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3">
            <a:extLst>
              <a:ext uri="{28A0092B-C50C-407E-A947-70E740481C1C}">
                <a14:useLocalDpi xmlns:a14="http://schemas.microsoft.com/office/drawing/2010/main"/>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9" cstate="screen">
            <a:extLst>
              <a:ext uri="{28A0092B-C50C-407E-A947-70E740481C1C}">
                <a14:useLocalDpi xmlns:a14="http://schemas.microsoft.com/office/drawing/2010/main"/>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3269567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2786217811"/>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3720701162"/>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3356251484"/>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a:solidFill>
                  <a:prstClr val="white"/>
                </a:solidFill>
              </a:rPr>
              <a:t>Draft for Discussion Purposes Only</a:t>
            </a: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986309117"/>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info@jointutilitiesofny.org" TargetMode="External"/><Relationship Id="rId2" Type="http://schemas.openxmlformats.org/officeDocument/2006/relationships/notesSlide" Target="../notesSlides/notesSlide6.xml"/><Relationship Id="rId1" Type="http://schemas.openxmlformats.org/officeDocument/2006/relationships/slideLayout" Target="../slideLayouts/slideLayout23.xml"/><Relationship Id="rId4" Type="http://schemas.openxmlformats.org/officeDocument/2006/relationships/hyperlink" Target="http://www.jointutilitiesofny.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22358" y="4326359"/>
            <a:ext cx="4588328" cy="415412"/>
          </a:xfrm>
        </p:spPr>
        <p:txBody>
          <a:bodyPr vert="horz" lIns="91440" tIns="45720" rIns="91440" bIns="45720" rtlCol="0" anchor="t">
            <a:normAutofit/>
          </a:bodyPr>
          <a:lstStyle/>
          <a:p>
            <a:r>
              <a:rPr lang="en-US" sz="1800" dirty="0" smtClean="0">
                <a:solidFill>
                  <a:schemeClr val="tx1"/>
                </a:solidFill>
              </a:rPr>
              <a:t>September 7, </a:t>
            </a:r>
            <a:r>
              <a:rPr lang="en-US" sz="1800" dirty="0">
                <a:solidFill>
                  <a:schemeClr val="tx1"/>
                </a:solidFill>
              </a:rPr>
              <a:t>2016</a:t>
            </a:r>
          </a:p>
        </p:txBody>
      </p:sp>
      <p:cxnSp>
        <p:nvCxnSpPr>
          <p:cNvPr id="5" name="Straight Connector 4"/>
          <p:cNvCxnSpPr/>
          <p:nvPr/>
        </p:nvCxnSpPr>
        <p:spPr>
          <a:xfrm>
            <a:off x="2422358" y="4190909"/>
            <a:ext cx="6227587"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706621" y="4877220"/>
            <a:ext cx="6261721" cy="923330"/>
          </a:xfrm>
          <a:prstGeom prst="rect">
            <a:avLst/>
          </a:prstGeom>
          <a:noFill/>
        </p:spPr>
        <p:txBody>
          <a:bodyPr wrap="square" rtlCol="0">
            <a:spAutoFit/>
          </a:bodyPr>
          <a:lstStyle/>
          <a:p>
            <a:pPr algn="ctr"/>
            <a:r>
              <a:rPr lang="en-US" i="1" dirty="0">
                <a:solidFill>
                  <a:prstClr val="black"/>
                </a:solidFill>
              </a:rPr>
              <a:t>Presentation material does not represent the views of the Joint Utilities Engagement Group as the group is still in discussion on these topics. Please do not redistribute this deck. </a:t>
            </a:r>
            <a:endParaRPr lang="en-US" dirty="0">
              <a:solidFill>
                <a:prstClr val="black"/>
              </a:solidFill>
            </a:endParaRPr>
          </a:p>
        </p:txBody>
      </p:sp>
      <p:sp>
        <p:nvSpPr>
          <p:cNvPr id="7" name="Title 1"/>
          <p:cNvSpPr txBox="1">
            <a:spLocks/>
          </p:cNvSpPr>
          <p:nvPr/>
        </p:nvSpPr>
        <p:spPr>
          <a:xfrm>
            <a:off x="2422358" y="3170082"/>
            <a:ext cx="6227587" cy="10208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rgbClr val="002060"/>
                </a:solidFill>
                <a:latin typeface="+mj-lt"/>
                <a:ea typeface="+mj-ea"/>
                <a:cs typeface="+mj-cs"/>
              </a:defRPr>
            </a:lvl1pPr>
          </a:lstStyle>
          <a:p>
            <a:r>
              <a:rPr lang="en-US" dirty="0"/>
              <a:t>Market Operations Engagement Group </a:t>
            </a:r>
            <a:br>
              <a:rPr lang="en-US" dirty="0"/>
            </a:br>
            <a:r>
              <a:rPr lang="en-US" dirty="0"/>
              <a:t>EVSE Working </a:t>
            </a:r>
            <a:r>
              <a:rPr lang="en-US" dirty="0" smtClean="0"/>
              <a:t>Group</a:t>
            </a:r>
            <a:r>
              <a:rPr lang="en-US" dirty="0"/>
              <a:t> </a:t>
            </a:r>
            <a:r>
              <a:rPr lang="en-US" dirty="0" smtClean="0"/>
              <a:t>– Principles</a:t>
            </a:r>
          </a:p>
        </p:txBody>
      </p:sp>
    </p:spTree>
    <p:extLst>
      <p:ext uri="{BB962C8B-B14F-4D97-AF65-F5344CB8AC3E}">
        <p14:creationId xmlns:p14="http://schemas.microsoft.com/office/powerpoint/2010/main" val="2172504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7756391" cy="587181"/>
          </a:xfrm>
        </p:spPr>
        <p:txBody>
          <a:bodyPr/>
          <a:lstStyle/>
          <a:p>
            <a:r>
              <a:rPr lang="en-US" sz="2400" dirty="0"/>
              <a:t>Guidance Requirements to Address – Supplemental DSIP</a:t>
            </a:r>
          </a:p>
        </p:txBody>
      </p:sp>
      <p:sp>
        <p:nvSpPr>
          <p:cNvPr id="9" name="Content Placeholder 2"/>
          <p:cNvSpPr txBox="1">
            <a:spLocks/>
          </p:cNvSpPr>
          <p:nvPr/>
        </p:nvSpPr>
        <p:spPr>
          <a:xfrm>
            <a:off x="362480" y="1001498"/>
            <a:ext cx="8586060" cy="464939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t>The Supplemental DSIP also presents the opportunity for the utilities to collaborate in the development of initiatives that will have the effect of reducing carbon emissions, including de-carbonizing the transportation system. </a:t>
            </a:r>
            <a:r>
              <a:rPr lang="en-US" sz="1600" b="1" dirty="0"/>
              <a:t>One such opportunity that should be addressed in the Supplemental DSIP is planning for, and enabling increased deployment of, electric vehicle supply equipment (EVSE). </a:t>
            </a:r>
            <a:r>
              <a:rPr lang="en-US" sz="1600" dirty="0"/>
              <a:t>The market growth of plug-in electric vehicles (PEV) will be enhanced by the State’s PEV deployment goals resulting in increasing demand and adoption of PEVs and the corresponding need for EVSE will likewise increase (p. 25)</a:t>
            </a:r>
          </a:p>
          <a:p>
            <a:r>
              <a:rPr lang="en-US" sz="1600" b="1" dirty="0"/>
              <a:t>Coordinated statewide approaches by the utilities</a:t>
            </a:r>
            <a:r>
              <a:rPr lang="en-US" sz="1600" dirty="0"/>
              <a:t> will directly contribute to market development and decreases in carbon emissions. In addition to new demand on the system resulting from PEV charging service, issues related to vehicle-grid integration will have direct impact on utility operations and planning. Therefore, it is appropriate for the utilities to include consideration of EVSE deployment as part of the DSIP process. (p. 26)</a:t>
            </a:r>
          </a:p>
          <a:p>
            <a:r>
              <a:rPr lang="en-US" sz="1600" dirty="0"/>
              <a:t>While PEV and corresponding EVSE market conditions may vary across the state, </a:t>
            </a:r>
            <a:r>
              <a:rPr lang="en-US" sz="1600" b="1" dirty="0"/>
              <a:t>early planning should identify and address collaborative initiatives that can set the stage for accelerated market growth</a:t>
            </a:r>
            <a:r>
              <a:rPr lang="en-US" sz="1600" dirty="0"/>
              <a:t>. The collaborative planning may also be supplemented by individual utility initiatives, consistent with the collaborative planning for the deployment and integration of EVSE in their service territory. (p. 26)</a:t>
            </a:r>
          </a:p>
          <a:p>
            <a:r>
              <a:rPr lang="en-US" sz="1600" b="1" dirty="0"/>
              <a:t>The required engagement plan</a:t>
            </a:r>
            <a:r>
              <a:rPr lang="en-US" sz="1600" dirty="0"/>
              <a:t> should also include a </a:t>
            </a:r>
            <a:r>
              <a:rPr lang="en-US" sz="1600" b="1" dirty="0"/>
              <a:t>description of plans to coordinate and engage with stakeholders</a:t>
            </a:r>
            <a:r>
              <a:rPr lang="en-US" sz="1600" dirty="0"/>
              <a:t> including the industry and municipalities in investigating and developing their </a:t>
            </a:r>
            <a:r>
              <a:rPr lang="en-US" sz="1600" b="1" dirty="0"/>
              <a:t>EVSE deployment approaches or proposals</a:t>
            </a:r>
            <a:r>
              <a:rPr lang="en-US" sz="1600" dirty="0"/>
              <a:t>. (p. 26)</a:t>
            </a:r>
          </a:p>
        </p:txBody>
      </p:sp>
    </p:spTree>
    <p:extLst>
      <p:ext uri="{BB962C8B-B14F-4D97-AF65-F5344CB8AC3E}">
        <p14:creationId xmlns:p14="http://schemas.microsoft.com/office/powerpoint/2010/main" val="85617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7756391" cy="587181"/>
          </a:xfrm>
        </p:spPr>
        <p:txBody>
          <a:bodyPr/>
          <a:lstStyle/>
          <a:p>
            <a:r>
              <a:rPr lang="en-US" sz="2400" dirty="0"/>
              <a:t>Market Operations Engagement Group Charter</a:t>
            </a:r>
          </a:p>
        </p:txBody>
      </p:sp>
      <p:sp>
        <p:nvSpPr>
          <p:cNvPr id="6" name="Content Placeholder 2"/>
          <p:cNvSpPr txBox="1">
            <a:spLocks/>
          </p:cNvSpPr>
          <p:nvPr/>
        </p:nvSpPr>
        <p:spPr>
          <a:xfrm>
            <a:off x="484095" y="966352"/>
            <a:ext cx="8218842" cy="1232561"/>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sz="1600" b="1" dirty="0">
                <a:solidFill>
                  <a:prstClr val="black"/>
                </a:solidFill>
              </a:rPr>
              <a:t>Purpose</a:t>
            </a:r>
            <a:r>
              <a:rPr lang="en-US" sz="1600" dirty="0">
                <a:solidFill>
                  <a:prstClr val="black"/>
                </a:solidFill>
              </a:rPr>
              <a:t>: Explore the Joint Utilities' approaches for facilitating market mechanisms that effectively support and encourage the adoption of Distributed Energy Resources while meeting customers’ needs and complying with the DSIP Guidance Order.</a:t>
            </a:r>
          </a:p>
          <a:p>
            <a:pPr algn="just">
              <a:spcBef>
                <a:spcPts val="600"/>
              </a:spcBef>
              <a:spcAft>
                <a:spcPts val="600"/>
              </a:spcAft>
            </a:pPr>
            <a:r>
              <a:rPr lang="en-US" sz="1600" b="1" dirty="0">
                <a:solidFill>
                  <a:prstClr val="black"/>
                </a:solidFill>
              </a:rPr>
              <a:t>Topic &amp; Scope: </a:t>
            </a:r>
            <a:r>
              <a:rPr lang="en-US" sz="1600" dirty="0">
                <a:solidFill>
                  <a:prstClr val="black"/>
                </a:solidFill>
              </a:rPr>
              <a:t>Electric Vehicle Supply Equipment (EVSE)</a:t>
            </a:r>
          </a:p>
        </p:txBody>
      </p:sp>
      <p:graphicFrame>
        <p:nvGraphicFramePr>
          <p:cNvPr id="7" name="Table 2"/>
          <p:cNvGraphicFramePr>
            <a:graphicFrameLocks noGrp="1"/>
          </p:cNvGraphicFramePr>
          <p:nvPr>
            <p:extLst/>
          </p:nvPr>
        </p:nvGraphicFramePr>
        <p:xfrm>
          <a:off x="484096" y="2343318"/>
          <a:ext cx="8218842" cy="3595842"/>
        </p:xfrm>
        <a:graphic>
          <a:graphicData uri="http://schemas.openxmlformats.org/drawingml/2006/table">
            <a:tbl>
              <a:tblPr firstRow="1" bandRow="1">
                <a:tableStyleId>{5C22544A-7EE6-4342-B048-85BDC9FD1C3A}</a:tableStyleId>
              </a:tblPr>
              <a:tblGrid>
                <a:gridCol w="8218842">
                  <a:extLst>
                    <a:ext uri="{9D8B030D-6E8A-4147-A177-3AD203B41FA5}">
                      <a16:colId xmlns:a16="http://schemas.microsoft.com/office/drawing/2014/main" xmlns="" val="20001"/>
                    </a:ext>
                  </a:extLst>
                </a:gridCol>
              </a:tblGrid>
              <a:tr h="364962">
                <a:tc>
                  <a:txBody>
                    <a:bodyPr/>
                    <a:lstStyle/>
                    <a:p>
                      <a:pPr algn="ctr">
                        <a:lnSpc>
                          <a:spcPct val="100000"/>
                        </a:lnSpc>
                      </a:pPr>
                      <a:r>
                        <a:rPr lang="en-US" sz="1600" dirty="0"/>
                        <a:t>EVSE</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xmlns="" val="10000"/>
                  </a:ext>
                </a:extLst>
              </a:tr>
              <a:tr h="3213549">
                <a:tc>
                  <a:txBody>
                    <a:bodyPr/>
                    <a:lstStyle/>
                    <a:p>
                      <a:pPr marL="285750" lvl="1" indent="-285750">
                        <a:lnSpc>
                          <a:spcPct val="100000"/>
                        </a:lnSpc>
                        <a:spcBef>
                          <a:spcPts val="0"/>
                        </a:spcBef>
                        <a:spcAft>
                          <a:spcPts val="600"/>
                        </a:spcAft>
                        <a:buClr>
                          <a:srgbClr val="002060"/>
                        </a:buClr>
                        <a:buFont typeface="Arial" panose="020B0604020202020204" pitchFamily="34" charset="0"/>
                        <a:buChar char="•"/>
                      </a:pPr>
                      <a:r>
                        <a:rPr lang="en-US" sz="1600" dirty="0"/>
                        <a:t>Describe</a:t>
                      </a:r>
                      <a:r>
                        <a:rPr lang="en-US" sz="1600" baseline="0" dirty="0"/>
                        <a:t> and discuss current or planned areas of JU collaboration on EVSE issues:</a:t>
                      </a:r>
                    </a:p>
                    <a:p>
                      <a:pPr marL="742950" lvl="2" indent="-285750">
                        <a:spcAft>
                          <a:spcPts val="600"/>
                        </a:spcAft>
                        <a:buClr>
                          <a:srgbClr val="002060"/>
                        </a:buClr>
                        <a:buFont typeface="Courier New" panose="02070309020205020404" pitchFamily="49" charset="0"/>
                        <a:buChar char="o"/>
                      </a:pPr>
                      <a:r>
                        <a:rPr lang="en-US" sz="1600" baseline="0" dirty="0"/>
                        <a:t>REV and other demonstration </a:t>
                      </a:r>
                      <a:r>
                        <a:rPr lang="en-US" sz="1600" dirty="0"/>
                        <a:t>projects</a:t>
                      </a:r>
                    </a:p>
                    <a:p>
                      <a:pPr marL="742950" lvl="2" indent="-285750">
                        <a:spcAft>
                          <a:spcPts val="600"/>
                        </a:spcAft>
                        <a:buClr>
                          <a:srgbClr val="002060"/>
                        </a:buClr>
                        <a:buFont typeface="Courier New" panose="02070309020205020404" pitchFamily="49" charset="0"/>
                        <a:buChar char="o"/>
                      </a:pPr>
                      <a:r>
                        <a:rPr lang="en-US" sz="1600" dirty="0"/>
                        <a:t>Customer outreach and education efforts</a:t>
                      </a:r>
                    </a:p>
                    <a:p>
                      <a:pPr marL="742950" lvl="2" indent="-285750">
                        <a:spcAft>
                          <a:spcPts val="600"/>
                        </a:spcAft>
                        <a:buClr>
                          <a:srgbClr val="002060"/>
                        </a:buClr>
                        <a:buFont typeface="Courier New" panose="02070309020205020404" pitchFamily="49" charset="0"/>
                        <a:buChar char="o"/>
                      </a:pPr>
                      <a:r>
                        <a:rPr lang="en-US" sz="1600" dirty="0"/>
                        <a:t>Involvement or coordination with EV-related state and local </a:t>
                      </a:r>
                      <a:r>
                        <a:rPr lang="en-US" sz="1600" baseline="0" dirty="0"/>
                        <a:t>partnerships, programs and initiatives </a:t>
                      </a:r>
                    </a:p>
                    <a:p>
                      <a:pPr marL="285750" marR="0" lvl="1" indent="-285750" algn="l" defTabSz="914400" rtl="0" eaLnBrk="1" fontAlgn="auto" latinLnBrk="0" hangingPunct="1">
                        <a:lnSpc>
                          <a:spcPct val="100000"/>
                        </a:lnSpc>
                        <a:spcBef>
                          <a:spcPts val="0"/>
                        </a:spcBef>
                        <a:spcAft>
                          <a:spcPts val="600"/>
                        </a:spcAft>
                        <a:buClr>
                          <a:srgbClr val="002060"/>
                        </a:buClr>
                        <a:buSzTx/>
                        <a:buFont typeface="Arial" panose="020B0604020202020204" pitchFamily="34" charset="0"/>
                        <a:buChar char="•"/>
                        <a:tabLst/>
                        <a:defRPr/>
                      </a:pPr>
                      <a:r>
                        <a:rPr lang="en-US" sz="1600" baseline="0" dirty="0"/>
                        <a:t>Discuss the opportunity for the JUs to contribute to a coordinated collaborative effort around the broader EV market issues in New York</a:t>
                      </a:r>
                    </a:p>
                    <a:p>
                      <a:pPr marL="285750" marR="0" lvl="1" indent="-285750" algn="l" defTabSz="914400" rtl="0" eaLnBrk="1" fontAlgn="auto" latinLnBrk="0" hangingPunct="1">
                        <a:lnSpc>
                          <a:spcPct val="100000"/>
                        </a:lnSpc>
                        <a:spcBef>
                          <a:spcPts val="0"/>
                        </a:spcBef>
                        <a:spcAft>
                          <a:spcPts val="600"/>
                        </a:spcAft>
                        <a:buClr>
                          <a:srgbClr val="002060"/>
                        </a:buClr>
                        <a:buSzTx/>
                        <a:buFont typeface="Arial" panose="020B0604020202020204" pitchFamily="34" charset="0"/>
                        <a:buChar char="•"/>
                        <a:tabLst/>
                        <a:defRPr/>
                      </a:pPr>
                      <a:r>
                        <a:rPr lang="en-US" sz="1600" dirty="0"/>
                        <a:t>Discuss various forecasting methodology</a:t>
                      </a:r>
                      <a:r>
                        <a:rPr lang="en-US" sz="1600" baseline="0" dirty="0"/>
                        <a:t> and tools related </a:t>
                      </a:r>
                      <a:r>
                        <a:rPr lang="en-US" sz="1600" dirty="0"/>
                        <a:t>to EV </a:t>
                      </a:r>
                      <a:r>
                        <a:rPr lang="en-US" sz="1600" baseline="0" dirty="0"/>
                        <a:t>adoption, and explore JU input into a shared view for New York State, considering transportation sector impacts as well as state and federal requirements</a:t>
                      </a:r>
                    </a:p>
                    <a:p>
                      <a:pPr marL="285750" marR="0" lvl="1" indent="-285750" algn="l" defTabSz="914400" rtl="0" eaLnBrk="1" fontAlgn="auto" latinLnBrk="0" hangingPunct="1">
                        <a:lnSpc>
                          <a:spcPct val="100000"/>
                        </a:lnSpc>
                        <a:spcBef>
                          <a:spcPts val="0"/>
                        </a:spcBef>
                        <a:spcAft>
                          <a:spcPts val="600"/>
                        </a:spcAft>
                        <a:buClr>
                          <a:srgbClr val="002060"/>
                        </a:buClr>
                        <a:buSzTx/>
                        <a:buFont typeface="Arial" panose="020B0604020202020204" pitchFamily="34" charset="0"/>
                        <a:buChar char="•"/>
                        <a:tabLst/>
                        <a:defRPr/>
                      </a:pPr>
                      <a:r>
                        <a:rPr lang="en-US" sz="1600" strike="noStrike" dirty="0"/>
                        <a:t>Discuss</a:t>
                      </a:r>
                      <a:r>
                        <a:rPr lang="en-US" sz="1600" strike="noStrike" baseline="0" dirty="0"/>
                        <a:t> potential p</a:t>
                      </a:r>
                      <a:r>
                        <a:rPr lang="en-US" sz="1600" strike="noStrike" dirty="0"/>
                        <a:t>rinciples for utility facilitation of EV infrastructure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276406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Joint </a:t>
            </a:r>
            <a:r>
              <a:rPr lang="en-US" dirty="0" smtClean="0">
                <a:solidFill>
                  <a:srgbClr val="002060"/>
                </a:solidFill>
              </a:rPr>
              <a:t>Utilities</a:t>
            </a:r>
            <a:r>
              <a:rPr lang="en-US" dirty="0">
                <a:solidFill>
                  <a:srgbClr val="002060"/>
                </a:solidFill>
              </a:rPr>
              <a:t/>
            </a:r>
            <a:br>
              <a:rPr lang="en-US" dirty="0">
                <a:solidFill>
                  <a:srgbClr val="002060"/>
                </a:solidFill>
              </a:rPr>
            </a:br>
            <a:r>
              <a:rPr lang="en-US" b="0" i="1" dirty="0">
                <a:solidFill>
                  <a:srgbClr val="002060"/>
                </a:solidFill>
              </a:rPr>
              <a:t>Principles for Utility Involvement</a:t>
            </a:r>
          </a:p>
        </p:txBody>
      </p:sp>
    </p:spTree>
    <p:extLst>
      <p:ext uri="{BB962C8B-B14F-4D97-AF65-F5344CB8AC3E}">
        <p14:creationId xmlns:p14="http://schemas.microsoft.com/office/powerpoint/2010/main" val="26715650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Proposed Principles for Utility Involvement</a:t>
            </a:r>
          </a:p>
        </p:txBody>
      </p:sp>
      <p:sp>
        <p:nvSpPr>
          <p:cNvPr id="4" name="Content Placeholder 2"/>
          <p:cNvSpPr txBox="1">
            <a:spLocks/>
          </p:cNvSpPr>
          <p:nvPr/>
        </p:nvSpPr>
        <p:spPr>
          <a:xfrm>
            <a:off x="475413" y="875740"/>
            <a:ext cx="8193174" cy="5172635"/>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pPr>
            <a:r>
              <a:rPr lang="en-US" sz="1800" b="1" dirty="0">
                <a:solidFill>
                  <a:srgbClr val="002060"/>
                </a:solidFill>
              </a:rPr>
              <a:t>The JU will support NY State’s GHG, ZEV, </a:t>
            </a:r>
            <a:r>
              <a:rPr lang="en-US" sz="1800" b="1" dirty="0" smtClean="0">
                <a:solidFill>
                  <a:srgbClr val="002060"/>
                </a:solidFill>
              </a:rPr>
              <a:t>air quality </a:t>
            </a:r>
            <a:r>
              <a:rPr lang="en-US" sz="1800" b="1" dirty="0">
                <a:solidFill>
                  <a:srgbClr val="002060"/>
                </a:solidFill>
              </a:rPr>
              <a:t>and other energy policy goals by facilitating EV infrastructure deployment approaches that</a:t>
            </a:r>
            <a:r>
              <a:rPr lang="en-US" sz="1800" dirty="0">
                <a:solidFill>
                  <a:srgbClr val="002060"/>
                </a:solidFill>
              </a:rPr>
              <a:t>:</a:t>
            </a:r>
          </a:p>
          <a:p>
            <a:pPr marL="855663" lvl="1" indent="-285750">
              <a:lnSpc>
                <a:spcPct val="150000"/>
              </a:lnSpc>
              <a:spcBef>
                <a:spcPts val="0"/>
              </a:spcBef>
              <a:buFont typeface="Courier New" panose="02070309020205020404" pitchFamily="49" charset="0"/>
              <a:buChar char="o"/>
            </a:pPr>
            <a:r>
              <a:rPr lang="en-US" sz="1600" dirty="0">
                <a:solidFill>
                  <a:prstClr val="black"/>
                </a:solidFill>
              </a:rPr>
              <a:t>Support New York State’s ZEV goal of increasing EV adoption by 40 times by 2025</a:t>
            </a:r>
          </a:p>
          <a:p>
            <a:pPr marL="855663" lvl="1" indent="-285750">
              <a:lnSpc>
                <a:spcPct val="150000"/>
              </a:lnSpc>
              <a:spcBef>
                <a:spcPts val="0"/>
              </a:spcBef>
              <a:buFont typeface="Courier New" panose="02070309020205020404" pitchFamily="49" charset="0"/>
              <a:buChar char="o"/>
            </a:pPr>
            <a:r>
              <a:rPr lang="en-US" sz="1600" dirty="0">
                <a:solidFill>
                  <a:prstClr val="black"/>
                </a:solidFill>
              </a:rPr>
              <a:t>Maximize long-term net benefits to utility customers by enabling the improved asset utilization that EVs offer, while mitigating incremental peak load </a:t>
            </a:r>
            <a:r>
              <a:rPr lang="en-US" sz="1600" dirty="0" smtClean="0">
                <a:solidFill>
                  <a:prstClr val="black"/>
                </a:solidFill>
              </a:rPr>
              <a:t>impacts</a:t>
            </a:r>
          </a:p>
          <a:p>
            <a:pPr marL="855663" lvl="1" indent="-285750">
              <a:lnSpc>
                <a:spcPct val="150000"/>
              </a:lnSpc>
              <a:spcBef>
                <a:spcPts val="0"/>
              </a:spcBef>
              <a:buFont typeface="Courier New" panose="02070309020205020404" pitchFamily="49" charset="0"/>
              <a:buChar char="o"/>
            </a:pPr>
            <a:r>
              <a:rPr lang="en-US" sz="1600" dirty="0" smtClean="0">
                <a:solidFill>
                  <a:prstClr val="black"/>
                </a:solidFill>
              </a:rPr>
              <a:t>Support a positive customer experience</a:t>
            </a:r>
          </a:p>
          <a:p>
            <a:pPr>
              <a:lnSpc>
                <a:spcPct val="140000"/>
              </a:lnSpc>
            </a:pPr>
            <a:r>
              <a:rPr lang="en-US" sz="1800" b="1" dirty="0" smtClean="0">
                <a:solidFill>
                  <a:srgbClr val="002060"/>
                </a:solidFill>
              </a:rPr>
              <a:t>The </a:t>
            </a:r>
            <a:r>
              <a:rPr lang="en-US" sz="1800" b="1" dirty="0">
                <a:solidFill>
                  <a:srgbClr val="002060"/>
                </a:solidFill>
              </a:rPr>
              <a:t>JU and each utility </a:t>
            </a:r>
            <a:r>
              <a:rPr lang="en-US" sz="1800" b="1" dirty="0" smtClean="0">
                <a:solidFill>
                  <a:srgbClr val="002060"/>
                </a:solidFill>
              </a:rPr>
              <a:t>will collaborate </a:t>
            </a:r>
            <a:r>
              <a:rPr lang="en-US" sz="1800" b="1" dirty="0">
                <a:solidFill>
                  <a:srgbClr val="002060"/>
                </a:solidFill>
              </a:rPr>
              <a:t>to support the achievement of State/regional EV market </a:t>
            </a:r>
            <a:r>
              <a:rPr lang="en-US" sz="1800" b="1" dirty="0" smtClean="0">
                <a:solidFill>
                  <a:srgbClr val="002060"/>
                </a:solidFill>
              </a:rPr>
              <a:t>objectives through participation </a:t>
            </a:r>
            <a:r>
              <a:rPr lang="en-US" sz="1800" b="1" dirty="0">
                <a:solidFill>
                  <a:srgbClr val="002060"/>
                </a:solidFill>
              </a:rPr>
              <a:t>in local, regional and state-wide EV market development </a:t>
            </a:r>
            <a:r>
              <a:rPr lang="en-US" sz="1800" b="1" dirty="0" smtClean="0">
                <a:solidFill>
                  <a:srgbClr val="002060"/>
                </a:solidFill>
              </a:rPr>
              <a:t>activities</a:t>
            </a:r>
          </a:p>
        </p:txBody>
      </p:sp>
    </p:spTree>
    <p:extLst>
      <p:ext uri="{BB962C8B-B14F-4D97-AF65-F5344CB8AC3E}">
        <p14:creationId xmlns:p14="http://schemas.microsoft.com/office/powerpoint/2010/main" val="2324486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Proposed Principles for Utility Involvement</a:t>
            </a:r>
          </a:p>
        </p:txBody>
      </p:sp>
      <p:sp>
        <p:nvSpPr>
          <p:cNvPr id="4" name="Content Placeholder 2"/>
          <p:cNvSpPr txBox="1">
            <a:spLocks/>
          </p:cNvSpPr>
          <p:nvPr/>
        </p:nvSpPr>
        <p:spPr>
          <a:xfrm>
            <a:off x="475413" y="875740"/>
            <a:ext cx="8193174" cy="5370046"/>
          </a:xfrm>
          <a:prstGeom prst="rect">
            <a:avLst/>
          </a:prstGeom>
        </p:spPr>
        <p:txBody>
          <a:bodyPr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40000"/>
              </a:lnSpc>
            </a:pPr>
            <a:r>
              <a:rPr lang="en-US" sz="1800" b="1" dirty="0" smtClean="0">
                <a:solidFill>
                  <a:srgbClr val="002060"/>
                </a:solidFill>
              </a:rPr>
              <a:t>The </a:t>
            </a:r>
            <a:r>
              <a:rPr lang="en-US" sz="1800" b="1" dirty="0">
                <a:solidFill>
                  <a:srgbClr val="002060"/>
                </a:solidFill>
              </a:rPr>
              <a:t>JU will commit to collaboration between the utilities to develop a consistent EV Readiness Framework that is aligned with and responsive to New York State initiatives for advancing the adoption of Electric Vehicles</a:t>
            </a:r>
          </a:p>
          <a:p>
            <a:pPr>
              <a:lnSpc>
                <a:spcPct val="140000"/>
              </a:lnSpc>
            </a:pPr>
            <a:r>
              <a:rPr lang="en-US" sz="1800" b="1" dirty="0" smtClean="0">
                <a:solidFill>
                  <a:srgbClr val="002060"/>
                </a:solidFill>
              </a:rPr>
              <a:t>The </a:t>
            </a:r>
            <a:r>
              <a:rPr lang="en-US" sz="1800" b="1" dirty="0">
                <a:solidFill>
                  <a:srgbClr val="002060"/>
                </a:solidFill>
              </a:rPr>
              <a:t>development of this Framework will be </a:t>
            </a:r>
            <a:r>
              <a:rPr lang="en-US" sz="1800" b="1" dirty="0" smtClean="0">
                <a:solidFill>
                  <a:srgbClr val="002060"/>
                </a:solidFill>
              </a:rPr>
              <a:t>guided </a:t>
            </a:r>
            <a:r>
              <a:rPr lang="en-US" sz="1800" b="1" dirty="0">
                <a:solidFill>
                  <a:srgbClr val="002060"/>
                </a:solidFill>
              </a:rPr>
              <a:t>by Federal, State and PSC policies for advancing the adoption of EVs</a:t>
            </a:r>
            <a:r>
              <a:rPr lang="en-US" sz="1800" dirty="0">
                <a:solidFill>
                  <a:srgbClr val="002060"/>
                </a:solidFill>
              </a:rPr>
              <a:t> </a:t>
            </a:r>
            <a:r>
              <a:rPr lang="en-US" sz="1800" i="1" dirty="0"/>
              <a:t>(e.g. </a:t>
            </a:r>
            <a:r>
              <a:rPr lang="en-US" sz="1800" dirty="0"/>
              <a:t>State Energy Plan goals and requirements under the Clean Air Act §177 Zero-Emission Vehicle Program</a:t>
            </a:r>
            <a:r>
              <a:rPr lang="en-US" sz="1800" dirty="0" smtClean="0"/>
              <a:t>)</a:t>
            </a:r>
          </a:p>
          <a:p>
            <a:pPr>
              <a:lnSpc>
                <a:spcPct val="140000"/>
              </a:lnSpc>
            </a:pPr>
            <a:r>
              <a:rPr lang="en-US" sz="1800" b="1" dirty="0">
                <a:solidFill>
                  <a:srgbClr val="002060"/>
                </a:solidFill>
              </a:rPr>
              <a:t>The EV Readiness Framework will be developed by the JU within 12 to </a:t>
            </a:r>
            <a:r>
              <a:rPr lang="en-US" sz="1800" b="1" dirty="0" smtClean="0">
                <a:solidFill>
                  <a:srgbClr val="002060"/>
                </a:solidFill>
              </a:rPr>
              <a:t>15 </a:t>
            </a:r>
            <a:r>
              <a:rPr lang="en-US" sz="1800" b="1" dirty="0">
                <a:solidFill>
                  <a:srgbClr val="002060"/>
                </a:solidFill>
              </a:rPr>
              <a:t>months of filing the SDSIP.  The JU will seek periodic stakeholder engagement and input during the development </a:t>
            </a:r>
            <a:r>
              <a:rPr lang="en-US" sz="1800" b="1" dirty="0" smtClean="0">
                <a:solidFill>
                  <a:srgbClr val="002060"/>
                </a:solidFill>
              </a:rPr>
              <a:t>process</a:t>
            </a:r>
            <a:endParaRPr lang="en-US" sz="1800" b="1" dirty="0">
              <a:solidFill>
                <a:srgbClr val="002060"/>
              </a:solidFill>
            </a:endParaRPr>
          </a:p>
          <a:p>
            <a:pPr>
              <a:lnSpc>
                <a:spcPct val="140000"/>
              </a:lnSpc>
            </a:pPr>
            <a:endParaRPr lang="en-US" sz="1400" dirty="0" smtClean="0"/>
          </a:p>
        </p:txBody>
      </p:sp>
    </p:spTree>
    <p:extLst>
      <p:ext uri="{BB962C8B-B14F-4D97-AF65-F5344CB8AC3E}">
        <p14:creationId xmlns:p14="http://schemas.microsoft.com/office/powerpoint/2010/main" val="548270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60532" y="873036"/>
            <a:ext cx="8222936" cy="5111928"/>
          </a:xfrm>
        </p:spPr>
        <p:txBody>
          <a:bodyPr>
            <a:normAutofit lnSpcReduction="10000"/>
          </a:bodyPr>
          <a:lstStyle/>
          <a:p>
            <a:pPr marL="0" lvl="0" indent="0">
              <a:lnSpc>
                <a:spcPct val="140000"/>
              </a:lnSpc>
              <a:spcBef>
                <a:spcPts val="1200"/>
              </a:spcBef>
              <a:buNone/>
            </a:pPr>
            <a:r>
              <a:rPr lang="en-US" sz="1500" b="1" dirty="0">
                <a:solidFill>
                  <a:srgbClr val="002060"/>
                </a:solidFill>
              </a:rPr>
              <a:t>The JU EV Readiness Framework will incorporate and leverage utility core business strengths and may include the following objectives</a:t>
            </a:r>
            <a:r>
              <a:rPr lang="en-US" sz="1400" dirty="0">
                <a:solidFill>
                  <a:srgbClr val="002060"/>
                </a:solidFill>
              </a:rPr>
              <a:t>:</a:t>
            </a:r>
          </a:p>
          <a:p>
            <a:pPr marL="573088" lvl="1" indent="-285750">
              <a:lnSpc>
                <a:spcPct val="140000"/>
              </a:lnSpc>
              <a:spcBef>
                <a:spcPts val="0"/>
              </a:spcBef>
              <a:buFont typeface="Courier New" panose="02070309020205020404" pitchFamily="49" charset="0"/>
              <a:buChar char="o"/>
            </a:pPr>
            <a:r>
              <a:rPr lang="en-US" sz="1400" dirty="0"/>
              <a:t>Support acceleration of EV adoption by identifying and addressing key infrastructure planning considerations, including:</a:t>
            </a:r>
          </a:p>
          <a:p>
            <a:pPr marL="1030288" lvl="3" indent="-285750">
              <a:lnSpc>
                <a:spcPct val="140000"/>
              </a:lnSpc>
              <a:spcBef>
                <a:spcPts val="0"/>
              </a:spcBef>
              <a:buFont typeface="Wingdings" panose="05000000000000000000" pitchFamily="2" charset="2"/>
              <a:buChar char="§"/>
            </a:pPr>
            <a:r>
              <a:rPr lang="en-US" sz="1300" dirty="0"/>
              <a:t>Technology maturity and technology evolution considerations </a:t>
            </a:r>
          </a:p>
          <a:p>
            <a:pPr marL="1030288" lvl="3" indent="-285750">
              <a:lnSpc>
                <a:spcPct val="140000"/>
              </a:lnSpc>
              <a:spcBef>
                <a:spcPts val="0"/>
              </a:spcBef>
              <a:buFont typeface="Wingdings" panose="05000000000000000000" pitchFamily="2" charset="2"/>
              <a:buChar char="§"/>
            </a:pPr>
            <a:r>
              <a:rPr lang="en-US" sz="1300" dirty="0"/>
              <a:t>Collaboration on necessary changes to local ordinances and building codes</a:t>
            </a:r>
          </a:p>
          <a:p>
            <a:pPr marL="1030288" lvl="3" indent="-285750">
              <a:lnSpc>
                <a:spcPct val="140000"/>
              </a:lnSpc>
              <a:spcBef>
                <a:spcPts val="0"/>
              </a:spcBef>
              <a:buFont typeface="Wingdings" panose="05000000000000000000" pitchFamily="2" charset="2"/>
              <a:buChar char="§"/>
            </a:pPr>
            <a:r>
              <a:rPr lang="en-US" sz="1300" dirty="0"/>
              <a:t>EV specific </a:t>
            </a:r>
            <a:r>
              <a:rPr lang="en-US" sz="1300" dirty="0" smtClean="0"/>
              <a:t>interconnection </a:t>
            </a:r>
            <a:r>
              <a:rPr lang="en-US" sz="1300" dirty="0"/>
              <a:t>requirements, processes and timelines</a:t>
            </a:r>
          </a:p>
          <a:p>
            <a:pPr marL="1030288" lvl="3" indent="-285750">
              <a:lnSpc>
                <a:spcPct val="140000"/>
              </a:lnSpc>
              <a:spcBef>
                <a:spcPts val="0"/>
              </a:spcBef>
              <a:buFont typeface="Wingdings" panose="05000000000000000000" pitchFamily="2" charset="2"/>
              <a:buChar char="§"/>
            </a:pPr>
            <a:r>
              <a:rPr lang="en-US" sz="1300" dirty="0"/>
              <a:t>Deployment timing, dependencies and EV penetration rate  considerations</a:t>
            </a:r>
          </a:p>
          <a:p>
            <a:pPr marL="1030288" lvl="3" indent="-285750">
              <a:lnSpc>
                <a:spcPct val="140000"/>
              </a:lnSpc>
              <a:spcBef>
                <a:spcPts val="0"/>
              </a:spcBef>
              <a:buFont typeface="Wingdings" panose="05000000000000000000" pitchFamily="2" charset="2"/>
              <a:buChar char="§"/>
            </a:pPr>
            <a:r>
              <a:rPr lang="en-US" sz="1300" dirty="0" smtClean="0"/>
              <a:t>Development of processes and </a:t>
            </a:r>
            <a:r>
              <a:rPr lang="en-US" sz="1300" dirty="0"/>
              <a:t>procedures </a:t>
            </a:r>
            <a:r>
              <a:rPr lang="en-US" sz="1300" dirty="0" smtClean="0"/>
              <a:t>to </a:t>
            </a:r>
            <a:r>
              <a:rPr lang="en-US" sz="1300" dirty="0"/>
              <a:t>support planning for, as well as efficient and timely installation </a:t>
            </a:r>
            <a:r>
              <a:rPr lang="en-US" sz="1300" dirty="0" smtClean="0"/>
              <a:t>of, </a:t>
            </a:r>
            <a:r>
              <a:rPr lang="en-US" sz="1300" dirty="0"/>
              <a:t>EV charging systems</a:t>
            </a:r>
          </a:p>
          <a:p>
            <a:pPr marL="573088" lvl="1" indent="-285750">
              <a:lnSpc>
                <a:spcPct val="140000"/>
              </a:lnSpc>
              <a:spcBef>
                <a:spcPts val="0"/>
              </a:spcBef>
              <a:buFont typeface="Courier New" panose="02070309020205020404" pitchFamily="49" charset="0"/>
              <a:buChar char="o"/>
            </a:pPr>
            <a:r>
              <a:rPr lang="en-US" sz="1400" dirty="0" smtClean="0"/>
              <a:t>Create </a:t>
            </a:r>
            <a:r>
              <a:rPr lang="en-US" sz="1400" dirty="0"/>
              <a:t>a positive customer experience beginning with education and outreach</a:t>
            </a:r>
          </a:p>
          <a:p>
            <a:pPr marL="573088" lvl="1" indent="-285750">
              <a:lnSpc>
                <a:spcPct val="140000"/>
              </a:lnSpc>
              <a:spcBef>
                <a:spcPts val="0"/>
              </a:spcBef>
              <a:buFont typeface="Courier New" panose="02070309020205020404" pitchFamily="49" charset="0"/>
              <a:buChar char="o"/>
            </a:pPr>
            <a:r>
              <a:rPr lang="en-US" sz="1400" dirty="0"/>
              <a:t>Identify and develop communication channels for outreach through utility programs as well as through collaboration with </a:t>
            </a:r>
            <a:r>
              <a:rPr lang="en-US" sz="1400" dirty="0" smtClean="0"/>
              <a:t>stakeholders, share </a:t>
            </a:r>
            <a:r>
              <a:rPr lang="en-US" sz="1400" dirty="0"/>
              <a:t>information about electric transportation options and charging </a:t>
            </a:r>
            <a:r>
              <a:rPr lang="en-US" sz="1400" dirty="0" smtClean="0"/>
              <a:t>options</a:t>
            </a:r>
          </a:p>
          <a:p>
            <a:pPr marL="573088" lvl="1" indent="-285750">
              <a:lnSpc>
                <a:spcPct val="140000"/>
              </a:lnSpc>
              <a:spcBef>
                <a:spcPts val="0"/>
              </a:spcBef>
              <a:buFont typeface="Courier New" panose="02070309020205020404" pitchFamily="49" charset="0"/>
              <a:buChar char="o"/>
            </a:pPr>
            <a:r>
              <a:rPr lang="en-US" sz="1400" dirty="0" smtClean="0"/>
              <a:t>Support convenient and consistent driver experience with charging stations including EV roaming</a:t>
            </a:r>
            <a:endParaRPr lang="en-US" sz="1400" dirty="0"/>
          </a:p>
          <a:p>
            <a:pPr marL="573088" lvl="1" indent="-285750">
              <a:lnSpc>
                <a:spcPct val="140000"/>
              </a:lnSpc>
              <a:spcBef>
                <a:spcPts val="0"/>
              </a:spcBef>
              <a:buFont typeface="Courier New" panose="02070309020205020404" pitchFamily="49" charset="0"/>
              <a:buChar char="o"/>
            </a:pPr>
            <a:r>
              <a:rPr lang="en-US" sz="1400" dirty="0" smtClean="0"/>
              <a:t>Adopt EVSE policies as developed in other proceedings</a:t>
            </a:r>
            <a:endParaRPr lang="en-US" sz="1400" dirty="0"/>
          </a:p>
          <a:p>
            <a:pPr marL="573088" lvl="1" indent="-285750">
              <a:lnSpc>
                <a:spcPct val="140000"/>
              </a:lnSpc>
              <a:spcBef>
                <a:spcPts val="0"/>
              </a:spcBef>
              <a:buFont typeface="Courier New" panose="02070309020205020404" pitchFamily="49" charset="0"/>
              <a:buChar char="o"/>
            </a:pPr>
            <a:r>
              <a:rPr lang="en-US" sz="1400" dirty="0" smtClean="0"/>
              <a:t>Support integration of charging systems with </a:t>
            </a:r>
            <a:r>
              <a:rPr lang="en-US" sz="1400" dirty="0"/>
              <a:t>existing and planned utility </a:t>
            </a:r>
            <a:r>
              <a:rPr lang="en-US" sz="1400" dirty="0" smtClean="0"/>
              <a:t>systems</a:t>
            </a:r>
          </a:p>
          <a:p>
            <a:pPr marL="573088" lvl="1" indent="-285750">
              <a:lnSpc>
                <a:spcPct val="140000"/>
              </a:lnSpc>
              <a:spcBef>
                <a:spcPts val="0"/>
              </a:spcBef>
              <a:buFont typeface="Courier New" panose="02070309020205020404" pitchFamily="49" charset="0"/>
              <a:buChar char="o"/>
            </a:pPr>
            <a:r>
              <a:rPr lang="en-US" sz="1400" dirty="0" smtClean="0">
                <a:solidFill>
                  <a:prstClr val="black"/>
                </a:solidFill>
              </a:rPr>
              <a:t>Support approaches </a:t>
            </a:r>
            <a:r>
              <a:rPr lang="en-US" sz="1400" dirty="0">
                <a:solidFill>
                  <a:prstClr val="black"/>
                </a:solidFill>
              </a:rPr>
              <a:t>to serving low-income or underserved customer groups or </a:t>
            </a:r>
            <a:r>
              <a:rPr lang="en-US" sz="1400" dirty="0" smtClean="0">
                <a:solidFill>
                  <a:prstClr val="black"/>
                </a:solidFill>
              </a:rPr>
              <a:t>locations</a:t>
            </a:r>
            <a:endParaRPr lang="en-US" sz="1400" dirty="0">
              <a:solidFill>
                <a:prstClr val="black"/>
              </a:solidFill>
            </a:endParaRPr>
          </a:p>
        </p:txBody>
      </p:sp>
      <p:sp>
        <p:nvSpPr>
          <p:cNvPr id="4" name="Title 3"/>
          <p:cNvSpPr>
            <a:spLocks noGrp="1"/>
          </p:cNvSpPr>
          <p:nvPr>
            <p:ph type="title"/>
          </p:nvPr>
        </p:nvSpPr>
        <p:spPr/>
        <p:txBody>
          <a:bodyPr/>
          <a:lstStyle/>
          <a:p>
            <a:r>
              <a:rPr lang="en-US" dirty="0"/>
              <a:t>Proposed Principles for Utility Involvement</a:t>
            </a:r>
          </a:p>
        </p:txBody>
      </p:sp>
    </p:spTree>
    <p:extLst>
      <p:ext uri="{BB962C8B-B14F-4D97-AF65-F5344CB8AC3E}">
        <p14:creationId xmlns:p14="http://schemas.microsoft.com/office/powerpoint/2010/main" val="974584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Proposed Principles for Utility Involvement</a:t>
            </a:r>
          </a:p>
        </p:txBody>
      </p:sp>
      <p:sp>
        <p:nvSpPr>
          <p:cNvPr id="4" name="Content Placeholder 2"/>
          <p:cNvSpPr txBox="1">
            <a:spLocks/>
          </p:cNvSpPr>
          <p:nvPr/>
        </p:nvSpPr>
        <p:spPr>
          <a:xfrm>
            <a:off x="510990" y="929156"/>
            <a:ext cx="8193174" cy="5081119"/>
          </a:xfrm>
          <a:prstGeom prst="rect">
            <a:avLst/>
          </a:prstGeom>
        </p:spPr>
        <p:txBody>
          <a:bodyPr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1800" b="1" dirty="0" smtClean="0">
                <a:solidFill>
                  <a:srgbClr val="002060"/>
                </a:solidFill>
              </a:rPr>
              <a:t>The </a:t>
            </a:r>
            <a:r>
              <a:rPr lang="en-US" sz="1800" b="1" dirty="0">
                <a:solidFill>
                  <a:srgbClr val="002060"/>
                </a:solidFill>
              </a:rPr>
              <a:t>JU will </a:t>
            </a:r>
            <a:r>
              <a:rPr lang="en-US" sz="1800" b="1" dirty="0" smtClean="0">
                <a:solidFill>
                  <a:srgbClr val="002060"/>
                </a:solidFill>
              </a:rPr>
              <a:t>support the advancement of </a:t>
            </a:r>
            <a:r>
              <a:rPr lang="en-US" sz="1800" b="1" dirty="0">
                <a:solidFill>
                  <a:srgbClr val="002060"/>
                </a:solidFill>
              </a:rPr>
              <a:t>EVSE objectives </a:t>
            </a:r>
            <a:r>
              <a:rPr lang="en-US" sz="1800" b="1" dirty="0" smtClean="0">
                <a:solidFill>
                  <a:srgbClr val="002060"/>
                </a:solidFill>
              </a:rPr>
              <a:t>through the existing </a:t>
            </a:r>
            <a:r>
              <a:rPr lang="en-US" sz="1800" b="1" dirty="0">
                <a:solidFill>
                  <a:srgbClr val="002060"/>
                </a:solidFill>
              </a:rPr>
              <a:t>REV demonstration framework </a:t>
            </a:r>
            <a:r>
              <a:rPr lang="en-US" sz="1800" b="1" dirty="0" smtClean="0">
                <a:solidFill>
                  <a:srgbClr val="002060"/>
                </a:solidFill>
              </a:rPr>
              <a:t>or other mechanisms that enable the utilities </a:t>
            </a:r>
            <a:r>
              <a:rPr lang="en-US" sz="1800" b="1" dirty="0">
                <a:solidFill>
                  <a:srgbClr val="002060"/>
                </a:solidFill>
              </a:rPr>
              <a:t>to propose </a:t>
            </a:r>
            <a:r>
              <a:rPr lang="en-US" sz="1800" b="1" dirty="0" smtClean="0">
                <a:solidFill>
                  <a:srgbClr val="002060"/>
                </a:solidFill>
              </a:rPr>
              <a:t>approaches </a:t>
            </a:r>
            <a:r>
              <a:rPr lang="en-US" sz="1800" b="1" dirty="0">
                <a:solidFill>
                  <a:srgbClr val="002060"/>
                </a:solidFill>
              </a:rPr>
              <a:t>to increasing EV adoption and EVSE </a:t>
            </a:r>
            <a:r>
              <a:rPr lang="en-US" sz="1800" b="1" dirty="0" smtClean="0">
                <a:solidFill>
                  <a:srgbClr val="002060"/>
                </a:solidFill>
              </a:rPr>
              <a:t>deployment.  Demonstration projects will:</a:t>
            </a:r>
          </a:p>
          <a:p>
            <a:pPr lvl="1">
              <a:lnSpc>
                <a:spcPct val="150000"/>
              </a:lnSpc>
            </a:pPr>
            <a:r>
              <a:rPr lang="en-US" sz="1500" dirty="0">
                <a:solidFill>
                  <a:srgbClr val="002060"/>
                </a:solidFill>
              </a:rPr>
              <a:t>S</a:t>
            </a:r>
            <a:r>
              <a:rPr lang="en-US" sz="1500" dirty="0" smtClean="0">
                <a:solidFill>
                  <a:srgbClr val="002060"/>
                </a:solidFill>
              </a:rPr>
              <a:t>upport REV goals to animate the market</a:t>
            </a:r>
          </a:p>
          <a:p>
            <a:pPr lvl="1">
              <a:lnSpc>
                <a:spcPct val="150000"/>
              </a:lnSpc>
            </a:pPr>
            <a:r>
              <a:rPr lang="en-US" sz="1500" dirty="0" smtClean="0">
                <a:solidFill>
                  <a:srgbClr val="002060"/>
                </a:solidFill>
              </a:rPr>
              <a:t>May </a:t>
            </a:r>
            <a:r>
              <a:rPr lang="en-US" sz="1500" dirty="0">
                <a:solidFill>
                  <a:srgbClr val="002060"/>
                </a:solidFill>
              </a:rPr>
              <a:t>propose ways in which private investment can participate in EVSE deployment and leverage near-term utility ratepayer investment</a:t>
            </a:r>
          </a:p>
          <a:p>
            <a:pPr lvl="1">
              <a:lnSpc>
                <a:spcPct val="150000"/>
              </a:lnSpc>
            </a:pPr>
            <a:r>
              <a:rPr lang="en-US" sz="1500" dirty="0" smtClean="0">
                <a:solidFill>
                  <a:srgbClr val="002060"/>
                </a:solidFill>
              </a:rPr>
              <a:t>May </a:t>
            </a:r>
            <a:r>
              <a:rPr lang="en-US" sz="1500" dirty="0">
                <a:solidFill>
                  <a:srgbClr val="002060"/>
                </a:solidFill>
              </a:rPr>
              <a:t>be used to develop and test pricing mechanisms, </a:t>
            </a:r>
            <a:r>
              <a:rPr lang="en-US" sz="1500" dirty="0" smtClean="0">
                <a:solidFill>
                  <a:srgbClr val="002060"/>
                </a:solidFill>
              </a:rPr>
              <a:t>the ability to effect EV adoption, load </a:t>
            </a:r>
            <a:r>
              <a:rPr lang="en-US" sz="1500" dirty="0">
                <a:solidFill>
                  <a:srgbClr val="002060"/>
                </a:solidFill>
              </a:rPr>
              <a:t>management practices and customer experience </a:t>
            </a:r>
          </a:p>
          <a:p>
            <a:pPr lvl="1">
              <a:lnSpc>
                <a:spcPct val="150000"/>
              </a:lnSpc>
            </a:pPr>
            <a:r>
              <a:rPr lang="en-US" sz="1500" dirty="0" smtClean="0">
                <a:solidFill>
                  <a:srgbClr val="002060"/>
                </a:solidFill>
              </a:rPr>
              <a:t>May be </a:t>
            </a:r>
            <a:r>
              <a:rPr lang="en-US" sz="1500" dirty="0">
                <a:solidFill>
                  <a:srgbClr val="002060"/>
                </a:solidFill>
              </a:rPr>
              <a:t>used to develop and test business models that may ultimately foster a competitive market for EVSE </a:t>
            </a:r>
            <a:r>
              <a:rPr lang="en-US" sz="1500" dirty="0" smtClean="0">
                <a:solidFill>
                  <a:srgbClr val="002060"/>
                </a:solidFill>
              </a:rPr>
              <a:t>investment</a:t>
            </a:r>
          </a:p>
          <a:p>
            <a:pPr lvl="0">
              <a:lnSpc>
                <a:spcPct val="150000"/>
              </a:lnSpc>
            </a:pPr>
            <a:r>
              <a:rPr lang="en-US" sz="1800" b="1" dirty="0">
                <a:solidFill>
                  <a:srgbClr val="002060"/>
                </a:solidFill>
              </a:rPr>
              <a:t>Utilities should be permitted to test and develop different deployment approaches that consider the unique characteristics of their service territories, and will collaborate and work to identify appropriate best practices that can be adopted across the </a:t>
            </a:r>
            <a:r>
              <a:rPr lang="en-US" sz="1800" b="1" dirty="0" smtClean="0">
                <a:solidFill>
                  <a:srgbClr val="002060"/>
                </a:solidFill>
              </a:rPr>
              <a:t>JU</a:t>
            </a:r>
            <a:endParaRPr lang="en-US" sz="1800" b="1" dirty="0">
              <a:solidFill>
                <a:srgbClr val="FF0000"/>
              </a:solidFill>
            </a:endParaRPr>
          </a:p>
          <a:p>
            <a:pPr marL="0" indent="0">
              <a:lnSpc>
                <a:spcPct val="150000"/>
              </a:lnSpc>
              <a:buNone/>
            </a:pPr>
            <a:endParaRPr lang="en-US" sz="1800" b="1" dirty="0">
              <a:solidFill>
                <a:srgbClr val="002060"/>
              </a:solidFill>
            </a:endParaRPr>
          </a:p>
        </p:txBody>
      </p:sp>
    </p:spTree>
    <p:extLst>
      <p:ext uri="{BB962C8B-B14F-4D97-AF65-F5344CB8AC3E}">
        <p14:creationId xmlns:p14="http://schemas.microsoft.com/office/powerpoint/2010/main" val="404454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815545"/>
            <a:ext cx="9144000" cy="461665"/>
          </a:xfrm>
          <a:prstGeom prst="rect">
            <a:avLst/>
          </a:prstGeom>
          <a:noFill/>
        </p:spPr>
        <p:txBody>
          <a:bodyPr wrap="square" rtlCol="0">
            <a:spAutoFit/>
          </a:bodyPr>
          <a:lstStyle/>
          <a:p>
            <a:pPr algn="ctr"/>
            <a:r>
              <a:rPr lang="en-US" sz="2400" dirty="0">
                <a:solidFill>
                  <a:srgbClr val="002060"/>
                </a:solidFill>
              </a:rPr>
              <a:t>Thank </a:t>
            </a:r>
            <a:r>
              <a:rPr lang="en-US" sz="2400" dirty="0" smtClean="0">
                <a:solidFill>
                  <a:srgbClr val="002060"/>
                </a:solidFill>
              </a:rPr>
              <a:t>you!</a:t>
            </a:r>
            <a:endParaRPr lang="en-US" sz="2400" dirty="0">
              <a:solidFill>
                <a:srgbClr val="002060"/>
              </a:solidFill>
            </a:endParaRPr>
          </a:p>
        </p:txBody>
      </p:sp>
      <p:sp>
        <p:nvSpPr>
          <p:cNvPr id="4" name="TextBox 3"/>
          <p:cNvSpPr txBox="1"/>
          <p:nvPr/>
        </p:nvSpPr>
        <p:spPr>
          <a:xfrm>
            <a:off x="0" y="5011059"/>
            <a:ext cx="9144000" cy="1200329"/>
          </a:xfrm>
          <a:prstGeom prst="rect">
            <a:avLst/>
          </a:prstGeom>
          <a:noFill/>
        </p:spPr>
        <p:txBody>
          <a:bodyPr wrap="square" rtlCol="0">
            <a:spAutoFit/>
          </a:bodyPr>
          <a:lstStyle/>
          <a:p>
            <a:pPr algn="ctr"/>
            <a:r>
              <a:rPr lang="en-US" dirty="0">
                <a:solidFill>
                  <a:prstClr val="black"/>
                </a:solidFill>
              </a:rPr>
              <a:t>Please contact </a:t>
            </a:r>
            <a:r>
              <a:rPr lang="en-US" dirty="0">
                <a:solidFill>
                  <a:prstClr val="black"/>
                </a:solidFill>
                <a:hlinkClick r:id="rId3"/>
              </a:rPr>
              <a:t>info@jointutilitiesofny.org</a:t>
            </a:r>
            <a:r>
              <a:rPr lang="en-US" dirty="0">
                <a:solidFill>
                  <a:prstClr val="black"/>
                </a:solidFill>
              </a:rPr>
              <a:t> </a:t>
            </a:r>
          </a:p>
          <a:p>
            <a:pPr algn="ctr"/>
            <a:r>
              <a:rPr lang="en-US" dirty="0">
                <a:solidFill>
                  <a:prstClr val="black"/>
                </a:solidFill>
              </a:rPr>
              <a:t>or </a:t>
            </a:r>
          </a:p>
          <a:p>
            <a:pPr algn="ctr"/>
            <a:r>
              <a:rPr lang="en-US" dirty="0">
                <a:solidFill>
                  <a:prstClr val="black"/>
                </a:solidFill>
              </a:rPr>
              <a:t>visit our website </a:t>
            </a:r>
            <a:r>
              <a:rPr lang="en-US" dirty="0">
                <a:solidFill>
                  <a:prstClr val="black"/>
                </a:solidFill>
                <a:hlinkClick r:id="rId4"/>
              </a:rPr>
              <a:t>www.jointutilitiesofny.org</a:t>
            </a:r>
            <a:r>
              <a:rPr lang="en-US" dirty="0">
                <a:solidFill>
                  <a:prstClr val="black"/>
                </a:solidFill>
              </a:rPr>
              <a:t> for more information</a:t>
            </a:r>
          </a:p>
          <a:p>
            <a:pPr algn="ctr"/>
            <a:endParaRPr lang="en-US" dirty="0">
              <a:solidFill>
                <a:prstClr val="black"/>
              </a:solidFill>
            </a:endParaRPr>
          </a:p>
        </p:txBody>
      </p:sp>
    </p:spTree>
    <p:extLst>
      <p:ext uri="{BB962C8B-B14F-4D97-AF65-F5344CB8AC3E}">
        <p14:creationId xmlns:p14="http://schemas.microsoft.com/office/powerpoint/2010/main" val="134537407"/>
      </p:ext>
    </p:extLst>
  </p:cSld>
  <p:clrMapOvr>
    <a:masterClrMapping/>
  </p:clrMapOvr>
</p:sld>
</file>

<file path=ppt/theme/theme1.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6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A8ACCCFDBAA9B42B092F781683E6415" ma:contentTypeVersion="2" ma:contentTypeDescription="Create a new document." ma:contentTypeScope="" ma:versionID="3ad30d1d0e4778142f8787e71fea9622">
  <xsd:schema xmlns:xsd="http://www.w3.org/2001/XMLSchema" xmlns:xs="http://www.w3.org/2001/XMLSchema" xmlns:p="http://schemas.microsoft.com/office/2006/metadata/properties" xmlns:ns2="111b167e-d5f1-4a37-9b38-8b8857d1e56d" targetNamespace="http://schemas.microsoft.com/office/2006/metadata/properties" ma:root="true" ma:fieldsID="cfc30c60ae709e58f6adf5df2bbc49a3" ns2:_="">
    <xsd:import namespace="111b167e-d5f1-4a37-9b38-8b8857d1e56d"/>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b167e-d5f1-4a37-9b38-8b8857d1e5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9A370D-654B-4EE5-BF9A-4331A6E6F75E}">
  <ds:schemaRefs>
    <ds:schemaRef ds:uri="http://purl.org/dc/dcmitype/"/>
    <ds:schemaRef ds:uri="http://purl.org/dc/terms/"/>
    <ds:schemaRef ds:uri="111b167e-d5f1-4a37-9b38-8b8857d1e56d"/>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FE99A94C-15E7-4FC1-9849-D72CFC3D02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b167e-d5f1-4a37-9b38-8b8857d1e5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58BCD8-55A2-423C-8416-549A1D163C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28090</TotalTime>
  <Words>1038</Words>
  <Application>Microsoft Office PowerPoint</Application>
  <PresentationFormat>On-screen Show (4:3)</PresentationFormat>
  <Paragraphs>61</Paragraphs>
  <Slides>9</Slides>
  <Notes>6</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9</vt:i4>
      </vt:variant>
    </vt:vector>
  </HeadingPairs>
  <TitlesOfParts>
    <vt:vector size="20" baseType="lpstr">
      <vt:lpstr>Arial</vt:lpstr>
      <vt:lpstr>Calibri</vt:lpstr>
      <vt:lpstr>Calibri Light</vt:lpstr>
      <vt:lpstr>Courier New</vt:lpstr>
      <vt:lpstr>Wingdings</vt:lpstr>
      <vt:lpstr>3_Custom Design</vt:lpstr>
      <vt:lpstr>3_Office Theme</vt:lpstr>
      <vt:lpstr>6_Office Theme</vt:lpstr>
      <vt:lpstr>2_Office Theme</vt:lpstr>
      <vt:lpstr>1_Office Theme</vt:lpstr>
      <vt:lpstr>4_Office Theme</vt:lpstr>
      <vt:lpstr>PowerPoint Presentation</vt:lpstr>
      <vt:lpstr>Guidance Requirements to Address – Supplemental DSIP</vt:lpstr>
      <vt:lpstr>Market Operations Engagement Group Charter</vt:lpstr>
      <vt:lpstr>Joint Utilities Principles for Utility Involvement</vt:lpstr>
      <vt:lpstr>Proposed Principles for Utility Involvement</vt:lpstr>
      <vt:lpstr>Proposed Principles for Utility Involvement</vt:lpstr>
      <vt:lpstr>Proposed Principles for Utility Involvement</vt:lpstr>
      <vt:lpstr>Proposed Principles for Utility Involvement</vt:lpstr>
      <vt:lpstr>PowerPoint Presentation</vt:lpstr>
    </vt:vector>
  </TitlesOfParts>
  <Company>ICF International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Hile, Sam</dc:creator>
  <cp:lastModifiedBy>Howley, Annie</cp:lastModifiedBy>
  <cp:revision>933</cp:revision>
  <cp:lastPrinted>2015-07-14T14:04:12Z</cp:lastPrinted>
  <dcterms:created xsi:type="dcterms:W3CDTF">2015-04-28T07:35:31Z</dcterms:created>
  <dcterms:modified xsi:type="dcterms:W3CDTF">2016-09-07T18:23:15Z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0x0101001A8ACCCFDBAA9B42B092F781683E6415</vt:lpwstr>
  </property>
  <property fmtid="{D5CDD505-2E9C-101B-9397-08002B2CF9AE}" pid="3" name="IsMyDocuments">
    <vt:bool>true</vt:bool>
  </property>
</Properties>
</file>