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7" r:id="rId4"/>
    <p:sldMasterId id="2147483700" r:id="rId5"/>
    <p:sldMasterId id="2147483710" r:id="rId6"/>
    <p:sldMasterId id="2147483722" r:id="rId7"/>
    <p:sldMasterId id="2147483731" r:id="rId8"/>
    <p:sldMasterId id="2147483742" r:id="rId9"/>
  </p:sldMasterIdLst>
  <p:notesMasterIdLst>
    <p:notesMasterId r:id="rId37"/>
  </p:notesMasterIdLst>
  <p:sldIdLst>
    <p:sldId id="312" r:id="rId10"/>
    <p:sldId id="520" r:id="rId11"/>
    <p:sldId id="536" r:id="rId12"/>
    <p:sldId id="535" r:id="rId13"/>
    <p:sldId id="538" r:id="rId14"/>
    <p:sldId id="507" r:id="rId15"/>
    <p:sldId id="508" r:id="rId16"/>
    <p:sldId id="509" r:id="rId17"/>
    <p:sldId id="510" r:id="rId18"/>
    <p:sldId id="518" r:id="rId19"/>
    <p:sldId id="513" r:id="rId20"/>
    <p:sldId id="519" r:id="rId21"/>
    <p:sldId id="521" r:id="rId22"/>
    <p:sldId id="522" r:id="rId23"/>
    <p:sldId id="523" r:id="rId24"/>
    <p:sldId id="524" r:id="rId25"/>
    <p:sldId id="525" r:id="rId26"/>
    <p:sldId id="526" r:id="rId27"/>
    <p:sldId id="527" r:id="rId28"/>
    <p:sldId id="528" r:id="rId29"/>
    <p:sldId id="529" r:id="rId30"/>
    <p:sldId id="530" r:id="rId31"/>
    <p:sldId id="531" r:id="rId32"/>
    <p:sldId id="532" r:id="rId33"/>
    <p:sldId id="540" r:id="rId34"/>
    <p:sldId id="539" r:id="rId35"/>
    <p:sldId id="32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ccar, Samir" initials="S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4D7B"/>
    <a:srgbClr val="277D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88" autoAdjust="0"/>
    <p:restoredTop sz="90447" autoAdjust="0"/>
  </p:normalViewPr>
  <p:slideViewPr>
    <p:cSldViewPr snapToGrid="0">
      <p:cViewPr varScale="1">
        <p:scale>
          <a:sx n="80" d="100"/>
          <a:sy n="80" d="100"/>
        </p:scale>
        <p:origin x="1771" y="67"/>
      </p:cViewPr>
      <p:guideLst>
        <p:guide orient="horz" pos="2160"/>
        <p:guide pos="2880"/>
      </p:guideLst>
    </p:cSldViewPr>
  </p:slideViewPr>
  <p:notesTextViewPr>
    <p:cViewPr>
      <p:scale>
        <a:sx n="1" d="1"/>
        <a:sy n="1" d="1"/>
      </p:scale>
      <p:origin x="0" y="0"/>
    </p:cViewPr>
  </p:notesTextViewPr>
  <p:sorterViewPr>
    <p:cViewPr>
      <p:scale>
        <a:sx n="100" d="100"/>
        <a:sy n="100" d="100"/>
      </p:scale>
      <p:origin x="0" y="8702"/>
    </p:cViewPr>
  </p:sorterViewPr>
  <p:notesViewPr>
    <p:cSldViewPr snapToGrid="0">
      <p:cViewPr varScale="1">
        <p:scale>
          <a:sx n="59" d="100"/>
          <a:sy n="59" d="100"/>
        </p:scale>
        <p:origin x="210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141F0B-35D1-4DB6-AF85-38548855E86B}"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714CCED2-ABEB-4466-B194-07756F528F5A}">
      <dgm:prSet phldrT="[Text]"/>
      <dgm:spPr/>
      <dgm:t>
        <a:bodyPr/>
        <a:lstStyle/>
        <a:p>
          <a:r>
            <a:rPr lang="en-US" dirty="0" smtClean="0"/>
            <a:t>Business Driver</a:t>
          </a:r>
          <a:endParaRPr lang="en-US" dirty="0"/>
        </a:p>
      </dgm:t>
    </dgm:pt>
    <dgm:pt modelId="{A8DD81D9-5B97-4718-A5EA-AAE2041478A2}" type="parTrans" cxnId="{54CCAAEE-C104-4A04-9E53-AE82238B930C}">
      <dgm:prSet/>
      <dgm:spPr/>
      <dgm:t>
        <a:bodyPr/>
        <a:lstStyle/>
        <a:p>
          <a:endParaRPr lang="en-US"/>
        </a:p>
      </dgm:t>
    </dgm:pt>
    <dgm:pt modelId="{8EDB42D1-C546-4E63-B577-F3EE40707825}" type="sibTrans" cxnId="{54CCAAEE-C104-4A04-9E53-AE82238B930C}">
      <dgm:prSet/>
      <dgm:spPr/>
      <dgm:t>
        <a:bodyPr/>
        <a:lstStyle/>
        <a:p>
          <a:endParaRPr lang="en-US"/>
        </a:p>
      </dgm:t>
    </dgm:pt>
    <dgm:pt modelId="{18B34F9B-AF42-4925-867F-D0617A4E2CE2}">
      <dgm:prSet phldrT="[Text]"/>
      <dgm:spPr/>
      <dgm:t>
        <a:bodyPr/>
        <a:lstStyle/>
        <a:p>
          <a:r>
            <a:rPr lang="en-US" dirty="0" smtClean="0"/>
            <a:t>Enterprise Architecture</a:t>
          </a:r>
          <a:endParaRPr lang="en-US" dirty="0"/>
        </a:p>
      </dgm:t>
    </dgm:pt>
    <dgm:pt modelId="{F3C4A5F5-DCB5-42ED-8356-AF0E95BD00B2}" type="parTrans" cxnId="{A3212BEC-B5F6-405B-9065-FAE58D68BF77}">
      <dgm:prSet/>
      <dgm:spPr/>
      <dgm:t>
        <a:bodyPr/>
        <a:lstStyle/>
        <a:p>
          <a:endParaRPr lang="en-US"/>
        </a:p>
      </dgm:t>
    </dgm:pt>
    <dgm:pt modelId="{F69EAFCF-26E0-4762-A861-009729CE6A25}" type="sibTrans" cxnId="{A3212BEC-B5F6-405B-9065-FAE58D68BF77}">
      <dgm:prSet/>
      <dgm:spPr/>
      <dgm:t>
        <a:bodyPr/>
        <a:lstStyle/>
        <a:p>
          <a:endParaRPr lang="en-US"/>
        </a:p>
      </dgm:t>
    </dgm:pt>
    <dgm:pt modelId="{E1C3B63D-D7D5-41CD-9F2F-51D309657964}">
      <dgm:prSet phldrT="[Text]"/>
      <dgm:spPr/>
      <dgm:t>
        <a:bodyPr/>
        <a:lstStyle/>
        <a:p>
          <a:r>
            <a:rPr lang="en-US" dirty="0" smtClean="0"/>
            <a:t>Cybersecurity</a:t>
          </a:r>
          <a:endParaRPr lang="en-US" dirty="0"/>
        </a:p>
      </dgm:t>
    </dgm:pt>
    <dgm:pt modelId="{3D4F1FD6-C575-4145-ADFF-F81D6AD50A2E}" type="parTrans" cxnId="{154F8154-4113-47E8-91A8-899617A7E407}">
      <dgm:prSet/>
      <dgm:spPr/>
      <dgm:t>
        <a:bodyPr/>
        <a:lstStyle/>
        <a:p>
          <a:endParaRPr lang="en-US"/>
        </a:p>
      </dgm:t>
    </dgm:pt>
    <dgm:pt modelId="{614F5175-073B-42E2-9558-74D94BBF8E2A}" type="sibTrans" cxnId="{154F8154-4113-47E8-91A8-899617A7E407}">
      <dgm:prSet/>
      <dgm:spPr/>
      <dgm:t>
        <a:bodyPr/>
        <a:lstStyle/>
        <a:p>
          <a:endParaRPr lang="en-US"/>
        </a:p>
      </dgm:t>
    </dgm:pt>
    <dgm:pt modelId="{A699250B-57F4-4208-980E-BEE584A4AB06}" type="pres">
      <dgm:prSet presAssocID="{22141F0B-35D1-4DB6-AF85-38548855E86B}" presName="compositeShape" presStyleCnt="0">
        <dgm:presLayoutVars>
          <dgm:chMax val="7"/>
          <dgm:dir/>
          <dgm:resizeHandles val="exact"/>
        </dgm:presLayoutVars>
      </dgm:prSet>
      <dgm:spPr/>
      <dgm:t>
        <a:bodyPr/>
        <a:lstStyle/>
        <a:p>
          <a:endParaRPr lang="en-US"/>
        </a:p>
      </dgm:t>
    </dgm:pt>
    <dgm:pt modelId="{6C40835A-7816-48EE-854C-9C9B58E8D6C7}" type="pres">
      <dgm:prSet presAssocID="{714CCED2-ABEB-4466-B194-07756F528F5A}" presName="circ1" presStyleLbl="vennNode1" presStyleIdx="0" presStyleCnt="3"/>
      <dgm:spPr/>
      <dgm:t>
        <a:bodyPr/>
        <a:lstStyle/>
        <a:p>
          <a:endParaRPr lang="en-US"/>
        </a:p>
      </dgm:t>
    </dgm:pt>
    <dgm:pt modelId="{C196B326-F2C1-4DF2-AD26-8C821A7C07FE}" type="pres">
      <dgm:prSet presAssocID="{714CCED2-ABEB-4466-B194-07756F528F5A}" presName="circ1Tx" presStyleLbl="revTx" presStyleIdx="0" presStyleCnt="0">
        <dgm:presLayoutVars>
          <dgm:chMax val="0"/>
          <dgm:chPref val="0"/>
          <dgm:bulletEnabled val="1"/>
        </dgm:presLayoutVars>
      </dgm:prSet>
      <dgm:spPr/>
      <dgm:t>
        <a:bodyPr/>
        <a:lstStyle/>
        <a:p>
          <a:endParaRPr lang="en-US"/>
        </a:p>
      </dgm:t>
    </dgm:pt>
    <dgm:pt modelId="{E62A4FDD-55A9-4E23-BEE8-3D1BFF406A43}" type="pres">
      <dgm:prSet presAssocID="{18B34F9B-AF42-4925-867F-D0617A4E2CE2}" presName="circ2" presStyleLbl="vennNode1" presStyleIdx="1" presStyleCnt="3"/>
      <dgm:spPr/>
      <dgm:t>
        <a:bodyPr/>
        <a:lstStyle/>
        <a:p>
          <a:endParaRPr lang="en-US"/>
        </a:p>
      </dgm:t>
    </dgm:pt>
    <dgm:pt modelId="{6E6A6E9B-524B-420B-9A9B-10B31AED8B8B}" type="pres">
      <dgm:prSet presAssocID="{18B34F9B-AF42-4925-867F-D0617A4E2CE2}" presName="circ2Tx" presStyleLbl="revTx" presStyleIdx="0" presStyleCnt="0">
        <dgm:presLayoutVars>
          <dgm:chMax val="0"/>
          <dgm:chPref val="0"/>
          <dgm:bulletEnabled val="1"/>
        </dgm:presLayoutVars>
      </dgm:prSet>
      <dgm:spPr/>
      <dgm:t>
        <a:bodyPr/>
        <a:lstStyle/>
        <a:p>
          <a:endParaRPr lang="en-US"/>
        </a:p>
      </dgm:t>
    </dgm:pt>
    <dgm:pt modelId="{7C2E8E7E-16AA-48AB-A29E-C3391D7C2912}" type="pres">
      <dgm:prSet presAssocID="{E1C3B63D-D7D5-41CD-9F2F-51D309657964}" presName="circ3" presStyleLbl="vennNode1" presStyleIdx="2" presStyleCnt="3"/>
      <dgm:spPr/>
      <dgm:t>
        <a:bodyPr/>
        <a:lstStyle/>
        <a:p>
          <a:endParaRPr lang="en-US"/>
        </a:p>
      </dgm:t>
    </dgm:pt>
    <dgm:pt modelId="{8542DF85-0AAD-477E-9CAB-2F4302A2550C}" type="pres">
      <dgm:prSet presAssocID="{E1C3B63D-D7D5-41CD-9F2F-51D309657964}" presName="circ3Tx" presStyleLbl="revTx" presStyleIdx="0" presStyleCnt="0">
        <dgm:presLayoutVars>
          <dgm:chMax val="0"/>
          <dgm:chPref val="0"/>
          <dgm:bulletEnabled val="1"/>
        </dgm:presLayoutVars>
      </dgm:prSet>
      <dgm:spPr/>
      <dgm:t>
        <a:bodyPr/>
        <a:lstStyle/>
        <a:p>
          <a:endParaRPr lang="en-US"/>
        </a:p>
      </dgm:t>
    </dgm:pt>
  </dgm:ptLst>
  <dgm:cxnLst>
    <dgm:cxn modelId="{E26F55B6-1E95-432F-AE73-51D6A8E1367B}" type="presOf" srcId="{18B34F9B-AF42-4925-867F-D0617A4E2CE2}" destId="{E62A4FDD-55A9-4E23-BEE8-3D1BFF406A43}" srcOrd="0" destOrd="0" presId="urn:microsoft.com/office/officeart/2005/8/layout/venn1"/>
    <dgm:cxn modelId="{154F8154-4113-47E8-91A8-899617A7E407}" srcId="{22141F0B-35D1-4DB6-AF85-38548855E86B}" destId="{E1C3B63D-D7D5-41CD-9F2F-51D309657964}" srcOrd="2" destOrd="0" parTransId="{3D4F1FD6-C575-4145-ADFF-F81D6AD50A2E}" sibTransId="{614F5175-073B-42E2-9558-74D94BBF8E2A}"/>
    <dgm:cxn modelId="{82B6669A-1AA9-4FB0-BE96-87EE9C51309A}" type="presOf" srcId="{714CCED2-ABEB-4466-B194-07756F528F5A}" destId="{C196B326-F2C1-4DF2-AD26-8C821A7C07FE}" srcOrd="1" destOrd="0" presId="urn:microsoft.com/office/officeart/2005/8/layout/venn1"/>
    <dgm:cxn modelId="{382C7CED-DA81-44FE-8D7B-7A7259B16D34}" type="presOf" srcId="{22141F0B-35D1-4DB6-AF85-38548855E86B}" destId="{A699250B-57F4-4208-980E-BEE584A4AB06}" srcOrd="0" destOrd="0" presId="urn:microsoft.com/office/officeart/2005/8/layout/venn1"/>
    <dgm:cxn modelId="{B8725CD0-BE27-4C95-AF11-92C9B7FE04E6}" type="presOf" srcId="{18B34F9B-AF42-4925-867F-D0617A4E2CE2}" destId="{6E6A6E9B-524B-420B-9A9B-10B31AED8B8B}" srcOrd="1" destOrd="0" presId="urn:microsoft.com/office/officeart/2005/8/layout/venn1"/>
    <dgm:cxn modelId="{A3212BEC-B5F6-405B-9065-FAE58D68BF77}" srcId="{22141F0B-35D1-4DB6-AF85-38548855E86B}" destId="{18B34F9B-AF42-4925-867F-D0617A4E2CE2}" srcOrd="1" destOrd="0" parTransId="{F3C4A5F5-DCB5-42ED-8356-AF0E95BD00B2}" sibTransId="{F69EAFCF-26E0-4762-A861-009729CE6A25}"/>
    <dgm:cxn modelId="{806D9F8B-8B37-4FBA-98B3-F3FA60A96F5F}" type="presOf" srcId="{E1C3B63D-D7D5-41CD-9F2F-51D309657964}" destId="{7C2E8E7E-16AA-48AB-A29E-C3391D7C2912}" srcOrd="0" destOrd="0" presId="urn:microsoft.com/office/officeart/2005/8/layout/venn1"/>
    <dgm:cxn modelId="{54CCAAEE-C104-4A04-9E53-AE82238B930C}" srcId="{22141F0B-35D1-4DB6-AF85-38548855E86B}" destId="{714CCED2-ABEB-4466-B194-07756F528F5A}" srcOrd="0" destOrd="0" parTransId="{A8DD81D9-5B97-4718-A5EA-AAE2041478A2}" sibTransId="{8EDB42D1-C546-4E63-B577-F3EE40707825}"/>
    <dgm:cxn modelId="{CB4A2AEE-4565-401F-A265-0EB43882229F}" type="presOf" srcId="{714CCED2-ABEB-4466-B194-07756F528F5A}" destId="{6C40835A-7816-48EE-854C-9C9B58E8D6C7}" srcOrd="0" destOrd="0" presId="urn:microsoft.com/office/officeart/2005/8/layout/venn1"/>
    <dgm:cxn modelId="{7A72117D-8A6D-4C34-ABAA-0DCC1A92EEA7}" type="presOf" srcId="{E1C3B63D-D7D5-41CD-9F2F-51D309657964}" destId="{8542DF85-0AAD-477E-9CAB-2F4302A2550C}" srcOrd="1" destOrd="0" presId="urn:microsoft.com/office/officeart/2005/8/layout/venn1"/>
    <dgm:cxn modelId="{24F4128B-6F83-4CA6-96F0-37A64B0B7BE5}" type="presParOf" srcId="{A699250B-57F4-4208-980E-BEE584A4AB06}" destId="{6C40835A-7816-48EE-854C-9C9B58E8D6C7}" srcOrd="0" destOrd="0" presId="urn:microsoft.com/office/officeart/2005/8/layout/venn1"/>
    <dgm:cxn modelId="{F72E7A9F-6430-4BD9-A7C6-55D82EC4B65B}" type="presParOf" srcId="{A699250B-57F4-4208-980E-BEE584A4AB06}" destId="{C196B326-F2C1-4DF2-AD26-8C821A7C07FE}" srcOrd="1" destOrd="0" presId="urn:microsoft.com/office/officeart/2005/8/layout/venn1"/>
    <dgm:cxn modelId="{6E561A20-B6B9-467E-9F7C-7E753A50ED3B}" type="presParOf" srcId="{A699250B-57F4-4208-980E-BEE584A4AB06}" destId="{E62A4FDD-55A9-4E23-BEE8-3D1BFF406A43}" srcOrd="2" destOrd="0" presId="urn:microsoft.com/office/officeart/2005/8/layout/venn1"/>
    <dgm:cxn modelId="{ADD42CC3-1E1A-4A06-858F-68996D127096}" type="presParOf" srcId="{A699250B-57F4-4208-980E-BEE584A4AB06}" destId="{6E6A6E9B-524B-420B-9A9B-10B31AED8B8B}" srcOrd="3" destOrd="0" presId="urn:microsoft.com/office/officeart/2005/8/layout/venn1"/>
    <dgm:cxn modelId="{03318852-4710-4C71-B473-75F697B459F2}" type="presParOf" srcId="{A699250B-57F4-4208-980E-BEE584A4AB06}" destId="{7C2E8E7E-16AA-48AB-A29E-C3391D7C2912}" srcOrd="4" destOrd="0" presId="urn:microsoft.com/office/officeart/2005/8/layout/venn1"/>
    <dgm:cxn modelId="{129ABE39-6893-41A3-BF03-FBDB47FD421C}" type="presParOf" srcId="{A699250B-57F4-4208-980E-BEE584A4AB06}" destId="{8542DF85-0AAD-477E-9CAB-2F4302A2550C}"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0835A-7816-48EE-854C-9C9B58E8D6C7}">
      <dsp:nvSpPr>
        <dsp:cNvPr id="0" name=""/>
        <dsp:cNvSpPr/>
      </dsp:nvSpPr>
      <dsp:spPr>
        <a:xfrm>
          <a:off x="1939636" y="46181"/>
          <a:ext cx="2216727" cy="221672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smtClean="0"/>
            <a:t>Business Driver</a:t>
          </a:r>
          <a:endParaRPr lang="en-US" sz="1800" kern="1200" dirty="0"/>
        </a:p>
      </dsp:txBody>
      <dsp:txXfrm>
        <a:off x="2235200" y="434109"/>
        <a:ext cx="1625599" cy="997527"/>
      </dsp:txXfrm>
    </dsp:sp>
    <dsp:sp modelId="{E62A4FDD-55A9-4E23-BEE8-3D1BFF406A43}">
      <dsp:nvSpPr>
        <dsp:cNvPr id="0" name=""/>
        <dsp:cNvSpPr/>
      </dsp:nvSpPr>
      <dsp:spPr>
        <a:xfrm>
          <a:off x="2739505" y="1431636"/>
          <a:ext cx="2216727" cy="221672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smtClean="0"/>
            <a:t>Enterprise Architecture</a:t>
          </a:r>
          <a:endParaRPr lang="en-US" sz="1800" kern="1200" dirty="0"/>
        </a:p>
      </dsp:txBody>
      <dsp:txXfrm>
        <a:off x="3417454" y="2004290"/>
        <a:ext cx="1330036" cy="1219199"/>
      </dsp:txXfrm>
    </dsp:sp>
    <dsp:sp modelId="{7C2E8E7E-16AA-48AB-A29E-C3391D7C2912}">
      <dsp:nvSpPr>
        <dsp:cNvPr id="0" name=""/>
        <dsp:cNvSpPr/>
      </dsp:nvSpPr>
      <dsp:spPr>
        <a:xfrm>
          <a:off x="1139767" y="1431636"/>
          <a:ext cx="2216727" cy="221672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smtClean="0"/>
            <a:t>Cybersecurity</a:t>
          </a:r>
          <a:endParaRPr lang="en-US" sz="1800" kern="1200" dirty="0"/>
        </a:p>
      </dsp:txBody>
      <dsp:txXfrm>
        <a:off x="1348509" y="2004290"/>
        <a:ext cx="1330036" cy="121919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6D75A1-1B9A-436B-A2A6-86D8417345D2}" type="datetimeFigureOut">
              <a:rPr lang="en-US" smtClean="0"/>
              <a:t>9/14/2016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E840BD-D819-4CA7-9B99-C959A3D92D38}" type="slidenum">
              <a:rPr lang="en-US" smtClean="0"/>
              <a:t>‹#›</a:t>
            </a:fld>
            <a:endParaRPr lang="en-US"/>
          </a:p>
        </p:txBody>
      </p:sp>
    </p:spTree>
    <p:extLst>
      <p:ext uri="{BB962C8B-B14F-4D97-AF65-F5344CB8AC3E}">
        <p14:creationId xmlns:p14="http://schemas.microsoft.com/office/powerpoint/2010/main" val="4255988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1</a:t>
            </a:fld>
            <a:endParaRPr lang="en-US"/>
          </a:p>
        </p:txBody>
      </p:sp>
    </p:spTree>
    <p:extLst>
      <p:ext uri="{BB962C8B-B14F-4D97-AF65-F5344CB8AC3E}">
        <p14:creationId xmlns:p14="http://schemas.microsoft.com/office/powerpoint/2010/main" val="25933192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baseline="0"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14</a:t>
            </a:fld>
            <a:endParaRPr lang="en-US"/>
          </a:p>
        </p:txBody>
      </p:sp>
    </p:spTree>
    <p:extLst>
      <p:ext uri="{BB962C8B-B14F-4D97-AF65-F5344CB8AC3E}">
        <p14:creationId xmlns:p14="http://schemas.microsoft.com/office/powerpoint/2010/main" val="2686911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6956912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16</a:t>
            </a:fld>
            <a:endParaRPr lang="en-US"/>
          </a:p>
        </p:txBody>
      </p:sp>
    </p:spTree>
    <p:extLst>
      <p:ext uri="{BB962C8B-B14F-4D97-AF65-F5344CB8AC3E}">
        <p14:creationId xmlns:p14="http://schemas.microsoft.com/office/powerpoint/2010/main" val="39447422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6178882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18</a:t>
            </a:fld>
            <a:endParaRPr lang="en-US"/>
          </a:p>
        </p:txBody>
      </p:sp>
    </p:spTree>
    <p:extLst>
      <p:ext uri="{BB962C8B-B14F-4D97-AF65-F5344CB8AC3E}">
        <p14:creationId xmlns:p14="http://schemas.microsoft.com/office/powerpoint/2010/main" val="30427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19</a:t>
            </a:fld>
            <a:endParaRPr lang="en-US"/>
          </a:p>
        </p:txBody>
      </p:sp>
    </p:spTree>
    <p:extLst>
      <p:ext uri="{BB962C8B-B14F-4D97-AF65-F5344CB8AC3E}">
        <p14:creationId xmlns:p14="http://schemas.microsoft.com/office/powerpoint/2010/main" val="10076513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4721924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21</a:t>
            </a:fld>
            <a:endParaRPr lang="en-US"/>
          </a:p>
        </p:txBody>
      </p:sp>
    </p:spTree>
    <p:extLst>
      <p:ext uri="{BB962C8B-B14F-4D97-AF65-F5344CB8AC3E}">
        <p14:creationId xmlns:p14="http://schemas.microsoft.com/office/powerpoint/2010/main" val="40312514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37525358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23</a:t>
            </a:fld>
            <a:endParaRPr lang="en-US"/>
          </a:p>
        </p:txBody>
      </p:sp>
    </p:spTree>
    <p:extLst>
      <p:ext uri="{BB962C8B-B14F-4D97-AF65-F5344CB8AC3E}">
        <p14:creationId xmlns:p14="http://schemas.microsoft.com/office/powerpoint/2010/main" val="3766998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2</a:t>
            </a:fld>
            <a:endParaRPr lang="en-US"/>
          </a:p>
        </p:txBody>
      </p:sp>
    </p:spTree>
    <p:extLst>
      <p:ext uri="{BB962C8B-B14F-4D97-AF65-F5344CB8AC3E}">
        <p14:creationId xmlns:p14="http://schemas.microsoft.com/office/powerpoint/2010/main" val="40389745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27</a:t>
            </a:fld>
            <a:endParaRPr lang="en-US"/>
          </a:p>
        </p:txBody>
      </p:sp>
    </p:spTree>
    <p:extLst>
      <p:ext uri="{BB962C8B-B14F-4D97-AF65-F5344CB8AC3E}">
        <p14:creationId xmlns:p14="http://schemas.microsoft.com/office/powerpoint/2010/main" val="4224727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3</a:t>
            </a:fld>
            <a:endParaRPr lang="en-US"/>
          </a:p>
        </p:txBody>
      </p:sp>
    </p:spTree>
    <p:extLst>
      <p:ext uri="{BB962C8B-B14F-4D97-AF65-F5344CB8AC3E}">
        <p14:creationId xmlns:p14="http://schemas.microsoft.com/office/powerpoint/2010/main" val="1657515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155941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9E840BD-D819-4CA7-9B99-C959A3D92D38}" type="slidenum">
              <a:rPr lang="en-US" smtClean="0"/>
              <a:t>8</a:t>
            </a:fld>
            <a:endParaRPr lang="en-US"/>
          </a:p>
        </p:txBody>
      </p:sp>
    </p:spTree>
    <p:extLst>
      <p:ext uri="{BB962C8B-B14F-4D97-AF65-F5344CB8AC3E}">
        <p14:creationId xmlns:p14="http://schemas.microsoft.com/office/powerpoint/2010/main" val="612915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9</a:t>
            </a:fld>
            <a:endParaRPr lang="en-US"/>
          </a:p>
        </p:txBody>
      </p:sp>
    </p:spTree>
    <p:extLst>
      <p:ext uri="{BB962C8B-B14F-4D97-AF65-F5344CB8AC3E}">
        <p14:creationId xmlns:p14="http://schemas.microsoft.com/office/powerpoint/2010/main" val="3551256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973663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11</a:t>
            </a:fld>
            <a:endParaRPr lang="en-US"/>
          </a:p>
        </p:txBody>
      </p:sp>
    </p:spTree>
    <p:extLst>
      <p:ext uri="{BB962C8B-B14F-4D97-AF65-F5344CB8AC3E}">
        <p14:creationId xmlns:p14="http://schemas.microsoft.com/office/powerpoint/2010/main" val="34429336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12</a:t>
            </a:fld>
            <a:endParaRPr lang="en-US"/>
          </a:p>
        </p:txBody>
      </p:sp>
    </p:spTree>
    <p:extLst>
      <p:ext uri="{BB962C8B-B14F-4D97-AF65-F5344CB8AC3E}">
        <p14:creationId xmlns:p14="http://schemas.microsoft.com/office/powerpoint/2010/main" val="3800612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2.gif"/><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2.xml"/><Relationship Id="rId6" Type="http://schemas.openxmlformats.org/officeDocument/2006/relationships/image" Target="../media/image2.gif"/><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2.xml"/><Relationship Id="rId6" Type="http://schemas.openxmlformats.org/officeDocument/2006/relationships/image" Target="../media/image2.gif"/><Relationship Id="rId5" Type="http://schemas.openxmlformats.org/officeDocument/2006/relationships/image" Target="../media/image6.jpeg"/><Relationship Id="rId4" Type="http://schemas.openxmlformats.org/officeDocument/2006/relationships/image" Target="../media/image7.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3.xml"/><Relationship Id="rId6" Type="http://schemas.openxmlformats.org/officeDocument/2006/relationships/image" Target="../media/image2.gif"/><Relationship Id="rId5" Type="http://schemas.openxmlformats.org/officeDocument/2006/relationships/image" Target="../media/image7.jpeg"/><Relationship Id="rId4" Type="http://schemas.openxmlformats.org/officeDocument/2006/relationships/image" Target="../media/image6.jpeg"/></Relationships>
</file>

<file path=ppt/slideLayouts/_rels/slideLayout2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4.xml"/><Relationship Id="rId6" Type="http://schemas.openxmlformats.org/officeDocument/2006/relationships/image" Target="../media/image2.gif"/><Relationship Id="rId5" Type="http://schemas.openxmlformats.org/officeDocument/2006/relationships/image" Target="../media/image7.jpeg"/><Relationship Id="rId4" Type="http://schemas.openxmlformats.org/officeDocument/2006/relationships/image" Target="../media/image6.jpeg"/></Relationships>
</file>

<file path=ppt/slideLayouts/_rels/slideLayout2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4.xml"/><Relationship Id="rId6" Type="http://schemas.openxmlformats.org/officeDocument/2006/relationships/image" Target="../media/image2.gif"/><Relationship Id="rId5" Type="http://schemas.openxmlformats.org/officeDocument/2006/relationships/image" Target="../media/image6.jpeg"/><Relationship Id="rId4" Type="http://schemas.openxmlformats.org/officeDocument/2006/relationships/image" Target="../media/image7.jpe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5.xml"/><Relationship Id="rId6" Type="http://schemas.openxmlformats.org/officeDocument/2006/relationships/image" Target="../media/image2.gif"/><Relationship Id="rId5" Type="http://schemas.openxmlformats.org/officeDocument/2006/relationships/image" Target="../media/image6.jpeg"/><Relationship Id="rId4" Type="http://schemas.openxmlformats.org/officeDocument/2006/relationships/image" Target="../media/image7.jpeg"/></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0518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955497"/>
            <a:ext cx="4016636"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8685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Title 1"/>
          <p:cNvSpPr>
            <a:spLocks noGrp="1"/>
          </p:cNvSpPr>
          <p:nvPr>
            <p:ph type="ctrTitle"/>
          </p:nvPr>
        </p:nvSpPr>
        <p:spPr>
          <a:xfrm>
            <a:off x="4061617" y="3640047"/>
            <a:ext cx="4588328" cy="550862"/>
          </a:xfrm>
        </p:spPr>
        <p:txBody>
          <a:bodyPr>
            <a:noAutofit/>
          </a:bodyPr>
          <a:lstStyle>
            <a:lvl1pPr>
              <a:defRPr sz="2400" b="1">
                <a:solidFill>
                  <a:srgbClr val="002060"/>
                </a:solidFill>
              </a:defRPr>
            </a:lvl1pPr>
          </a:lstStyle>
          <a:p>
            <a:endParaRPr lang="en-US" dirty="0"/>
          </a:p>
        </p:txBody>
      </p:sp>
      <p:sp>
        <p:nvSpPr>
          <p:cNvPr id="9" name="Subtitle 2"/>
          <p:cNvSpPr>
            <a:spLocks noGrp="1"/>
          </p:cNvSpPr>
          <p:nvPr>
            <p:ph type="subTitle" idx="1"/>
          </p:nvPr>
        </p:nvSpPr>
        <p:spPr>
          <a:xfrm>
            <a:off x="4061617" y="4444213"/>
            <a:ext cx="4588328" cy="415412"/>
          </a:xfrm>
        </p:spPr>
        <p:txBody>
          <a:bodyPr>
            <a:normAutofit/>
          </a:bodyPr>
          <a:lstStyle>
            <a:lvl1pPr marL="0" indent="0" algn="l">
              <a:buNone/>
              <a:defRPr sz="20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1" name="Text Placeholder 8"/>
          <p:cNvSpPr>
            <a:spLocks noGrp="1"/>
          </p:cNvSpPr>
          <p:nvPr>
            <p:ph type="body" sz="quarter" idx="10" hasCustomPrompt="1"/>
          </p:nvPr>
        </p:nvSpPr>
        <p:spPr>
          <a:xfrm>
            <a:off x="4061617" y="5112929"/>
            <a:ext cx="4588328" cy="401169"/>
          </a:xfrm>
        </p:spPr>
        <p:txBody>
          <a:bodyPr>
            <a:normAutofit/>
          </a:bodyPr>
          <a:lstStyle>
            <a:lvl1pPr algn="l">
              <a:buNone/>
              <a:defRPr sz="1400">
                <a:solidFill>
                  <a:srgbClr val="002060"/>
                </a:solidFill>
              </a:defRPr>
            </a:lvl1pPr>
          </a:lstStyle>
          <a:p>
            <a:pPr lvl="0"/>
            <a:r>
              <a:rPr lang="en-US" dirty="0"/>
              <a:t>Date (optional)</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10811" y="781942"/>
            <a:ext cx="5236918" cy="2786113"/>
          </a:xfrm>
          <a:prstGeom prst="rect">
            <a:avLst/>
          </a:prstGeom>
        </p:spPr>
      </p:pic>
      <p:sp>
        <p:nvSpPr>
          <p:cNvPr id="6" name="TextBox 5"/>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schemeClr val="bg1"/>
                </a:solidFill>
              </a:rPr>
              <a:t>   </a:t>
            </a:r>
            <a:r>
              <a:rPr lang="en-US" sz="1400" b="1" i="1" dirty="0">
                <a:solidFill>
                  <a:schemeClr val="bg1"/>
                </a:solidFill>
              </a:rPr>
              <a:t>Draft for Discussion Purposes Only</a:t>
            </a:r>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22" name="Picture 2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3" name="Picture 2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4" name="Picture 2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997302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Title 1"/>
          <p:cNvSpPr>
            <a:spLocks noGrp="1"/>
          </p:cNvSpPr>
          <p:nvPr>
            <p:ph type="ctrTitle"/>
          </p:nvPr>
        </p:nvSpPr>
        <p:spPr>
          <a:xfrm>
            <a:off x="4061617" y="3640047"/>
            <a:ext cx="4588328" cy="550862"/>
          </a:xfrm>
        </p:spPr>
        <p:txBody>
          <a:bodyPr>
            <a:noAutofit/>
          </a:bodyPr>
          <a:lstStyle>
            <a:lvl1pPr>
              <a:defRPr sz="2400" b="1">
                <a:solidFill>
                  <a:srgbClr val="002060"/>
                </a:solidFill>
              </a:defRPr>
            </a:lvl1pPr>
          </a:lstStyle>
          <a:p>
            <a:endParaRPr lang="en-US" dirty="0"/>
          </a:p>
        </p:txBody>
      </p:sp>
      <p:sp>
        <p:nvSpPr>
          <p:cNvPr id="9" name="Subtitle 2"/>
          <p:cNvSpPr>
            <a:spLocks noGrp="1"/>
          </p:cNvSpPr>
          <p:nvPr>
            <p:ph type="subTitle" idx="1"/>
          </p:nvPr>
        </p:nvSpPr>
        <p:spPr>
          <a:xfrm>
            <a:off x="4061617" y="4444213"/>
            <a:ext cx="4588328" cy="415412"/>
          </a:xfrm>
        </p:spPr>
        <p:txBody>
          <a:bodyPr>
            <a:normAutofit/>
          </a:bodyPr>
          <a:lstStyle>
            <a:lvl1pPr marL="0" indent="0" algn="l">
              <a:buNone/>
              <a:defRPr sz="20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1" name="Text Placeholder 8"/>
          <p:cNvSpPr>
            <a:spLocks noGrp="1"/>
          </p:cNvSpPr>
          <p:nvPr>
            <p:ph type="body" sz="quarter" idx="10" hasCustomPrompt="1"/>
          </p:nvPr>
        </p:nvSpPr>
        <p:spPr>
          <a:xfrm>
            <a:off x="4061617" y="5112929"/>
            <a:ext cx="4588328" cy="401169"/>
          </a:xfrm>
        </p:spPr>
        <p:txBody>
          <a:bodyPr>
            <a:normAutofit/>
          </a:bodyPr>
          <a:lstStyle>
            <a:lvl1pPr algn="l">
              <a:buNone/>
              <a:defRPr sz="1400">
                <a:solidFill>
                  <a:srgbClr val="002060"/>
                </a:solidFill>
              </a:defRPr>
            </a:lvl1pPr>
          </a:lstStyle>
          <a:p>
            <a:pPr lvl="0"/>
            <a:r>
              <a:rPr lang="en-US" dirty="0"/>
              <a:t>Date (optional)</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10811" y="781942"/>
            <a:ext cx="5236918" cy="2786113"/>
          </a:xfrm>
          <a:prstGeom prst="rect">
            <a:avLst/>
          </a:prstGeom>
        </p:spPr>
      </p:pic>
      <p:sp>
        <p:nvSpPr>
          <p:cNvPr id="6" name="TextBox 5"/>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schemeClr val="bg1"/>
                </a:solidFill>
              </a:rPr>
              <a:t>   </a:t>
            </a:r>
            <a:r>
              <a:rPr lang="en-US" sz="1400" b="1" i="1" dirty="0">
                <a:solidFill>
                  <a:schemeClr val="bg1"/>
                </a:solidFill>
              </a:rPr>
              <a:t>Draft for Discussion Purposes Only</a:t>
            </a:r>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22" name="Picture 2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3" name="Picture 2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4" name="Picture 2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1326519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Final Slide">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53541" y="1932031"/>
            <a:ext cx="5236918" cy="2786113"/>
          </a:xfrm>
          <a:prstGeom prst="rect">
            <a:avLst/>
          </a:prstGeom>
        </p:spPr>
      </p:pic>
      <p:sp>
        <p:nvSpPr>
          <p:cNvPr id="14" name="TextBox 13"/>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schemeClr val="bg1"/>
                </a:solidFill>
              </a:rPr>
              <a:t>   </a:t>
            </a:r>
            <a:r>
              <a:rPr lang="en-US" sz="1400" b="1" i="1" dirty="0">
                <a:solidFill>
                  <a:schemeClr val="bg1"/>
                </a:solidFill>
              </a:rPr>
              <a:t>Draft for Discussion Purposes Only</a:t>
            </a:r>
          </a:p>
        </p:txBody>
      </p:sp>
      <p:sp>
        <p:nvSpPr>
          <p:cNvPr id="16" name="TextBox 15"/>
          <p:cNvSpPr txBox="1"/>
          <p:nvPr userDrawn="1"/>
        </p:nvSpPr>
        <p:spPr>
          <a:xfrm>
            <a:off x="8486670" y="6159520"/>
            <a:ext cx="404337" cy="253916"/>
          </a:xfrm>
          <a:prstGeom prst="rect">
            <a:avLst/>
          </a:prstGeom>
          <a:noFill/>
        </p:spPr>
        <p:txBody>
          <a:bodyPr wrap="square" rtlCol="0">
            <a:spAutoFit/>
          </a:bodyPr>
          <a:lstStyle/>
          <a:p>
            <a:pPr marL="0" algn="r" defTabSz="914400" rtl="0" eaLnBrk="1" latinLnBrk="0" hangingPunct="1"/>
            <a:fld id="{78E8E05D-6330-400F-ADBB-AC9D283E6126}" type="slidenum">
              <a:rPr lang="en-US" sz="105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pic>
        <p:nvPicPr>
          <p:cNvPr id="32" name="Picture 3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17" name="Picture 1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18" name="Picture 1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3948061871"/>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56046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1012" y="34207"/>
            <a:ext cx="8221924" cy="198549"/>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
        <p:nvSpPr>
          <p:cNvPr id="9" name="Content Placeholder 2"/>
          <p:cNvSpPr>
            <a:spLocks noGrp="1"/>
          </p:cNvSpPr>
          <p:nvPr>
            <p:ph sz="half" idx="1" hasCustomPrompt="1"/>
          </p:nvPr>
        </p:nvSpPr>
        <p:spPr>
          <a:xfrm>
            <a:off x="481012" y="1196916"/>
            <a:ext cx="3957638" cy="428783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0" name="Content Placeholder 3"/>
          <p:cNvSpPr>
            <a:spLocks noGrp="1"/>
          </p:cNvSpPr>
          <p:nvPr>
            <p:ph sz="half" idx="2" hasCustomPrompt="1"/>
          </p:nvPr>
        </p:nvSpPr>
        <p:spPr>
          <a:xfrm>
            <a:off x="4714876" y="1206684"/>
            <a:ext cx="3988060" cy="4278070"/>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1" name="Text Placeholder 8"/>
          <p:cNvSpPr>
            <a:spLocks noGrp="1"/>
          </p:cNvSpPr>
          <p:nvPr>
            <p:ph type="body" sz="quarter" idx="14" hasCustomPrompt="1"/>
          </p:nvPr>
        </p:nvSpPr>
        <p:spPr>
          <a:xfrm>
            <a:off x="481012" y="5727824"/>
            <a:ext cx="8221924" cy="266451"/>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a:t>Insert Source and/or Notes here</a:t>
            </a:r>
          </a:p>
        </p:txBody>
      </p:sp>
      <p:cxnSp>
        <p:nvCxnSpPr>
          <p:cNvPr id="12" name="Straight Connector 11"/>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1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2141493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Rectangle 12"/>
          <p:cNvSpPr/>
          <p:nvPr userDrawn="1"/>
        </p:nvSpPr>
        <p:spPr>
          <a:xfrm>
            <a:off x="685800" y="1257300"/>
            <a:ext cx="7391400" cy="4801314"/>
          </a:xfrm>
          <a:prstGeom prst="rect">
            <a:avLst/>
          </a:prstGeom>
        </p:spPr>
        <p:txBody>
          <a:bodyPr wrap="square">
            <a:spAutoFit/>
          </a:bodyPr>
          <a:lstStyle/>
          <a:p>
            <a:pPr marL="285750" lvl="0" indent="-285750">
              <a:buFont typeface="Arial" panose="020B0604020202020204" pitchFamily="34" charset="0"/>
              <a:buChar char="•"/>
            </a:pPr>
            <a:r>
              <a:rPr lang="en-US" dirty="0"/>
              <a:t>Insert Bullet Text Level 1 Here</a:t>
            </a:r>
          </a:p>
          <a:p>
            <a:pPr marL="742950" lvl="1" indent="-285750">
              <a:buFont typeface="Arial" panose="020B0604020202020204" pitchFamily="34" charset="0"/>
              <a:buChar char="•"/>
            </a:pPr>
            <a:r>
              <a:rPr lang="en-US" dirty="0"/>
              <a:t>Insert Bullet Text Level 2 Here</a:t>
            </a:r>
          </a:p>
          <a:p>
            <a:pPr marL="1200150" lvl="2" indent="-285750">
              <a:buFont typeface="Arial" panose="020B0604020202020204" pitchFamily="34" charset="0"/>
              <a:buChar char="•"/>
            </a:pPr>
            <a:r>
              <a:rPr lang="en-US" dirty="0"/>
              <a:t>Insert Bullet Text Level 3 Here</a:t>
            </a:r>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914400" lvl="2" indent="0">
              <a:buFont typeface="Arial" panose="020B0604020202020204" pitchFamily="34" charset="0"/>
              <a:buNone/>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914400" lvl="2" indent="0">
              <a:buFont typeface="Arial" panose="020B0604020202020204" pitchFamily="34" charset="0"/>
              <a:buNone/>
            </a:pPr>
            <a:endParaRPr lang="en-US" dirty="0"/>
          </a:p>
          <a:p>
            <a:pPr marL="914400" lvl="2" indent="0">
              <a:buFont typeface="Arial" panose="020B0604020202020204" pitchFamily="34" charset="0"/>
              <a:buNone/>
            </a:pPr>
            <a:endParaRPr lang="en-US" dirty="0"/>
          </a:p>
          <a:p>
            <a:pPr marL="914400" lvl="2" indent="0">
              <a:buFont typeface="Arial" panose="020B0604020202020204" pitchFamily="34" charset="0"/>
              <a:buNone/>
            </a:pPr>
            <a:endParaRPr lang="en-US" dirty="0"/>
          </a:p>
          <a:p>
            <a:pPr marL="914400" lvl="2" indent="0">
              <a:buFont typeface="Arial" panose="020B0604020202020204" pitchFamily="34" charset="0"/>
              <a:buNone/>
            </a:pPr>
            <a:endParaRPr lang="en-US" dirty="0"/>
          </a:p>
        </p:txBody>
      </p:sp>
      <p:sp>
        <p:nvSpPr>
          <p:cNvPr id="14" name="TextBox 13"/>
          <p:cNvSpPr txBox="1"/>
          <p:nvPr userDrawn="1"/>
        </p:nvSpPr>
        <p:spPr>
          <a:xfrm>
            <a:off x="9298492" y="5904725"/>
            <a:ext cx="448235" cy="307777"/>
          </a:xfrm>
          <a:prstGeom prst="rect">
            <a:avLst/>
          </a:prstGeom>
          <a:noFill/>
        </p:spPr>
        <p:txBody>
          <a:bodyPr wrap="square" rtlCol="0">
            <a:spAutoFit/>
          </a:bodyPr>
          <a:lstStyle/>
          <a:p>
            <a:pPr marL="0" algn="r" defTabSz="914400" rtl="0" eaLnBrk="1" latinLnBrk="0" hangingPunct="1"/>
            <a:fld id="{78E8E05D-6330-400F-ADBB-AC9D283E6126}" type="slidenum">
              <a:rPr lang="en-US" sz="140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2234777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955497"/>
            <a:ext cx="4016636"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27992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16379"/>
            <a:ext cx="8076009" cy="1143000"/>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629842" y="162027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49" y="1620271"/>
            <a:ext cx="407670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49" y="2505075"/>
            <a:ext cx="4076701"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53003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7" y="996593"/>
            <a:ext cx="4845310" cy="48723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84094" y="996593"/>
            <a:ext cx="3094925" cy="48723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6" name="Straight Connector 5"/>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2536749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1012" y="34207"/>
            <a:ext cx="8221924" cy="198549"/>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
        <p:nvSpPr>
          <p:cNvPr id="9" name="Content Placeholder 2"/>
          <p:cNvSpPr>
            <a:spLocks noGrp="1"/>
          </p:cNvSpPr>
          <p:nvPr>
            <p:ph sz="half" idx="1" hasCustomPrompt="1"/>
          </p:nvPr>
        </p:nvSpPr>
        <p:spPr>
          <a:xfrm>
            <a:off x="481012" y="1196916"/>
            <a:ext cx="3957638" cy="428783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0" name="Content Placeholder 3"/>
          <p:cNvSpPr>
            <a:spLocks noGrp="1"/>
          </p:cNvSpPr>
          <p:nvPr>
            <p:ph sz="half" idx="2" hasCustomPrompt="1"/>
          </p:nvPr>
        </p:nvSpPr>
        <p:spPr>
          <a:xfrm>
            <a:off x="4714876" y="1206684"/>
            <a:ext cx="3988060" cy="4278070"/>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1" name="Text Placeholder 8"/>
          <p:cNvSpPr>
            <a:spLocks noGrp="1"/>
          </p:cNvSpPr>
          <p:nvPr>
            <p:ph type="body" sz="quarter" idx="14" hasCustomPrompt="1"/>
          </p:nvPr>
        </p:nvSpPr>
        <p:spPr>
          <a:xfrm>
            <a:off x="481012" y="5727824"/>
            <a:ext cx="8221924" cy="266451"/>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a:t>Insert Source and/or Notes here</a:t>
            </a:r>
          </a:p>
        </p:txBody>
      </p:sp>
      <p:cxnSp>
        <p:nvCxnSpPr>
          <p:cNvPr id="12" name="Straight Connector 11"/>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1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41992995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16593"/>
            <a:ext cx="8072437" cy="2852737"/>
          </a:xfrm>
          <a:prstGeom prst="rect">
            <a:avLst/>
          </a:prstGeo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402681"/>
            <a:ext cx="8072436" cy="146108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92602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2979316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amp;A or Thank You">
    <p:bg>
      <p:bgRef idx="1001">
        <a:schemeClr val="bg2"/>
      </p:bgRef>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0" y="2746375"/>
            <a:ext cx="9144000" cy="824706"/>
          </a:xfrm>
        </p:spPr>
        <p:txBody>
          <a:bodyPr anchor="t">
            <a:noAutofit/>
          </a:bodyPr>
          <a:lstStyle>
            <a:lvl1pPr marL="0" indent="0" algn="ctr">
              <a:defRPr sz="4000" b="1" cap="none" baseline="0">
                <a:solidFill>
                  <a:schemeClr val="tx1"/>
                </a:solidFill>
              </a:defRPr>
            </a:lvl1pPr>
          </a:lstStyle>
          <a:p>
            <a:r>
              <a:rPr lang="en-US" dirty="0"/>
              <a:t>Insert Q&amp;A or Thank You Here</a:t>
            </a:r>
          </a:p>
        </p:txBody>
      </p:sp>
    </p:spTree>
    <p:extLst>
      <p:ext uri="{BB962C8B-B14F-4D97-AF65-F5344CB8AC3E}">
        <p14:creationId xmlns:p14="http://schemas.microsoft.com/office/powerpoint/2010/main" val="3268389934"/>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Title 1"/>
          <p:cNvSpPr>
            <a:spLocks noGrp="1"/>
          </p:cNvSpPr>
          <p:nvPr>
            <p:ph type="ctrTitle"/>
          </p:nvPr>
        </p:nvSpPr>
        <p:spPr>
          <a:xfrm>
            <a:off x="4061617" y="3640047"/>
            <a:ext cx="4588328" cy="550862"/>
          </a:xfrm>
        </p:spPr>
        <p:txBody>
          <a:bodyPr>
            <a:noAutofit/>
          </a:bodyPr>
          <a:lstStyle>
            <a:lvl1pPr>
              <a:defRPr sz="2400" b="1">
                <a:solidFill>
                  <a:srgbClr val="002060"/>
                </a:solidFill>
              </a:defRPr>
            </a:lvl1pPr>
          </a:lstStyle>
          <a:p>
            <a:endParaRPr lang="en-US" dirty="0"/>
          </a:p>
        </p:txBody>
      </p:sp>
      <p:sp>
        <p:nvSpPr>
          <p:cNvPr id="9" name="Subtitle 2"/>
          <p:cNvSpPr>
            <a:spLocks noGrp="1"/>
          </p:cNvSpPr>
          <p:nvPr>
            <p:ph type="subTitle" idx="1"/>
          </p:nvPr>
        </p:nvSpPr>
        <p:spPr>
          <a:xfrm>
            <a:off x="4061617" y="4444213"/>
            <a:ext cx="4588328" cy="415412"/>
          </a:xfrm>
        </p:spPr>
        <p:txBody>
          <a:bodyPr>
            <a:normAutofit/>
          </a:bodyPr>
          <a:lstStyle>
            <a:lvl1pPr marL="0" indent="0" algn="l">
              <a:buNone/>
              <a:defRPr sz="20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1" name="Text Placeholder 8"/>
          <p:cNvSpPr>
            <a:spLocks noGrp="1"/>
          </p:cNvSpPr>
          <p:nvPr>
            <p:ph type="body" sz="quarter" idx="10" hasCustomPrompt="1"/>
          </p:nvPr>
        </p:nvSpPr>
        <p:spPr>
          <a:xfrm>
            <a:off x="4061617" y="5112929"/>
            <a:ext cx="4588328" cy="401169"/>
          </a:xfrm>
        </p:spPr>
        <p:txBody>
          <a:bodyPr>
            <a:normAutofit/>
          </a:bodyPr>
          <a:lstStyle>
            <a:lvl1pPr algn="l">
              <a:buNone/>
              <a:defRPr sz="1400">
                <a:solidFill>
                  <a:srgbClr val="002060"/>
                </a:solidFill>
              </a:defRPr>
            </a:lvl1pPr>
          </a:lstStyle>
          <a:p>
            <a:pPr lvl="0"/>
            <a:r>
              <a:rPr lang="en-US" dirty="0"/>
              <a:t>Date (optional)</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10811" y="781942"/>
            <a:ext cx="5236918" cy="2786113"/>
          </a:xfrm>
          <a:prstGeom prst="rect">
            <a:avLst/>
          </a:prstGeom>
        </p:spPr>
      </p:pic>
      <p:sp>
        <p:nvSpPr>
          <p:cNvPr id="6" name="TextBox 5"/>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schemeClr val="bg1"/>
                </a:solidFill>
              </a:rPr>
              <a:t>   </a:t>
            </a:r>
            <a:r>
              <a:rPr lang="en-US" sz="1400" b="1" i="1" dirty="0">
                <a:solidFill>
                  <a:schemeClr val="bg1"/>
                </a:solidFill>
              </a:rPr>
              <a:t>Draft for Discussion Purposes Only</a:t>
            </a:r>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22" name="Picture 2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3" name="Picture 2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4" name="Picture 2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13813748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Title 1"/>
          <p:cNvSpPr>
            <a:spLocks noGrp="1"/>
          </p:cNvSpPr>
          <p:nvPr>
            <p:ph type="ctrTitle"/>
          </p:nvPr>
        </p:nvSpPr>
        <p:spPr>
          <a:xfrm>
            <a:off x="4061617" y="3640047"/>
            <a:ext cx="4588328" cy="550862"/>
          </a:xfrm>
        </p:spPr>
        <p:txBody>
          <a:bodyPr>
            <a:noAutofit/>
          </a:bodyPr>
          <a:lstStyle>
            <a:lvl1pPr>
              <a:defRPr sz="2400" b="1">
                <a:solidFill>
                  <a:srgbClr val="002060"/>
                </a:solidFill>
              </a:defRPr>
            </a:lvl1pPr>
          </a:lstStyle>
          <a:p>
            <a:endParaRPr lang="en-US" dirty="0"/>
          </a:p>
        </p:txBody>
      </p:sp>
      <p:sp>
        <p:nvSpPr>
          <p:cNvPr id="9" name="Subtitle 2"/>
          <p:cNvSpPr>
            <a:spLocks noGrp="1"/>
          </p:cNvSpPr>
          <p:nvPr>
            <p:ph type="subTitle" idx="1"/>
          </p:nvPr>
        </p:nvSpPr>
        <p:spPr>
          <a:xfrm>
            <a:off x="4061617" y="4444213"/>
            <a:ext cx="4588328" cy="415412"/>
          </a:xfrm>
        </p:spPr>
        <p:txBody>
          <a:bodyPr>
            <a:normAutofit/>
          </a:bodyPr>
          <a:lstStyle>
            <a:lvl1pPr marL="0" indent="0" algn="l">
              <a:buNone/>
              <a:defRPr sz="20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1" name="Text Placeholder 8"/>
          <p:cNvSpPr>
            <a:spLocks noGrp="1"/>
          </p:cNvSpPr>
          <p:nvPr>
            <p:ph type="body" sz="quarter" idx="10" hasCustomPrompt="1"/>
          </p:nvPr>
        </p:nvSpPr>
        <p:spPr>
          <a:xfrm>
            <a:off x="4061617" y="5112929"/>
            <a:ext cx="4588328" cy="401169"/>
          </a:xfrm>
        </p:spPr>
        <p:txBody>
          <a:bodyPr>
            <a:normAutofit/>
          </a:bodyPr>
          <a:lstStyle>
            <a:lvl1pPr algn="l">
              <a:buNone/>
              <a:defRPr sz="1400">
                <a:solidFill>
                  <a:srgbClr val="002060"/>
                </a:solidFill>
              </a:defRPr>
            </a:lvl1pPr>
          </a:lstStyle>
          <a:p>
            <a:pPr lvl="0"/>
            <a:r>
              <a:rPr lang="en-US" dirty="0"/>
              <a:t>Date (optional)</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10811" y="781942"/>
            <a:ext cx="5236918" cy="2786113"/>
          </a:xfrm>
          <a:prstGeom prst="rect">
            <a:avLst/>
          </a:prstGeom>
        </p:spPr>
      </p:pic>
      <p:sp>
        <p:nvSpPr>
          <p:cNvPr id="6" name="TextBox 5"/>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schemeClr val="bg1"/>
                </a:solidFill>
              </a:rPr>
              <a:t>   </a:t>
            </a:r>
            <a:r>
              <a:rPr lang="en-US" sz="1400" b="1" i="1" dirty="0">
                <a:solidFill>
                  <a:schemeClr val="bg1"/>
                </a:solidFill>
              </a:rPr>
              <a:t>Draft for Discussion Purposes Only</a:t>
            </a:r>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22" name="Picture 2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3" name="Picture 2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4" name="Picture 2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12894359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Final Slide">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53541" y="1932031"/>
            <a:ext cx="5236918" cy="2786113"/>
          </a:xfrm>
          <a:prstGeom prst="rect">
            <a:avLst/>
          </a:prstGeom>
        </p:spPr>
      </p:pic>
      <p:sp>
        <p:nvSpPr>
          <p:cNvPr id="14" name="TextBox 13"/>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schemeClr val="bg1"/>
                </a:solidFill>
              </a:rPr>
              <a:t>   </a:t>
            </a:r>
            <a:r>
              <a:rPr lang="en-US" sz="1400" b="1" i="1" dirty="0">
                <a:solidFill>
                  <a:schemeClr val="bg1"/>
                </a:solidFill>
              </a:rPr>
              <a:t>Draft for Discussion Purposes Only</a:t>
            </a:r>
          </a:p>
        </p:txBody>
      </p:sp>
      <p:sp>
        <p:nvSpPr>
          <p:cNvPr id="16" name="TextBox 15"/>
          <p:cNvSpPr txBox="1"/>
          <p:nvPr userDrawn="1"/>
        </p:nvSpPr>
        <p:spPr>
          <a:xfrm>
            <a:off x="8486670" y="6159520"/>
            <a:ext cx="404337" cy="253916"/>
          </a:xfrm>
          <a:prstGeom prst="rect">
            <a:avLst/>
          </a:prstGeom>
          <a:noFill/>
        </p:spPr>
        <p:txBody>
          <a:bodyPr wrap="square" rtlCol="0">
            <a:spAutoFit/>
          </a:bodyPr>
          <a:lstStyle/>
          <a:p>
            <a:pPr marL="0" algn="r" defTabSz="914400" rtl="0" eaLnBrk="1" latinLnBrk="0" hangingPunct="1"/>
            <a:fld id="{78E8E05D-6330-400F-ADBB-AC9D283E6126}" type="slidenum">
              <a:rPr lang="en-US" sz="105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pic>
        <p:nvPicPr>
          <p:cNvPr id="32" name="Picture 3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17" name="Picture 1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18" name="Picture 1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2824956207"/>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71574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1012" y="34207"/>
            <a:ext cx="8221924" cy="198549"/>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
        <p:nvSpPr>
          <p:cNvPr id="9" name="Content Placeholder 2"/>
          <p:cNvSpPr>
            <a:spLocks noGrp="1"/>
          </p:cNvSpPr>
          <p:nvPr>
            <p:ph sz="half" idx="1" hasCustomPrompt="1"/>
          </p:nvPr>
        </p:nvSpPr>
        <p:spPr>
          <a:xfrm>
            <a:off x="481012" y="1196916"/>
            <a:ext cx="3957638" cy="428783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0" name="Content Placeholder 3"/>
          <p:cNvSpPr>
            <a:spLocks noGrp="1"/>
          </p:cNvSpPr>
          <p:nvPr>
            <p:ph sz="half" idx="2" hasCustomPrompt="1"/>
          </p:nvPr>
        </p:nvSpPr>
        <p:spPr>
          <a:xfrm>
            <a:off x="4714876" y="1206684"/>
            <a:ext cx="3988060" cy="4278070"/>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1" name="Text Placeholder 8"/>
          <p:cNvSpPr>
            <a:spLocks noGrp="1"/>
          </p:cNvSpPr>
          <p:nvPr>
            <p:ph type="body" sz="quarter" idx="14" hasCustomPrompt="1"/>
          </p:nvPr>
        </p:nvSpPr>
        <p:spPr>
          <a:xfrm>
            <a:off x="481012" y="5727824"/>
            <a:ext cx="8221924" cy="266451"/>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a:t>Insert Source and/or Notes here</a:t>
            </a:r>
          </a:p>
        </p:txBody>
      </p:sp>
      <p:cxnSp>
        <p:nvCxnSpPr>
          <p:cNvPr id="12" name="Straight Connector 11"/>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1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37761594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Rectangle 12"/>
          <p:cNvSpPr/>
          <p:nvPr userDrawn="1"/>
        </p:nvSpPr>
        <p:spPr>
          <a:xfrm>
            <a:off x="685800" y="1257300"/>
            <a:ext cx="7391400" cy="4801314"/>
          </a:xfrm>
          <a:prstGeom prst="rect">
            <a:avLst/>
          </a:prstGeom>
        </p:spPr>
        <p:txBody>
          <a:bodyPr wrap="square">
            <a:spAutoFit/>
          </a:bodyPr>
          <a:lstStyle/>
          <a:p>
            <a:pPr marL="285750" indent="-285750">
              <a:buFont typeface="Arial" panose="020B0604020202020204" pitchFamily="34" charset="0"/>
              <a:buChar char="•"/>
            </a:pPr>
            <a:r>
              <a:rPr lang="en-US" dirty="0">
                <a:solidFill>
                  <a:prstClr val="black"/>
                </a:solidFill>
              </a:rPr>
              <a:t>Insert Bullet Text Level 1 Here</a:t>
            </a:r>
          </a:p>
          <a:p>
            <a:pPr marL="742950" lvl="1" indent="-285750">
              <a:buFont typeface="Arial" panose="020B0604020202020204" pitchFamily="34" charset="0"/>
              <a:buChar char="•"/>
            </a:pPr>
            <a:r>
              <a:rPr lang="en-US" dirty="0">
                <a:solidFill>
                  <a:prstClr val="black"/>
                </a:solidFill>
              </a:rPr>
              <a:t>Insert Bullet Text Level 2 Here</a:t>
            </a:r>
          </a:p>
          <a:p>
            <a:pPr marL="1200150" lvl="2" indent="-285750">
              <a:buFont typeface="Arial" panose="020B0604020202020204" pitchFamily="34" charset="0"/>
              <a:buChar char="•"/>
            </a:pPr>
            <a:r>
              <a:rPr lang="en-US" dirty="0">
                <a:solidFill>
                  <a:prstClr val="black"/>
                </a:solidFill>
              </a:rPr>
              <a:t>Insert Bullet Text Level 3 Here</a:t>
            </a: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p:txBody>
      </p:sp>
      <p:sp>
        <p:nvSpPr>
          <p:cNvPr id="14" name="TextBox 13"/>
          <p:cNvSpPr txBox="1"/>
          <p:nvPr userDrawn="1"/>
        </p:nvSpPr>
        <p:spPr>
          <a:xfrm>
            <a:off x="9298492" y="5904725"/>
            <a:ext cx="448235" cy="307777"/>
          </a:xfrm>
          <a:prstGeom prst="rect">
            <a:avLst/>
          </a:prstGeom>
          <a:noFill/>
        </p:spPr>
        <p:txBody>
          <a:bodyPr wrap="square" rtlCol="0">
            <a:spAutoFit/>
          </a:bodyPr>
          <a:lstStyle/>
          <a:p>
            <a:pPr algn="r"/>
            <a:fld id="{78E8E05D-6330-400F-ADBB-AC9D283E6126}" type="slidenum">
              <a:rPr lang="en-US" sz="1400" b="1" smtClean="0">
                <a:solidFill>
                  <a:prstClr val="white"/>
                </a:solidFill>
              </a:rPr>
              <a:pPr algn="r"/>
              <a:t>‹#›</a:t>
            </a:fld>
            <a:endParaRPr lang="en-US" sz="1200" b="1" dirty="0">
              <a:solidFill>
                <a:prstClr val="white"/>
              </a:solidFill>
            </a:endParaRP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5155510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955497"/>
            <a:ext cx="4016636"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7352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Rectangle 12"/>
          <p:cNvSpPr/>
          <p:nvPr userDrawn="1"/>
        </p:nvSpPr>
        <p:spPr>
          <a:xfrm>
            <a:off x="685800" y="1257300"/>
            <a:ext cx="7391400" cy="4801314"/>
          </a:xfrm>
          <a:prstGeom prst="rect">
            <a:avLst/>
          </a:prstGeom>
        </p:spPr>
        <p:txBody>
          <a:bodyPr wrap="square">
            <a:spAutoFit/>
          </a:bodyPr>
          <a:lstStyle/>
          <a:p>
            <a:pPr marL="285750" lvl="0" indent="-285750">
              <a:buFont typeface="Arial" panose="020B0604020202020204" pitchFamily="34" charset="0"/>
              <a:buChar char="•"/>
            </a:pPr>
            <a:r>
              <a:rPr lang="en-US" dirty="0"/>
              <a:t>Insert Bullet Text Level 1 Here</a:t>
            </a:r>
          </a:p>
          <a:p>
            <a:pPr marL="742950" lvl="1" indent="-285750">
              <a:buFont typeface="Arial" panose="020B0604020202020204" pitchFamily="34" charset="0"/>
              <a:buChar char="•"/>
            </a:pPr>
            <a:r>
              <a:rPr lang="en-US" dirty="0"/>
              <a:t>Insert Bullet Text Level 2 Here</a:t>
            </a:r>
          </a:p>
          <a:p>
            <a:pPr marL="1200150" lvl="2" indent="-285750">
              <a:buFont typeface="Arial" panose="020B0604020202020204" pitchFamily="34" charset="0"/>
              <a:buChar char="•"/>
            </a:pPr>
            <a:r>
              <a:rPr lang="en-US" dirty="0"/>
              <a:t>Insert Bullet Text Level 3 Here</a:t>
            </a:r>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914400" lvl="2" indent="0">
              <a:buFont typeface="Arial" panose="020B0604020202020204" pitchFamily="34" charset="0"/>
              <a:buNone/>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914400" lvl="2" indent="0">
              <a:buFont typeface="Arial" panose="020B0604020202020204" pitchFamily="34" charset="0"/>
              <a:buNone/>
            </a:pPr>
            <a:endParaRPr lang="en-US" dirty="0"/>
          </a:p>
          <a:p>
            <a:pPr marL="914400" lvl="2" indent="0">
              <a:buFont typeface="Arial" panose="020B0604020202020204" pitchFamily="34" charset="0"/>
              <a:buNone/>
            </a:pPr>
            <a:endParaRPr lang="en-US" dirty="0"/>
          </a:p>
          <a:p>
            <a:pPr marL="914400" lvl="2" indent="0">
              <a:buFont typeface="Arial" panose="020B0604020202020204" pitchFamily="34" charset="0"/>
              <a:buNone/>
            </a:pPr>
            <a:endParaRPr lang="en-US" dirty="0"/>
          </a:p>
          <a:p>
            <a:pPr marL="914400" lvl="2" indent="0">
              <a:buFont typeface="Arial" panose="020B0604020202020204" pitchFamily="34" charset="0"/>
              <a:buNone/>
            </a:pPr>
            <a:endParaRPr lang="en-US" dirty="0"/>
          </a:p>
        </p:txBody>
      </p:sp>
      <p:sp>
        <p:nvSpPr>
          <p:cNvPr id="14" name="TextBox 13"/>
          <p:cNvSpPr txBox="1"/>
          <p:nvPr userDrawn="1"/>
        </p:nvSpPr>
        <p:spPr>
          <a:xfrm>
            <a:off x="9298492" y="5904725"/>
            <a:ext cx="448235" cy="307777"/>
          </a:xfrm>
          <a:prstGeom prst="rect">
            <a:avLst/>
          </a:prstGeom>
          <a:noFill/>
        </p:spPr>
        <p:txBody>
          <a:bodyPr wrap="square" rtlCol="0">
            <a:spAutoFit/>
          </a:bodyPr>
          <a:lstStyle/>
          <a:p>
            <a:pPr marL="0" algn="r" defTabSz="914400" rtl="0" eaLnBrk="1" latinLnBrk="0" hangingPunct="1"/>
            <a:fld id="{78E8E05D-6330-400F-ADBB-AC9D283E6126}" type="slidenum">
              <a:rPr lang="en-US" sz="140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18541146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16379"/>
            <a:ext cx="8076009" cy="1143000"/>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629842" y="162027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49" y="1620271"/>
            <a:ext cx="407670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49" y="2505075"/>
            <a:ext cx="4076701"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37539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7" y="996593"/>
            <a:ext cx="4845310" cy="48723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84094" y="996593"/>
            <a:ext cx="3094925" cy="48723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6" name="Straight Connector 5"/>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34059189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16593"/>
            <a:ext cx="8072437" cy="2852737"/>
          </a:xfrm>
          <a:prstGeom prst="rect">
            <a:avLst/>
          </a:prstGeo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402681"/>
            <a:ext cx="8072436" cy="146108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2367878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6280495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amp;A or Thank You">
    <p:bg>
      <p:bgRef idx="1001">
        <a:schemeClr val="bg2"/>
      </p:bgRef>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0" y="2746375"/>
            <a:ext cx="9144000" cy="824706"/>
          </a:xfrm>
        </p:spPr>
        <p:txBody>
          <a:bodyPr anchor="t">
            <a:noAutofit/>
          </a:bodyPr>
          <a:lstStyle>
            <a:lvl1pPr marL="0" indent="0" algn="ctr">
              <a:defRPr sz="4000" b="1" cap="none" baseline="0">
                <a:solidFill>
                  <a:schemeClr val="tx1"/>
                </a:solidFill>
              </a:defRPr>
            </a:lvl1pPr>
          </a:lstStyle>
          <a:p>
            <a:r>
              <a:rPr lang="en-US" dirty="0"/>
              <a:t>Insert Q&amp;A or Thank You Here</a:t>
            </a:r>
          </a:p>
        </p:txBody>
      </p:sp>
    </p:spTree>
    <p:extLst>
      <p:ext uri="{BB962C8B-B14F-4D97-AF65-F5344CB8AC3E}">
        <p14:creationId xmlns:p14="http://schemas.microsoft.com/office/powerpoint/2010/main" val="2166617238"/>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cSld name="Final Slide">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53541" y="1932031"/>
            <a:ext cx="5236918" cy="2786113"/>
          </a:xfrm>
          <a:prstGeom prst="rect">
            <a:avLst/>
          </a:prstGeom>
        </p:spPr>
      </p:pic>
      <p:sp>
        <p:nvSpPr>
          <p:cNvPr id="14" name="TextBox 13"/>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smtClean="0">
                <a:solidFill>
                  <a:prstClr val="white"/>
                </a:solidFill>
              </a:rPr>
              <a:t>   </a:t>
            </a:r>
            <a:endParaRPr lang="en-US" sz="1400" b="1" i="1" dirty="0">
              <a:solidFill>
                <a:prstClr val="white"/>
              </a:solidFill>
            </a:endParaRPr>
          </a:p>
        </p:txBody>
      </p:sp>
      <p:sp>
        <p:nvSpPr>
          <p:cNvPr id="16" name="TextBox 15"/>
          <p:cNvSpPr txBox="1"/>
          <p:nvPr userDrawn="1"/>
        </p:nvSpPr>
        <p:spPr>
          <a:xfrm>
            <a:off x="8486670" y="6159520"/>
            <a:ext cx="404337" cy="253916"/>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pic>
        <p:nvPicPr>
          <p:cNvPr id="32" name="Picture 3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17" name="Picture 1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18" name="Picture 1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181581689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62548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1012" y="34207"/>
            <a:ext cx="8221924" cy="198549"/>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
        <p:nvSpPr>
          <p:cNvPr id="9" name="Content Placeholder 2"/>
          <p:cNvSpPr>
            <a:spLocks noGrp="1"/>
          </p:cNvSpPr>
          <p:nvPr>
            <p:ph sz="half" idx="1" hasCustomPrompt="1"/>
          </p:nvPr>
        </p:nvSpPr>
        <p:spPr>
          <a:xfrm>
            <a:off x="481012" y="1196916"/>
            <a:ext cx="3957638" cy="428783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0" name="Content Placeholder 3"/>
          <p:cNvSpPr>
            <a:spLocks noGrp="1"/>
          </p:cNvSpPr>
          <p:nvPr>
            <p:ph sz="half" idx="2" hasCustomPrompt="1"/>
          </p:nvPr>
        </p:nvSpPr>
        <p:spPr>
          <a:xfrm>
            <a:off x="4714876" y="1206684"/>
            <a:ext cx="3988060" cy="4278070"/>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1" name="Text Placeholder 8"/>
          <p:cNvSpPr>
            <a:spLocks noGrp="1"/>
          </p:cNvSpPr>
          <p:nvPr>
            <p:ph type="body" sz="quarter" idx="14" hasCustomPrompt="1"/>
          </p:nvPr>
        </p:nvSpPr>
        <p:spPr>
          <a:xfrm>
            <a:off x="481012" y="5727824"/>
            <a:ext cx="8221924" cy="266451"/>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a:t>Insert Source and/or Notes here</a:t>
            </a:r>
          </a:p>
        </p:txBody>
      </p:sp>
      <p:cxnSp>
        <p:nvCxnSpPr>
          <p:cNvPr id="12" name="Straight Connector 11"/>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1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239979281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Rectangle 12"/>
          <p:cNvSpPr/>
          <p:nvPr userDrawn="1"/>
        </p:nvSpPr>
        <p:spPr>
          <a:xfrm>
            <a:off x="685800" y="1257300"/>
            <a:ext cx="7391400" cy="4801314"/>
          </a:xfrm>
          <a:prstGeom prst="rect">
            <a:avLst/>
          </a:prstGeom>
        </p:spPr>
        <p:txBody>
          <a:bodyPr wrap="square">
            <a:spAutoFit/>
          </a:bodyPr>
          <a:lstStyle/>
          <a:p>
            <a:pPr marL="285750" indent="-285750">
              <a:buFont typeface="Arial" panose="020B0604020202020204" pitchFamily="34" charset="0"/>
              <a:buChar char="•"/>
            </a:pPr>
            <a:r>
              <a:rPr lang="en-US" dirty="0">
                <a:solidFill>
                  <a:prstClr val="black"/>
                </a:solidFill>
              </a:rPr>
              <a:t>Insert Bullet Text Level 1 Here</a:t>
            </a:r>
          </a:p>
          <a:p>
            <a:pPr marL="742950" lvl="1" indent="-285750">
              <a:buFont typeface="Arial" panose="020B0604020202020204" pitchFamily="34" charset="0"/>
              <a:buChar char="•"/>
            </a:pPr>
            <a:r>
              <a:rPr lang="en-US" dirty="0">
                <a:solidFill>
                  <a:prstClr val="black"/>
                </a:solidFill>
              </a:rPr>
              <a:t>Insert Bullet Text Level 2 Here</a:t>
            </a:r>
          </a:p>
          <a:p>
            <a:pPr marL="1200150" lvl="2" indent="-285750">
              <a:buFont typeface="Arial" panose="020B0604020202020204" pitchFamily="34" charset="0"/>
              <a:buChar char="•"/>
            </a:pPr>
            <a:r>
              <a:rPr lang="en-US" dirty="0">
                <a:solidFill>
                  <a:prstClr val="black"/>
                </a:solidFill>
              </a:rPr>
              <a:t>Insert Bullet Text Level 3 Here</a:t>
            </a: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p:txBody>
      </p:sp>
      <p:sp>
        <p:nvSpPr>
          <p:cNvPr id="14" name="TextBox 13"/>
          <p:cNvSpPr txBox="1"/>
          <p:nvPr userDrawn="1"/>
        </p:nvSpPr>
        <p:spPr>
          <a:xfrm>
            <a:off x="9298492" y="5904725"/>
            <a:ext cx="448235" cy="307777"/>
          </a:xfrm>
          <a:prstGeom prst="rect">
            <a:avLst/>
          </a:prstGeom>
          <a:noFill/>
        </p:spPr>
        <p:txBody>
          <a:bodyPr wrap="square" rtlCol="0">
            <a:spAutoFit/>
          </a:bodyPr>
          <a:lstStyle/>
          <a:p>
            <a:pPr algn="r"/>
            <a:fld id="{78E8E05D-6330-400F-ADBB-AC9D283E6126}" type="slidenum">
              <a:rPr lang="en-US" sz="1400" b="1" smtClean="0">
                <a:solidFill>
                  <a:prstClr val="white"/>
                </a:solidFill>
              </a:rPr>
              <a:pPr algn="r"/>
              <a:t>‹#›</a:t>
            </a:fld>
            <a:endParaRPr lang="en-US" sz="1200" b="1" dirty="0">
              <a:solidFill>
                <a:prstClr val="white"/>
              </a:solidFill>
            </a:endParaRP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26948598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955497"/>
            <a:ext cx="4016636"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1111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955497"/>
            <a:ext cx="4016636"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150867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16379"/>
            <a:ext cx="8076009" cy="1143000"/>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629842" y="162027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49" y="1620271"/>
            <a:ext cx="407670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49" y="2505075"/>
            <a:ext cx="4076701"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5156293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7" y="996593"/>
            <a:ext cx="4845310" cy="48723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84094" y="996593"/>
            <a:ext cx="3094925" cy="48723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6" name="Straight Connector 5"/>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21173619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16593"/>
            <a:ext cx="8072437" cy="2852737"/>
          </a:xfrm>
          <a:prstGeom prst="rect">
            <a:avLst/>
          </a:prstGeo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402681"/>
            <a:ext cx="8072436" cy="146108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4856013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76237418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Q&amp;A or Thank You">
    <p:bg>
      <p:bgRef idx="1001">
        <a:schemeClr val="bg2"/>
      </p:bgRef>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0" y="2746375"/>
            <a:ext cx="9144000" cy="824706"/>
          </a:xfrm>
        </p:spPr>
        <p:txBody>
          <a:bodyPr anchor="t">
            <a:noAutofit/>
          </a:bodyPr>
          <a:lstStyle>
            <a:lvl1pPr marL="0" indent="0" algn="ctr">
              <a:defRPr sz="4000" b="1" cap="none" baseline="0">
                <a:solidFill>
                  <a:schemeClr val="tx1"/>
                </a:solidFill>
              </a:defRPr>
            </a:lvl1pPr>
          </a:lstStyle>
          <a:p>
            <a:r>
              <a:rPr lang="en-US" dirty="0"/>
              <a:t>Insert Q&amp;A or Thank You Here</a:t>
            </a:r>
          </a:p>
        </p:txBody>
      </p:sp>
    </p:spTree>
    <p:extLst>
      <p:ext uri="{BB962C8B-B14F-4D97-AF65-F5344CB8AC3E}">
        <p14:creationId xmlns:p14="http://schemas.microsoft.com/office/powerpoint/2010/main" val="2835976692"/>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16379"/>
            <a:ext cx="8076009" cy="1143000"/>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629842" y="162027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49" y="1620271"/>
            <a:ext cx="407670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49" y="2505075"/>
            <a:ext cx="4076701"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53045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7" y="996593"/>
            <a:ext cx="4845310" cy="48723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84094" y="996593"/>
            <a:ext cx="3094925" cy="48723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6" name="Straight Connector 5"/>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2024145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16593"/>
            <a:ext cx="8072437" cy="2852737"/>
          </a:xfrm>
          <a:prstGeom prst="rect">
            <a:avLst/>
          </a:prstGeo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402681"/>
            <a:ext cx="8072436" cy="146108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557190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638082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amp;A or Thank You">
    <p:bg>
      <p:bgRef idx="1001">
        <a:schemeClr val="bg2"/>
      </p:bgRef>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0" y="2746375"/>
            <a:ext cx="9144000" cy="824706"/>
          </a:xfrm>
        </p:spPr>
        <p:txBody>
          <a:bodyPr anchor="t">
            <a:noAutofit/>
          </a:bodyPr>
          <a:lstStyle>
            <a:lvl1pPr marL="0" indent="0" algn="ctr">
              <a:defRPr sz="4000" b="1" cap="none" baseline="0">
                <a:solidFill>
                  <a:schemeClr val="tx1"/>
                </a:solidFill>
              </a:defRPr>
            </a:lvl1pPr>
          </a:lstStyle>
          <a:p>
            <a:r>
              <a:rPr lang="en-US" dirty="0"/>
              <a:t>Insert Q&amp;A or Thank You Here</a:t>
            </a:r>
          </a:p>
        </p:txBody>
      </p:sp>
    </p:spTree>
    <p:extLst>
      <p:ext uri="{BB962C8B-B14F-4D97-AF65-F5344CB8AC3E}">
        <p14:creationId xmlns:p14="http://schemas.microsoft.com/office/powerpoint/2010/main" val="234374841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18" Type="http://schemas.openxmlformats.org/officeDocument/2006/relationships/image" Target="../media/image6.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gif"/><Relationship Id="rId18" Type="http://schemas.openxmlformats.org/officeDocument/2006/relationships/image" Target="../media/image7.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image" Target="../media/image1.gif"/><Relationship Id="rId17" Type="http://schemas.openxmlformats.org/officeDocument/2006/relationships/image" Target="../media/image6.jpeg"/><Relationship Id="rId2" Type="http://schemas.openxmlformats.org/officeDocument/2006/relationships/slideLayout" Target="../slideLayouts/slideLayout15.xml"/><Relationship Id="rId16" Type="http://schemas.openxmlformats.org/officeDocument/2006/relationships/image" Target="../media/image5.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theme" Target="../theme/theme3.xml"/><Relationship Id="rId5" Type="http://schemas.openxmlformats.org/officeDocument/2006/relationships/slideLayout" Target="../slideLayouts/slideLayout18.xml"/><Relationship Id="rId15" Type="http://schemas.openxmlformats.org/officeDocument/2006/relationships/image" Target="../media/image4.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5.xml"/><Relationship Id="rId1" Type="http://schemas.openxmlformats.org/officeDocument/2006/relationships/slideLayout" Target="../slideLayouts/slideLayout2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image" Target="../media/image2.gif"/><Relationship Id="rId18" Type="http://schemas.openxmlformats.org/officeDocument/2006/relationships/image" Target="../media/image7.jpe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image" Target="../media/image1.gif"/><Relationship Id="rId17" Type="http://schemas.openxmlformats.org/officeDocument/2006/relationships/image" Target="../media/image6.jpeg"/><Relationship Id="rId2" Type="http://schemas.openxmlformats.org/officeDocument/2006/relationships/slideLayout" Target="../slideLayouts/slideLayout27.xml"/><Relationship Id="rId16" Type="http://schemas.openxmlformats.org/officeDocument/2006/relationships/image" Target="../media/image5.png"/><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theme" Target="../theme/theme5.xml"/><Relationship Id="rId5" Type="http://schemas.openxmlformats.org/officeDocument/2006/relationships/slideLayout" Target="../slideLayouts/slideLayout30.xml"/><Relationship Id="rId15" Type="http://schemas.openxmlformats.org/officeDocument/2006/relationships/image" Target="../media/image4.png"/><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3.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3.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image" Target="../media/image2.gif"/><Relationship Id="rId17" Type="http://schemas.openxmlformats.org/officeDocument/2006/relationships/image" Target="../media/image7.jpeg"/><Relationship Id="rId2" Type="http://schemas.openxmlformats.org/officeDocument/2006/relationships/slideLayout" Target="../slideLayouts/slideLayout37.xml"/><Relationship Id="rId16" Type="http://schemas.openxmlformats.org/officeDocument/2006/relationships/image" Target="../media/image6.jpeg"/><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image" Target="../media/image1.gif"/><Relationship Id="rId5" Type="http://schemas.openxmlformats.org/officeDocument/2006/relationships/slideLayout" Target="../slideLayouts/slideLayout40.xml"/><Relationship Id="rId15" Type="http://schemas.openxmlformats.org/officeDocument/2006/relationships/image" Target="../media/image5.png"/><Relationship Id="rId10" Type="http://schemas.openxmlformats.org/officeDocument/2006/relationships/theme" Target="../theme/theme6.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095" y="1369622"/>
            <a:ext cx="821884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schemeClr val="bg1"/>
                </a:solidFill>
              </a:rPr>
              <a:t>   </a:t>
            </a:r>
            <a:r>
              <a:rPr lang="en-US" sz="1400" b="1" i="1" dirty="0">
                <a:solidFill>
                  <a:schemeClr val="bg1"/>
                </a:solidFill>
              </a:rPr>
              <a:t>Draft for Discussion Purposes Only</a:t>
            </a:r>
          </a:p>
        </p:txBody>
      </p:sp>
      <p:sp>
        <p:nvSpPr>
          <p:cNvPr id="9" name="TextBox 8"/>
          <p:cNvSpPr txBox="1"/>
          <p:nvPr userDrawn="1"/>
        </p:nvSpPr>
        <p:spPr>
          <a:xfrm>
            <a:off x="8515106" y="6155673"/>
            <a:ext cx="375657" cy="261610"/>
          </a:xfrm>
          <a:prstGeom prst="rect">
            <a:avLst/>
          </a:prstGeom>
          <a:noFill/>
        </p:spPr>
        <p:txBody>
          <a:bodyPr wrap="square" rtlCol="0">
            <a:spAutoFit/>
          </a:bodyPr>
          <a:lstStyle/>
          <a:p>
            <a:pPr marL="0" algn="r" defTabSz="914400" rtl="0" eaLnBrk="1" latinLnBrk="0" hangingPunct="1"/>
            <a:fld id="{78E8E05D-6330-400F-ADBB-AC9D283E6126}" type="slidenum">
              <a:rPr lang="en-US" sz="105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sp>
        <p:nvSpPr>
          <p:cNvPr id="10" name="Title Placeholder 1"/>
          <p:cNvSpPr>
            <a:spLocks noGrp="1"/>
          </p:cNvSpPr>
          <p:nvPr>
            <p:ph type="title"/>
          </p:nvPr>
        </p:nvSpPr>
        <p:spPr>
          <a:xfrm>
            <a:off x="484095" y="458788"/>
            <a:ext cx="8218841" cy="504825"/>
          </a:xfrm>
          <a:prstGeom prst="rect">
            <a:avLst/>
          </a:prstGeom>
        </p:spPr>
        <p:txBody>
          <a:bodyPr vert="horz" lIns="91440" tIns="45720" rIns="91440" bIns="45720" rtlCol="0" anchor="ctr">
            <a:normAutofit/>
          </a:bodyPr>
          <a:lstStyle/>
          <a:p>
            <a:r>
              <a:rPr lang="en-US" dirty="0"/>
              <a:t>Insert Slide Title Here</a:t>
            </a:r>
          </a:p>
        </p:txBody>
      </p:sp>
      <p:pic>
        <p:nvPicPr>
          <p:cNvPr id="21" name="Picture 20"/>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3" name="Picture 2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4" name="Picture 2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633182" y="62547"/>
            <a:ext cx="1271351" cy="676376"/>
          </a:xfrm>
          <a:prstGeom prst="rect">
            <a:avLst/>
          </a:prstGeom>
        </p:spPr>
      </p:pic>
      <p:pic>
        <p:nvPicPr>
          <p:cNvPr id="25" name="Picture 24"/>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pic>
        <p:nvPicPr>
          <p:cNvPr id="28" name="Picture 27"/>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8" name="Picture 7"/>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1" name="Picture 10"/>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spTree>
    <p:extLst>
      <p:ext uri="{BB962C8B-B14F-4D97-AF65-F5344CB8AC3E}">
        <p14:creationId xmlns:p14="http://schemas.microsoft.com/office/powerpoint/2010/main" val="3293582579"/>
      </p:ext>
    </p:extLst>
  </p:cSld>
  <p:clrMap bg1="lt1" tx1="dk1" bg2="lt2" tx2="dk2" accent1="accent1" accent2="accent2" accent3="accent3" accent4="accent4" accent5="accent5" accent6="accent6" hlink="hlink" folHlink="folHlink"/>
  <p:sldLayoutIdLst>
    <p:sldLayoutId id="2147483690" r:id="rId1"/>
    <p:sldLayoutId id="2147483692" r:id="rId2"/>
    <p:sldLayoutId id="2147483688" r:id="rId3"/>
    <p:sldLayoutId id="2147483694" r:id="rId4"/>
    <p:sldLayoutId id="2147483695" r:id="rId5"/>
    <p:sldLayoutId id="2147483696" r:id="rId6"/>
    <p:sldLayoutId id="2147483693" r:id="rId7"/>
    <p:sldLayoutId id="2147483697" r:id="rId8"/>
    <p:sldLayoutId id="2147483698" r:id="rId9"/>
    <p:sldLayoutId id="2147483708" r:id="rId10"/>
    <p:sldLayoutId id="2147483709" r:id="rId11"/>
  </p:sldLayoutIdLst>
  <p:txStyles>
    <p:title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2BB0D2-2B82-4259-AEA8-73B021C3F12A}" type="datetimeFigureOut">
              <a:rPr lang="en-US" smtClean="0"/>
              <a:t>9/14/2016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3AB25-C974-4B35-BB77-65975E8124B7}" type="slidenum">
              <a:rPr lang="en-US" smtClean="0"/>
              <a:t>‹#›</a:t>
            </a:fld>
            <a:endParaRPr lang="en-US"/>
          </a:p>
        </p:txBody>
      </p:sp>
    </p:spTree>
    <p:extLst>
      <p:ext uri="{BB962C8B-B14F-4D97-AF65-F5344CB8AC3E}">
        <p14:creationId xmlns:p14="http://schemas.microsoft.com/office/powerpoint/2010/main" val="1444347445"/>
      </p:ext>
    </p:extLst>
  </p:cSld>
  <p:clrMap bg1="lt1" tx1="dk1" bg2="lt2" tx2="dk2" accent1="accent1" accent2="accent2" accent3="accent3" accent4="accent4" accent5="accent5" accent6="accent6" hlink="hlink" folHlink="folHlink"/>
  <p:sldLayoutIdLst>
    <p:sldLayoutId id="2147483691" r:id="rId1"/>
    <p:sldLayoutId id="21474837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095" y="1369622"/>
            <a:ext cx="821884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schemeClr val="bg1"/>
                </a:solidFill>
              </a:rPr>
              <a:t>   </a:t>
            </a:r>
            <a:r>
              <a:rPr lang="en-US" sz="1400" b="1" i="1" dirty="0">
                <a:solidFill>
                  <a:schemeClr val="bg1"/>
                </a:solidFill>
              </a:rPr>
              <a:t>Draft for Discussion Purposes Only</a:t>
            </a:r>
          </a:p>
        </p:txBody>
      </p:sp>
      <p:sp>
        <p:nvSpPr>
          <p:cNvPr id="9" name="TextBox 8"/>
          <p:cNvSpPr txBox="1"/>
          <p:nvPr userDrawn="1"/>
        </p:nvSpPr>
        <p:spPr>
          <a:xfrm>
            <a:off x="8515106" y="6155673"/>
            <a:ext cx="375657" cy="261610"/>
          </a:xfrm>
          <a:prstGeom prst="rect">
            <a:avLst/>
          </a:prstGeom>
          <a:noFill/>
        </p:spPr>
        <p:txBody>
          <a:bodyPr wrap="square" rtlCol="0">
            <a:spAutoFit/>
          </a:bodyPr>
          <a:lstStyle/>
          <a:p>
            <a:pPr marL="0" algn="r" defTabSz="914400" rtl="0" eaLnBrk="1" latinLnBrk="0" hangingPunct="1"/>
            <a:fld id="{78E8E05D-6330-400F-ADBB-AC9D283E6126}" type="slidenum">
              <a:rPr lang="en-US" sz="105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sp>
        <p:nvSpPr>
          <p:cNvPr id="10" name="Title Placeholder 1"/>
          <p:cNvSpPr>
            <a:spLocks noGrp="1"/>
          </p:cNvSpPr>
          <p:nvPr>
            <p:ph type="title"/>
          </p:nvPr>
        </p:nvSpPr>
        <p:spPr>
          <a:xfrm>
            <a:off x="484095" y="458788"/>
            <a:ext cx="8218841" cy="504825"/>
          </a:xfrm>
          <a:prstGeom prst="rect">
            <a:avLst/>
          </a:prstGeom>
        </p:spPr>
        <p:txBody>
          <a:bodyPr vert="horz" lIns="91440" tIns="45720" rIns="91440" bIns="45720" rtlCol="0" anchor="ctr">
            <a:normAutofit/>
          </a:bodyPr>
          <a:lstStyle/>
          <a:p>
            <a:r>
              <a:rPr lang="en-US" dirty="0"/>
              <a:t>Insert Slide Title Here</a:t>
            </a:r>
          </a:p>
        </p:txBody>
      </p:sp>
      <p:pic>
        <p:nvPicPr>
          <p:cNvPr id="21" name="Picture 20"/>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3" name="Picture 2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4" name="Picture 2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33182" y="62547"/>
            <a:ext cx="1271351" cy="676376"/>
          </a:xfrm>
          <a:prstGeom prst="rect">
            <a:avLst/>
          </a:prstGeom>
        </p:spPr>
      </p:pic>
      <p:pic>
        <p:nvPicPr>
          <p:cNvPr id="25" name="Picture 2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pic>
        <p:nvPicPr>
          <p:cNvPr id="28" name="Picture 27"/>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8" name="Picture 7"/>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1" name="Picture 10"/>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spTree>
    <p:extLst>
      <p:ext uri="{BB962C8B-B14F-4D97-AF65-F5344CB8AC3E}">
        <p14:creationId xmlns:p14="http://schemas.microsoft.com/office/powerpoint/2010/main" val="140109472"/>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1" r:id="rId10"/>
  </p:sldLayoutIdLst>
  <p:txStyles>
    <p:title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2BB0D2-2B82-4259-AEA8-73B021C3F12A}" type="datetimeFigureOut">
              <a:rPr lang="en-US" smtClean="0"/>
              <a:t>9/14/2016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3AB25-C974-4B35-BB77-65975E8124B7}" type="slidenum">
              <a:rPr lang="en-US" smtClean="0"/>
              <a:t>‹#›</a:t>
            </a:fld>
            <a:endParaRPr lang="en-US"/>
          </a:p>
        </p:txBody>
      </p:sp>
    </p:spTree>
    <p:extLst>
      <p:ext uri="{BB962C8B-B14F-4D97-AF65-F5344CB8AC3E}">
        <p14:creationId xmlns:p14="http://schemas.microsoft.com/office/powerpoint/2010/main" val="1277524315"/>
      </p:ext>
    </p:extLst>
  </p:cSld>
  <p:clrMap bg1="lt1" tx1="dk1" bg2="lt2" tx2="dk2" accent1="accent1" accent2="accent2" accent3="accent3" accent4="accent4" accent5="accent5" accent6="accent6" hlink="hlink" folHlink="folHlink"/>
  <p:sldLayoutIdLst>
    <p:sldLayoutId id="2147483723" r:id="rId1"/>
    <p:sldLayoutId id="214748372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095" y="1369622"/>
            <a:ext cx="821884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smtClean="0">
                <a:solidFill>
                  <a:schemeClr val="bg1"/>
                </a:solidFill>
              </a:rPr>
              <a:t> </a:t>
            </a:r>
            <a:r>
              <a:rPr lang="en-US" sz="1400" b="1" i="1" dirty="0" smtClean="0">
                <a:solidFill>
                  <a:schemeClr val="bg1"/>
                </a:solidFill>
              </a:rPr>
              <a:t>Draft for Discussion Purposes Only</a:t>
            </a:r>
            <a:endParaRPr lang="en-US" sz="1400" b="1" i="1" dirty="0">
              <a:solidFill>
                <a:prstClr val="white"/>
              </a:solidFill>
            </a:endParaRPr>
          </a:p>
        </p:txBody>
      </p:sp>
      <p:sp>
        <p:nvSpPr>
          <p:cNvPr id="9" name="TextBox 8"/>
          <p:cNvSpPr txBox="1"/>
          <p:nvPr userDrawn="1"/>
        </p:nvSpPr>
        <p:spPr>
          <a:xfrm>
            <a:off x="8515106" y="6155673"/>
            <a:ext cx="375657" cy="261610"/>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sp>
        <p:nvSpPr>
          <p:cNvPr id="10" name="Title Placeholder 1"/>
          <p:cNvSpPr>
            <a:spLocks noGrp="1"/>
          </p:cNvSpPr>
          <p:nvPr>
            <p:ph type="title"/>
          </p:nvPr>
        </p:nvSpPr>
        <p:spPr>
          <a:xfrm>
            <a:off x="484095" y="458788"/>
            <a:ext cx="8218841" cy="504825"/>
          </a:xfrm>
          <a:prstGeom prst="rect">
            <a:avLst/>
          </a:prstGeom>
        </p:spPr>
        <p:txBody>
          <a:bodyPr vert="horz" lIns="91440" tIns="45720" rIns="91440" bIns="45720" rtlCol="0" anchor="ctr">
            <a:normAutofit/>
          </a:bodyPr>
          <a:lstStyle/>
          <a:p>
            <a:r>
              <a:rPr lang="en-US" dirty="0"/>
              <a:t>Insert Slide Title Here</a:t>
            </a:r>
          </a:p>
        </p:txBody>
      </p:sp>
      <p:pic>
        <p:nvPicPr>
          <p:cNvPr id="21" name="Picture 20"/>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3" name="Picture 2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4" name="Picture 2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33182" y="62547"/>
            <a:ext cx="1271351" cy="676376"/>
          </a:xfrm>
          <a:prstGeom prst="rect">
            <a:avLst/>
          </a:prstGeom>
        </p:spPr>
      </p:pic>
      <p:pic>
        <p:nvPicPr>
          <p:cNvPr id="25" name="Picture 2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pic>
        <p:nvPicPr>
          <p:cNvPr id="28" name="Picture 27"/>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8" name="Picture 7"/>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1" name="Picture 10"/>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spTree>
    <p:extLst>
      <p:ext uri="{BB962C8B-B14F-4D97-AF65-F5344CB8AC3E}">
        <p14:creationId xmlns:p14="http://schemas.microsoft.com/office/powerpoint/2010/main" val="4217966988"/>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Lst>
  <p:txStyles>
    <p:title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095" y="1369622"/>
            <a:ext cx="821884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Placeholder 1"/>
          <p:cNvSpPr>
            <a:spLocks noGrp="1"/>
          </p:cNvSpPr>
          <p:nvPr>
            <p:ph type="title"/>
          </p:nvPr>
        </p:nvSpPr>
        <p:spPr>
          <a:xfrm>
            <a:off x="484095" y="458788"/>
            <a:ext cx="8218841" cy="504825"/>
          </a:xfrm>
          <a:prstGeom prst="rect">
            <a:avLst/>
          </a:prstGeom>
        </p:spPr>
        <p:txBody>
          <a:bodyPr vert="horz" lIns="91440" tIns="45720" rIns="91440" bIns="45720" rtlCol="0" anchor="ctr">
            <a:normAutofit/>
          </a:bodyPr>
          <a:lstStyle/>
          <a:p>
            <a:r>
              <a:rPr lang="en-US" dirty="0"/>
              <a:t>Insert Slide Title Here</a:t>
            </a:r>
          </a:p>
        </p:txBody>
      </p:sp>
      <p:pic>
        <p:nvPicPr>
          <p:cNvPr id="21" name="Picture 20"/>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3" name="Picture 22"/>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4" name="Picture 2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633182" y="62547"/>
            <a:ext cx="1271351" cy="676376"/>
          </a:xfrm>
          <a:prstGeom prst="rect">
            <a:avLst/>
          </a:prstGeom>
        </p:spPr>
      </p:pic>
      <p:pic>
        <p:nvPicPr>
          <p:cNvPr id="25" name="Picture 24"/>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pic>
        <p:nvPicPr>
          <p:cNvPr id="28" name="Picture 27"/>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8" name="Picture 7"/>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1" name="Picture 10"/>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sp>
        <p:nvSpPr>
          <p:cNvPr id="13" name="TextBox 12"/>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smtClean="0">
                <a:solidFill>
                  <a:schemeClr val="bg1"/>
                </a:solidFill>
              </a:rPr>
              <a:t> </a:t>
            </a:r>
            <a:r>
              <a:rPr lang="en-US" sz="1400" b="1" i="1" dirty="0" smtClean="0">
                <a:solidFill>
                  <a:schemeClr val="bg1"/>
                </a:solidFill>
              </a:rPr>
              <a:t>Draft for Discussion Purposes Only</a:t>
            </a:r>
            <a:endParaRPr lang="en-US" sz="1400" b="1" i="1" dirty="0">
              <a:solidFill>
                <a:prstClr val="white"/>
              </a:solidFill>
            </a:endParaRPr>
          </a:p>
        </p:txBody>
      </p:sp>
      <p:sp>
        <p:nvSpPr>
          <p:cNvPr id="14" name="TextBox 13"/>
          <p:cNvSpPr txBox="1"/>
          <p:nvPr userDrawn="1"/>
        </p:nvSpPr>
        <p:spPr>
          <a:xfrm>
            <a:off x="8515106" y="6155673"/>
            <a:ext cx="375657" cy="261610"/>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spTree>
    <p:extLst>
      <p:ext uri="{BB962C8B-B14F-4D97-AF65-F5344CB8AC3E}">
        <p14:creationId xmlns:p14="http://schemas.microsoft.com/office/powerpoint/2010/main" val="2029045165"/>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Lst>
  <p:txStyles>
    <p:title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3.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3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6.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6.xml.rels><?xml version="1.0" encoding="UTF-8" standalone="yes"?>
<Relationships xmlns="http://schemas.openxmlformats.org/package/2006/relationships"><Relationship Id="rId3" Type="http://schemas.openxmlformats.org/officeDocument/2006/relationships/hyperlink" Target="http://www.jointutilitiesofny.org/" TargetMode="External"/><Relationship Id="rId2" Type="http://schemas.openxmlformats.org/officeDocument/2006/relationships/hyperlink" Target="https://attendee.gotowebinar.com/register/1891858566617810946" TargetMode="External"/><Relationship Id="rId1" Type="http://schemas.openxmlformats.org/officeDocument/2006/relationships/slideLayout" Target="../slideLayouts/slideLayout36.xml"/><Relationship Id="rId5" Type="http://schemas.openxmlformats.org/officeDocument/2006/relationships/hyperlink" Target="http://jointutilitiesofny.org/engagement/" TargetMode="External"/><Relationship Id="rId4" Type="http://schemas.openxmlformats.org/officeDocument/2006/relationships/hyperlink" Target="mailto:info@jointutilitiesofny.org"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mailto:info@jointutilitiesofny.org" TargetMode="External"/><Relationship Id="rId2" Type="http://schemas.openxmlformats.org/officeDocument/2006/relationships/notesSlide" Target="../notesSlides/notesSlide20.xml"/><Relationship Id="rId1" Type="http://schemas.openxmlformats.org/officeDocument/2006/relationships/slideLayout" Target="../slideLayouts/slideLayout25.xml"/><Relationship Id="rId4" Type="http://schemas.openxmlformats.org/officeDocument/2006/relationships/hyperlink" Target="http://www.jointutilitiesofny.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hyperlink" Target="http://www.jointutilitiesofny.org/" TargetMode="External"/><Relationship Id="rId2" Type="http://schemas.openxmlformats.org/officeDocument/2006/relationships/hyperlink" Target="https://attendee.gotowebinar.com/register/1891858566617810946" TargetMode="External"/><Relationship Id="rId1" Type="http://schemas.openxmlformats.org/officeDocument/2006/relationships/slideLayout" Target="../slideLayouts/slideLayout14.xml"/><Relationship Id="rId5" Type="http://schemas.openxmlformats.org/officeDocument/2006/relationships/hyperlink" Target="http://jointutilitiesofny.org/engagement/" TargetMode="External"/><Relationship Id="rId4" Type="http://schemas.openxmlformats.org/officeDocument/2006/relationships/hyperlink" Target="mailto:info@jointutilitiesofny.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422358" y="3422469"/>
            <a:ext cx="6227587" cy="768440"/>
          </a:xfrm>
        </p:spPr>
        <p:txBody>
          <a:bodyPr/>
          <a:lstStyle/>
          <a:p>
            <a:r>
              <a:rPr lang="en-US" sz="2800" dirty="0"/>
              <a:t>JU </a:t>
            </a:r>
            <a:r>
              <a:rPr lang="en-US" sz="2800" dirty="0" smtClean="0"/>
              <a:t>September Stakeholder </a:t>
            </a:r>
            <a:r>
              <a:rPr lang="en-US" sz="2800" dirty="0"/>
              <a:t>Engagement Conference </a:t>
            </a:r>
            <a:r>
              <a:rPr lang="en-US" sz="2800" dirty="0" smtClean="0"/>
              <a:t>Webinar #1</a:t>
            </a:r>
            <a:endParaRPr lang="en-US" sz="2800" dirty="0"/>
          </a:p>
        </p:txBody>
      </p:sp>
      <p:sp>
        <p:nvSpPr>
          <p:cNvPr id="3" name="Subtitle 2"/>
          <p:cNvSpPr>
            <a:spLocks noGrp="1"/>
          </p:cNvSpPr>
          <p:nvPr>
            <p:ph type="subTitle" idx="1"/>
          </p:nvPr>
        </p:nvSpPr>
        <p:spPr>
          <a:xfrm>
            <a:off x="2422358" y="4326359"/>
            <a:ext cx="4588328" cy="415412"/>
          </a:xfrm>
        </p:spPr>
        <p:txBody>
          <a:bodyPr>
            <a:normAutofit/>
          </a:bodyPr>
          <a:lstStyle/>
          <a:p>
            <a:r>
              <a:rPr lang="en-US" sz="1800" dirty="0" smtClean="0">
                <a:solidFill>
                  <a:schemeClr val="tx1"/>
                </a:solidFill>
              </a:rPr>
              <a:t>September 15th, </a:t>
            </a:r>
            <a:r>
              <a:rPr lang="en-US" sz="1800" dirty="0">
                <a:solidFill>
                  <a:schemeClr val="tx1"/>
                </a:solidFill>
              </a:rPr>
              <a:t>2016</a:t>
            </a:r>
          </a:p>
        </p:txBody>
      </p:sp>
      <p:cxnSp>
        <p:nvCxnSpPr>
          <p:cNvPr id="5" name="Straight Connector 4"/>
          <p:cNvCxnSpPr/>
          <p:nvPr/>
        </p:nvCxnSpPr>
        <p:spPr>
          <a:xfrm>
            <a:off x="2422358" y="4190909"/>
            <a:ext cx="6227587"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0" y="4741771"/>
            <a:ext cx="9144000" cy="1200329"/>
          </a:xfrm>
          <a:prstGeom prst="rect">
            <a:avLst/>
          </a:prstGeom>
          <a:noFill/>
        </p:spPr>
        <p:txBody>
          <a:bodyPr wrap="square" rtlCol="0">
            <a:spAutoFit/>
          </a:bodyPr>
          <a:lstStyle/>
          <a:p>
            <a:pPr algn="ctr"/>
            <a:r>
              <a:rPr lang="en-US" sz="2400" dirty="0" smtClean="0">
                <a:solidFill>
                  <a:srgbClr val="002060"/>
                </a:solidFill>
              </a:rPr>
              <a:t>Demand and DER Forecasting</a:t>
            </a:r>
          </a:p>
          <a:p>
            <a:pPr algn="ctr"/>
            <a:r>
              <a:rPr lang="en-US" sz="2400" dirty="0" smtClean="0">
                <a:solidFill>
                  <a:srgbClr val="002060"/>
                </a:solidFill>
              </a:rPr>
              <a:t>&amp;</a:t>
            </a:r>
          </a:p>
          <a:p>
            <a:pPr algn="ctr"/>
            <a:r>
              <a:rPr lang="en-US" sz="2400" dirty="0" smtClean="0">
                <a:solidFill>
                  <a:srgbClr val="002060"/>
                </a:solidFill>
              </a:rPr>
              <a:t>Cybersecurity and Privacy</a:t>
            </a:r>
            <a:endParaRPr lang="en-US" sz="2400" dirty="0">
              <a:solidFill>
                <a:srgbClr val="002060"/>
              </a:solidFill>
            </a:endParaRPr>
          </a:p>
        </p:txBody>
      </p:sp>
    </p:spTree>
    <p:extLst>
      <p:ext uri="{BB962C8B-B14F-4D97-AF65-F5344CB8AC3E}">
        <p14:creationId xmlns:p14="http://schemas.microsoft.com/office/powerpoint/2010/main" val="363900821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926" y="308062"/>
            <a:ext cx="8218842" cy="504825"/>
          </a:xfrm>
        </p:spPr>
        <p:txBody>
          <a:bodyPr/>
          <a:lstStyle/>
          <a:p>
            <a:r>
              <a:rPr lang="en-US" sz="2400" dirty="0" smtClean="0"/>
              <a:t>DER Growth Forecasts</a:t>
            </a:r>
            <a:endParaRPr lang="en-US" sz="2400" dirty="0"/>
          </a:p>
        </p:txBody>
      </p:sp>
      <p:sp>
        <p:nvSpPr>
          <p:cNvPr id="18" name="Content Placeholder 7"/>
          <p:cNvSpPr txBox="1">
            <a:spLocks/>
          </p:cNvSpPr>
          <p:nvPr/>
        </p:nvSpPr>
        <p:spPr>
          <a:xfrm>
            <a:off x="510990" y="1056487"/>
            <a:ext cx="8218843" cy="520882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600"/>
              </a:spcAft>
            </a:pPr>
            <a:r>
              <a:rPr lang="en-US" sz="1800" dirty="0" smtClean="0">
                <a:solidFill>
                  <a:prstClr val="black"/>
                </a:solidFill>
              </a:rPr>
              <a:t>DER </a:t>
            </a:r>
            <a:r>
              <a:rPr lang="en-US" sz="1800" dirty="0">
                <a:solidFill>
                  <a:prstClr val="black"/>
                </a:solidFill>
              </a:rPr>
              <a:t>growth forecasts </a:t>
            </a:r>
            <a:r>
              <a:rPr lang="en-US" sz="1800" dirty="0" smtClean="0">
                <a:solidFill>
                  <a:prstClr val="black"/>
                </a:solidFill>
              </a:rPr>
              <a:t>should reflect technology </a:t>
            </a:r>
            <a:r>
              <a:rPr lang="en-US" sz="1800" dirty="0">
                <a:solidFill>
                  <a:prstClr val="black"/>
                </a:solidFill>
              </a:rPr>
              <a:t>advances, policy guidance, market environment, and </a:t>
            </a:r>
            <a:r>
              <a:rPr lang="en-US" sz="1800" dirty="0" smtClean="0">
                <a:solidFill>
                  <a:prstClr val="black"/>
                </a:solidFill>
              </a:rPr>
              <a:t>how customer </a:t>
            </a:r>
            <a:r>
              <a:rPr lang="en-US" sz="1800" dirty="0">
                <a:solidFill>
                  <a:prstClr val="black"/>
                </a:solidFill>
              </a:rPr>
              <a:t>profiles influence the adoption of DERs. </a:t>
            </a:r>
            <a:endParaRPr lang="en-US" sz="1800" dirty="0" smtClean="0">
              <a:solidFill>
                <a:prstClr val="black"/>
              </a:solidFill>
            </a:endParaRPr>
          </a:p>
          <a:p>
            <a:pPr>
              <a:lnSpc>
                <a:spcPct val="100000"/>
              </a:lnSpc>
              <a:spcBef>
                <a:spcPts val="0"/>
              </a:spcBef>
              <a:spcAft>
                <a:spcPts val="600"/>
              </a:spcAft>
            </a:pPr>
            <a:r>
              <a:rPr lang="en-US" sz="1800" dirty="0">
                <a:solidFill>
                  <a:prstClr val="black"/>
                </a:solidFill>
              </a:rPr>
              <a:t>At low penetration rates, the impact of DER growth can be adequately represented through load modifiers, but as larger quantities are integrated, these technologies should be explicitly forecasted in order to accurately account for the increased uncertainties presented by the characteristics of each DER technology type and its impact on the system. </a:t>
            </a:r>
            <a:endParaRPr lang="en-US" sz="1800" dirty="0" smtClean="0">
              <a:solidFill>
                <a:prstClr val="black"/>
              </a:solidFill>
            </a:endParaRPr>
          </a:p>
          <a:p>
            <a:pPr>
              <a:lnSpc>
                <a:spcPct val="100000"/>
              </a:lnSpc>
              <a:spcBef>
                <a:spcPts val="0"/>
              </a:spcBef>
              <a:spcAft>
                <a:spcPts val="600"/>
              </a:spcAft>
            </a:pPr>
            <a:r>
              <a:rPr lang="en-US" sz="1800" dirty="0" smtClean="0">
                <a:solidFill>
                  <a:prstClr val="black"/>
                </a:solidFill>
              </a:rPr>
              <a:t>The </a:t>
            </a:r>
            <a:r>
              <a:rPr lang="en-US" sz="1800" dirty="0">
                <a:solidFill>
                  <a:prstClr val="black"/>
                </a:solidFill>
              </a:rPr>
              <a:t>granularity of the DER growth forecasts and the need for detailed, bottom-up approaches will depend on a set of utility-specific </a:t>
            </a:r>
            <a:r>
              <a:rPr lang="en-US" sz="1800" dirty="0" smtClean="0">
                <a:solidFill>
                  <a:prstClr val="black"/>
                </a:solidFill>
              </a:rPr>
              <a:t>factors:</a:t>
            </a:r>
          </a:p>
          <a:p>
            <a:pPr lvl="1">
              <a:lnSpc>
                <a:spcPct val="100000"/>
              </a:lnSpc>
              <a:spcBef>
                <a:spcPts val="0"/>
              </a:spcBef>
              <a:spcAft>
                <a:spcPts val="600"/>
              </a:spcAft>
              <a:buFont typeface="Wingdings" panose="05000000000000000000" pitchFamily="2" charset="2"/>
              <a:buChar char="q"/>
            </a:pPr>
            <a:r>
              <a:rPr lang="en-US" sz="1700" dirty="0" smtClean="0">
                <a:solidFill>
                  <a:prstClr val="black"/>
                </a:solidFill>
              </a:rPr>
              <a:t>Each </a:t>
            </a:r>
            <a:r>
              <a:rPr lang="en-US" sz="1700" dirty="0">
                <a:solidFill>
                  <a:prstClr val="black"/>
                </a:solidFill>
              </a:rPr>
              <a:t>utility’s distribution system design</a:t>
            </a:r>
          </a:p>
          <a:p>
            <a:pPr lvl="1">
              <a:lnSpc>
                <a:spcPct val="100000"/>
              </a:lnSpc>
              <a:spcBef>
                <a:spcPts val="0"/>
              </a:spcBef>
              <a:spcAft>
                <a:spcPts val="600"/>
              </a:spcAft>
              <a:buFont typeface="Wingdings" panose="05000000000000000000" pitchFamily="2" charset="2"/>
              <a:buChar char="q"/>
            </a:pPr>
            <a:r>
              <a:rPr lang="en-US" sz="1700" dirty="0">
                <a:solidFill>
                  <a:prstClr val="black"/>
                </a:solidFill>
              </a:rPr>
              <a:t>S</a:t>
            </a:r>
            <a:r>
              <a:rPr lang="en-US" sz="1700" dirty="0" smtClean="0">
                <a:solidFill>
                  <a:prstClr val="black"/>
                </a:solidFill>
              </a:rPr>
              <a:t>ystem </a:t>
            </a:r>
            <a:r>
              <a:rPr lang="en-US" sz="1700" dirty="0">
                <a:solidFill>
                  <a:prstClr val="black"/>
                </a:solidFill>
              </a:rPr>
              <a:t>information and modeling capabilities</a:t>
            </a:r>
          </a:p>
          <a:p>
            <a:pPr lvl="1">
              <a:lnSpc>
                <a:spcPct val="100000"/>
              </a:lnSpc>
              <a:spcBef>
                <a:spcPts val="0"/>
              </a:spcBef>
              <a:spcAft>
                <a:spcPts val="600"/>
              </a:spcAft>
              <a:buFont typeface="Wingdings" panose="05000000000000000000" pitchFamily="2" charset="2"/>
              <a:buChar char="q"/>
            </a:pPr>
            <a:r>
              <a:rPr lang="en-US" sz="1700" dirty="0">
                <a:solidFill>
                  <a:prstClr val="black"/>
                </a:solidFill>
              </a:rPr>
              <a:t>DER penetration</a:t>
            </a:r>
          </a:p>
          <a:p>
            <a:pPr lvl="1">
              <a:lnSpc>
                <a:spcPct val="100000"/>
              </a:lnSpc>
              <a:spcBef>
                <a:spcPts val="0"/>
              </a:spcBef>
              <a:spcAft>
                <a:spcPts val="600"/>
              </a:spcAft>
              <a:buFont typeface="Wingdings" panose="05000000000000000000" pitchFamily="2" charset="2"/>
              <a:buChar char="q"/>
            </a:pPr>
            <a:r>
              <a:rPr lang="en-US" sz="1700" dirty="0">
                <a:solidFill>
                  <a:prstClr val="black"/>
                </a:solidFill>
              </a:rPr>
              <a:t>T</a:t>
            </a:r>
            <a:r>
              <a:rPr lang="en-US" sz="1700" dirty="0" smtClean="0">
                <a:solidFill>
                  <a:prstClr val="black"/>
                </a:solidFill>
              </a:rPr>
              <a:t>he </a:t>
            </a:r>
            <a:r>
              <a:rPr lang="en-US" sz="1700" dirty="0">
                <a:solidFill>
                  <a:prstClr val="black"/>
                </a:solidFill>
              </a:rPr>
              <a:t>internal development roadmap for forecasting, including improved tools, methodologies and data </a:t>
            </a:r>
            <a:r>
              <a:rPr lang="en-US" sz="1700" dirty="0" smtClean="0">
                <a:solidFill>
                  <a:prstClr val="black"/>
                </a:solidFill>
              </a:rPr>
              <a:t>resources</a:t>
            </a:r>
          </a:p>
        </p:txBody>
      </p:sp>
    </p:spTree>
    <p:extLst>
      <p:ext uri="{BB962C8B-B14F-4D97-AF65-F5344CB8AC3E}">
        <p14:creationId xmlns:p14="http://schemas.microsoft.com/office/powerpoint/2010/main" val="3242159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926" y="308062"/>
            <a:ext cx="8218842" cy="504825"/>
          </a:xfrm>
        </p:spPr>
        <p:txBody>
          <a:bodyPr/>
          <a:lstStyle/>
          <a:p>
            <a:r>
              <a:rPr lang="en-US" sz="2400" dirty="0" smtClean="0"/>
              <a:t>DER </a:t>
            </a:r>
            <a:r>
              <a:rPr lang="en-US" sz="2400" dirty="0"/>
              <a:t>Growth </a:t>
            </a:r>
            <a:r>
              <a:rPr lang="en-US" sz="2400" dirty="0" smtClean="0"/>
              <a:t>Forecasts</a:t>
            </a:r>
            <a:endParaRPr lang="en-US" sz="2400" dirty="0"/>
          </a:p>
        </p:txBody>
      </p:sp>
      <p:sp>
        <p:nvSpPr>
          <p:cNvPr id="18" name="Content Placeholder 7"/>
          <p:cNvSpPr txBox="1">
            <a:spLocks/>
          </p:cNvSpPr>
          <p:nvPr/>
        </p:nvSpPr>
        <p:spPr>
          <a:xfrm>
            <a:off x="424926" y="812887"/>
            <a:ext cx="8224219" cy="520882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None/>
            </a:pPr>
            <a:r>
              <a:rPr lang="en-US" sz="1800" b="1" dirty="0" smtClean="0">
                <a:solidFill>
                  <a:prstClr val="black"/>
                </a:solidFill>
              </a:rPr>
              <a:t>Impact of DER growth in load forecasts and planning</a:t>
            </a:r>
          </a:p>
          <a:p>
            <a:pPr>
              <a:lnSpc>
                <a:spcPct val="100000"/>
              </a:lnSpc>
              <a:spcBef>
                <a:spcPts val="0"/>
              </a:spcBef>
              <a:spcAft>
                <a:spcPts val="600"/>
              </a:spcAft>
            </a:pPr>
            <a:r>
              <a:rPr lang="en-US" sz="1700" dirty="0">
                <a:solidFill>
                  <a:prstClr val="black"/>
                </a:solidFill>
              </a:rPr>
              <a:t>Increased penetration of DER will create both locational and aggregate impacts on the system, making it increasingly important for planners to understand the impacts of DER on a granular, circuit level, and then build on the analysis to determine the aggregate impacts on the system presented by these technologies. </a:t>
            </a:r>
          </a:p>
          <a:p>
            <a:pPr>
              <a:lnSpc>
                <a:spcPct val="100000"/>
              </a:lnSpc>
              <a:spcBef>
                <a:spcPts val="0"/>
              </a:spcBef>
              <a:spcAft>
                <a:spcPts val="600"/>
              </a:spcAft>
            </a:pPr>
            <a:r>
              <a:rPr lang="en-US" sz="1700" dirty="0" smtClean="0">
                <a:solidFill>
                  <a:prstClr val="black"/>
                </a:solidFill>
              </a:rPr>
              <a:t>As </a:t>
            </a:r>
            <a:r>
              <a:rPr lang="en-US" sz="1700" dirty="0">
                <a:solidFill>
                  <a:prstClr val="black"/>
                </a:solidFill>
              </a:rPr>
              <a:t>new </a:t>
            </a:r>
            <a:r>
              <a:rPr lang="en-US" sz="1700" dirty="0" smtClean="0">
                <a:solidFill>
                  <a:prstClr val="black"/>
                </a:solidFill>
              </a:rPr>
              <a:t>DER </a:t>
            </a:r>
            <a:r>
              <a:rPr lang="en-US" sz="1700" dirty="0">
                <a:solidFill>
                  <a:prstClr val="black"/>
                </a:solidFill>
              </a:rPr>
              <a:t>types gain a foothold in the marketplace, their deployment should be reflected in a utility’s forecast and their impact </a:t>
            </a:r>
            <a:r>
              <a:rPr lang="en-US" sz="1700" dirty="0" smtClean="0">
                <a:solidFill>
                  <a:prstClr val="black"/>
                </a:solidFill>
              </a:rPr>
              <a:t>on </a:t>
            </a:r>
            <a:r>
              <a:rPr lang="en-US" sz="1700" dirty="0">
                <a:solidFill>
                  <a:prstClr val="black"/>
                </a:solidFill>
              </a:rPr>
              <a:t>peak loading and energy forecasts should be </a:t>
            </a:r>
            <a:r>
              <a:rPr lang="en-US" sz="1700" dirty="0" smtClean="0">
                <a:solidFill>
                  <a:prstClr val="black"/>
                </a:solidFill>
              </a:rPr>
              <a:t>evaluated by </a:t>
            </a:r>
            <a:r>
              <a:rPr lang="en-US" sz="1700" dirty="0">
                <a:solidFill>
                  <a:prstClr val="black"/>
                </a:solidFill>
              </a:rPr>
              <a:t>technology and penetration </a:t>
            </a:r>
            <a:r>
              <a:rPr lang="en-US" sz="1700" dirty="0" smtClean="0">
                <a:solidFill>
                  <a:prstClr val="black"/>
                </a:solidFill>
              </a:rPr>
              <a:t>level. </a:t>
            </a:r>
          </a:p>
          <a:p>
            <a:pPr>
              <a:lnSpc>
                <a:spcPct val="100000"/>
              </a:lnSpc>
              <a:spcBef>
                <a:spcPts val="0"/>
              </a:spcBef>
              <a:spcAft>
                <a:spcPts val="600"/>
              </a:spcAft>
            </a:pPr>
            <a:r>
              <a:rPr lang="en-US" sz="1700" dirty="0">
                <a:solidFill>
                  <a:prstClr val="black"/>
                </a:solidFill>
              </a:rPr>
              <a:t>Additionally, as these DER growth forecasts become more fully integrated into load forecasts, </a:t>
            </a:r>
            <a:r>
              <a:rPr lang="en-US" sz="1700" dirty="0" smtClean="0">
                <a:solidFill>
                  <a:prstClr val="black"/>
                </a:solidFill>
              </a:rPr>
              <a:t>advanced modeling tools using probabilistic methods will be leveraged to assess the </a:t>
            </a:r>
            <a:r>
              <a:rPr lang="en-US" sz="1700" dirty="0">
                <a:solidFill>
                  <a:prstClr val="black"/>
                </a:solidFill>
              </a:rPr>
              <a:t>impact of DERs on load factor</a:t>
            </a:r>
            <a:r>
              <a:rPr lang="en-US" sz="1700" dirty="0" smtClean="0">
                <a:solidFill>
                  <a:prstClr val="black"/>
                </a:solidFill>
              </a:rPr>
              <a:t>, load profile, </a:t>
            </a:r>
            <a:r>
              <a:rPr lang="en-US" sz="1700" dirty="0">
                <a:solidFill>
                  <a:prstClr val="black"/>
                </a:solidFill>
              </a:rPr>
              <a:t>system efficiency, and other relevant </a:t>
            </a:r>
            <a:r>
              <a:rPr lang="en-US" sz="1700" dirty="0" smtClean="0">
                <a:solidFill>
                  <a:prstClr val="black"/>
                </a:solidFill>
              </a:rPr>
              <a:t>metrics.</a:t>
            </a:r>
          </a:p>
        </p:txBody>
      </p:sp>
      <p:sp>
        <p:nvSpPr>
          <p:cNvPr id="4" name="Rectangle 3"/>
          <p:cNvSpPr/>
          <p:nvPr/>
        </p:nvSpPr>
        <p:spPr>
          <a:xfrm>
            <a:off x="424926" y="4184924"/>
            <a:ext cx="7912250" cy="1831271"/>
          </a:xfrm>
          <a:prstGeom prst="rect">
            <a:avLst/>
          </a:prstGeom>
        </p:spPr>
        <p:txBody>
          <a:bodyPr wrap="square">
            <a:spAutoFit/>
          </a:bodyPr>
          <a:lstStyle/>
          <a:p>
            <a:pPr lvl="0">
              <a:spcAft>
                <a:spcPts val="600"/>
              </a:spcAft>
            </a:pPr>
            <a:r>
              <a:rPr lang="en-US" b="1" dirty="0">
                <a:solidFill>
                  <a:prstClr val="black"/>
                </a:solidFill>
              </a:rPr>
              <a:t>Incorporation of DER developer </a:t>
            </a:r>
            <a:r>
              <a:rPr lang="en-US" b="1" dirty="0" smtClean="0">
                <a:solidFill>
                  <a:prstClr val="black"/>
                </a:solidFill>
              </a:rPr>
              <a:t>data</a:t>
            </a:r>
            <a:endParaRPr lang="en-US" sz="1700" dirty="0" smtClean="0">
              <a:solidFill>
                <a:prstClr val="black"/>
              </a:solidFill>
            </a:endParaRPr>
          </a:p>
          <a:p>
            <a:pPr marL="285750" lvl="0" indent="-285750">
              <a:spcAft>
                <a:spcPts val="600"/>
              </a:spcAft>
              <a:buFont typeface="Arial" panose="020B0604020202020204" pitchFamily="34" charset="0"/>
              <a:buChar char="•"/>
            </a:pPr>
            <a:r>
              <a:rPr lang="en-US" sz="1700" dirty="0">
                <a:solidFill>
                  <a:prstClr val="black"/>
                </a:solidFill>
              </a:rPr>
              <a:t>To the extent that it is available, data inputs from DER developers and other stakeholders </a:t>
            </a:r>
            <a:r>
              <a:rPr lang="en-US" sz="1700" dirty="0" smtClean="0">
                <a:solidFill>
                  <a:prstClr val="black"/>
                </a:solidFill>
              </a:rPr>
              <a:t>may </a:t>
            </a:r>
            <a:r>
              <a:rPr lang="en-US" sz="1700" dirty="0">
                <a:solidFill>
                  <a:prstClr val="black"/>
                </a:solidFill>
              </a:rPr>
              <a:t>be </a:t>
            </a:r>
            <a:r>
              <a:rPr lang="en-US" sz="1700" dirty="0" smtClean="0">
                <a:solidFill>
                  <a:prstClr val="black"/>
                </a:solidFill>
              </a:rPr>
              <a:t>considered </a:t>
            </a:r>
            <a:r>
              <a:rPr lang="en-US" sz="1700" dirty="0">
                <a:solidFill>
                  <a:prstClr val="black"/>
                </a:solidFill>
              </a:rPr>
              <a:t>as an additional input to the development of DER growth forecasts. </a:t>
            </a:r>
          </a:p>
          <a:p>
            <a:pPr marL="285750" lvl="0" indent="-285750">
              <a:spcAft>
                <a:spcPts val="600"/>
              </a:spcAft>
              <a:buFont typeface="Arial" panose="020B0604020202020204" pitchFamily="34" charset="0"/>
              <a:buChar char="•"/>
            </a:pPr>
            <a:r>
              <a:rPr lang="en-US" sz="1700" dirty="0">
                <a:solidFill>
                  <a:prstClr val="black"/>
                </a:solidFill>
              </a:rPr>
              <a:t>Future stakeholder engagement will </a:t>
            </a:r>
            <a:r>
              <a:rPr lang="en-US" sz="1700" dirty="0" smtClean="0">
                <a:solidFill>
                  <a:prstClr val="black"/>
                </a:solidFill>
              </a:rPr>
              <a:t>inform </a:t>
            </a:r>
            <a:r>
              <a:rPr lang="en-US" sz="1700" dirty="0">
                <a:solidFill>
                  <a:prstClr val="black"/>
                </a:solidFill>
              </a:rPr>
              <a:t>decisions about </a:t>
            </a:r>
            <a:r>
              <a:rPr lang="en-US" sz="1700" dirty="0" smtClean="0">
                <a:solidFill>
                  <a:prstClr val="black"/>
                </a:solidFill>
              </a:rPr>
              <a:t>potential development </a:t>
            </a:r>
            <a:r>
              <a:rPr lang="en-US" sz="1700" dirty="0">
                <a:solidFill>
                  <a:prstClr val="black"/>
                </a:solidFill>
              </a:rPr>
              <a:t>of more defined processes for collecting and incorporating developer data.</a:t>
            </a:r>
          </a:p>
        </p:txBody>
      </p:sp>
    </p:spTree>
    <p:extLst>
      <p:ext uri="{BB962C8B-B14F-4D97-AF65-F5344CB8AC3E}">
        <p14:creationId xmlns:p14="http://schemas.microsoft.com/office/powerpoint/2010/main" val="25974379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Coordination </a:t>
            </a:r>
            <a:r>
              <a:rPr lang="en-US" sz="2400" dirty="0"/>
              <a:t>with NYISO Forecasts</a:t>
            </a:r>
          </a:p>
        </p:txBody>
      </p:sp>
      <p:sp>
        <p:nvSpPr>
          <p:cNvPr id="3" name="Content Placeholder 7"/>
          <p:cNvSpPr txBox="1">
            <a:spLocks/>
          </p:cNvSpPr>
          <p:nvPr/>
        </p:nvSpPr>
        <p:spPr>
          <a:xfrm>
            <a:off x="474778" y="1131851"/>
            <a:ext cx="8218843" cy="520882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600"/>
              </a:spcAft>
            </a:pPr>
            <a:r>
              <a:rPr lang="en-US" sz="1800" dirty="0">
                <a:solidFill>
                  <a:prstClr val="black"/>
                </a:solidFill>
              </a:rPr>
              <a:t>Coordination between utilities and the NYISO has already been occurring on long-term </a:t>
            </a:r>
            <a:r>
              <a:rPr lang="en-US" sz="1800" dirty="0" smtClean="0">
                <a:solidFill>
                  <a:prstClr val="black"/>
                </a:solidFill>
              </a:rPr>
              <a:t>demand forecasts as well as the evaluation of the </a:t>
            </a:r>
            <a:r>
              <a:rPr lang="en-US" sz="1800" dirty="0">
                <a:solidFill>
                  <a:prstClr val="black"/>
                </a:solidFill>
              </a:rPr>
              <a:t>impacts of energy efficiency, demand response</a:t>
            </a:r>
            <a:r>
              <a:rPr lang="en-US" sz="1800" dirty="0" smtClean="0">
                <a:solidFill>
                  <a:prstClr val="black"/>
                </a:solidFill>
              </a:rPr>
              <a:t>, PV and other renewables on peak demand</a:t>
            </a:r>
            <a:r>
              <a:rPr lang="en-US" sz="1800" dirty="0">
                <a:solidFill>
                  <a:prstClr val="black"/>
                </a:solidFill>
              </a:rPr>
              <a:t> </a:t>
            </a:r>
            <a:r>
              <a:rPr lang="en-US" sz="1800" dirty="0" smtClean="0">
                <a:solidFill>
                  <a:prstClr val="black"/>
                </a:solidFill>
              </a:rPr>
              <a:t>and energy forecasts. </a:t>
            </a:r>
            <a:endParaRPr lang="en-US" sz="1800" dirty="0" smtClean="0"/>
          </a:p>
          <a:p>
            <a:pPr>
              <a:lnSpc>
                <a:spcPct val="100000"/>
              </a:lnSpc>
              <a:spcBef>
                <a:spcPts val="0"/>
              </a:spcBef>
              <a:spcAft>
                <a:spcPts val="600"/>
              </a:spcAft>
            </a:pPr>
            <a:r>
              <a:rPr lang="en-US" sz="1800" dirty="0" smtClean="0"/>
              <a:t>Future coordination </a:t>
            </a:r>
            <a:r>
              <a:rPr lang="en-US" sz="1800" dirty="0"/>
              <a:t>between NYISO and utilities </a:t>
            </a:r>
            <a:r>
              <a:rPr lang="en-US" sz="1800" dirty="0" smtClean="0"/>
              <a:t>on demand &amp; DER forecasting will </a:t>
            </a:r>
            <a:r>
              <a:rPr lang="en-US" sz="1800" dirty="0"/>
              <a:t>be expanded through both existing and new channels, which will help maintain the </a:t>
            </a:r>
            <a:r>
              <a:rPr lang="en-US" sz="1800" dirty="0" smtClean="0"/>
              <a:t>collaboration with regard to forecasting approaches and better reflect the </a:t>
            </a:r>
            <a:r>
              <a:rPr lang="en-US" sz="1800" dirty="0"/>
              <a:t>impact of DER on load </a:t>
            </a:r>
            <a:r>
              <a:rPr lang="en-US" sz="1800" dirty="0" smtClean="0"/>
              <a:t>growth in </a:t>
            </a:r>
            <a:r>
              <a:rPr lang="en-US" sz="1800" dirty="0"/>
              <a:t>NYISO’s zonal forecasts and its related planning process</a:t>
            </a:r>
            <a:r>
              <a:rPr lang="en-US" sz="1800" dirty="0" smtClean="0"/>
              <a:t>.</a:t>
            </a:r>
            <a:endParaRPr lang="en-US" sz="1800" dirty="0"/>
          </a:p>
        </p:txBody>
      </p:sp>
    </p:spTree>
    <p:extLst>
      <p:ext uri="{BB962C8B-B14F-4D97-AF65-F5344CB8AC3E}">
        <p14:creationId xmlns:p14="http://schemas.microsoft.com/office/powerpoint/2010/main" val="1282692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787400"/>
            <a:ext cx="9144000" cy="5295900"/>
          </a:xfrm>
        </p:spPr>
        <p:txBody>
          <a:bodyPr/>
          <a:lstStyle/>
          <a:p>
            <a:pPr algn="ctr">
              <a:lnSpc>
                <a:spcPct val="100000"/>
              </a:lnSpc>
              <a:spcBef>
                <a:spcPts val="0"/>
              </a:spcBef>
              <a:defRPr/>
            </a:pPr>
            <a:r>
              <a:rPr lang="en-US" sz="3200" dirty="0" smtClean="0">
                <a:ln>
                  <a:solidFill>
                    <a:srgbClr val="002060"/>
                  </a:solidFill>
                </a:ln>
                <a:solidFill>
                  <a:schemeClr val="tx1"/>
                </a:solidFill>
                <a:ea typeface="Times New Roman"/>
                <a:cs typeface="Times New Roman"/>
              </a:rPr>
              <a:t/>
            </a:r>
            <a:br>
              <a:rPr lang="en-US" sz="3200" dirty="0" smtClean="0">
                <a:ln>
                  <a:solidFill>
                    <a:srgbClr val="002060"/>
                  </a:solidFill>
                </a:ln>
                <a:solidFill>
                  <a:schemeClr val="tx1"/>
                </a:solidFill>
                <a:ea typeface="Times New Roman"/>
                <a:cs typeface="Times New Roman"/>
              </a:rPr>
            </a:br>
            <a:r>
              <a:rPr lang="en-US" sz="3200" dirty="0" smtClean="0">
                <a:ln>
                  <a:solidFill>
                    <a:srgbClr val="002060"/>
                  </a:solidFill>
                </a:ln>
                <a:solidFill>
                  <a:schemeClr val="tx1"/>
                </a:solidFill>
                <a:ea typeface="Times New Roman"/>
                <a:cs typeface="Times New Roman"/>
              </a:rPr>
              <a:t>Demand and DER Forecasting </a:t>
            </a:r>
            <a:br>
              <a:rPr lang="en-US" sz="3200" dirty="0" smtClean="0">
                <a:ln>
                  <a:solidFill>
                    <a:srgbClr val="002060"/>
                  </a:solidFill>
                </a:ln>
                <a:solidFill>
                  <a:schemeClr val="tx1"/>
                </a:solidFill>
                <a:ea typeface="Times New Roman"/>
                <a:cs typeface="Times New Roman"/>
              </a:rPr>
            </a:br>
            <a:r>
              <a:rPr lang="en-US" sz="3200" dirty="0" smtClean="0">
                <a:ln>
                  <a:solidFill>
                    <a:srgbClr val="002060"/>
                  </a:solidFill>
                </a:ln>
                <a:solidFill>
                  <a:schemeClr val="tx1"/>
                </a:solidFill>
                <a:ea typeface="Times New Roman"/>
                <a:cs typeface="Times New Roman"/>
              </a:rPr>
              <a:t>Q &amp; A</a:t>
            </a:r>
            <a:r>
              <a:rPr lang="en-US" sz="3200" dirty="0" smtClean="0">
                <a:ln>
                  <a:solidFill>
                    <a:srgbClr val="002060"/>
                  </a:solidFill>
                </a:ln>
                <a:solidFill>
                  <a:schemeClr val="tx1"/>
                </a:solidFill>
                <a:ea typeface="Times New Roman"/>
                <a:cs typeface="Times New Roman"/>
              </a:rPr>
              <a:t/>
            </a:r>
            <a:br>
              <a:rPr lang="en-US" sz="3200" dirty="0" smtClean="0">
                <a:ln>
                  <a:solidFill>
                    <a:srgbClr val="002060"/>
                  </a:solidFill>
                </a:ln>
                <a:solidFill>
                  <a:schemeClr val="tx1"/>
                </a:solidFill>
                <a:ea typeface="Times New Roman"/>
                <a:cs typeface="Times New Roman"/>
              </a:rPr>
            </a:br>
            <a:r>
              <a:rPr lang="en-US" sz="3200" dirty="0" smtClean="0">
                <a:ln>
                  <a:solidFill>
                    <a:srgbClr val="002060"/>
                  </a:solidFill>
                </a:ln>
                <a:solidFill>
                  <a:schemeClr val="tx1"/>
                </a:solidFill>
                <a:ea typeface="Times New Roman"/>
                <a:cs typeface="Times New Roman"/>
              </a:rPr>
              <a:t/>
            </a:r>
            <a:br>
              <a:rPr lang="en-US" sz="3200" dirty="0" smtClean="0">
                <a:ln>
                  <a:solidFill>
                    <a:srgbClr val="002060"/>
                  </a:solidFill>
                </a:ln>
                <a:solidFill>
                  <a:schemeClr val="tx1"/>
                </a:solidFill>
                <a:ea typeface="Times New Roman"/>
                <a:cs typeface="Times New Roman"/>
              </a:rPr>
            </a:br>
            <a:r>
              <a:rPr lang="en-US" sz="2400" dirty="0" smtClean="0">
                <a:ln>
                  <a:solidFill>
                    <a:srgbClr val="002060"/>
                  </a:solidFill>
                </a:ln>
                <a:solidFill>
                  <a:schemeClr val="tx1"/>
                </a:solidFill>
                <a:ea typeface="Times New Roman"/>
                <a:cs typeface="Times New Roman"/>
              </a:rPr>
              <a:t>Timothy Duffy (NYISO) </a:t>
            </a:r>
            <a:r>
              <a:rPr lang="en-US" sz="2400" dirty="0" smtClean="0">
                <a:ln>
                  <a:solidFill>
                    <a:srgbClr val="002060"/>
                  </a:solidFill>
                </a:ln>
                <a:solidFill>
                  <a:schemeClr val="tx1"/>
                </a:solidFill>
                <a:ea typeface="Times New Roman"/>
                <a:cs typeface="Times New Roman"/>
              </a:rPr>
              <a:t/>
            </a:r>
            <a:br>
              <a:rPr lang="en-US" sz="2400" dirty="0" smtClean="0">
                <a:ln>
                  <a:solidFill>
                    <a:srgbClr val="002060"/>
                  </a:solidFill>
                </a:ln>
                <a:solidFill>
                  <a:schemeClr val="tx1"/>
                </a:solidFill>
                <a:ea typeface="Times New Roman"/>
                <a:cs typeface="Times New Roman"/>
              </a:rPr>
            </a:br>
            <a:r>
              <a:rPr lang="en-US" sz="2400" dirty="0" smtClean="0">
                <a:ln>
                  <a:solidFill>
                    <a:srgbClr val="002060"/>
                  </a:solidFill>
                </a:ln>
                <a:solidFill>
                  <a:schemeClr val="tx1"/>
                </a:solidFill>
                <a:ea typeface="Times New Roman"/>
                <a:cs typeface="Times New Roman"/>
              </a:rPr>
              <a:t> </a:t>
            </a:r>
            <a:r>
              <a:rPr lang="en-US" sz="2400" dirty="0" smtClean="0">
                <a:ln>
                  <a:solidFill>
                    <a:srgbClr val="002060"/>
                  </a:solidFill>
                </a:ln>
                <a:solidFill>
                  <a:schemeClr val="tx1"/>
                </a:solidFill>
                <a:ea typeface="Times New Roman"/>
                <a:cs typeface="Times New Roman"/>
              </a:rPr>
              <a:t/>
            </a:r>
            <a:br>
              <a:rPr lang="en-US" sz="2400" dirty="0" smtClean="0">
                <a:ln>
                  <a:solidFill>
                    <a:srgbClr val="002060"/>
                  </a:solidFill>
                </a:ln>
                <a:solidFill>
                  <a:schemeClr val="tx1"/>
                </a:solidFill>
                <a:ea typeface="Times New Roman"/>
                <a:cs typeface="Times New Roman"/>
              </a:rPr>
            </a:br>
            <a:r>
              <a:rPr lang="en-US" sz="2400" dirty="0" smtClean="0">
                <a:ln>
                  <a:solidFill>
                    <a:srgbClr val="002060"/>
                  </a:solidFill>
                </a:ln>
                <a:solidFill>
                  <a:schemeClr val="tx1"/>
                </a:solidFill>
                <a:ea typeface="Times New Roman"/>
                <a:cs typeface="Times New Roman"/>
              </a:rPr>
              <a:t>Mark Domino (National Grid)</a:t>
            </a:r>
            <a:br>
              <a:rPr lang="en-US" sz="2400" dirty="0" smtClean="0">
                <a:ln>
                  <a:solidFill>
                    <a:srgbClr val="002060"/>
                  </a:solidFill>
                </a:ln>
                <a:solidFill>
                  <a:schemeClr val="tx1"/>
                </a:solidFill>
                <a:ea typeface="Times New Roman"/>
                <a:cs typeface="Times New Roman"/>
              </a:rPr>
            </a:br>
            <a:r>
              <a:rPr lang="en-US" sz="2400" dirty="0" smtClean="0">
                <a:ln>
                  <a:solidFill>
                    <a:srgbClr val="002060"/>
                  </a:solidFill>
                </a:ln>
                <a:solidFill>
                  <a:schemeClr val="tx1"/>
                </a:solidFill>
                <a:ea typeface="Times New Roman"/>
                <a:cs typeface="Times New Roman"/>
              </a:rPr>
              <a:t/>
            </a:r>
            <a:br>
              <a:rPr lang="en-US" sz="2400" dirty="0" smtClean="0">
                <a:ln>
                  <a:solidFill>
                    <a:srgbClr val="002060"/>
                  </a:solidFill>
                </a:ln>
                <a:solidFill>
                  <a:schemeClr val="tx1"/>
                </a:solidFill>
                <a:ea typeface="Times New Roman"/>
                <a:cs typeface="Times New Roman"/>
              </a:rPr>
            </a:br>
            <a:r>
              <a:rPr lang="en-US" sz="2400" dirty="0" smtClean="0">
                <a:ln>
                  <a:solidFill>
                    <a:srgbClr val="002060"/>
                  </a:solidFill>
                </a:ln>
                <a:solidFill>
                  <a:schemeClr val="tx1"/>
                </a:solidFill>
                <a:ea typeface="Times New Roman"/>
                <a:cs typeface="Times New Roman"/>
              </a:rPr>
              <a:t>Mike </a:t>
            </a:r>
            <a:r>
              <a:rPr lang="en-US" sz="2400" dirty="0" err="1" smtClean="0">
                <a:ln>
                  <a:solidFill>
                    <a:srgbClr val="002060"/>
                  </a:solidFill>
                </a:ln>
                <a:solidFill>
                  <a:schemeClr val="tx1"/>
                </a:solidFill>
                <a:ea typeface="Times New Roman"/>
                <a:cs typeface="Times New Roman"/>
              </a:rPr>
              <a:t>DeMatteo</a:t>
            </a:r>
            <a:r>
              <a:rPr lang="en-US" sz="2400" dirty="0" smtClean="0">
                <a:ln>
                  <a:solidFill>
                    <a:srgbClr val="002060"/>
                  </a:solidFill>
                </a:ln>
                <a:solidFill>
                  <a:schemeClr val="tx1"/>
                </a:solidFill>
                <a:ea typeface="Times New Roman"/>
                <a:cs typeface="Times New Roman"/>
              </a:rPr>
              <a:t> (National Grid)</a:t>
            </a:r>
            <a:br>
              <a:rPr lang="en-US" sz="2400" dirty="0" smtClean="0">
                <a:ln>
                  <a:solidFill>
                    <a:srgbClr val="002060"/>
                  </a:solidFill>
                </a:ln>
                <a:solidFill>
                  <a:schemeClr val="tx1"/>
                </a:solidFill>
                <a:ea typeface="Times New Roman"/>
                <a:cs typeface="Times New Roman"/>
              </a:rPr>
            </a:br>
            <a:r>
              <a:rPr lang="en-US" sz="2400" dirty="0">
                <a:ln>
                  <a:solidFill>
                    <a:srgbClr val="002060"/>
                  </a:solidFill>
                </a:ln>
                <a:solidFill>
                  <a:schemeClr val="tx1"/>
                </a:solidFill>
                <a:ea typeface="Times New Roman"/>
                <a:cs typeface="Times New Roman"/>
              </a:rPr>
              <a:t/>
            </a:r>
            <a:br>
              <a:rPr lang="en-US" sz="2400" dirty="0">
                <a:ln>
                  <a:solidFill>
                    <a:srgbClr val="002060"/>
                  </a:solidFill>
                </a:ln>
                <a:solidFill>
                  <a:schemeClr val="tx1"/>
                </a:solidFill>
                <a:ea typeface="Times New Roman"/>
                <a:cs typeface="Times New Roman"/>
              </a:rPr>
            </a:br>
            <a:r>
              <a:rPr lang="en-US" sz="2400" dirty="0" smtClean="0">
                <a:ln>
                  <a:solidFill>
                    <a:srgbClr val="002060"/>
                  </a:solidFill>
                </a:ln>
                <a:solidFill>
                  <a:schemeClr val="tx1"/>
                </a:solidFill>
                <a:ea typeface="Times New Roman"/>
                <a:cs typeface="Times New Roman"/>
              </a:rPr>
              <a:t>Laura Manz ( ICF)</a:t>
            </a:r>
            <a:r>
              <a:rPr lang="en-US" sz="2400" dirty="0">
                <a:ln>
                  <a:solidFill>
                    <a:srgbClr val="002060"/>
                  </a:solidFill>
                </a:ln>
                <a:solidFill>
                  <a:schemeClr val="tx1"/>
                </a:solidFill>
                <a:ea typeface="Times New Roman"/>
                <a:cs typeface="Times New Roman"/>
              </a:rPr>
              <a:t/>
            </a:r>
            <a:br>
              <a:rPr lang="en-US" sz="2400" dirty="0">
                <a:ln>
                  <a:solidFill>
                    <a:srgbClr val="002060"/>
                  </a:solidFill>
                </a:ln>
                <a:solidFill>
                  <a:schemeClr val="tx1"/>
                </a:solidFill>
                <a:ea typeface="Times New Roman"/>
                <a:cs typeface="Times New Roman"/>
              </a:rPr>
            </a:br>
            <a:r>
              <a:rPr lang="en-US" sz="3200" dirty="0">
                <a:ln>
                  <a:solidFill>
                    <a:srgbClr val="002060"/>
                  </a:solidFill>
                </a:ln>
                <a:solidFill>
                  <a:schemeClr val="tx1"/>
                </a:solidFill>
                <a:ea typeface="Times New Roman"/>
                <a:cs typeface="Times New Roman"/>
              </a:rPr>
              <a:t/>
            </a:r>
            <a:br>
              <a:rPr lang="en-US" sz="3200" dirty="0">
                <a:ln>
                  <a:solidFill>
                    <a:srgbClr val="002060"/>
                  </a:solidFill>
                </a:ln>
                <a:solidFill>
                  <a:schemeClr val="tx1"/>
                </a:solidFill>
                <a:ea typeface="Times New Roman"/>
                <a:cs typeface="Times New Roman"/>
              </a:rPr>
            </a:br>
            <a:endParaRPr lang="en-US" sz="2400" dirty="0">
              <a:ln>
                <a:solidFill>
                  <a:srgbClr val="002060"/>
                </a:solidFill>
              </a:ln>
              <a:solidFill>
                <a:schemeClr val="tx1"/>
              </a:solidFill>
              <a:ea typeface="Times New Roman"/>
              <a:cs typeface="Times New Roman"/>
            </a:endParaRPr>
          </a:p>
        </p:txBody>
      </p:sp>
    </p:spTree>
    <p:extLst>
      <p:ext uri="{BB962C8B-B14F-4D97-AF65-F5344CB8AC3E}">
        <p14:creationId xmlns:p14="http://schemas.microsoft.com/office/powerpoint/2010/main" val="22892400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787400"/>
            <a:ext cx="9144000" cy="5295900"/>
          </a:xfrm>
        </p:spPr>
        <p:txBody>
          <a:bodyPr/>
          <a:lstStyle/>
          <a:p>
            <a:pPr algn="ctr">
              <a:lnSpc>
                <a:spcPct val="100000"/>
              </a:lnSpc>
              <a:spcBef>
                <a:spcPts val="0"/>
              </a:spcBef>
              <a:defRPr/>
            </a:pPr>
            <a:r>
              <a:rPr lang="en-US" sz="3200" dirty="0" smtClean="0">
                <a:ln>
                  <a:solidFill>
                    <a:srgbClr val="002060"/>
                  </a:solidFill>
                </a:ln>
                <a:solidFill>
                  <a:schemeClr val="tx1"/>
                </a:solidFill>
                <a:ea typeface="Times New Roman"/>
                <a:cs typeface="Times New Roman"/>
              </a:rPr>
              <a:t>Grid Operations </a:t>
            </a:r>
            <a:br>
              <a:rPr lang="en-US" sz="3200" dirty="0" smtClean="0">
                <a:ln>
                  <a:solidFill>
                    <a:srgbClr val="002060"/>
                  </a:solidFill>
                </a:ln>
                <a:solidFill>
                  <a:schemeClr val="tx1"/>
                </a:solidFill>
                <a:ea typeface="Times New Roman"/>
                <a:cs typeface="Times New Roman"/>
              </a:rPr>
            </a:br>
            <a:r>
              <a:rPr lang="en-US" sz="3200" dirty="0" smtClean="0">
                <a:ln>
                  <a:solidFill>
                    <a:srgbClr val="002060"/>
                  </a:solidFill>
                </a:ln>
                <a:solidFill>
                  <a:schemeClr val="tx1"/>
                </a:solidFill>
                <a:ea typeface="Times New Roman"/>
                <a:cs typeface="Times New Roman"/>
              </a:rPr>
              <a:t/>
            </a:r>
            <a:br>
              <a:rPr lang="en-US" sz="3200" dirty="0" smtClean="0">
                <a:ln>
                  <a:solidFill>
                    <a:srgbClr val="002060"/>
                  </a:solidFill>
                </a:ln>
                <a:solidFill>
                  <a:schemeClr val="tx1"/>
                </a:solidFill>
                <a:ea typeface="Times New Roman"/>
                <a:cs typeface="Times New Roman"/>
              </a:rPr>
            </a:br>
            <a:r>
              <a:rPr lang="en-US" sz="3200" dirty="0" smtClean="0">
                <a:ln>
                  <a:solidFill>
                    <a:srgbClr val="002060"/>
                  </a:solidFill>
                </a:ln>
                <a:solidFill>
                  <a:schemeClr val="tx1"/>
                </a:solidFill>
                <a:ea typeface="Times New Roman"/>
                <a:cs typeface="Times New Roman"/>
              </a:rPr>
              <a:t>Cybersecurity and Privacy </a:t>
            </a:r>
            <a:r>
              <a:rPr lang="en-US" sz="3200" dirty="0">
                <a:ln>
                  <a:solidFill>
                    <a:srgbClr val="002060"/>
                  </a:solidFill>
                </a:ln>
                <a:solidFill>
                  <a:schemeClr val="tx1"/>
                </a:solidFill>
                <a:ea typeface="Times New Roman"/>
                <a:cs typeface="Times New Roman"/>
              </a:rPr>
              <a:t/>
            </a:r>
            <a:br>
              <a:rPr lang="en-US" sz="3200" dirty="0">
                <a:ln>
                  <a:solidFill>
                    <a:srgbClr val="002060"/>
                  </a:solidFill>
                </a:ln>
                <a:solidFill>
                  <a:schemeClr val="tx1"/>
                </a:solidFill>
                <a:ea typeface="Times New Roman"/>
                <a:cs typeface="Times New Roman"/>
              </a:rPr>
            </a:br>
            <a:r>
              <a:rPr lang="en-US" sz="2400" dirty="0" smtClean="0">
                <a:ln>
                  <a:solidFill>
                    <a:srgbClr val="002060"/>
                  </a:solidFill>
                </a:ln>
                <a:solidFill>
                  <a:schemeClr val="tx1"/>
                </a:solidFill>
                <a:ea typeface="Times New Roman"/>
                <a:cs typeface="Times New Roman"/>
              </a:rPr>
              <a:t>Scott </a:t>
            </a:r>
            <a:r>
              <a:rPr lang="en-US" sz="2400" dirty="0" smtClean="0">
                <a:ln>
                  <a:solidFill>
                    <a:srgbClr val="002060"/>
                  </a:solidFill>
                </a:ln>
                <a:solidFill>
                  <a:schemeClr val="tx1"/>
                </a:solidFill>
                <a:ea typeface="Times New Roman"/>
                <a:cs typeface="Times New Roman"/>
              </a:rPr>
              <a:t>Graves </a:t>
            </a:r>
            <a:r>
              <a:rPr lang="en-US" sz="2400" dirty="0" smtClean="0">
                <a:ln>
                  <a:solidFill>
                    <a:srgbClr val="002060"/>
                  </a:solidFill>
                </a:ln>
                <a:solidFill>
                  <a:schemeClr val="tx1"/>
                </a:solidFill>
                <a:ea typeface="Times New Roman"/>
                <a:cs typeface="Times New Roman"/>
              </a:rPr>
              <a:t>and Kenya Jackmon (ICF)</a:t>
            </a:r>
            <a:br>
              <a:rPr lang="en-US" sz="2400" dirty="0" smtClean="0">
                <a:ln>
                  <a:solidFill>
                    <a:srgbClr val="002060"/>
                  </a:solidFill>
                </a:ln>
                <a:solidFill>
                  <a:schemeClr val="tx1"/>
                </a:solidFill>
                <a:ea typeface="Times New Roman"/>
                <a:cs typeface="Times New Roman"/>
              </a:rPr>
            </a:br>
            <a:r>
              <a:rPr lang="en-US" sz="2400" dirty="0" smtClean="0">
                <a:ln>
                  <a:solidFill>
                    <a:srgbClr val="002060"/>
                  </a:solidFill>
                </a:ln>
                <a:solidFill>
                  <a:schemeClr val="tx1"/>
                </a:solidFill>
                <a:ea typeface="Times New Roman"/>
                <a:cs typeface="Times New Roman"/>
              </a:rPr>
              <a:t>Mikhail Falkovich (JU)</a:t>
            </a:r>
            <a:r>
              <a:rPr lang="en-US" sz="2400" dirty="0">
                <a:ln>
                  <a:solidFill>
                    <a:srgbClr val="002060"/>
                  </a:solidFill>
                </a:ln>
                <a:solidFill>
                  <a:schemeClr val="tx1"/>
                </a:solidFill>
                <a:ea typeface="Times New Roman"/>
                <a:cs typeface="Times New Roman"/>
              </a:rPr>
              <a:t/>
            </a:r>
            <a:br>
              <a:rPr lang="en-US" sz="2400" dirty="0">
                <a:ln>
                  <a:solidFill>
                    <a:srgbClr val="002060"/>
                  </a:solidFill>
                </a:ln>
                <a:solidFill>
                  <a:schemeClr val="tx1"/>
                </a:solidFill>
                <a:ea typeface="Times New Roman"/>
                <a:cs typeface="Times New Roman"/>
              </a:rPr>
            </a:br>
            <a:endParaRPr lang="en-US" sz="1800" dirty="0">
              <a:ln>
                <a:solidFill>
                  <a:srgbClr val="002060"/>
                </a:solidFill>
              </a:ln>
              <a:solidFill>
                <a:schemeClr val="tx1"/>
              </a:solidFill>
              <a:ea typeface="Times New Roman"/>
              <a:cs typeface="Times New Roman"/>
            </a:endParaRPr>
          </a:p>
        </p:txBody>
      </p:sp>
    </p:spTree>
    <p:extLst>
      <p:ext uri="{BB962C8B-B14F-4D97-AF65-F5344CB8AC3E}">
        <p14:creationId xmlns:p14="http://schemas.microsoft.com/office/powerpoint/2010/main" val="31708424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494" y="217208"/>
            <a:ext cx="8218842" cy="617192"/>
          </a:xfrm>
        </p:spPr>
        <p:txBody>
          <a:bodyPr/>
          <a:lstStyle/>
          <a:p>
            <a:r>
              <a:rPr lang="en-US" sz="2400" dirty="0" smtClean="0"/>
              <a:t>Cyber and Privacy Working Group Topics and Scope</a:t>
            </a:r>
            <a:endParaRPr lang="en-US" sz="2400" dirty="0"/>
          </a:p>
        </p:txBody>
      </p:sp>
      <p:sp>
        <p:nvSpPr>
          <p:cNvPr id="5" name="Content Placeholder 2"/>
          <p:cNvSpPr txBox="1">
            <a:spLocks/>
          </p:cNvSpPr>
          <p:nvPr/>
        </p:nvSpPr>
        <p:spPr>
          <a:xfrm>
            <a:off x="338699" y="966354"/>
            <a:ext cx="8526434" cy="120632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sz="1400" b="1" dirty="0">
                <a:solidFill>
                  <a:prstClr val="black"/>
                </a:solidFill>
              </a:rPr>
              <a:t>Purpose</a:t>
            </a:r>
            <a:r>
              <a:rPr lang="en-US" sz="1400" dirty="0">
                <a:solidFill>
                  <a:prstClr val="black"/>
                </a:solidFill>
              </a:rPr>
              <a:t>: Explore common ground in approaches regarding </a:t>
            </a:r>
            <a:r>
              <a:rPr lang="en-US" sz="1400" dirty="0" smtClean="0">
                <a:solidFill>
                  <a:prstClr val="black"/>
                </a:solidFill>
              </a:rPr>
              <a:t>the cybersecurity and privacy concerns in </a:t>
            </a:r>
            <a:r>
              <a:rPr lang="en-US" sz="1400" dirty="0">
                <a:solidFill>
                  <a:prstClr val="black"/>
                </a:solidFill>
              </a:rPr>
              <a:t>New York as Distributed Energy Resource (DER) penetration </a:t>
            </a:r>
            <a:r>
              <a:rPr lang="en-US" sz="1400" dirty="0" smtClean="0">
                <a:solidFill>
                  <a:prstClr val="black"/>
                </a:solidFill>
              </a:rPr>
              <a:t>increases. </a:t>
            </a:r>
          </a:p>
          <a:p>
            <a:pPr algn="just">
              <a:spcBef>
                <a:spcPts val="600"/>
              </a:spcBef>
              <a:spcAft>
                <a:spcPts val="600"/>
              </a:spcAft>
            </a:pPr>
            <a:r>
              <a:rPr lang="en-US" sz="1400" b="1" dirty="0" smtClean="0">
                <a:solidFill>
                  <a:prstClr val="black"/>
                </a:solidFill>
              </a:rPr>
              <a:t>Topics </a:t>
            </a:r>
            <a:r>
              <a:rPr lang="en-US" sz="1400" b="1" dirty="0">
                <a:solidFill>
                  <a:prstClr val="black"/>
                </a:solidFill>
              </a:rPr>
              <a:t>and Scope</a:t>
            </a:r>
            <a:r>
              <a:rPr lang="en-US" sz="1400" dirty="0">
                <a:solidFill>
                  <a:prstClr val="black"/>
                </a:solidFill>
              </a:rPr>
              <a:t>: </a:t>
            </a:r>
          </a:p>
        </p:txBody>
      </p:sp>
      <p:graphicFrame>
        <p:nvGraphicFramePr>
          <p:cNvPr id="7" name="Table 6"/>
          <p:cNvGraphicFramePr>
            <a:graphicFrameLocks noGrp="1"/>
          </p:cNvGraphicFramePr>
          <p:nvPr>
            <p:extLst/>
          </p:nvPr>
        </p:nvGraphicFramePr>
        <p:xfrm>
          <a:off x="938871" y="1819373"/>
          <a:ext cx="7373856" cy="4190576"/>
        </p:xfrm>
        <a:graphic>
          <a:graphicData uri="http://schemas.openxmlformats.org/drawingml/2006/table">
            <a:tbl>
              <a:tblPr firstRow="1" bandRow="1">
                <a:tableStyleId>{5C22544A-7EE6-4342-B048-85BDC9FD1C3A}</a:tableStyleId>
              </a:tblPr>
              <a:tblGrid>
                <a:gridCol w="7373856">
                  <a:extLst>
                    <a:ext uri="{9D8B030D-6E8A-4147-A177-3AD203B41FA5}">
                      <a16:colId xmlns="" xmlns:a16="http://schemas.microsoft.com/office/drawing/2014/main" val="20000"/>
                    </a:ext>
                  </a:extLst>
                </a:gridCol>
              </a:tblGrid>
              <a:tr h="441536">
                <a:tc>
                  <a:txBody>
                    <a:bodyPr/>
                    <a:lstStyle/>
                    <a:p>
                      <a:r>
                        <a:rPr lang="en-US" sz="1600" dirty="0" smtClean="0"/>
                        <a:t>Cybersecurity</a:t>
                      </a:r>
                      <a:r>
                        <a:rPr lang="en-US" sz="1600" baseline="0" dirty="0" smtClean="0"/>
                        <a:t> and Privacy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 xmlns:a16="http://schemas.microsoft.com/office/drawing/2014/main" val="10000"/>
                  </a:ext>
                </a:extLst>
              </a:tr>
              <a:tr h="3651518">
                <a:tc>
                  <a:txBody>
                    <a:bodyPr/>
                    <a:lstStyle/>
                    <a:p>
                      <a:pPr marL="285750" lvl="0" indent="-285750">
                        <a:buFont typeface="Arial" panose="020B0604020202020204" pitchFamily="34" charset="0"/>
                        <a:buChar char="•"/>
                      </a:pPr>
                      <a:r>
                        <a:rPr lang="en-US" sz="1600" i="0" kern="1200" dirty="0" smtClean="0">
                          <a:solidFill>
                            <a:schemeClr val="dk1"/>
                          </a:solidFill>
                          <a:effectLst/>
                          <a:latin typeface="+mn-lt"/>
                          <a:ea typeface="+mn-ea"/>
                          <a:cs typeface="+mn-cs"/>
                        </a:rPr>
                        <a:t>REV-related Cyber Security and Privacy policy priorities of this team</a:t>
                      </a:r>
                    </a:p>
                    <a:p>
                      <a:pPr marL="742950" lvl="1" indent="-285750">
                        <a:buFont typeface="Wingdings" panose="05000000000000000000" pitchFamily="2" charset="2"/>
                        <a:buChar char="ü"/>
                      </a:pPr>
                      <a:r>
                        <a:rPr lang="en-US" sz="1600" i="1" kern="1200" dirty="0" smtClean="0">
                          <a:solidFill>
                            <a:schemeClr val="dk1"/>
                          </a:solidFill>
                          <a:effectLst/>
                          <a:latin typeface="+mn-lt"/>
                          <a:ea typeface="+mn-ea"/>
                          <a:cs typeface="+mn-cs"/>
                        </a:rPr>
                        <a:t>Develop JU REV Cyber Security &amp; Privacy Framework </a:t>
                      </a:r>
                      <a:endParaRPr lang="en-US" sz="1600" kern="1200" dirty="0" smtClean="0">
                        <a:solidFill>
                          <a:schemeClr val="dk1"/>
                        </a:solidFill>
                        <a:effectLst/>
                        <a:latin typeface="+mn-lt"/>
                        <a:ea typeface="+mn-ea"/>
                        <a:cs typeface="+mn-cs"/>
                      </a:endParaRPr>
                    </a:p>
                    <a:p>
                      <a:pPr marL="742950" lvl="1" indent="-285750">
                        <a:buFont typeface="Wingdings" panose="05000000000000000000" pitchFamily="2" charset="2"/>
                        <a:buChar char="ü"/>
                      </a:pPr>
                      <a:r>
                        <a:rPr lang="en-US" sz="1600" i="1" kern="1200" dirty="0" smtClean="0">
                          <a:solidFill>
                            <a:schemeClr val="dk1"/>
                          </a:solidFill>
                          <a:effectLst/>
                          <a:latin typeface="+mn-lt"/>
                          <a:ea typeface="+mn-ea"/>
                          <a:cs typeface="+mn-cs"/>
                        </a:rPr>
                        <a:t>Provide appropriate advice &amp; guidance to the supplemental DSIP working groups on matters concerning cybersecurity and privacy, including but not limited to the sharing of system and customer data w/ 3</a:t>
                      </a:r>
                      <a:r>
                        <a:rPr lang="en-US" sz="1600" i="1" kern="1200" baseline="30000" dirty="0" smtClean="0">
                          <a:solidFill>
                            <a:schemeClr val="dk1"/>
                          </a:solidFill>
                          <a:effectLst/>
                          <a:latin typeface="+mn-lt"/>
                          <a:ea typeface="+mn-ea"/>
                          <a:cs typeface="+mn-cs"/>
                        </a:rPr>
                        <a:t>rd</a:t>
                      </a:r>
                      <a:r>
                        <a:rPr lang="en-US" sz="1600" i="1" kern="1200" dirty="0" smtClean="0">
                          <a:solidFill>
                            <a:schemeClr val="dk1"/>
                          </a:solidFill>
                          <a:effectLst/>
                          <a:latin typeface="+mn-lt"/>
                          <a:ea typeface="+mn-ea"/>
                          <a:cs typeface="+mn-cs"/>
                        </a:rPr>
                        <a:t> parties</a:t>
                      </a:r>
                      <a:endParaRPr lang="en-US"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n-US" sz="1600" i="0" kern="1200" dirty="0" smtClean="0">
                          <a:solidFill>
                            <a:schemeClr val="dk1"/>
                          </a:solidFill>
                          <a:effectLst/>
                          <a:latin typeface="+mn-lt"/>
                          <a:ea typeface="+mn-ea"/>
                          <a:cs typeface="+mn-cs"/>
                        </a:rPr>
                        <a:t>Events and/or filings for which this team will prepare on the DSP’s  behalf;</a:t>
                      </a:r>
                    </a:p>
                    <a:p>
                      <a:pPr marL="742950" lvl="1" indent="-285750">
                        <a:buFont typeface="Wingdings" panose="05000000000000000000" pitchFamily="2" charset="2"/>
                        <a:buChar char="ü"/>
                      </a:pPr>
                      <a:r>
                        <a:rPr lang="en-US" sz="1600" i="1" kern="1200" dirty="0" smtClean="0">
                          <a:solidFill>
                            <a:schemeClr val="dk1"/>
                          </a:solidFill>
                          <a:effectLst/>
                          <a:latin typeface="+mn-lt"/>
                          <a:ea typeface="+mn-ea"/>
                          <a:cs typeface="+mn-cs"/>
                        </a:rPr>
                        <a:t>Support initial and supplemental DSIP filings on cyber security and privacy framework matters</a:t>
                      </a:r>
                      <a:endParaRPr lang="en-US" sz="1600" i="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n-US" sz="1600" i="0" kern="1200" dirty="0" smtClean="0">
                          <a:solidFill>
                            <a:schemeClr val="dk1"/>
                          </a:solidFill>
                          <a:effectLst/>
                          <a:latin typeface="+mn-lt"/>
                          <a:ea typeface="+mn-ea"/>
                          <a:cs typeface="+mn-cs"/>
                        </a:rPr>
                        <a:t>Stakeholder engagement objectives (if any); and,</a:t>
                      </a:r>
                    </a:p>
                    <a:p>
                      <a:pPr marL="742950" lvl="1" indent="-285750">
                        <a:buFont typeface="Wingdings" panose="05000000000000000000" pitchFamily="2" charset="2"/>
                        <a:buChar char="ü"/>
                      </a:pPr>
                      <a:r>
                        <a:rPr lang="en-US" sz="1600" i="0" kern="1200" dirty="0" smtClean="0">
                          <a:solidFill>
                            <a:schemeClr val="dk1"/>
                          </a:solidFill>
                          <a:effectLst/>
                          <a:latin typeface="+mn-lt"/>
                          <a:ea typeface="+mn-ea"/>
                          <a:cs typeface="+mn-cs"/>
                        </a:rPr>
                        <a:t>Support the Supplemental DSIP stakeholder engagement process</a:t>
                      </a:r>
                    </a:p>
                    <a:p>
                      <a:pPr marL="742950" lvl="1" indent="-285750">
                        <a:buFont typeface="Wingdings" panose="05000000000000000000" pitchFamily="2" charset="2"/>
                        <a:buChar char="ü"/>
                      </a:pPr>
                      <a:r>
                        <a:rPr lang="en-US" sz="1600" i="0" kern="1200" dirty="0" smtClean="0">
                          <a:solidFill>
                            <a:schemeClr val="dk1"/>
                          </a:solidFill>
                          <a:effectLst/>
                          <a:latin typeface="+mn-lt"/>
                          <a:ea typeface="+mn-ea"/>
                          <a:cs typeface="+mn-cs"/>
                        </a:rPr>
                        <a:t>Periodic updates to the DSP Committee</a:t>
                      </a:r>
                    </a:p>
                    <a:p>
                      <a:pPr marL="285750" lvl="0" indent="-285750">
                        <a:buFont typeface="Arial" panose="020B0604020202020204" pitchFamily="34" charset="0"/>
                        <a:buChar char="•"/>
                      </a:pPr>
                      <a:r>
                        <a:rPr lang="en-US" sz="1600" i="0" kern="1200" dirty="0" smtClean="0">
                          <a:solidFill>
                            <a:schemeClr val="dk1"/>
                          </a:solidFill>
                          <a:effectLst/>
                          <a:latin typeface="+mn-lt"/>
                          <a:ea typeface="+mn-ea"/>
                          <a:cs typeface="+mn-cs"/>
                        </a:rPr>
                        <a:t>Important deliverables that will be developed by this team</a:t>
                      </a:r>
                    </a:p>
                    <a:p>
                      <a:pPr marL="742950" lvl="1" indent="-285750">
                        <a:buFont typeface="Wingdings" panose="05000000000000000000" pitchFamily="2" charset="2"/>
                        <a:buChar char="ü"/>
                      </a:pPr>
                      <a:r>
                        <a:rPr lang="en-US" sz="1600" i="0" kern="1200" dirty="0" smtClean="0">
                          <a:solidFill>
                            <a:schemeClr val="dk1"/>
                          </a:solidFill>
                          <a:effectLst/>
                          <a:latin typeface="+mn-lt"/>
                          <a:ea typeface="+mn-ea"/>
                          <a:cs typeface="+mn-cs"/>
                        </a:rPr>
                        <a:t>Cyber Security and Privacy Framework</a:t>
                      </a:r>
                    </a:p>
                    <a:p>
                      <a:pPr marL="742950" lvl="1" indent="-285750">
                        <a:buFont typeface="Wingdings" panose="05000000000000000000" pitchFamily="2" charset="2"/>
                        <a:buChar char="ü"/>
                      </a:pPr>
                      <a:r>
                        <a:rPr lang="en-US" sz="1600" i="0" kern="1200" dirty="0" smtClean="0">
                          <a:solidFill>
                            <a:schemeClr val="dk1"/>
                          </a:solidFill>
                          <a:effectLst/>
                          <a:latin typeface="+mn-lt"/>
                          <a:ea typeface="+mn-ea"/>
                          <a:cs typeface="+mn-cs"/>
                        </a:rPr>
                        <a:t>Cyber Security and Privacy Guiding Principles </a:t>
                      </a:r>
                    </a:p>
                    <a:p>
                      <a:pPr marL="742950" lvl="1" indent="-285750">
                        <a:buFont typeface="Wingdings" panose="05000000000000000000" pitchFamily="2" charset="2"/>
                        <a:buChar char="ü"/>
                      </a:pPr>
                      <a:r>
                        <a:rPr lang="en-US" sz="1600" i="0" kern="1200" dirty="0" smtClean="0">
                          <a:solidFill>
                            <a:schemeClr val="dk1"/>
                          </a:solidFill>
                          <a:effectLst/>
                          <a:latin typeface="+mn-lt"/>
                          <a:ea typeface="+mn-ea"/>
                          <a:cs typeface="+mn-cs"/>
                        </a:rPr>
                        <a:t>Supplemental DSIP Cyber Security and Privacy  filing support </a:t>
                      </a:r>
                      <a:endParaRPr lang="en-US" sz="1600"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770031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926" y="308062"/>
            <a:ext cx="8218842" cy="504825"/>
          </a:xfrm>
        </p:spPr>
        <p:txBody>
          <a:bodyPr/>
          <a:lstStyle/>
          <a:p>
            <a:r>
              <a:rPr lang="en-US" sz="2400" dirty="0" smtClean="0"/>
              <a:t>JU Cybersecurity and Privacy Framework</a:t>
            </a:r>
            <a:endParaRPr lang="en-US" sz="2400" dirty="0"/>
          </a:p>
        </p:txBody>
      </p:sp>
      <p:sp>
        <p:nvSpPr>
          <p:cNvPr id="3" name="Content Placeholder 7"/>
          <p:cNvSpPr txBox="1">
            <a:spLocks/>
          </p:cNvSpPr>
          <p:nvPr/>
        </p:nvSpPr>
        <p:spPr>
          <a:xfrm>
            <a:off x="550718" y="1145097"/>
            <a:ext cx="8203178" cy="480889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t>The JU developed the JU cyber and privacy framework to establish a cyber/privacy framework to ensure a common approach to cybersecurity and privacy. </a:t>
            </a:r>
          </a:p>
          <a:p>
            <a:r>
              <a:rPr lang="en-US" sz="1600" dirty="0"/>
              <a:t>Information risk arises when the confidentiality, availability, or integrity of data can be compromised.  To mitigate risk the Framework recommends the integration of cybersecurity in the Risk Management  process for the protection of Confidentiality (C), Integrity (I) and Availability (A) of  Utility information and information systems:</a:t>
            </a:r>
          </a:p>
          <a:p>
            <a:r>
              <a:rPr lang="en-US" sz="1600" dirty="0"/>
              <a:t>The Framework is flexible enough to meet each utility at its current Risk Management/Cybersecurity capability</a:t>
            </a:r>
          </a:p>
          <a:p>
            <a:r>
              <a:rPr lang="en-US" sz="1600" dirty="0"/>
              <a:t>The Risk Management process is a holistic approach to identifying threats, vulnerabilities and mitigation strategies. 	</a:t>
            </a:r>
          </a:p>
          <a:p>
            <a:pPr lvl="2">
              <a:buFont typeface="Wingdings" panose="05000000000000000000" pitchFamily="2" charset="2"/>
              <a:buChar char="ü"/>
            </a:pPr>
            <a:r>
              <a:rPr lang="en-US" sz="1600" dirty="0"/>
              <a:t>Ensure information security decisions are risk-based.</a:t>
            </a:r>
          </a:p>
          <a:p>
            <a:pPr lvl="2">
              <a:buFont typeface="Wingdings" panose="05000000000000000000" pitchFamily="2" charset="2"/>
              <a:buChar char="ü"/>
            </a:pPr>
            <a:r>
              <a:rPr lang="en-US" sz="1600" dirty="0"/>
              <a:t>Cybersecurity and Privacy concerns should be incorporated into the systems development lifecycle.</a:t>
            </a:r>
          </a:p>
          <a:p>
            <a:pPr lvl="2">
              <a:buFont typeface="Wingdings" panose="05000000000000000000" pitchFamily="2" charset="2"/>
              <a:buChar char="ü"/>
            </a:pPr>
            <a:r>
              <a:rPr lang="en-US" sz="1600" dirty="0"/>
              <a:t>Bring all stakeholders to the table with a vested interest in the success or outcome of the mission or business function.</a:t>
            </a:r>
          </a:p>
          <a:p>
            <a:pPr lvl="2">
              <a:buFont typeface="Wingdings" panose="05000000000000000000" pitchFamily="2" charset="2"/>
              <a:buChar char="ü"/>
            </a:pPr>
            <a:r>
              <a:rPr lang="en-US" sz="1600" dirty="0"/>
              <a:t>Demonstrate linkage between cybersecurity and the success/outcome of the business or mission function. </a:t>
            </a:r>
          </a:p>
          <a:p>
            <a:endParaRPr lang="en-US" sz="1600" dirty="0" smtClean="0"/>
          </a:p>
        </p:txBody>
      </p:sp>
    </p:spTree>
    <p:extLst>
      <p:ext uri="{BB962C8B-B14F-4D97-AF65-F5344CB8AC3E}">
        <p14:creationId xmlns:p14="http://schemas.microsoft.com/office/powerpoint/2010/main" val="3431148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494" y="217208"/>
            <a:ext cx="8218842" cy="617192"/>
          </a:xfrm>
        </p:spPr>
        <p:txBody>
          <a:bodyPr/>
          <a:lstStyle/>
          <a:p>
            <a:r>
              <a:rPr lang="en-US" sz="2400" dirty="0" smtClean="0"/>
              <a:t>Business drive approach to cybersecurity</a:t>
            </a:r>
            <a:endParaRPr lang="en-US" sz="2400" dirty="0"/>
          </a:p>
        </p:txBody>
      </p:sp>
      <p:sp>
        <p:nvSpPr>
          <p:cNvPr id="5" name="Content Placeholder 2"/>
          <p:cNvSpPr txBox="1">
            <a:spLocks/>
          </p:cNvSpPr>
          <p:nvPr/>
        </p:nvSpPr>
        <p:spPr>
          <a:xfrm>
            <a:off x="492494" y="945573"/>
            <a:ext cx="8526434" cy="64423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Cybersecurity enables the business objective of the Utility by controlling operational risk. </a:t>
            </a:r>
          </a:p>
        </p:txBody>
      </p:sp>
      <p:graphicFrame>
        <p:nvGraphicFramePr>
          <p:cNvPr id="7" name="Diagram 6"/>
          <p:cNvGraphicFramePr/>
          <p:nvPr>
            <p:extLst/>
          </p:nvPr>
        </p:nvGraphicFramePr>
        <p:xfrm>
          <a:off x="1553915" y="1700982"/>
          <a:ext cx="6096000" cy="36945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Up Arrow 8"/>
          <p:cNvSpPr/>
          <p:nvPr/>
        </p:nvSpPr>
        <p:spPr>
          <a:xfrm rot="1815509">
            <a:off x="2264542" y="3082307"/>
            <a:ext cx="303287" cy="1781512"/>
          </a:xfrm>
          <a:prstGeom prst="upArrow">
            <a:avLst>
              <a:gd name="adj1" fmla="val 24443"/>
              <a:gd name="adj2" fmla="val 635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 Arrow 9"/>
          <p:cNvSpPr/>
          <p:nvPr/>
        </p:nvSpPr>
        <p:spPr>
          <a:xfrm rot="19714842">
            <a:off x="6687190" y="3036586"/>
            <a:ext cx="303287" cy="1781512"/>
          </a:xfrm>
          <a:prstGeom prst="upArrow">
            <a:avLst>
              <a:gd name="adj1" fmla="val 24443"/>
              <a:gd name="adj2" fmla="val 635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Up Arrow 10"/>
          <p:cNvSpPr/>
          <p:nvPr/>
        </p:nvSpPr>
        <p:spPr>
          <a:xfrm rot="5400000">
            <a:off x="3459359" y="4615944"/>
            <a:ext cx="303287" cy="1781512"/>
          </a:xfrm>
          <a:prstGeom prst="upArrow">
            <a:avLst>
              <a:gd name="adj1" fmla="val 24443"/>
              <a:gd name="adj2" fmla="val 635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Up Arrow 11"/>
          <p:cNvSpPr/>
          <p:nvPr/>
        </p:nvSpPr>
        <p:spPr>
          <a:xfrm rot="16200000">
            <a:off x="5485679" y="4617892"/>
            <a:ext cx="303287" cy="1781512"/>
          </a:xfrm>
          <a:prstGeom prst="upArrow">
            <a:avLst>
              <a:gd name="adj1" fmla="val 24443"/>
              <a:gd name="adj2" fmla="val 635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rot="12685273">
            <a:off x="3235743" y="1454687"/>
            <a:ext cx="303287" cy="1781512"/>
          </a:xfrm>
          <a:prstGeom prst="upArrow">
            <a:avLst>
              <a:gd name="adj1" fmla="val 24443"/>
              <a:gd name="adj2" fmla="val 635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Up Arrow 13"/>
          <p:cNvSpPr/>
          <p:nvPr/>
        </p:nvSpPr>
        <p:spPr>
          <a:xfrm rot="8795279">
            <a:off x="5660636" y="1426973"/>
            <a:ext cx="303287" cy="1781512"/>
          </a:xfrm>
          <a:prstGeom prst="upArrow">
            <a:avLst>
              <a:gd name="adj1" fmla="val 24443"/>
              <a:gd name="adj2" fmla="val 635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rot="18041197">
            <a:off x="1064585" y="3604177"/>
            <a:ext cx="1816716" cy="646331"/>
          </a:xfrm>
          <a:prstGeom prst="rect">
            <a:avLst/>
          </a:prstGeom>
        </p:spPr>
        <p:txBody>
          <a:bodyPr wrap="none">
            <a:spAutoFit/>
          </a:bodyPr>
          <a:lstStyle/>
          <a:p>
            <a:r>
              <a:rPr lang="en-US" dirty="0" smtClean="0"/>
              <a:t>Informs Business </a:t>
            </a:r>
          </a:p>
          <a:p>
            <a:r>
              <a:rPr lang="en-US" dirty="0" smtClean="0"/>
              <a:t>Decision/Risk</a:t>
            </a:r>
            <a:endParaRPr lang="en-US" dirty="0"/>
          </a:p>
        </p:txBody>
      </p:sp>
      <p:sp>
        <p:nvSpPr>
          <p:cNvPr id="16" name="Rectangle 15"/>
          <p:cNvSpPr/>
          <p:nvPr/>
        </p:nvSpPr>
        <p:spPr>
          <a:xfrm>
            <a:off x="2543036" y="5480768"/>
            <a:ext cx="1751954" cy="646331"/>
          </a:xfrm>
          <a:prstGeom prst="rect">
            <a:avLst/>
          </a:prstGeom>
        </p:spPr>
        <p:txBody>
          <a:bodyPr wrap="none">
            <a:spAutoFit/>
          </a:bodyPr>
          <a:lstStyle/>
          <a:p>
            <a:r>
              <a:rPr lang="en-US" dirty="0" smtClean="0"/>
              <a:t>Defines Security </a:t>
            </a:r>
          </a:p>
          <a:p>
            <a:r>
              <a:rPr lang="en-US" dirty="0" smtClean="0"/>
              <a:t>Controls</a:t>
            </a:r>
          </a:p>
        </p:txBody>
      </p:sp>
      <p:sp>
        <p:nvSpPr>
          <p:cNvPr id="17" name="Rectangle 16"/>
          <p:cNvSpPr/>
          <p:nvPr/>
        </p:nvSpPr>
        <p:spPr>
          <a:xfrm>
            <a:off x="4936302" y="5506700"/>
            <a:ext cx="2635978" cy="646331"/>
          </a:xfrm>
          <a:prstGeom prst="rect">
            <a:avLst/>
          </a:prstGeom>
        </p:spPr>
        <p:txBody>
          <a:bodyPr wrap="none">
            <a:spAutoFit/>
          </a:bodyPr>
          <a:lstStyle/>
          <a:p>
            <a:r>
              <a:rPr lang="en-US" dirty="0" smtClean="0"/>
              <a:t>Implements Cybersecurity</a:t>
            </a:r>
          </a:p>
          <a:p>
            <a:r>
              <a:rPr lang="en-US" dirty="0" smtClean="0"/>
              <a:t>Controls</a:t>
            </a:r>
          </a:p>
        </p:txBody>
      </p:sp>
      <p:sp>
        <p:nvSpPr>
          <p:cNvPr id="18" name="Rectangle 17"/>
          <p:cNvSpPr/>
          <p:nvPr/>
        </p:nvSpPr>
        <p:spPr>
          <a:xfrm rot="3528841">
            <a:off x="6235295" y="3496398"/>
            <a:ext cx="2211952" cy="646331"/>
          </a:xfrm>
          <a:prstGeom prst="rect">
            <a:avLst/>
          </a:prstGeom>
        </p:spPr>
        <p:txBody>
          <a:bodyPr wrap="none">
            <a:spAutoFit/>
          </a:bodyPr>
          <a:lstStyle/>
          <a:p>
            <a:r>
              <a:rPr lang="en-US" dirty="0" smtClean="0"/>
              <a:t>Implements business </a:t>
            </a:r>
          </a:p>
          <a:p>
            <a:r>
              <a:rPr lang="en-US" dirty="0" smtClean="0"/>
              <a:t>processes</a:t>
            </a:r>
          </a:p>
        </p:txBody>
      </p:sp>
      <p:sp>
        <p:nvSpPr>
          <p:cNvPr id="19" name="Rectangle 18"/>
          <p:cNvSpPr/>
          <p:nvPr/>
        </p:nvSpPr>
        <p:spPr>
          <a:xfrm rot="3528841">
            <a:off x="5285714" y="1920433"/>
            <a:ext cx="1852943" cy="646331"/>
          </a:xfrm>
          <a:prstGeom prst="rect">
            <a:avLst/>
          </a:prstGeom>
        </p:spPr>
        <p:txBody>
          <a:bodyPr wrap="none">
            <a:spAutoFit/>
          </a:bodyPr>
          <a:lstStyle/>
          <a:p>
            <a:r>
              <a:rPr lang="en-US" dirty="0" smtClean="0"/>
              <a:t>Defines business </a:t>
            </a:r>
          </a:p>
          <a:p>
            <a:r>
              <a:rPr lang="en-US" dirty="0" smtClean="0"/>
              <a:t>processes</a:t>
            </a:r>
          </a:p>
        </p:txBody>
      </p:sp>
      <p:sp>
        <p:nvSpPr>
          <p:cNvPr id="20" name="Rectangle 19"/>
          <p:cNvSpPr/>
          <p:nvPr/>
        </p:nvSpPr>
        <p:spPr>
          <a:xfrm rot="18041197">
            <a:off x="1961580" y="1818889"/>
            <a:ext cx="1969898" cy="646331"/>
          </a:xfrm>
          <a:prstGeom prst="rect">
            <a:avLst/>
          </a:prstGeom>
        </p:spPr>
        <p:txBody>
          <a:bodyPr wrap="none">
            <a:spAutoFit/>
          </a:bodyPr>
          <a:lstStyle/>
          <a:p>
            <a:r>
              <a:rPr lang="en-US" dirty="0" smtClean="0"/>
              <a:t>Identifies Business </a:t>
            </a:r>
          </a:p>
          <a:p>
            <a:r>
              <a:rPr lang="en-US" dirty="0" smtClean="0"/>
              <a:t>Decision/Risk</a:t>
            </a:r>
            <a:endParaRPr lang="en-US" dirty="0"/>
          </a:p>
        </p:txBody>
      </p:sp>
    </p:spTree>
    <p:extLst>
      <p:ext uri="{BB962C8B-B14F-4D97-AF65-F5344CB8AC3E}">
        <p14:creationId xmlns:p14="http://schemas.microsoft.com/office/powerpoint/2010/main" val="37359424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926" y="308062"/>
            <a:ext cx="8218842" cy="504825"/>
          </a:xfrm>
        </p:spPr>
        <p:txBody>
          <a:bodyPr/>
          <a:lstStyle/>
          <a:p>
            <a:r>
              <a:rPr lang="en-US" sz="2400" dirty="0"/>
              <a:t>JU Cybersecurity and Privacy Framework</a:t>
            </a:r>
          </a:p>
        </p:txBody>
      </p:sp>
      <p:sp>
        <p:nvSpPr>
          <p:cNvPr id="18" name="Content Placeholder 7"/>
          <p:cNvSpPr txBox="1">
            <a:spLocks/>
          </p:cNvSpPr>
          <p:nvPr/>
        </p:nvSpPr>
        <p:spPr>
          <a:xfrm>
            <a:off x="500232" y="1132358"/>
            <a:ext cx="8218843" cy="520882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The Framework recommends a set of actions (a control set)  to defend against cyber and physical attacks for utilities and third parties.</a:t>
            </a:r>
          </a:p>
          <a:p>
            <a:r>
              <a:rPr lang="en-US" sz="1800" dirty="0"/>
              <a:t> This control set is  based on  the National Institute of Science and  Technology (</a:t>
            </a:r>
            <a:r>
              <a:rPr lang="en-US" sz="1800" i="1" dirty="0"/>
              <a:t>NIST) Special Publication (SP) 800-53  rev 4. Security and Privacy Controls for Federal Information Systems and Organizations.</a:t>
            </a:r>
          </a:p>
          <a:p>
            <a:pPr lvl="1">
              <a:buFont typeface="Wingdings" panose="05000000000000000000" pitchFamily="2" charset="2"/>
              <a:buChar char="ü"/>
            </a:pPr>
            <a:r>
              <a:rPr lang="en-US" sz="1800" dirty="0"/>
              <a:t>Defines 27 total control families, 9 of which are related to privacy .</a:t>
            </a:r>
          </a:p>
          <a:p>
            <a:pPr lvl="1">
              <a:buFont typeface="Wingdings" panose="05000000000000000000" pitchFamily="2" charset="2"/>
              <a:buChar char="ü"/>
            </a:pPr>
            <a:r>
              <a:rPr lang="en-US" sz="1800" dirty="0"/>
              <a:t>Maps to ISO/IEC standards and the Generally Accepted Privacy Principles (GAPP) </a:t>
            </a:r>
          </a:p>
          <a:p>
            <a:pPr lvl="1">
              <a:buFont typeface="Wingdings" panose="05000000000000000000" pitchFamily="2" charset="2"/>
              <a:buChar char="ü"/>
            </a:pPr>
            <a:r>
              <a:rPr lang="en-US" sz="1800" dirty="0"/>
              <a:t>Aligns with the NIST Cyber Security Framework</a:t>
            </a:r>
          </a:p>
          <a:p>
            <a:pPr lvl="1">
              <a:buFont typeface="Wingdings" panose="05000000000000000000" pitchFamily="2" charset="2"/>
              <a:buChar char="ü"/>
            </a:pPr>
            <a:r>
              <a:rPr lang="en-US" sz="1800" dirty="0"/>
              <a:t>Basis for other control documents to include NIST Internal/Interagency Report (NISTIR) 7268 Guidelines for Smart grid Cybersecurity</a:t>
            </a:r>
          </a:p>
          <a:p>
            <a:r>
              <a:rPr lang="en-US" sz="1800" dirty="0"/>
              <a:t>The Framework is flexible enough to meet each utility at its current Risk Management/Cybersecurity capability. </a:t>
            </a:r>
            <a:endParaRPr lang="en-US" sz="1800" i="1" dirty="0"/>
          </a:p>
        </p:txBody>
      </p:sp>
    </p:spTree>
    <p:extLst>
      <p:ext uri="{BB962C8B-B14F-4D97-AF65-F5344CB8AC3E}">
        <p14:creationId xmlns:p14="http://schemas.microsoft.com/office/powerpoint/2010/main" val="25886105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926" y="308062"/>
            <a:ext cx="8218842" cy="504825"/>
          </a:xfrm>
        </p:spPr>
        <p:txBody>
          <a:bodyPr/>
          <a:lstStyle/>
          <a:p>
            <a:r>
              <a:rPr lang="en-US" sz="2400" dirty="0" smtClean="0"/>
              <a:t>What does the Framework mean for Stakeholders?</a:t>
            </a:r>
            <a:endParaRPr lang="en-US" sz="2400" dirty="0"/>
          </a:p>
        </p:txBody>
      </p:sp>
      <p:sp>
        <p:nvSpPr>
          <p:cNvPr id="18" name="Content Placeholder 7"/>
          <p:cNvSpPr txBox="1">
            <a:spLocks/>
          </p:cNvSpPr>
          <p:nvPr/>
        </p:nvSpPr>
        <p:spPr>
          <a:xfrm>
            <a:off x="500232" y="1132358"/>
            <a:ext cx="8218843" cy="520882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t>The recommended Cybersecurity and Privacy controls cover a range of protections to address operational risk.</a:t>
            </a:r>
            <a:endParaRPr lang="en-US" sz="1800" i="1" dirty="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257300" y="2047009"/>
            <a:ext cx="6639791" cy="3765001"/>
          </a:xfrm>
          <a:prstGeom prst="rect">
            <a:avLst/>
          </a:prstGeom>
          <a:noFill/>
        </p:spPr>
      </p:pic>
    </p:spTree>
    <p:extLst>
      <p:ext uri="{BB962C8B-B14F-4D97-AF65-F5344CB8AC3E}">
        <p14:creationId xmlns:p14="http://schemas.microsoft.com/office/powerpoint/2010/main" val="2211053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September 15</a:t>
            </a:r>
            <a:r>
              <a:rPr lang="en-US" baseline="30000" dirty="0" smtClean="0"/>
              <a:t>th</a:t>
            </a:r>
            <a:r>
              <a:rPr lang="en-US" dirty="0" smtClean="0"/>
              <a:t>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14735737"/>
              </p:ext>
            </p:extLst>
          </p:nvPr>
        </p:nvGraphicFramePr>
        <p:xfrm>
          <a:off x="403517" y="1468410"/>
          <a:ext cx="8379997" cy="3175028"/>
        </p:xfrm>
        <a:graphic>
          <a:graphicData uri="http://schemas.openxmlformats.org/drawingml/2006/table">
            <a:tbl>
              <a:tblPr firstRow="1" bandRow="1">
                <a:tableStyleId>{5A111915-BE36-4E01-A7E5-04B1672EAD32}</a:tableStyleId>
              </a:tblPr>
              <a:tblGrid>
                <a:gridCol w="2226294">
                  <a:extLst>
                    <a:ext uri="{9D8B030D-6E8A-4147-A177-3AD203B41FA5}">
                      <a16:colId xmlns="" xmlns:a16="http://schemas.microsoft.com/office/drawing/2014/main" val="20000"/>
                    </a:ext>
                  </a:extLst>
                </a:gridCol>
                <a:gridCol w="6153703">
                  <a:extLst>
                    <a:ext uri="{9D8B030D-6E8A-4147-A177-3AD203B41FA5}">
                      <a16:colId xmlns="" xmlns:a16="http://schemas.microsoft.com/office/drawing/2014/main" val="20001"/>
                    </a:ext>
                  </a:extLst>
                </a:gridCol>
              </a:tblGrid>
              <a:tr h="455450">
                <a:tc>
                  <a:txBody>
                    <a:bodyPr/>
                    <a:lstStyle/>
                    <a:p>
                      <a:pPr algn="l"/>
                      <a:r>
                        <a:rPr lang="en-US" sz="2000" dirty="0"/>
                        <a:t>Time</a:t>
                      </a:r>
                      <a:endParaRPr lang="en-US" sz="2000" dirty="0">
                        <a:solidFill>
                          <a:schemeClr val="tx1"/>
                        </a:solidFill>
                      </a:endParaRPr>
                    </a:p>
                  </a:txBody>
                  <a:tcPr>
                    <a:lnB w="12700" cap="flat" cmpd="sng" algn="ctr">
                      <a:solidFill>
                        <a:schemeClr val="tx1"/>
                      </a:solidFill>
                      <a:prstDash val="solid"/>
                      <a:round/>
                      <a:headEnd type="none" w="med" len="med"/>
                      <a:tailEnd type="none" w="med" len="med"/>
                    </a:lnB>
                    <a:solidFill>
                      <a:srgbClr val="002060"/>
                    </a:solidFill>
                  </a:tcPr>
                </a:tc>
                <a:tc>
                  <a:txBody>
                    <a:bodyPr/>
                    <a:lstStyle/>
                    <a:p>
                      <a:r>
                        <a:rPr lang="en-US" sz="2000" dirty="0"/>
                        <a:t>Topic</a:t>
                      </a:r>
                      <a:endParaRPr lang="en-US" sz="2000" dirty="0">
                        <a:solidFill>
                          <a:schemeClr val="tx1"/>
                        </a:solidFill>
                      </a:endParaRPr>
                    </a:p>
                  </a:txBody>
                  <a:tcPr>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 xmlns:a16="http://schemas.microsoft.com/office/drawing/2014/main" val="10000"/>
                  </a:ext>
                </a:extLst>
              </a:tr>
              <a:tr h="465811">
                <a:tc>
                  <a:txBody>
                    <a:bodyPr/>
                    <a:lstStyle/>
                    <a:p>
                      <a:pPr algn="l"/>
                      <a:r>
                        <a:rPr lang="en-US" sz="1800" dirty="0" smtClean="0">
                          <a:ln>
                            <a:solidFill>
                              <a:srgbClr val="002060"/>
                            </a:solidFill>
                          </a:ln>
                        </a:rPr>
                        <a:t>2:30 </a:t>
                      </a:r>
                      <a:r>
                        <a:rPr lang="en-US" sz="1800" dirty="0" smtClean="0">
                          <a:ln>
                            <a:solidFill>
                              <a:srgbClr val="002060"/>
                            </a:solidFill>
                          </a:ln>
                        </a:rPr>
                        <a:t>– </a:t>
                      </a:r>
                      <a:r>
                        <a:rPr lang="en-US" sz="1800" dirty="0" smtClean="0">
                          <a:ln>
                            <a:solidFill>
                              <a:srgbClr val="002060"/>
                            </a:solidFill>
                          </a:ln>
                        </a:rPr>
                        <a:t>2:35</a:t>
                      </a:r>
                      <a:endParaRPr lang="en-US" sz="1800" dirty="0">
                        <a:ln>
                          <a:solidFill>
                            <a:srgbClr val="002060"/>
                          </a:solid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n>
                            <a:solidFill>
                              <a:srgbClr val="002060"/>
                            </a:solidFill>
                          </a:ln>
                          <a:effectLst/>
                        </a:rPr>
                        <a:t>Introductions</a:t>
                      </a:r>
                      <a:r>
                        <a:rPr lang="en-US" sz="1800" baseline="0" dirty="0" smtClean="0">
                          <a:ln>
                            <a:solidFill>
                              <a:srgbClr val="002060"/>
                            </a:solidFill>
                          </a:ln>
                          <a:effectLst/>
                        </a:rPr>
                        <a:t>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smtClean="0">
                          <a:ln>
                            <a:solidFill>
                              <a:srgbClr val="002060"/>
                            </a:solidFill>
                          </a:ln>
                          <a:effectLst/>
                        </a:rPr>
                        <a:t>Matt</a:t>
                      </a:r>
                      <a:r>
                        <a:rPr lang="en-US" sz="1300" baseline="0" dirty="0" smtClean="0">
                          <a:ln>
                            <a:solidFill>
                              <a:srgbClr val="002060"/>
                            </a:solidFill>
                          </a:ln>
                          <a:effectLst/>
                        </a:rPr>
                        <a:t> Robison (ICF)</a:t>
                      </a:r>
                      <a:endParaRPr lang="en-US" sz="1300" dirty="0" smtClean="0">
                        <a:ln>
                          <a:solidFill>
                            <a:srgbClr val="002060"/>
                          </a:solidFill>
                        </a:ln>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4335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n>
                            <a:solidFill>
                              <a:srgbClr val="002060"/>
                            </a:solidFill>
                          </a:ln>
                          <a:effectLst/>
                        </a:rPr>
                        <a:t>2:35</a:t>
                      </a:r>
                      <a:r>
                        <a:rPr lang="en-US" sz="1800" baseline="0" dirty="0" smtClean="0">
                          <a:ln>
                            <a:solidFill>
                              <a:srgbClr val="002060"/>
                            </a:solidFill>
                          </a:ln>
                          <a:effectLst/>
                        </a:rPr>
                        <a:t> </a:t>
                      </a:r>
                      <a:r>
                        <a:rPr lang="en-US" sz="1800" dirty="0" smtClean="0">
                          <a:ln>
                            <a:solidFill>
                              <a:srgbClr val="002060"/>
                            </a:solidFill>
                          </a:ln>
                          <a:effectLst/>
                        </a:rPr>
                        <a:t>– </a:t>
                      </a:r>
                      <a:r>
                        <a:rPr lang="en-US" sz="1800" dirty="0" smtClean="0">
                          <a:ln>
                            <a:solidFill>
                              <a:srgbClr val="002060"/>
                            </a:solidFill>
                          </a:ln>
                          <a:effectLst/>
                        </a:rPr>
                        <a:t>3:55</a:t>
                      </a:r>
                      <a:endParaRPr lang="en-US" sz="1800" dirty="0">
                        <a:ln>
                          <a:solidFill>
                            <a:srgbClr val="002060"/>
                          </a:solidFill>
                        </a:ln>
                        <a:solidFill>
                          <a:schemeClr val="tx1"/>
                        </a:solidFill>
                        <a:effectLst/>
                        <a:latin typeface="+mn-lt"/>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ln>
                            <a:solidFill>
                              <a:srgbClr val="002060"/>
                            </a:solidFill>
                          </a:ln>
                          <a:solidFill>
                            <a:schemeClr val="tx1"/>
                          </a:solidFill>
                          <a:effectLst/>
                          <a:latin typeface="+mn-lt"/>
                          <a:ea typeface="Times New Roman"/>
                          <a:cs typeface="Times New Roman"/>
                        </a:rPr>
                        <a:t>Demand </a:t>
                      </a:r>
                      <a:r>
                        <a:rPr lang="en-US" sz="1800" baseline="0" dirty="0" smtClean="0">
                          <a:ln>
                            <a:solidFill>
                              <a:srgbClr val="002060"/>
                            </a:solidFill>
                          </a:ln>
                          <a:solidFill>
                            <a:schemeClr val="tx1"/>
                          </a:solidFill>
                          <a:effectLst/>
                          <a:latin typeface="+mn-lt"/>
                          <a:ea typeface="Times New Roman"/>
                          <a:cs typeface="Times New Roman"/>
                        </a:rPr>
                        <a:t>and </a:t>
                      </a:r>
                      <a:r>
                        <a:rPr lang="en-US" sz="1800" baseline="0" dirty="0" smtClean="0">
                          <a:ln>
                            <a:solidFill>
                              <a:srgbClr val="002060"/>
                            </a:solidFill>
                          </a:ln>
                          <a:solidFill>
                            <a:schemeClr val="tx1"/>
                          </a:solidFill>
                          <a:effectLst/>
                          <a:latin typeface="+mn-lt"/>
                          <a:ea typeface="Times New Roman"/>
                          <a:cs typeface="Times New Roman"/>
                        </a:rPr>
                        <a:t>DER Forecasting &amp; Q/A </a:t>
                      </a:r>
                      <a:endParaRPr lang="en-US" sz="1300" b="0" baseline="0" dirty="0" smtClean="0">
                        <a:ln>
                          <a:solidFill>
                            <a:srgbClr val="002060"/>
                          </a:solidFill>
                        </a:ln>
                        <a:effectLst/>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0" baseline="0" dirty="0" smtClean="0">
                          <a:ln>
                            <a:solidFill>
                              <a:srgbClr val="002060"/>
                            </a:solidFill>
                          </a:ln>
                          <a:effectLst/>
                        </a:rPr>
                        <a:t>Mark Domino (National Grid) and Mike </a:t>
                      </a:r>
                      <a:r>
                        <a:rPr lang="en-US" sz="1300" b="0" baseline="0" dirty="0" err="1" smtClean="0">
                          <a:ln>
                            <a:solidFill>
                              <a:srgbClr val="002060"/>
                            </a:solidFill>
                          </a:ln>
                          <a:effectLst/>
                        </a:rPr>
                        <a:t>DeMatteo</a:t>
                      </a:r>
                      <a:r>
                        <a:rPr lang="en-US" sz="1300" b="0" baseline="0" dirty="0" smtClean="0">
                          <a:ln>
                            <a:solidFill>
                              <a:srgbClr val="002060"/>
                            </a:solidFill>
                          </a:ln>
                          <a:effectLst/>
                        </a:rPr>
                        <a:t> (National Grid)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solidFill>
                              <a:srgbClr val="002060"/>
                            </a:solidFill>
                          </a:ln>
                          <a:solidFill>
                            <a:prstClr val="black"/>
                          </a:solidFill>
                          <a:effectLst/>
                          <a:uLnTx/>
                          <a:uFillTx/>
                          <a:latin typeface="+mn-lt"/>
                          <a:ea typeface="+mn-ea"/>
                          <a:cs typeface="+mn-cs"/>
                        </a:rPr>
                        <a:t>Timothy Duffy (NYISO)</a:t>
                      </a:r>
                      <a:endParaRPr lang="en-US" sz="1300" b="0" baseline="0" dirty="0" smtClean="0">
                        <a:ln>
                          <a:solidFill>
                            <a:srgbClr val="002060"/>
                          </a:solidFill>
                        </a:ln>
                        <a:effectLst/>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0" baseline="0" dirty="0" smtClean="0">
                          <a:ln>
                            <a:solidFill>
                              <a:srgbClr val="002060"/>
                            </a:solidFill>
                          </a:ln>
                          <a:effectLst/>
                        </a:rPr>
                        <a:t>Laura Manz (ICF)</a:t>
                      </a:r>
                      <a:endParaRPr lang="en-US" sz="1300" b="0" baseline="0" dirty="0" smtClean="0">
                        <a:ln>
                          <a:solidFill>
                            <a:srgbClr val="002060"/>
                          </a:solidFill>
                        </a:ln>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35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n>
                            <a:solidFill>
                              <a:srgbClr val="002060"/>
                            </a:solidFill>
                          </a:ln>
                          <a:effectLst/>
                        </a:rPr>
                        <a:t>3:55</a:t>
                      </a:r>
                      <a:r>
                        <a:rPr lang="en-US" sz="1800" baseline="0" dirty="0" smtClean="0">
                          <a:ln>
                            <a:solidFill>
                              <a:srgbClr val="002060"/>
                            </a:solidFill>
                          </a:ln>
                          <a:effectLst/>
                        </a:rPr>
                        <a:t> </a:t>
                      </a:r>
                      <a:r>
                        <a:rPr lang="en-US" sz="1800" dirty="0" smtClean="0">
                          <a:ln>
                            <a:solidFill>
                              <a:srgbClr val="002060"/>
                            </a:solidFill>
                          </a:ln>
                          <a:effectLst/>
                        </a:rPr>
                        <a:t>– </a:t>
                      </a:r>
                      <a:r>
                        <a:rPr lang="en-US" sz="1800" dirty="0" smtClean="0">
                          <a:ln>
                            <a:solidFill>
                              <a:srgbClr val="002060"/>
                            </a:solidFill>
                          </a:ln>
                          <a:effectLst/>
                        </a:rPr>
                        <a:t>4:55</a:t>
                      </a:r>
                      <a:endParaRPr lang="en-US" sz="1800" dirty="0">
                        <a:ln>
                          <a:solidFill>
                            <a:srgbClr val="002060"/>
                          </a:solidFill>
                        </a:ln>
                        <a:solidFill>
                          <a:schemeClr val="tx1"/>
                        </a:solidFill>
                        <a:effectLst/>
                        <a:latin typeface="+mn-lt"/>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baseline="0" dirty="0" smtClean="0">
                          <a:ln>
                            <a:solidFill>
                              <a:srgbClr val="002060"/>
                            </a:solidFill>
                          </a:ln>
                          <a:effectLst/>
                        </a:rPr>
                        <a:t>Cybersecurity and Privacy </a:t>
                      </a:r>
                      <a:r>
                        <a:rPr lang="en-US" sz="1800" b="0" baseline="0" dirty="0" smtClean="0">
                          <a:ln>
                            <a:solidFill>
                              <a:srgbClr val="002060"/>
                            </a:solidFill>
                          </a:ln>
                          <a:effectLst/>
                        </a:rPr>
                        <a:t>&amp; Q/A </a:t>
                      </a:r>
                      <a:endParaRPr lang="en-US" sz="1800" b="0" baseline="0" dirty="0" smtClean="0">
                        <a:ln>
                          <a:solidFill>
                            <a:srgbClr val="002060"/>
                          </a:solidFill>
                        </a:ln>
                        <a:effectLst/>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solidFill>
                              <a:srgbClr val="002060"/>
                            </a:solidFill>
                          </a:ln>
                          <a:solidFill>
                            <a:prstClr val="black"/>
                          </a:solidFill>
                          <a:effectLst/>
                          <a:uLnTx/>
                          <a:uFillTx/>
                          <a:latin typeface="+mn-lt"/>
                          <a:ea typeface="+mn-ea"/>
                          <a:cs typeface="+mn-cs"/>
                        </a:rPr>
                        <a:t>Mikhail </a:t>
                      </a:r>
                      <a:r>
                        <a:rPr kumimoji="0" lang="en-US" sz="1300" b="0" i="0" u="none" strike="noStrike" kern="1200" cap="none" spc="0" normalizeH="0" baseline="0" noProof="0" dirty="0" err="1" smtClean="0">
                          <a:ln>
                            <a:solidFill>
                              <a:srgbClr val="002060"/>
                            </a:solidFill>
                          </a:ln>
                          <a:solidFill>
                            <a:prstClr val="black"/>
                          </a:solidFill>
                          <a:effectLst/>
                          <a:uLnTx/>
                          <a:uFillTx/>
                          <a:latin typeface="+mn-lt"/>
                          <a:ea typeface="+mn-ea"/>
                          <a:cs typeface="+mn-cs"/>
                        </a:rPr>
                        <a:t>Falkovich</a:t>
                      </a:r>
                      <a:r>
                        <a:rPr kumimoji="0" lang="en-US" sz="1300" b="0" i="0" u="none" strike="noStrike" kern="1200" cap="none" spc="0" normalizeH="0" baseline="0" noProof="0" dirty="0" smtClean="0">
                          <a:ln>
                            <a:solidFill>
                              <a:srgbClr val="002060"/>
                            </a:solidFill>
                          </a:ln>
                          <a:solidFill>
                            <a:prstClr val="black"/>
                          </a:solidFill>
                          <a:effectLst/>
                          <a:uLnTx/>
                          <a:uFillTx/>
                          <a:latin typeface="+mn-lt"/>
                          <a:ea typeface="+mn-ea"/>
                          <a:cs typeface="+mn-cs"/>
                        </a:rPr>
                        <a:t> (Con Edison / O&amp;R)</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solidFill>
                              <a:srgbClr val="002060"/>
                            </a:solidFill>
                          </a:ln>
                          <a:solidFill>
                            <a:prstClr val="black"/>
                          </a:solidFill>
                          <a:effectLst/>
                          <a:uLnTx/>
                          <a:uFillTx/>
                          <a:latin typeface="+mn-lt"/>
                          <a:ea typeface="+mn-ea"/>
                          <a:cs typeface="+mn-cs"/>
                        </a:rPr>
                        <a:t>Kenya Jackmon (ICF) and Scott Graves (ICF)</a:t>
                      </a:r>
                      <a:endParaRPr kumimoji="0" lang="en-US" sz="1300" b="0" i="0" u="none" strike="noStrike" kern="1200" cap="none" spc="0" normalizeH="0" baseline="0" noProof="0" dirty="0" smtClean="0">
                        <a:ln>
                          <a:solidFill>
                            <a:srgbClr val="002060"/>
                          </a:solid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35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ln>
                            <a:solidFill>
                              <a:srgbClr val="002060"/>
                            </a:solidFill>
                          </a:ln>
                          <a:solidFill>
                            <a:schemeClr val="tx1"/>
                          </a:solidFill>
                          <a:effectLst/>
                          <a:latin typeface="+mn-lt"/>
                          <a:ea typeface="+mn-ea"/>
                          <a:cs typeface="+mn-cs"/>
                        </a:rPr>
                        <a:t>4:55</a:t>
                      </a:r>
                      <a:r>
                        <a:rPr lang="en-US" sz="1800" kern="1200" baseline="0" dirty="0" smtClean="0">
                          <a:ln>
                            <a:solidFill>
                              <a:srgbClr val="002060"/>
                            </a:solidFill>
                          </a:ln>
                          <a:solidFill>
                            <a:schemeClr val="tx1"/>
                          </a:solidFill>
                          <a:effectLst/>
                          <a:latin typeface="+mn-lt"/>
                          <a:ea typeface="+mn-ea"/>
                          <a:cs typeface="+mn-cs"/>
                        </a:rPr>
                        <a:t> </a:t>
                      </a:r>
                      <a:r>
                        <a:rPr lang="en-US" sz="1800" kern="1200" baseline="0" dirty="0" smtClean="0">
                          <a:ln>
                            <a:solidFill>
                              <a:srgbClr val="002060"/>
                            </a:solidFill>
                          </a:ln>
                          <a:solidFill>
                            <a:schemeClr val="tx1"/>
                          </a:solidFill>
                          <a:effectLst/>
                          <a:latin typeface="+mn-lt"/>
                          <a:ea typeface="+mn-ea"/>
                          <a:cs typeface="+mn-cs"/>
                        </a:rPr>
                        <a:t>– </a:t>
                      </a:r>
                      <a:r>
                        <a:rPr lang="en-US" sz="1800" kern="1200" baseline="0" dirty="0" smtClean="0">
                          <a:ln>
                            <a:solidFill>
                              <a:srgbClr val="002060"/>
                            </a:solidFill>
                          </a:ln>
                          <a:solidFill>
                            <a:schemeClr val="tx1"/>
                          </a:solidFill>
                          <a:effectLst/>
                          <a:latin typeface="+mn-lt"/>
                          <a:ea typeface="+mn-ea"/>
                          <a:cs typeface="+mn-cs"/>
                        </a:rPr>
                        <a:t>5:00</a:t>
                      </a:r>
                      <a:endParaRPr lang="en-US" sz="1800" kern="1200" dirty="0">
                        <a:ln>
                          <a:solidFill>
                            <a:srgbClr val="002060"/>
                          </a:solid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ln>
                            <a:solidFill>
                              <a:srgbClr val="002060"/>
                            </a:solidFill>
                          </a:ln>
                          <a:solidFill>
                            <a:schemeClr val="tx1"/>
                          </a:solidFill>
                          <a:effectLst/>
                          <a:latin typeface="+mn-lt"/>
                          <a:ea typeface="Times New Roman"/>
                          <a:cs typeface="Times New Roman"/>
                        </a:rPr>
                        <a:t>Wrap-up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607720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926" y="308062"/>
            <a:ext cx="8218842" cy="504825"/>
          </a:xfrm>
        </p:spPr>
        <p:txBody>
          <a:bodyPr/>
          <a:lstStyle/>
          <a:p>
            <a:r>
              <a:rPr lang="en-US" sz="2400" dirty="0"/>
              <a:t>JU Cybersecurity and Privacy Framework</a:t>
            </a:r>
          </a:p>
        </p:txBody>
      </p:sp>
      <p:sp>
        <p:nvSpPr>
          <p:cNvPr id="18" name="Content Placeholder 7"/>
          <p:cNvSpPr txBox="1">
            <a:spLocks/>
          </p:cNvSpPr>
          <p:nvPr/>
        </p:nvSpPr>
        <p:spPr>
          <a:xfrm>
            <a:off x="500232" y="1132358"/>
            <a:ext cx="8218843" cy="520882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Access Control (AC)</a:t>
            </a:r>
          </a:p>
          <a:p>
            <a:pPr lvl="1"/>
            <a:r>
              <a:rPr lang="en-US" dirty="0"/>
              <a:t>Utilities will define a process to manage access control based on system sensitivity and importance. The process should consider:</a:t>
            </a:r>
          </a:p>
          <a:p>
            <a:pPr lvl="2">
              <a:buFont typeface="Wingdings" panose="05000000000000000000" pitchFamily="2" charset="2"/>
              <a:buChar char="ü"/>
            </a:pPr>
            <a:r>
              <a:rPr lang="en-US" dirty="0"/>
              <a:t> which information systems/components require authentication,  </a:t>
            </a:r>
          </a:p>
          <a:p>
            <a:pPr lvl="2">
              <a:buFont typeface="Wingdings" panose="05000000000000000000" pitchFamily="2" charset="2"/>
              <a:buChar char="ü"/>
            </a:pPr>
            <a:r>
              <a:rPr lang="en-US" dirty="0"/>
              <a:t>an account management process, </a:t>
            </a:r>
          </a:p>
          <a:p>
            <a:pPr lvl="2">
              <a:buFont typeface="Wingdings" panose="05000000000000000000" pitchFamily="2" charset="2"/>
              <a:buChar char="ü"/>
            </a:pPr>
            <a:r>
              <a:rPr lang="en-US" dirty="0"/>
              <a:t>access control schemes  (e.g. role-based access control (RBAC),) </a:t>
            </a:r>
          </a:p>
          <a:p>
            <a:pPr lvl="2">
              <a:buFont typeface="Wingdings" panose="05000000000000000000" pitchFamily="2" charset="2"/>
              <a:buChar char="ü"/>
            </a:pPr>
            <a:r>
              <a:rPr lang="en-US" dirty="0"/>
              <a:t>restrictions on access controls (least privilege/separation of duties.) and, </a:t>
            </a:r>
          </a:p>
          <a:p>
            <a:pPr lvl="2">
              <a:buFont typeface="Wingdings" panose="05000000000000000000" pitchFamily="2" charset="2"/>
              <a:buChar char="ü"/>
            </a:pPr>
            <a:r>
              <a:rPr lang="en-US" dirty="0"/>
              <a:t>remote access requirements</a:t>
            </a:r>
          </a:p>
          <a:p>
            <a:endParaRPr lang="en-US" sz="1800" i="1" dirty="0" smtClean="0">
              <a:solidFill>
                <a:prstClr val="black"/>
              </a:solidFill>
            </a:endParaRPr>
          </a:p>
        </p:txBody>
      </p:sp>
    </p:spTree>
    <p:extLst>
      <p:ext uri="{BB962C8B-B14F-4D97-AF65-F5344CB8AC3E}">
        <p14:creationId xmlns:p14="http://schemas.microsoft.com/office/powerpoint/2010/main" val="17091284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926" y="308062"/>
            <a:ext cx="8218842" cy="504825"/>
          </a:xfrm>
        </p:spPr>
        <p:txBody>
          <a:bodyPr/>
          <a:lstStyle/>
          <a:p>
            <a:r>
              <a:rPr lang="en-US" sz="2400" dirty="0" smtClean="0"/>
              <a:t>Risk Management and the Risk Assessment</a:t>
            </a:r>
            <a:endParaRPr lang="en-US" sz="2400" dirty="0"/>
          </a:p>
        </p:txBody>
      </p:sp>
      <p:sp>
        <p:nvSpPr>
          <p:cNvPr id="18" name="Content Placeholder 7"/>
          <p:cNvSpPr txBox="1">
            <a:spLocks/>
          </p:cNvSpPr>
          <p:nvPr/>
        </p:nvSpPr>
        <p:spPr>
          <a:xfrm>
            <a:off x="424926" y="992996"/>
            <a:ext cx="8224219" cy="520882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Utilities must use due diligence to ensure shared data is protected due to increased data-sharing between utilities, customers, and third parties. </a:t>
            </a:r>
          </a:p>
          <a:p>
            <a:pPr lvl="1">
              <a:buFont typeface="Wingdings" panose="05000000000000000000" pitchFamily="2" charset="2"/>
              <a:buChar char="ü"/>
            </a:pPr>
            <a:r>
              <a:rPr lang="en-US" sz="1800" dirty="0"/>
              <a:t>The risk assessment is a crucial tool in the risk management process</a:t>
            </a:r>
          </a:p>
          <a:p>
            <a:r>
              <a:rPr lang="en-US" sz="2000" dirty="0"/>
              <a:t>Assumptions</a:t>
            </a:r>
          </a:p>
          <a:p>
            <a:pPr lvl="1">
              <a:buFont typeface="Wingdings" panose="05000000000000000000" pitchFamily="2" charset="2"/>
              <a:buChar char="ü"/>
            </a:pPr>
            <a:r>
              <a:rPr lang="en-US" sz="1800" dirty="0"/>
              <a:t>There is no common validation/vetting process across the JU for the third party’s requesting information. </a:t>
            </a:r>
          </a:p>
          <a:p>
            <a:r>
              <a:rPr lang="en-US" sz="2000" dirty="0"/>
              <a:t>Questionnaire to determine security posture</a:t>
            </a:r>
          </a:p>
          <a:p>
            <a:r>
              <a:rPr lang="en-US" sz="2000" dirty="0"/>
              <a:t>Security artifacts  based on third party cyber program this is what can be requested. ( ISO Certification letters, Corrective action reports, SOC 2 audit reports)</a:t>
            </a:r>
          </a:p>
          <a:p>
            <a:r>
              <a:rPr lang="en-US" sz="2000" dirty="0"/>
              <a:t>Risk decision/recommendation</a:t>
            </a:r>
          </a:p>
          <a:p>
            <a:pPr lvl="1">
              <a:buFont typeface="Wingdings" panose="05000000000000000000" pitchFamily="2" charset="2"/>
              <a:buChar char="ü"/>
            </a:pPr>
            <a:r>
              <a:rPr lang="en-US" sz="1600" dirty="0"/>
              <a:t>Utility has the right to require specific controls in contractual language.</a:t>
            </a:r>
          </a:p>
          <a:p>
            <a:pPr lvl="1">
              <a:buFont typeface="Wingdings" panose="05000000000000000000" pitchFamily="2" charset="2"/>
              <a:buChar char="ü"/>
            </a:pPr>
            <a:r>
              <a:rPr lang="en-US" sz="1600" dirty="0"/>
              <a:t>Utility has the right to deny data request should the third party not have adequate security controls.</a:t>
            </a:r>
          </a:p>
        </p:txBody>
      </p:sp>
    </p:spTree>
    <p:extLst>
      <p:ext uri="{BB962C8B-B14F-4D97-AF65-F5344CB8AC3E}">
        <p14:creationId xmlns:p14="http://schemas.microsoft.com/office/powerpoint/2010/main" val="35854440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926" y="308062"/>
            <a:ext cx="8218842" cy="504825"/>
          </a:xfrm>
        </p:spPr>
        <p:txBody>
          <a:bodyPr/>
          <a:lstStyle/>
          <a:p>
            <a:r>
              <a:rPr lang="en-US" sz="2400" dirty="0" smtClean="0"/>
              <a:t>Timeline</a:t>
            </a:r>
            <a:endParaRPr lang="en-US" sz="2400" dirty="0"/>
          </a:p>
        </p:txBody>
      </p:sp>
      <p:sp>
        <p:nvSpPr>
          <p:cNvPr id="18" name="Content Placeholder 7"/>
          <p:cNvSpPr txBox="1">
            <a:spLocks/>
          </p:cNvSpPr>
          <p:nvPr/>
        </p:nvSpPr>
        <p:spPr>
          <a:xfrm>
            <a:off x="500232" y="1132358"/>
            <a:ext cx="8218843" cy="520882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i="1" dirty="0">
                <a:solidFill>
                  <a:prstClr val="black"/>
                </a:solidFill>
              </a:rPr>
              <a:t>Short Term</a:t>
            </a:r>
          </a:p>
          <a:p>
            <a:pPr lvl="1">
              <a:buFont typeface="Wingdings" panose="05000000000000000000" pitchFamily="2" charset="2"/>
              <a:buChar char="ü"/>
            </a:pPr>
            <a:r>
              <a:rPr lang="en-US" sz="1400" i="1" dirty="0">
                <a:solidFill>
                  <a:prstClr val="black"/>
                </a:solidFill>
              </a:rPr>
              <a:t>The Utility’s Cybersecurity and or Privacy teams will be to support risk assessment activities and requests as they are submitted. </a:t>
            </a:r>
          </a:p>
          <a:p>
            <a:r>
              <a:rPr lang="en-US" sz="1800" i="1" dirty="0">
                <a:solidFill>
                  <a:prstClr val="black"/>
                </a:solidFill>
              </a:rPr>
              <a:t>Long Term – Recognition of value for a common process</a:t>
            </a:r>
          </a:p>
          <a:p>
            <a:pPr lvl="1">
              <a:buFont typeface="Wingdings" panose="05000000000000000000" pitchFamily="2" charset="2"/>
              <a:buChar char="ü"/>
            </a:pPr>
            <a:r>
              <a:rPr lang="en-US" sz="1400" i="1" dirty="0">
                <a:solidFill>
                  <a:prstClr val="black"/>
                </a:solidFill>
              </a:rPr>
              <a:t>Utilities  are working toward a common framework for vetting third parties requesting data.</a:t>
            </a:r>
          </a:p>
        </p:txBody>
      </p:sp>
    </p:spTree>
    <p:extLst>
      <p:ext uri="{BB962C8B-B14F-4D97-AF65-F5344CB8AC3E}">
        <p14:creationId xmlns:p14="http://schemas.microsoft.com/office/powerpoint/2010/main" val="35171344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926" y="308062"/>
            <a:ext cx="8218842" cy="504825"/>
          </a:xfrm>
        </p:spPr>
        <p:txBody>
          <a:bodyPr/>
          <a:lstStyle/>
          <a:p>
            <a:r>
              <a:rPr lang="en-US" sz="2400" dirty="0" smtClean="0"/>
              <a:t>Reference  Documents </a:t>
            </a:r>
            <a:endParaRPr lang="en-US" sz="2400" dirty="0"/>
          </a:p>
        </p:txBody>
      </p:sp>
      <p:sp>
        <p:nvSpPr>
          <p:cNvPr id="18" name="Content Placeholder 7"/>
          <p:cNvSpPr txBox="1">
            <a:spLocks/>
          </p:cNvSpPr>
          <p:nvPr/>
        </p:nvSpPr>
        <p:spPr>
          <a:xfrm>
            <a:off x="419549" y="951433"/>
            <a:ext cx="8224219" cy="520882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t>Information Security Forum General Information Security Practices</a:t>
            </a:r>
          </a:p>
          <a:p>
            <a:pPr lvl="0"/>
            <a:r>
              <a:rPr lang="en-US" sz="1600" dirty="0"/>
              <a:t>NIST Cybersecurity Framework</a:t>
            </a:r>
          </a:p>
          <a:p>
            <a:pPr lvl="0"/>
            <a:r>
              <a:rPr lang="en-US" sz="1600" dirty="0"/>
              <a:t>NISTIR 7628: Guidelines for Smart Grid Security</a:t>
            </a:r>
          </a:p>
          <a:p>
            <a:pPr lvl="0"/>
            <a:r>
              <a:rPr lang="en-US" sz="1600" dirty="0"/>
              <a:t>NIST SP 800-53: Security and Privacy Controls for Federal Information Systems and Organizations</a:t>
            </a:r>
          </a:p>
          <a:p>
            <a:pPr lvl="0"/>
            <a:r>
              <a:rPr lang="en-US" sz="1600" dirty="0"/>
              <a:t>NIST SP 800-30: Guide for Conducting Risk Assessments</a:t>
            </a:r>
          </a:p>
          <a:p>
            <a:pPr lvl="0"/>
            <a:r>
              <a:rPr lang="en-US" sz="1600" dirty="0"/>
              <a:t>NIST IR 8062: Privacy Risk Management for Federal Information Systems</a:t>
            </a:r>
          </a:p>
          <a:p>
            <a:pPr lvl="0"/>
            <a:r>
              <a:rPr lang="en-US" sz="1600" dirty="0"/>
              <a:t>DOE </a:t>
            </a:r>
            <a:r>
              <a:rPr lang="en-US" sz="1600" dirty="0" err="1"/>
              <a:t>DataGuard</a:t>
            </a:r>
            <a:r>
              <a:rPr lang="en-US" sz="1600" dirty="0"/>
              <a:t> Energy Data Privacy Program</a:t>
            </a:r>
          </a:p>
          <a:p>
            <a:pPr lvl="0"/>
            <a:r>
              <a:rPr lang="en-US" sz="1600" dirty="0"/>
              <a:t>AICPA Generally Accepted Privacy Principles</a:t>
            </a:r>
          </a:p>
          <a:p>
            <a:pPr lvl="0"/>
            <a:r>
              <a:rPr lang="en-US" sz="1600" dirty="0"/>
              <a:t>ISO/IEC 27001 Information Security Management</a:t>
            </a:r>
          </a:p>
          <a:p>
            <a:pPr lvl="0"/>
            <a:r>
              <a:rPr lang="en-US" sz="1600" dirty="0"/>
              <a:t>ISO/IEC 27002 Code of Practice for Information Security Controls</a:t>
            </a:r>
          </a:p>
          <a:p>
            <a:pPr lvl="0"/>
            <a:r>
              <a:rPr lang="en-US" sz="1600" dirty="0"/>
              <a:t>ISO/IEC 27005 Information Security Risk Management</a:t>
            </a:r>
          </a:p>
          <a:p>
            <a:pPr lvl="0"/>
            <a:r>
              <a:rPr lang="en-US" sz="1600" dirty="0"/>
              <a:t>ISO/IEC 29100 Privacy Framework</a:t>
            </a:r>
          </a:p>
        </p:txBody>
      </p:sp>
    </p:spTree>
    <p:extLst>
      <p:ext uri="{BB962C8B-B14F-4D97-AF65-F5344CB8AC3E}">
        <p14:creationId xmlns:p14="http://schemas.microsoft.com/office/powerpoint/2010/main" val="16256545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787400"/>
            <a:ext cx="9144000" cy="5295900"/>
          </a:xfrm>
        </p:spPr>
        <p:txBody>
          <a:bodyPr/>
          <a:lstStyle/>
          <a:p>
            <a:pPr algn="ctr">
              <a:lnSpc>
                <a:spcPct val="100000"/>
              </a:lnSpc>
              <a:spcBef>
                <a:spcPts val="0"/>
              </a:spcBef>
              <a:defRPr/>
            </a:pPr>
            <a:r>
              <a:rPr lang="en-US" sz="3200" dirty="0" smtClean="0">
                <a:ln>
                  <a:solidFill>
                    <a:srgbClr val="002060"/>
                  </a:solidFill>
                </a:ln>
                <a:solidFill>
                  <a:schemeClr val="tx1"/>
                </a:solidFill>
                <a:ea typeface="Times New Roman"/>
                <a:cs typeface="Times New Roman"/>
              </a:rPr>
              <a:t/>
            </a:r>
            <a:br>
              <a:rPr lang="en-US" sz="3200" dirty="0" smtClean="0">
                <a:ln>
                  <a:solidFill>
                    <a:srgbClr val="002060"/>
                  </a:solidFill>
                </a:ln>
                <a:solidFill>
                  <a:schemeClr val="tx1"/>
                </a:solidFill>
                <a:ea typeface="Times New Roman"/>
                <a:cs typeface="Times New Roman"/>
              </a:rPr>
            </a:br>
            <a:r>
              <a:rPr lang="en-US" sz="3200" dirty="0" smtClean="0">
                <a:ln>
                  <a:solidFill>
                    <a:srgbClr val="002060"/>
                  </a:solidFill>
                </a:ln>
                <a:solidFill>
                  <a:schemeClr val="tx1"/>
                </a:solidFill>
                <a:ea typeface="Times New Roman"/>
                <a:cs typeface="Times New Roman"/>
              </a:rPr>
              <a:t>Cybersecurity and Privacy</a:t>
            </a:r>
            <a:br>
              <a:rPr lang="en-US" sz="3200" dirty="0" smtClean="0">
                <a:ln>
                  <a:solidFill>
                    <a:srgbClr val="002060"/>
                  </a:solidFill>
                </a:ln>
                <a:solidFill>
                  <a:schemeClr val="tx1"/>
                </a:solidFill>
                <a:ea typeface="Times New Roman"/>
                <a:cs typeface="Times New Roman"/>
              </a:rPr>
            </a:br>
            <a:r>
              <a:rPr lang="en-US" sz="3200" dirty="0" smtClean="0">
                <a:ln>
                  <a:solidFill>
                    <a:srgbClr val="002060"/>
                  </a:solidFill>
                </a:ln>
                <a:solidFill>
                  <a:schemeClr val="tx1"/>
                </a:solidFill>
                <a:ea typeface="Times New Roman"/>
                <a:cs typeface="Times New Roman"/>
              </a:rPr>
              <a:t>Q &amp; A</a:t>
            </a:r>
            <a:br>
              <a:rPr lang="en-US" sz="3200" dirty="0" smtClean="0">
                <a:ln>
                  <a:solidFill>
                    <a:srgbClr val="002060"/>
                  </a:solidFill>
                </a:ln>
                <a:solidFill>
                  <a:schemeClr val="tx1"/>
                </a:solidFill>
                <a:ea typeface="Times New Roman"/>
                <a:cs typeface="Times New Roman"/>
              </a:rPr>
            </a:br>
            <a:r>
              <a:rPr lang="en-US" sz="3200" dirty="0" smtClean="0">
                <a:ln>
                  <a:solidFill>
                    <a:srgbClr val="002060"/>
                  </a:solidFill>
                </a:ln>
                <a:solidFill>
                  <a:schemeClr val="tx1"/>
                </a:solidFill>
                <a:ea typeface="Times New Roman"/>
                <a:cs typeface="Times New Roman"/>
              </a:rPr>
              <a:t/>
            </a:r>
            <a:br>
              <a:rPr lang="en-US" sz="3200" dirty="0" smtClean="0">
                <a:ln>
                  <a:solidFill>
                    <a:srgbClr val="002060"/>
                  </a:solidFill>
                </a:ln>
                <a:solidFill>
                  <a:schemeClr val="tx1"/>
                </a:solidFill>
                <a:ea typeface="Times New Roman"/>
                <a:cs typeface="Times New Roman"/>
              </a:rPr>
            </a:br>
            <a:r>
              <a:rPr lang="en-US" sz="2400" dirty="0" smtClean="0">
                <a:ln>
                  <a:solidFill>
                    <a:srgbClr val="002060"/>
                  </a:solidFill>
                </a:ln>
                <a:solidFill>
                  <a:schemeClr val="tx1"/>
                </a:solidFill>
                <a:ea typeface="Times New Roman"/>
                <a:cs typeface="Times New Roman"/>
              </a:rPr>
              <a:t>Mikhail </a:t>
            </a:r>
            <a:r>
              <a:rPr lang="en-US" sz="2400" dirty="0" err="1" smtClean="0">
                <a:ln>
                  <a:solidFill>
                    <a:srgbClr val="002060"/>
                  </a:solidFill>
                </a:ln>
                <a:solidFill>
                  <a:schemeClr val="tx1"/>
                </a:solidFill>
                <a:ea typeface="Times New Roman"/>
                <a:cs typeface="Times New Roman"/>
              </a:rPr>
              <a:t>Falkovich</a:t>
            </a:r>
            <a:r>
              <a:rPr lang="en-US" sz="2400" dirty="0" smtClean="0">
                <a:ln>
                  <a:solidFill>
                    <a:srgbClr val="002060"/>
                  </a:solidFill>
                </a:ln>
                <a:solidFill>
                  <a:schemeClr val="tx1"/>
                </a:solidFill>
                <a:ea typeface="Times New Roman"/>
                <a:cs typeface="Times New Roman"/>
              </a:rPr>
              <a:t> (Con Edison / O&amp;R) </a:t>
            </a:r>
            <a:br>
              <a:rPr lang="en-US" sz="2400" dirty="0" smtClean="0">
                <a:ln>
                  <a:solidFill>
                    <a:srgbClr val="002060"/>
                  </a:solidFill>
                </a:ln>
                <a:solidFill>
                  <a:schemeClr val="tx1"/>
                </a:solidFill>
                <a:ea typeface="Times New Roman"/>
                <a:cs typeface="Times New Roman"/>
              </a:rPr>
            </a:br>
            <a:r>
              <a:rPr lang="en-US" sz="2400" dirty="0">
                <a:ln>
                  <a:solidFill>
                    <a:srgbClr val="002060"/>
                  </a:solidFill>
                </a:ln>
                <a:solidFill>
                  <a:schemeClr val="tx1"/>
                </a:solidFill>
                <a:ea typeface="Times New Roman"/>
                <a:cs typeface="Times New Roman"/>
              </a:rPr>
              <a:t/>
            </a:r>
            <a:br>
              <a:rPr lang="en-US" sz="2400" dirty="0">
                <a:ln>
                  <a:solidFill>
                    <a:srgbClr val="002060"/>
                  </a:solidFill>
                </a:ln>
                <a:solidFill>
                  <a:schemeClr val="tx1"/>
                </a:solidFill>
                <a:ea typeface="Times New Roman"/>
                <a:cs typeface="Times New Roman"/>
              </a:rPr>
            </a:br>
            <a:r>
              <a:rPr lang="en-US" sz="2400" dirty="0" smtClean="0">
                <a:ln>
                  <a:solidFill>
                    <a:srgbClr val="002060"/>
                  </a:solidFill>
                </a:ln>
                <a:solidFill>
                  <a:schemeClr val="tx1"/>
                </a:solidFill>
                <a:ea typeface="Times New Roman"/>
                <a:cs typeface="Times New Roman"/>
              </a:rPr>
              <a:t>Kenya Jackmon &amp; Scott Graves ( ICF)</a:t>
            </a:r>
            <a:r>
              <a:rPr lang="en-US" sz="2400" dirty="0">
                <a:ln>
                  <a:solidFill>
                    <a:srgbClr val="002060"/>
                  </a:solidFill>
                </a:ln>
                <a:solidFill>
                  <a:schemeClr val="tx1"/>
                </a:solidFill>
                <a:ea typeface="Times New Roman"/>
                <a:cs typeface="Times New Roman"/>
              </a:rPr>
              <a:t/>
            </a:r>
            <a:br>
              <a:rPr lang="en-US" sz="2400" dirty="0">
                <a:ln>
                  <a:solidFill>
                    <a:srgbClr val="002060"/>
                  </a:solidFill>
                </a:ln>
                <a:solidFill>
                  <a:schemeClr val="tx1"/>
                </a:solidFill>
                <a:ea typeface="Times New Roman"/>
                <a:cs typeface="Times New Roman"/>
              </a:rPr>
            </a:br>
            <a:r>
              <a:rPr lang="en-US" sz="3200" dirty="0">
                <a:ln>
                  <a:solidFill>
                    <a:srgbClr val="002060"/>
                  </a:solidFill>
                </a:ln>
                <a:solidFill>
                  <a:schemeClr val="tx1"/>
                </a:solidFill>
                <a:ea typeface="Times New Roman"/>
                <a:cs typeface="Times New Roman"/>
              </a:rPr>
              <a:t/>
            </a:r>
            <a:br>
              <a:rPr lang="en-US" sz="3200" dirty="0">
                <a:ln>
                  <a:solidFill>
                    <a:srgbClr val="002060"/>
                  </a:solidFill>
                </a:ln>
                <a:solidFill>
                  <a:schemeClr val="tx1"/>
                </a:solidFill>
                <a:ea typeface="Times New Roman"/>
                <a:cs typeface="Times New Roman"/>
              </a:rPr>
            </a:br>
            <a:endParaRPr lang="en-US" sz="2400" dirty="0">
              <a:ln>
                <a:solidFill>
                  <a:srgbClr val="002060"/>
                </a:solidFill>
              </a:ln>
              <a:solidFill>
                <a:schemeClr val="tx1"/>
              </a:solidFill>
              <a:ea typeface="Times New Roman"/>
              <a:cs typeface="Times New Roman"/>
            </a:endParaRPr>
          </a:p>
        </p:txBody>
      </p:sp>
    </p:spTree>
    <p:extLst>
      <p:ext uri="{BB962C8B-B14F-4D97-AF65-F5344CB8AC3E}">
        <p14:creationId xmlns:p14="http://schemas.microsoft.com/office/powerpoint/2010/main" val="12006629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787400"/>
            <a:ext cx="9144000" cy="5295900"/>
          </a:xfrm>
        </p:spPr>
        <p:txBody>
          <a:bodyPr/>
          <a:lstStyle/>
          <a:p>
            <a:pPr algn="ctr">
              <a:lnSpc>
                <a:spcPct val="100000"/>
              </a:lnSpc>
              <a:spcBef>
                <a:spcPts val="0"/>
              </a:spcBef>
              <a:defRPr/>
            </a:pPr>
            <a:r>
              <a:rPr lang="en-US" sz="3200" dirty="0" smtClean="0">
                <a:ln>
                  <a:solidFill>
                    <a:srgbClr val="002060"/>
                  </a:solidFill>
                </a:ln>
                <a:solidFill>
                  <a:schemeClr val="tx1"/>
                </a:solidFill>
                <a:ea typeface="Times New Roman"/>
                <a:cs typeface="Times New Roman"/>
              </a:rPr>
              <a:t>Wrap – up</a:t>
            </a:r>
            <a:r>
              <a:rPr lang="en-US" sz="3200" dirty="0">
                <a:ln>
                  <a:solidFill>
                    <a:srgbClr val="002060"/>
                  </a:solidFill>
                </a:ln>
                <a:solidFill>
                  <a:schemeClr val="tx1"/>
                </a:solidFill>
                <a:ea typeface="Times New Roman"/>
                <a:cs typeface="Times New Roman"/>
              </a:rPr>
              <a:t/>
            </a:r>
            <a:br>
              <a:rPr lang="en-US" sz="3200" dirty="0">
                <a:ln>
                  <a:solidFill>
                    <a:srgbClr val="002060"/>
                  </a:solidFill>
                </a:ln>
                <a:solidFill>
                  <a:schemeClr val="tx1"/>
                </a:solidFill>
                <a:ea typeface="Times New Roman"/>
                <a:cs typeface="Times New Roman"/>
              </a:rPr>
            </a:br>
            <a:endParaRPr lang="en-US" sz="2400" dirty="0">
              <a:ln>
                <a:solidFill>
                  <a:srgbClr val="002060"/>
                </a:solidFill>
              </a:ln>
              <a:solidFill>
                <a:schemeClr val="tx1"/>
              </a:solidFill>
              <a:ea typeface="Times New Roman"/>
              <a:cs typeface="Times New Roman"/>
            </a:endParaRPr>
          </a:p>
        </p:txBody>
      </p:sp>
    </p:spTree>
    <p:extLst>
      <p:ext uri="{BB962C8B-B14F-4D97-AF65-F5344CB8AC3E}">
        <p14:creationId xmlns:p14="http://schemas.microsoft.com/office/powerpoint/2010/main" val="32871391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Stakeholder Engagement Opportunities</a:t>
            </a:r>
            <a:endParaRPr lang="en-US" sz="2400" dirty="0"/>
          </a:p>
        </p:txBody>
      </p:sp>
      <p:sp>
        <p:nvSpPr>
          <p:cNvPr id="3" name="TextBox 2"/>
          <p:cNvSpPr txBox="1"/>
          <p:nvPr/>
        </p:nvSpPr>
        <p:spPr>
          <a:xfrm>
            <a:off x="484094" y="1080067"/>
            <a:ext cx="8075289" cy="4339650"/>
          </a:xfrm>
          <a:prstGeom prst="rect">
            <a:avLst/>
          </a:prstGeom>
          <a:noFill/>
        </p:spPr>
        <p:txBody>
          <a:bodyPr wrap="square" rtlCol="0">
            <a:spAutoFit/>
          </a:bodyPr>
          <a:lstStyle/>
          <a:p>
            <a:pPr marL="285750" indent="-285750">
              <a:buFont typeface="Wingdings" panose="05000000000000000000" pitchFamily="2" charset="2"/>
              <a:buChar char="Ø"/>
            </a:pPr>
            <a:r>
              <a:rPr lang="en-US" sz="1600" dirty="0" smtClean="0"/>
              <a:t>Please fill out the short survey after the webinar if you have any additional questions or feedback regarding the material or engagement process</a:t>
            </a:r>
          </a:p>
          <a:p>
            <a:pPr marL="285750" indent="-285750">
              <a:spcBef>
                <a:spcPts val="600"/>
              </a:spcBef>
              <a:buFont typeface="Wingdings" panose="05000000000000000000" pitchFamily="2" charset="2"/>
              <a:buChar char="Ø"/>
            </a:pPr>
            <a:r>
              <a:rPr lang="en-US" sz="1600" dirty="0" smtClean="0"/>
              <a:t>Please join us for the next stakeholder engagement conference via webinar:</a:t>
            </a:r>
          </a:p>
          <a:p>
            <a:pPr marL="742950" lvl="1" indent="-285750">
              <a:spcBef>
                <a:spcPts val="600"/>
              </a:spcBef>
              <a:buFont typeface="Arial" panose="020B0604020202020204" pitchFamily="34" charset="0"/>
              <a:buChar char="•"/>
            </a:pPr>
            <a:r>
              <a:rPr lang="en-US" sz="1600" dirty="0" smtClean="0"/>
              <a:t>September </a:t>
            </a:r>
            <a:r>
              <a:rPr lang="en-US" sz="1600" dirty="0"/>
              <a:t>20 – Granular Pricing and DER Sourcing – </a:t>
            </a:r>
            <a:r>
              <a:rPr lang="en-US" sz="1600" dirty="0">
                <a:hlinkClick r:id="rId2"/>
              </a:rPr>
              <a:t>Register</a:t>
            </a:r>
            <a:endParaRPr lang="en-US" sz="1400" dirty="0"/>
          </a:p>
          <a:p>
            <a:pPr marL="1200150" lvl="2" indent="-285750">
              <a:buFont typeface="Wingdings" panose="05000000000000000000" pitchFamily="2" charset="2"/>
              <a:buChar char="q"/>
            </a:pPr>
            <a:r>
              <a:rPr lang="en-US" sz="1400" dirty="0"/>
              <a:t>9:30 – 9:35	Introductions</a:t>
            </a:r>
          </a:p>
          <a:p>
            <a:pPr marL="1200150" lvl="2" indent="-285750">
              <a:buFont typeface="Wingdings" panose="05000000000000000000" pitchFamily="2" charset="2"/>
              <a:buChar char="q"/>
            </a:pPr>
            <a:r>
              <a:rPr lang="en-US" sz="1400" dirty="0"/>
              <a:t>9:35 – 10:05	Granular Pricing &amp; Q/A*</a:t>
            </a:r>
          </a:p>
          <a:p>
            <a:pPr marL="1200150" lvl="2" indent="-285750">
              <a:buFont typeface="Wingdings" panose="05000000000000000000" pitchFamily="2" charset="2"/>
              <a:buChar char="q"/>
            </a:pPr>
            <a:r>
              <a:rPr lang="en-US" sz="1400" dirty="0"/>
              <a:t>10:05 – 11:25	DER Sourcing &amp; Q/A*</a:t>
            </a:r>
          </a:p>
          <a:p>
            <a:pPr marL="1200150" lvl="2" indent="-285750">
              <a:buFont typeface="Wingdings" panose="05000000000000000000" pitchFamily="2" charset="2"/>
              <a:buChar char="q"/>
            </a:pPr>
            <a:r>
              <a:rPr lang="en-US" sz="1400" dirty="0"/>
              <a:t>11:25 – 11:30	Summary &amp; </a:t>
            </a:r>
            <a:r>
              <a:rPr lang="en-US" sz="1400" dirty="0" smtClean="0"/>
              <a:t>Wrap-up</a:t>
            </a:r>
            <a:endParaRPr lang="en-US" sz="2000" i="1" dirty="0"/>
          </a:p>
          <a:p>
            <a:pPr algn="ctr"/>
            <a:endParaRPr lang="en-US" sz="2000" i="1" dirty="0"/>
          </a:p>
          <a:p>
            <a:pPr>
              <a:spcBef>
                <a:spcPts val="600"/>
              </a:spcBef>
              <a:spcAft>
                <a:spcPts val="600"/>
              </a:spcAft>
            </a:pPr>
            <a:endParaRPr lang="en-US" sz="1100" dirty="0">
              <a:solidFill>
                <a:prstClr val="black"/>
              </a:solidFill>
            </a:endParaRPr>
          </a:p>
          <a:p>
            <a:pPr marL="285750" indent="-285750">
              <a:spcBef>
                <a:spcPts val="600"/>
              </a:spcBef>
              <a:spcAft>
                <a:spcPts val="600"/>
              </a:spcAft>
              <a:buFont typeface="Wingdings" panose="05000000000000000000" pitchFamily="2" charset="2"/>
              <a:buChar char="Ø"/>
            </a:pPr>
            <a:endParaRPr lang="en-US" sz="1600" dirty="0" smtClean="0"/>
          </a:p>
          <a:p>
            <a:pPr marL="285750" indent="-285750">
              <a:spcBef>
                <a:spcPts val="600"/>
              </a:spcBef>
              <a:spcAft>
                <a:spcPts val="600"/>
              </a:spcAft>
              <a:buFont typeface="Wingdings" panose="05000000000000000000" pitchFamily="2" charset="2"/>
              <a:buChar char="Ø"/>
            </a:pPr>
            <a:r>
              <a:rPr lang="en-US" sz="1600" dirty="0" smtClean="0"/>
              <a:t>Visit </a:t>
            </a:r>
            <a:r>
              <a:rPr lang="en-US" sz="1600" dirty="0" smtClean="0"/>
              <a:t>the Joint Utilities of New York website to learn more about the JU stakeholder engagement effort and potential opportunities for involvement: </a:t>
            </a:r>
            <a:r>
              <a:rPr lang="en-US" sz="1600" dirty="0" smtClean="0">
                <a:hlinkClick r:id="rId3"/>
              </a:rPr>
              <a:t>www.jointutilitiesofny.org</a:t>
            </a:r>
            <a:r>
              <a:rPr lang="en-US" sz="1600" dirty="0" smtClean="0"/>
              <a:t> </a:t>
            </a:r>
          </a:p>
          <a:p>
            <a:pPr marL="285750" indent="-285750">
              <a:spcBef>
                <a:spcPts val="600"/>
              </a:spcBef>
              <a:spcAft>
                <a:spcPts val="600"/>
              </a:spcAft>
              <a:buFont typeface="Wingdings" panose="05000000000000000000" pitchFamily="2" charset="2"/>
              <a:buChar char="Ø"/>
            </a:pPr>
            <a:r>
              <a:rPr lang="en-US" sz="1600" dirty="0" smtClean="0"/>
              <a:t>Email us at </a:t>
            </a:r>
            <a:r>
              <a:rPr lang="en-US" sz="1600" dirty="0" smtClean="0">
                <a:hlinkClick r:id="rId4"/>
              </a:rPr>
              <a:t>info@jointutilitiesofny.org</a:t>
            </a:r>
            <a:r>
              <a:rPr lang="en-US" sz="1600" dirty="0" smtClean="0"/>
              <a:t> for additional information or with questions and concerns</a:t>
            </a:r>
          </a:p>
        </p:txBody>
      </p:sp>
      <p:sp>
        <p:nvSpPr>
          <p:cNvPr id="4" name="Rectangle 3"/>
          <p:cNvSpPr/>
          <p:nvPr/>
        </p:nvSpPr>
        <p:spPr>
          <a:xfrm>
            <a:off x="484094" y="5489453"/>
            <a:ext cx="8218843" cy="307777"/>
          </a:xfrm>
          <a:prstGeom prst="rect">
            <a:avLst/>
          </a:prstGeom>
        </p:spPr>
        <p:txBody>
          <a:bodyPr wrap="square">
            <a:spAutoFit/>
          </a:bodyPr>
          <a:lstStyle/>
          <a:p>
            <a:pPr algn="ctr"/>
            <a:r>
              <a:rPr lang="en-US" sz="1400" i="1" dirty="0"/>
              <a:t>Please refer any interested colleagues to </a:t>
            </a:r>
            <a:r>
              <a:rPr lang="en-US" sz="1400" i="1" dirty="0">
                <a:hlinkClick r:id="rId5"/>
              </a:rPr>
              <a:t>jointutilitiesofny.org</a:t>
            </a:r>
            <a:r>
              <a:rPr lang="en-US" sz="1400" i="1" dirty="0"/>
              <a:t> for more information</a:t>
            </a:r>
            <a:endParaRPr lang="en-US" sz="1400" i="1" dirty="0"/>
          </a:p>
        </p:txBody>
      </p:sp>
      <p:sp>
        <p:nvSpPr>
          <p:cNvPr id="5" name="Rectangle 4"/>
          <p:cNvSpPr/>
          <p:nvPr/>
        </p:nvSpPr>
        <p:spPr>
          <a:xfrm>
            <a:off x="966614" y="3211419"/>
            <a:ext cx="7110247" cy="823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dirty="0">
                <a:solidFill>
                  <a:prstClr val="black"/>
                </a:solidFill>
              </a:rPr>
              <a:t>*The Q/A portion of the conference will address the questions received in advance plus those received during the session. If you have questions to pose now or additional questions that are not covered during the conference, please email </a:t>
            </a:r>
            <a:r>
              <a:rPr lang="en-US" sz="1200" dirty="0">
                <a:solidFill>
                  <a:prstClr val="black"/>
                </a:solidFill>
                <a:hlinkClick r:id="rId4"/>
              </a:rPr>
              <a:t>info@jointutilitiesofny.org</a:t>
            </a:r>
            <a:r>
              <a:rPr lang="en-US" sz="1200" dirty="0">
                <a:solidFill>
                  <a:prstClr val="black"/>
                </a:solidFill>
              </a:rPr>
              <a:t>.</a:t>
            </a:r>
          </a:p>
        </p:txBody>
      </p:sp>
    </p:spTree>
    <p:extLst>
      <p:ext uri="{BB962C8B-B14F-4D97-AF65-F5344CB8AC3E}">
        <p14:creationId xmlns:p14="http://schemas.microsoft.com/office/powerpoint/2010/main" val="16931372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815545"/>
            <a:ext cx="9144000" cy="461665"/>
          </a:xfrm>
          <a:prstGeom prst="rect">
            <a:avLst/>
          </a:prstGeom>
          <a:noFill/>
        </p:spPr>
        <p:txBody>
          <a:bodyPr wrap="square" rtlCol="0">
            <a:spAutoFit/>
          </a:bodyPr>
          <a:lstStyle/>
          <a:p>
            <a:pPr algn="ctr"/>
            <a:r>
              <a:rPr lang="en-US" sz="2400" dirty="0">
                <a:solidFill>
                  <a:srgbClr val="002060"/>
                </a:solidFill>
              </a:rPr>
              <a:t>Thank you for joining us!</a:t>
            </a:r>
          </a:p>
        </p:txBody>
      </p:sp>
      <p:sp>
        <p:nvSpPr>
          <p:cNvPr id="4" name="TextBox 3"/>
          <p:cNvSpPr txBox="1"/>
          <p:nvPr/>
        </p:nvSpPr>
        <p:spPr>
          <a:xfrm>
            <a:off x="0" y="5011059"/>
            <a:ext cx="9144000" cy="1200329"/>
          </a:xfrm>
          <a:prstGeom prst="rect">
            <a:avLst/>
          </a:prstGeom>
          <a:noFill/>
        </p:spPr>
        <p:txBody>
          <a:bodyPr wrap="square" rtlCol="0">
            <a:spAutoFit/>
          </a:bodyPr>
          <a:lstStyle/>
          <a:p>
            <a:pPr algn="ctr"/>
            <a:r>
              <a:rPr lang="en-US" dirty="0" smtClean="0"/>
              <a:t>Please contact </a:t>
            </a:r>
            <a:r>
              <a:rPr lang="en-US" dirty="0" smtClean="0">
                <a:hlinkClick r:id="rId3"/>
              </a:rPr>
              <a:t>info@jointutilitiesofny.org</a:t>
            </a:r>
            <a:r>
              <a:rPr lang="en-US" dirty="0" smtClean="0"/>
              <a:t> </a:t>
            </a:r>
          </a:p>
          <a:p>
            <a:pPr algn="ctr"/>
            <a:r>
              <a:rPr lang="en-US" dirty="0" smtClean="0"/>
              <a:t>or </a:t>
            </a:r>
          </a:p>
          <a:p>
            <a:pPr algn="ctr"/>
            <a:r>
              <a:rPr lang="en-US" dirty="0" smtClean="0"/>
              <a:t>visit our website </a:t>
            </a:r>
            <a:r>
              <a:rPr lang="en-US" dirty="0" smtClean="0">
                <a:hlinkClick r:id="rId4"/>
              </a:rPr>
              <a:t>www.jointutilitiesofny.org</a:t>
            </a:r>
            <a:r>
              <a:rPr lang="en-US" dirty="0" smtClean="0"/>
              <a:t> for more information</a:t>
            </a:r>
          </a:p>
          <a:p>
            <a:pPr algn="ctr"/>
            <a:endParaRPr lang="en-US" dirty="0"/>
          </a:p>
        </p:txBody>
      </p:sp>
    </p:spTree>
    <p:extLst>
      <p:ext uri="{BB962C8B-B14F-4D97-AF65-F5344CB8AC3E}">
        <p14:creationId xmlns:p14="http://schemas.microsoft.com/office/powerpoint/2010/main" val="692240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Engagement Process Overview</a:t>
            </a:r>
            <a:endParaRPr lang="en-US" sz="2400" dirty="0"/>
          </a:p>
        </p:txBody>
      </p:sp>
      <p:sp>
        <p:nvSpPr>
          <p:cNvPr id="82" name="TextBox 81"/>
          <p:cNvSpPr txBox="1"/>
          <p:nvPr/>
        </p:nvSpPr>
        <p:spPr>
          <a:xfrm>
            <a:off x="484095" y="5473466"/>
            <a:ext cx="8250382" cy="553998"/>
          </a:xfrm>
          <a:prstGeom prst="rect">
            <a:avLst/>
          </a:prstGeom>
          <a:noFill/>
        </p:spPr>
        <p:txBody>
          <a:bodyPr wrap="square" rtlCol="0">
            <a:spAutoFit/>
          </a:bodyPr>
          <a:lstStyle/>
          <a:p>
            <a:r>
              <a:rPr lang="en-US" sz="1000" dirty="0">
                <a:solidFill>
                  <a:prstClr val="black"/>
                </a:solidFill>
              </a:rPr>
              <a:t>*Initial DSIP engagements dates based on individual JU workshop schedule during this </a:t>
            </a:r>
            <a:r>
              <a:rPr lang="en-US" sz="1000" dirty="0" smtClean="0">
                <a:solidFill>
                  <a:prstClr val="black"/>
                </a:solidFill>
              </a:rPr>
              <a:t>period. **ITWG beginning in March, EG begins in May.</a:t>
            </a:r>
            <a:endParaRPr lang="en-US" sz="1000" dirty="0">
              <a:solidFill>
                <a:prstClr val="black"/>
              </a:solidFill>
            </a:endParaRPr>
          </a:p>
          <a:p>
            <a:r>
              <a:rPr lang="en-US" sz="1000" dirty="0" smtClean="0">
                <a:solidFill>
                  <a:prstClr val="black"/>
                </a:solidFill>
              </a:rPr>
              <a:t>*** Stakeholder engagement conferences </a:t>
            </a:r>
            <a:r>
              <a:rPr lang="en-US" sz="1000" dirty="0">
                <a:solidFill>
                  <a:prstClr val="black"/>
                </a:solidFill>
              </a:rPr>
              <a:t>to engage a wider set of participants to inform technical discussions and share Engagement Group results, as needed and in consultation with the Advisory </a:t>
            </a:r>
            <a:r>
              <a:rPr lang="en-US" sz="1000" dirty="0" smtClean="0">
                <a:solidFill>
                  <a:prstClr val="black"/>
                </a:solidFill>
              </a:rPr>
              <a:t>Group</a:t>
            </a:r>
            <a:endParaRPr lang="en-US" sz="1000" dirty="0">
              <a:solidFill>
                <a:prstClr val="black"/>
              </a:solidFill>
            </a:endParaRPr>
          </a:p>
        </p:txBody>
      </p:sp>
      <p:sp>
        <p:nvSpPr>
          <p:cNvPr id="83" name="TextBox 82"/>
          <p:cNvSpPr txBox="1"/>
          <p:nvPr/>
        </p:nvSpPr>
        <p:spPr>
          <a:xfrm>
            <a:off x="3279433" y="5867641"/>
            <a:ext cx="5864567" cy="276999"/>
          </a:xfrm>
          <a:prstGeom prst="rect">
            <a:avLst/>
          </a:prstGeom>
          <a:noFill/>
        </p:spPr>
        <p:txBody>
          <a:bodyPr wrap="square" rtlCol="0">
            <a:spAutoFit/>
          </a:bodyPr>
          <a:lstStyle/>
          <a:p>
            <a:r>
              <a:rPr lang="en-US" sz="1200" i="1" dirty="0">
                <a:solidFill>
                  <a:prstClr val="black"/>
                </a:solidFill>
              </a:rPr>
              <a:t>Source: </a:t>
            </a:r>
            <a:r>
              <a:rPr lang="en-US" sz="1200" i="1" dirty="0" smtClean="0">
                <a:solidFill>
                  <a:prstClr val="black"/>
                </a:solidFill>
              </a:rPr>
              <a:t>Updated plan </a:t>
            </a:r>
            <a:r>
              <a:rPr lang="en-US" sz="1200" i="1" dirty="0">
                <a:solidFill>
                  <a:prstClr val="black"/>
                </a:solidFill>
              </a:rPr>
              <a:t>for stakeholder engagement process as reflected in May 5</a:t>
            </a:r>
            <a:r>
              <a:rPr lang="en-US" sz="1200" i="1" baseline="30000" dirty="0">
                <a:solidFill>
                  <a:prstClr val="black"/>
                </a:solidFill>
              </a:rPr>
              <a:t>th</a:t>
            </a:r>
            <a:r>
              <a:rPr lang="en-US" sz="1200" i="1" dirty="0">
                <a:solidFill>
                  <a:prstClr val="black"/>
                </a:solidFill>
              </a:rPr>
              <a:t> DSIP filing</a:t>
            </a:r>
          </a:p>
        </p:txBody>
      </p:sp>
      <p:sp>
        <p:nvSpPr>
          <p:cNvPr id="84" name="TextBox 83"/>
          <p:cNvSpPr txBox="1"/>
          <p:nvPr/>
        </p:nvSpPr>
        <p:spPr>
          <a:xfrm>
            <a:off x="3044537" y="858028"/>
            <a:ext cx="3813464" cy="338554"/>
          </a:xfrm>
          <a:prstGeom prst="rect">
            <a:avLst/>
          </a:prstGeom>
          <a:noFill/>
        </p:spPr>
        <p:txBody>
          <a:bodyPr wrap="square" rtlCol="0">
            <a:spAutoFit/>
          </a:bodyPr>
          <a:lstStyle/>
          <a:p>
            <a:r>
              <a:rPr lang="en-US" sz="1600" b="1" dirty="0">
                <a:solidFill>
                  <a:srgbClr val="002060"/>
                </a:solidFill>
              </a:rPr>
              <a:t>Stakeholder Engagement Schedule</a:t>
            </a:r>
          </a:p>
        </p:txBody>
      </p:sp>
      <p:sp>
        <p:nvSpPr>
          <p:cNvPr id="85" name="Rectangle 84"/>
          <p:cNvSpPr/>
          <p:nvPr/>
        </p:nvSpPr>
        <p:spPr>
          <a:xfrm>
            <a:off x="91348" y="3248750"/>
            <a:ext cx="8963852" cy="16143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91348" y="2200806"/>
            <a:ext cx="8963852" cy="4204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87" name="Straight Connector 86"/>
          <p:cNvCxnSpPr/>
          <p:nvPr/>
        </p:nvCxnSpPr>
        <p:spPr>
          <a:xfrm>
            <a:off x="6030079" y="1515524"/>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700677" y="1591106"/>
            <a:ext cx="8341372" cy="25034"/>
          </a:xfrm>
          <a:prstGeom prst="line">
            <a:avLst/>
          </a:prstGeom>
          <a:ln w="38100">
            <a:solidFill>
              <a:schemeClr val="accent1">
                <a:lumMod val="60000"/>
                <a:lumOff val="4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255658" y="1515524"/>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870346" y="1515524"/>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2569169" y="1515524"/>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3252515" y="1515524"/>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3965283" y="1515524"/>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4665377"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1062667" y="1270111"/>
            <a:ext cx="466040" cy="246221"/>
          </a:xfrm>
          <a:prstGeom prst="rect">
            <a:avLst/>
          </a:prstGeom>
          <a:noFill/>
        </p:spPr>
        <p:txBody>
          <a:bodyPr wrap="square" rtlCol="0">
            <a:spAutoFit/>
          </a:bodyPr>
          <a:lstStyle/>
          <a:p>
            <a:pPr algn="ctr"/>
            <a:r>
              <a:rPr lang="en-US" sz="1000" b="1" dirty="0">
                <a:solidFill>
                  <a:prstClr val="black"/>
                </a:solidFill>
              </a:rPr>
              <a:t>Feb</a:t>
            </a:r>
          </a:p>
        </p:txBody>
      </p:sp>
      <p:sp>
        <p:nvSpPr>
          <p:cNvPr id="96" name="TextBox 95"/>
          <p:cNvSpPr txBox="1"/>
          <p:nvPr/>
        </p:nvSpPr>
        <p:spPr>
          <a:xfrm>
            <a:off x="1637137" y="1270111"/>
            <a:ext cx="466040" cy="246221"/>
          </a:xfrm>
          <a:prstGeom prst="rect">
            <a:avLst/>
          </a:prstGeom>
          <a:noFill/>
        </p:spPr>
        <p:txBody>
          <a:bodyPr wrap="square" rtlCol="0">
            <a:spAutoFit/>
          </a:bodyPr>
          <a:lstStyle/>
          <a:p>
            <a:pPr algn="ctr"/>
            <a:r>
              <a:rPr lang="en-US" sz="1000" b="1" dirty="0">
                <a:solidFill>
                  <a:prstClr val="black"/>
                </a:solidFill>
              </a:rPr>
              <a:t>Mar</a:t>
            </a:r>
          </a:p>
        </p:txBody>
      </p:sp>
      <p:sp>
        <p:nvSpPr>
          <p:cNvPr id="97" name="TextBox 96"/>
          <p:cNvSpPr txBox="1"/>
          <p:nvPr/>
        </p:nvSpPr>
        <p:spPr>
          <a:xfrm>
            <a:off x="2336149" y="1270111"/>
            <a:ext cx="466040" cy="246221"/>
          </a:xfrm>
          <a:prstGeom prst="rect">
            <a:avLst/>
          </a:prstGeom>
          <a:noFill/>
        </p:spPr>
        <p:txBody>
          <a:bodyPr wrap="square" rtlCol="0">
            <a:spAutoFit/>
          </a:bodyPr>
          <a:lstStyle/>
          <a:p>
            <a:pPr algn="ctr"/>
            <a:r>
              <a:rPr lang="en-US" sz="1000" b="1" dirty="0">
                <a:solidFill>
                  <a:prstClr val="black"/>
                </a:solidFill>
              </a:rPr>
              <a:t>Apr</a:t>
            </a:r>
          </a:p>
        </p:txBody>
      </p:sp>
      <p:sp>
        <p:nvSpPr>
          <p:cNvPr id="98" name="TextBox 97"/>
          <p:cNvSpPr txBox="1"/>
          <p:nvPr/>
        </p:nvSpPr>
        <p:spPr>
          <a:xfrm>
            <a:off x="3019495" y="1270111"/>
            <a:ext cx="466040" cy="246221"/>
          </a:xfrm>
          <a:prstGeom prst="rect">
            <a:avLst/>
          </a:prstGeom>
          <a:noFill/>
        </p:spPr>
        <p:txBody>
          <a:bodyPr wrap="square" rtlCol="0">
            <a:spAutoFit/>
          </a:bodyPr>
          <a:lstStyle/>
          <a:p>
            <a:pPr algn="ctr"/>
            <a:r>
              <a:rPr lang="en-US" sz="1000" b="1" dirty="0">
                <a:solidFill>
                  <a:prstClr val="black"/>
                </a:solidFill>
              </a:rPr>
              <a:t>May</a:t>
            </a:r>
          </a:p>
        </p:txBody>
      </p:sp>
      <p:sp>
        <p:nvSpPr>
          <p:cNvPr id="99" name="TextBox 98"/>
          <p:cNvSpPr txBox="1"/>
          <p:nvPr/>
        </p:nvSpPr>
        <p:spPr>
          <a:xfrm>
            <a:off x="3732263" y="1270111"/>
            <a:ext cx="466040" cy="246221"/>
          </a:xfrm>
          <a:prstGeom prst="rect">
            <a:avLst/>
          </a:prstGeom>
          <a:noFill/>
        </p:spPr>
        <p:txBody>
          <a:bodyPr wrap="square" rtlCol="0">
            <a:spAutoFit/>
          </a:bodyPr>
          <a:lstStyle/>
          <a:p>
            <a:pPr algn="ctr"/>
            <a:r>
              <a:rPr lang="en-US" sz="1000" b="1" dirty="0">
                <a:solidFill>
                  <a:prstClr val="black"/>
                </a:solidFill>
              </a:rPr>
              <a:t>Jun</a:t>
            </a:r>
          </a:p>
        </p:txBody>
      </p:sp>
      <p:sp>
        <p:nvSpPr>
          <p:cNvPr id="100" name="TextBox 99"/>
          <p:cNvSpPr txBox="1"/>
          <p:nvPr/>
        </p:nvSpPr>
        <p:spPr>
          <a:xfrm>
            <a:off x="4432357" y="1270111"/>
            <a:ext cx="466040" cy="246221"/>
          </a:xfrm>
          <a:prstGeom prst="rect">
            <a:avLst/>
          </a:prstGeom>
          <a:noFill/>
        </p:spPr>
        <p:txBody>
          <a:bodyPr wrap="square" rtlCol="0">
            <a:spAutoFit/>
          </a:bodyPr>
          <a:lstStyle/>
          <a:p>
            <a:pPr algn="ctr"/>
            <a:r>
              <a:rPr lang="en-US" sz="1000" b="1" dirty="0">
                <a:solidFill>
                  <a:prstClr val="black"/>
                </a:solidFill>
              </a:rPr>
              <a:t>Jul</a:t>
            </a:r>
          </a:p>
        </p:txBody>
      </p:sp>
      <p:cxnSp>
        <p:nvCxnSpPr>
          <p:cNvPr id="101" name="Straight Connector 100"/>
          <p:cNvCxnSpPr/>
          <p:nvPr/>
        </p:nvCxnSpPr>
        <p:spPr>
          <a:xfrm>
            <a:off x="5347728"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5114708" y="1270111"/>
            <a:ext cx="466040" cy="246221"/>
          </a:xfrm>
          <a:prstGeom prst="rect">
            <a:avLst/>
          </a:prstGeom>
          <a:noFill/>
        </p:spPr>
        <p:txBody>
          <a:bodyPr wrap="square" rtlCol="0">
            <a:spAutoFit/>
          </a:bodyPr>
          <a:lstStyle/>
          <a:p>
            <a:pPr algn="ctr"/>
            <a:r>
              <a:rPr lang="en-US" sz="1000" b="1" dirty="0">
                <a:solidFill>
                  <a:prstClr val="black"/>
                </a:solidFill>
              </a:rPr>
              <a:t>Aug</a:t>
            </a:r>
          </a:p>
        </p:txBody>
      </p:sp>
      <p:cxnSp>
        <p:nvCxnSpPr>
          <p:cNvPr id="103" name="Straight Connector 102"/>
          <p:cNvCxnSpPr/>
          <p:nvPr/>
        </p:nvCxnSpPr>
        <p:spPr>
          <a:xfrm>
            <a:off x="6030079"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5804788" y="1270110"/>
            <a:ext cx="466040" cy="246221"/>
          </a:xfrm>
          <a:prstGeom prst="rect">
            <a:avLst/>
          </a:prstGeom>
          <a:noFill/>
        </p:spPr>
        <p:txBody>
          <a:bodyPr wrap="square" rtlCol="0">
            <a:spAutoFit/>
          </a:bodyPr>
          <a:lstStyle/>
          <a:p>
            <a:pPr algn="ctr"/>
            <a:r>
              <a:rPr lang="en-US" sz="1000" b="1" dirty="0">
                <a:solidFill>
                  <a:prstClr val="black"/>
                </a:solidFill>
              </a:rPr>
              <a:t>Sep</a:t>
            </a:r>
          </a:p>
        </p:txBody>
      </p:sp>
      <p:cxnSp>
        <p:nvCxnSpPr>
          <p:cNvPr id="105" name="Straight Connector 104"/>
          <p:cNvCxnSpPr/>
          <p:nvPr/>
        </p:nvCxnSpPr>
        <p:spPr>
          <a:xfrm>
            <a:off x="6712430"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6479410" y="1270111"/>
            <a:ext cx="466040" cy="246221"/>
          </a:xfrm>
          <a:prstGeom prst="rect">
            <a:avLst/>
          </a:prstGeom>
          <a:noFill/>
        </p:spPr>
        <p:txBody>
          <a:bodyPr wrap="square" rtlCol="0">
            <a:spAutoFit/>
          </a:bodyPr>
          <a:lstStyle/>
          <a:p>
            <a:pPr algn="ctr"/>
            <a:r>
              <a:rPr lang="en-US" sz="1000" b="1" dirty="0">
                <a:solidFill>
                  <a:prstClr val="black"/>
                </a:solidFill>
              </a:rPr>
              <a:t>Oct</a:t>
            </a:r>
          </a:p>
        </p:txBody>
      </p:sp>
      <p:cxnSp>
        <p:nvCxnSpPr>
          <p:cNvPr id="107" name="Straight Connector 106"/>
          <p:cNvCxnSpPr/>
          <p:nvPr/>
        </p:nvCxnSpPr>
        <p:spPr>
          <a:xfrm>
            <a:off x="7394781"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7161761" y="1270111"/>
            <a:ext cx="466040" cy="246221"/>
          </a:xfrm>
          <a:prstGeom prst="rect">
            <a:avLst/>
          </a:prstGeom>
          <a:noFill/>
        </p:spPr>
        <p:txBody>
          <a:bodyPr wrap="square" rtlCol="0">
            <a:spAutoFit/>
          </a:bodyPr>
          <a:lstStyle/>
          <a:p>
            <a:pPr algn="ctr"/>
            <a:r>
              <a:rPr lang="en-US" sz="1000" b="1" dirty="0">
                <a:solidFill>
                  <a:prstClr val="black"/>
                </a:solidFill>
              </a:rPr>
              <a:t>Nov</a:t>
            </a:r>
          </a:p>
        </p:txBody>
      </p:sp>
      <p:cxnSp>
        <p:nvCxnSpPr>
          <p:cNvPr id="109" name="Straight Connector 108"/>
          <p:cNvCxnSpPr/>
          <p:nvPr/>
        </p:nvCxnSpPr>
        <p:spPr>
          <a:xfrm>
            <a:off x="8077132"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7844112" y="1270111"/>
            <a:ext cx="466040" cy="246221"/>
          </a:xfrm>
          <a:prstGeom prst="rect">
            <a:avLst/>
          </a:prstGeom>
          <a:noFill/>
        </p:spPr>
        <p:txBody>
          <a:bodyPr wrap="square" rtlCol="0">
            <a:spAutoFit/>
          </a:bodyPr>
          <a:lstStyle/>
          <a:p>
            <a:pPr algn="ctr"/>
            <a:r>
              <a:rPr lang="en-US" sz="1000" b="1" dirty="0">
                <a:solidFill>
                  <a:prstClr val="black"/>
                </a:solidFill>
              </a:rPr>
              <a:t>Dec</a:t>
            </a:r>
          </a:p>
        </p:txBody>
      </p:sp>
      <p:cxnSp>
        <p:nvCxnSpPr>
          <p:cNvPr id="111" name="Straight Connector 110"/>
          <p:cNvCxnSpPr/>
          <p:nvPr/>
        </p:nvCxnSpPr>
        <p:spPr>
          <a:xfrm>
            <a:off x="8630695"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12" name="Flowchart: Decision 111"/>
          <p:cNvSpPr/>
          <p:nvPr/>
        </p:nvSpPr>
        <p:spPr>
          <a:xfrm>
            <a:off x="7348022" y="1825338"/>
            <a:ext cx="93518" cy="155863"/>
          </a:xfrm>
          <a:prstGeom prst="flowChartDecision">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prstClr val="white"/>
              </a:solidFill>
            </a:endParaRPr>
          </a:p>
        </p:txBody>
      </p:sp>
      <p:sp>
        <p:nvSpPr>
          <p:cNvPr id="113" name="Flowchart: Decision 112"/>
          <p:cNvSpPr/>
          <p:nvPr/>
        </p:nvSpPr>
        <p:spPr>
          <a:xfrm>
            <a:off x="3349166"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TextBox 114"/>
          <p:cNvSpPr txBox="1"/>
          <p:nvPr/>
        </p:nvSpPr>
        <p:spPr>
          <a:xfrm>
            <a:off x="3798028" y="3316528"/>
            <a:ext cx="1615232" cy="246221"/>
          </a:xfrm>
          <a:prstGeom prst="rect">
            <a:avLst/>
          </a:prstGeom>
          <a:noFill/>
        </p:spPr>
        <p:txBody>
          <a:bodyPr wrap="square" rtlCol="0">
            <a:spAutoFit/>
          </a:bodyPr>
          <a:lstStyle/>
          <a:p>
            <a:pPr algn="ctr"/>
            <a:r>
              <a:rPr lang="en-US" sz="1000" b="1" dirty="0">
                <a:solidFill>
                  <a:prstClr val="black"/>
                </a:solidFill>
              </a:rPr>
              <a:t>Distribution </a:t>
            </a:r>
            <a:r>
              <a:rPr lang="en-US" sz="1000" b="1" dirty="0" smtClean="0">
                <a:solidFill>
                  <a:prstClr val="black"/>
                </a:solidFill>
              </a:rPr>
              <a:t>Planning**</a:t>
            </a:r>
            <a:endParaRPr lang="en-US" sz="1000" dirty="0">
              <a:solidFill>
                <a:prstClr val="black"/>
              </a:solidFill>
            </a:endParaRPr>
          </a:p>
        </p:txBody>
      </p:sp>
      <p:sp>
        <p:nvSpPr>
          <p:cNvPr id="119" name="Flowchart: Decision 118"/>
          <p:cNvSpPr/>
          <p:nvPr/>
        </p:nvSpPr>
        <p:spPr>
          <a:xfrm>
            <a:off x="8733717"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0" name="Flowchart: Decision 119"/>
          <p:cNvSpPr/>
          <p:nvPr/>
        </p:nvSpPr>
        <p:spPr>
          <a:xfrm>
            <a:off x="4784834"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1" name="Flowchart: Decision 120"/>
          <p:cNvSpPr/>
          <p:nvPr/>
        </p:nvSpPr>
        <p:spPr>
          <a:xfrm>
            <a:off x="4079129"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2" name="Flowchart: Decision 121"/>
          <p:cNvSpPr/>
          <p:nvPr/>
        </p:nvSpPr>
        <p:spPr>
          <a:xfrm>
            <a:off x="5445538"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3" name="Flowchart: Decision 122"/>
          <p:cNvSpPr/>
          <p:nvPr/>
        </p:nvSpPr>
        <p:spPr>
          <a:xfrm>
            <a:off x="6886769"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4" name="Flowchart: Decision 123"/>
          <p:cNvSpPr/>
          <p:nvPr/>
        </p:nvSpPr>
        <p:spPr>
          <a:xfrm>
            <a:off x="6197362"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5" name="Flowchart: Decision 124"/>
          <p:cNvSpPr/>
          <p:nvPr/>
        </p:nvSpPr>
        <p:spPr>
          <a:xfrm>
            <a:off x="7756876"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6" name="TextBox 125"/>
          <p:cNvSpPr txBox="1"/>
          <p:nvPr/>
        </p:nvSpPr>
        <p:spPr>
          <a:xfrm>
            <a:off x="8397675" y="1281056"/>
            <a:ext cx="466040" cy="246221"/>
          </a:xfrm>
          <a:prstGeom prst="rect">
            <a:avLst/>
          </a:prstGeom>
          <a:noFill/>
        </p:spPr>
        <p:txBody>
          <a:bodyPr wrap="square" rtlCol="0">
            <a:spAutoFit/>
          </a:bodyPr>
          <a:lstStyle/>
          <a:p>
            <a:pPr algn="ctr"/>
            <a:r>
              <a:rPr lang="en-US" sz="1000" b="1" dirty="0">
                <a:solidFill>
                  <a:prstClr val="black"/>
                </a:solidFill>
              </a:rPr>
              <a:t>2017</a:t>
            </a:r>
          </a:p>
        </p:txBody>
      </p:sp>
      <p:grpSp>
        <p:nvGrpSpPr>
          <p:cNvPr id="127" name="Group 126"/>
          <p:cNvGrpSpPr/>
          <p:nvPr/>
        </p:nvGrpSpPr>
        <p:grpSpPr>
          <a:xfrm>
            <a:off x="3499315" y="3782721"/>
            <a:ext cx="2951867" cy="327170"/>
            <a:chOff x="3286182" y="3601128"/>
            <a:chExt cx="2429987" cy="327170"/>
          </a:xfrm>
        </p:grpSpPr>
        <p:sp>
          <p:nvSpPr>
            <p:cNvPr id="128" name="TextBox 127"/>
            <p:cNvSpPr txBox="1"/>
            <p:nvPr/>
          </p:nvSpPr>
          <p:spPr>
            <a:xfrm>
              <a:off x="3537618" y="3601128"/>
              <a:ext cx="1564265" cy="246221"/>
            </a:xfrm>
            <a:prstGeom prst="rect">
              <a:avLst/>
            </a:prstGeom>
            <a:noFill/>
          </p:spPr>
          <p:txBody>
            <a:bodyPr wrap="square" rtlCol="0">
              <a:spAutoFit/>
            </a:bodyPr>
            <a:lstStyle/>
            <a:p>
              <a:pPr algn="ctr"/>
              <a:r>
                <a:rPr lang="en-US" sz="1000" b="1" dirty="0">
                  <a:solidFill>
                    <a:prstClr val="black"/>
                  </a:solidFill>
                </a:rPr>
                <a:t>Grid Operations</a:t>
              </a:r>
              <a:endParaRPr lang="en-US" sz="1000" dirty="0">
                <a:solidFill>
                  <a:prstClr val="black"/>
                </a:solidFill>
              </a:endParaRPr>
            </a:p>
          </p:txBody>
        </p:sp>
        <p:cxnSp>
          <p:nvCxnSpPr>
            <p:cNvPr id="129" name="Straight Connector 128"/>
            <p:cNvCxnSpPr/>
            <p:nvPr/>
          </p:nvCxnSpPr>
          <p:spPr>
            <a:xfrm flipV="1">
              <a:off x="3326667" y="3847349"/>
              <a:ext cx="2333485" cy="106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0" name="Flowchart: Decision 129"/>
            <p:cNvSpPr/>
            <p:nvPr/>
          </p:nvSpPr>
          <p:spPr>
            <a:xfrm>
              <a:off x="3286182" y="3769418"/>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1" name="Flowchart: Decision 130"/>
            <p:cNvSpPr/>
            <p:nvPr/>
          </p:nvSpPr>
          <p:spPr>
            <a:xfrm>
              <a:off x="5622651" y="3772435"/>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32" name="Group 131"/>
          <p:cNvGrpSpPr/>
          <p:nvPr/>
        </p:nvGrpSpPr>
        <p:grpSpPr>
          <a:xfrm>
            <a:off x="4658289" y="4365321"/>
            <a:ext cx="1922985" cy="317122"/>
            <a:chOff x="3308971" y="4101922"/>
            <a:chExt cx="2083331" cy="317122"/>
          </a:xfrm>
        </p:grpSpPr>
        <p:sp>
          <p:nvSpPr>
            <p:cNvPr id="133" name="TextBox 132"/>
            <p:cNvSpPr txBox="1"/>
            <p:nvPr/>
          </p:nvSpPr>
          <p:spPr>
            <a:xfrm>
              <a:off x="3666946" y="4101922"/>
              <a:ext cx="1564265" cy="246221"/>
            </a:xfrm>
            <a:prstGeom prst="rect">
              <a:avLst/>
            </a:prstGeom>
            <a:noFill/>
          </p:spPr>
          <p:txBody>
            <a:bodyPr wrap="square" rtlCol="0">
              <a:spAutoFit/>
            </a:bodyPr>
            <a:lstStyle/>
            <a:p>
              <a:pPr algn="ctr"/>
              <a:r>
                <a:rPr lang="en-US" sz="1000" b="1" dirty="0">
                  <a:solidFill>
                    <a:prstClr val="black"/>
                  </a:solidFill>
                </a:rPr>
                <a:t>Market Operations</a:t>
              </a:r>
              <a:endParaRPr lang="en-US" sz="1000" dirty="0">
                <a:solidFill>
                  <a:prstClr val="black"/>
                </a:solidFill>
              </a:endParaRPr>
            </a:p>
          </p:txBody>
        </p:sp>
        <p:cxnSp>
          <p:nvCxnSpPr>
            <p:cNvPr id="134" name="Straight Connector 133"/>
            <p:cNvCxnSpPr/>
            <p:nvPr/>
          </p:nvCxnSpPr>
          <p:spPr>
            <a:xfrm flipV="1">
              <a:off x="3349457" y="4338095"/>
              <a:ext cx="1986167" cy="106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5" name="Flowchart: Decision 134"/>
            <p:cNvSpPr/>
            <p:nvPr/>
          </p:nvSpPr>
          <p:spPr>
            <a:xfrm>
              <a:off x="3308971" y="4260164"/>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6" name="Flowchart: Decision 135"/>
            <p:cNvSpPr/>
            <p:nvPr/>
          </p:nvSpPr>
          <p:spPr>
            <a:xfrm>
              <a:off x="5298784" y="4263181"/>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37" name="Flowchart: Decision 136"/>
          <p:cNvSpPr/>
          <p:nvPr/>
        </p:nvSpPr>
        <p:spPr>
          <a:xfrm>
            <a:off x="2640532"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8" name="TextBox 137"/>
          <p:cNvSpPr txBox="1"/>
          <p:nvPr/>
        </p:nvSpPr>
        <p:spPr>
          <a:xfrm>
            <a:off x="91030" y="2184839"/>
            <a:ext cx="1536446" cy="276999"/>
          </a:xfrm>
          <a:prstGeom prst="rect">
            <a:avLst/>
          </a:prstGeom>
          <a:noFill/>
        </p:spPr>
        <p:txBody>
          <a:bodyPr wrap="none" rtlCol="0">
            <a:spAutoFit/>
          </a:bodyPr>
          <a:lstStyle/>
          <a:p>
            <a:r>
              <a:rPr lang="en-US" sz="1200" b="1" dirty="0">
                <a:solidFill>
                  <a:prstClr val="black"/>
                </a:solidFill>
              </a:rPr>
              <a:t>Advisory Group Mtgs</a:t>
            </a:r>
          </a:p>
        </p:txBody>
      </p:sp>
      <p:sp>
        <p:nvSpPr>
          <p:cNvPr id="139" name="TextBox 138"/>
          <p:cNvSpPr txBox="1"/>
          <p:nvPr/>
        </p:nvSpPr>
        <p:spPr>
          <a:xfrm>
            <a:off x="91030" y="3350935"/>
            <a:ext cx="1471557" cy="461665"/>
          </a:xfrm>
          <a:prstGeom prst="rect">
            <a:avLst/>
          </a:prstGeom>
          <a:noFill/>
        </p:spPr>
        <p:txBody>
          <a:bodyPr wrap="none" rtlCol="0">
            <a:spAutoFit/>
          </a:bodyPr>
          <a:lstStyle/>
          <a:p>
            <a:r>
              <a:rPr lang="en-US" sz="1200" b="1" dirty="0">
                <a:solidFill>
                  <a:prstClr val="black"/>
                </a:solidFill>
              </a:rPr>
              <a:t>Supplemental DSIP</a:t>
            </a:r>
          </a:p>
          <a:p>
            <a:r>
              <a:rPr lang="en-US" sz="1200" b="1" dirty="0">
                <a:solidFill>
                  <a:prstClr val="black"/>
                </a:solidFill>
              </a:rPr>
              <a:t>Engagement Groups</a:t>
            </a:r>
          </a:p>
        </p:txBody>
      </p:sp>
      <p:sp>
        <p:nvSpPr>
          <p:cNvPr id="140" name="Flowchart: Decision 139"/>
          <p:cNvSpPr/>
          <p:nvPr/>
        </p:nvSpPr>
        <p:spPr>
          <a:xfrm>
            <a:off x="4608669" y="1825338"/>
            <a:ext cx="93518" cy="155863"/>
          </a:xfrm>
          <a:prstGeom prst="flowChartDecision">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prstClr val="white"/>
              </a:solidFill>
            </a:endParaRPr>
          </a:p>
        </p:txBody>
      </p:sp>
      <p:sp>
        <p:nvSpPr>
          <p:cNvPr id="141" name="Flowchart: Decision 140"/>
          <p:cNvSpPr/>
          <p:nvPr/>
        </p:nvSpPr>
        <p:spPr>
          <a:xfrm>
            <a:off x="2952597" y="1825338"/>
            <a:ext cx="93518" cy="155863"/>
          </a:xfrm>
          <a:prstGeom prst="flowChartDecision">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prstClr val="white"/>
              </a:solidFill>
            </a:endParaRPr>
          </a:p>
        </p:txBody>
      </p:sp>
      <p:sp>
        <p:nvSpPr>
          <p:cNvPr id="142" name="TextBox 141"/>
          <p:cNvSpPr txBox="1"/>
          <p:nvPr/>
        </p:nvSpPr>
        <p:spPr>
          <a:xfrm>
            <a:off x="1554567" y="1764770"/>
            <a:ext cx="1423788" cy="276999"/>
          </a:xfrm>
          <a:prstGeom prst="rect">
            <a:avLst/>
          </a:prstGeom>
          <a:noFill/>
        </p:spPr>
        <p:txBody>
          <a:bodyPr wrap="none" rtlCol="0">
            <a:spAutoFit/>
          </a:bodyPr>
          <a:lstStyle/>
          <a:p>
            <a:r>
              <a:rPr lang="en-US" sz="1200" dirty="0">
                <a:solidFill>
                  <a:prstClr val="black"/>
                </a:solidFill>
              </a:rPr>
              <a:t>DSIP Final Guidance</a:t>
            </a:r>
          </a:p>
        </p:txBody>
      </p:sp>
      <p:sp>
        <p:nvSpPr>
          <p:cNvPr id="143" name="TextBox 142"/>
          <p:cNvSpPr txBox="1"/>
          <p:nvPr/>
        </p:nvSpPr>
        <p:spPr>
          <a:xfrm>
            <a:off x="3364963" y="1764770"/>
            <a:ext cx="1277914" cy="276999"/>
          </a:xfrm>
          <a:prstGeom prst="rect">
            <a:avLst/>
          </a:prstGeom>
          <a:noFill/>
        </p:spPr>
        <p:txBody>
          <a:bodyPr wrap="none" rtlCol="0">
            <a:spAutoFit/>
          </a:bodyPr>
          <a:lstStyle/>
          <a:p>
            <a:r>
              <a:rPr lang="en-US" sz="1200" dirty="0">
                <a:solidFill>
                  <a:prstClr val="black"/>
                </a:solidFill>
              </a:rPr>
              <a:t>Initial DSIP Filings</a:t>
            </a:r>
          </a:p>
        </p:txBody>
      </p:sp>
      <p:sp>
        <p:nvSpPr>
          <p:cNvPr id="144" name="TextBox 143"/>
          <p:cNvSpPr txBox="1"/>
          <p:nvPr/>
        </p:nvSpPr>
        <p:spPr>
          <a:xfrm>
            <a:off x="5663972" y="1764770"/>
            <a:ext cx="1789208" cy="276999"/>
          </a:xfrm>
          <a:prstGeom prst="rect">
            <a:avLst/>
          </a:prstGeom>
          <a:noFill/>
        </p:spPr>
        <p:txBody>
          <a:bodyPr wrap="none" rtlCol="0">
            <a:spAutoFit/>
          </a:bodyPr>
          <a:lstStyle/>
          <a:p>
            <a:r>
              <a:rPr lang="en-US" sz="1200" dirty="0">
                <a:solidFill>
                  <a:prstClr val="black"/>
                </a:solidFill>
              </a:rPr>
              <a:t>Supplemental DSIP Filing</a:t>
            </a:r>
          </a:p>
        </p:txBody>
      </p:sp>
      <p:sp>
        <p:nvSpPr>
          <p:cNvPr id="145" name="Rectangle 144"/>
          <p:cNvSpPr/>
          <p:nvPr/>
        </p:nvSpPr>
        <p:spPr>
          <a:xfrm>
            <a:off x="91030" y="4965253"/>
            <a:ext cx="8963852" cy="4902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6" name="TextBox 145"/>
          <p:cNvSpPr txBox="1"/>
          <p:nvPr/>
        </p:nvSpPr>
        <p:spPr>
          <a:xfrm>
            <a:off x="91030" y="4979539"/>
            <a:ext cx="1200521" cy="461665"/>
          </a:xfrm>
          <a:prstGeom prst="rect">
            <a:avLst/>
          </a:prstGeom>
          <a:noFill/>
        </p:spPr>
        <p:txBody>
          <a:bodyPr wrap="none" rtlCol="0">
            <a:spAutoFit/>
          </a:bodyPr>
          <a:lstStyle/>
          <a:p>
            <a:r>
              <a:rPr lang="en-US" sz="1200" b="1" dirty="0">
                <a:solidFill>
                  <a:prstClr val="black"/>
                </a:solidFill>
              </a:rPr>
              <a:t>Stakeholder</a:t>
            </a:r>
          </a:p>
          <a:p>
            <a:r>
              <a:rPr lang="en-US" sz="1200" b="1" dirty="0" smtClean="0">
                <a:solidFill>
                  <a:prstClr val="black"/>
                </a:solidFill>
              </a:rPr>
              <a:t>Conferences***</a:t>
            </a:r>
            <a:endParaRPr lang="en-US" sz="1200" b="1" dirty="0">
              <a:solidFill>
                <a:prstClr val="black"/>
              </a:solidFill>
            </a:endParaRPr>
          </a:p>
        </p:txBody>
      </p:sp>
      <p:sp>
        <p:nvSpPr>
          <p:cNvPr id="147" name="Flowchart: Decision 146"/>
          <p:cNvSpPr/>
          <p:nvPr/>
        </p:nvSpPr>
        <p:spPr>
          <a:xfrm>
            <a:off x="1696260" y="5132438"/>
            <a:ext cx="93518" cy="155863"/>
          </a:xfrm>
          <a:prstGeom prst="flowChartDecision">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8" name="Flowchart: Decision 147"/>
          <p:cNvSpPr/>
          <p:nvPr/>
        </p:nvSpPr>
        <p:spPr>
          <a:xfrm>
            <a:off x="4400634" y="5132438"/>
            <a:ext cx="93518" cy="155863"/>
          </a:xfrm>
          <a:prstGeom prst="flowChartDecision">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9" name="Flowchart: Decision 148"/>
          <p:cNvSpPr/>
          <p:nvPr/>
        </p:nvSpPr>
        <p:spPr>
          <a:xfrm>
            <a:off x="5766986" y="5128435"/>
            <a:ext cx="93518" cy="155863"/>
          </a:xfrm>
          <a:prstGeom prst="flowChartDecision">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50" name="Straight Connector 149"/>
          <p:cNvCxnSpPr/>
          <p:nvPr/>
        </p:nvCxnSpPr>
        <p:spPr>
          <a:xfrm>
            <a:off x="3319919" y="2902230"/>
            <a:ext cx="893420" cy="403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1" name="Flowchart: Decision 150"/>
          <p:cNvSpPr/>
          <p:nvPr/>
        </p:nvSpPr>
        <p:spPr>
          <a:xfrm>
            <a:off x="3279433" y="2823237"/>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Flowchart: Decision 151"/>
          <p:cNvSpPr/>
          <p:nvPr/>
        </p:nvSpPr>
        <p:spPr>
          <a:xfrm>
            <a:off x="4188172" y="2823237"/>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53" name="Straight Connector 152"/>
          <p:cNvCxnSpPr/>
          <p:nvPr/>
        </p:nvCxnSpPr>
        <p:spPr>
          <a:xfrm>
            <a:off x="700677"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54" name="TextBox 153"/>
          <p:cNvSpPr txBox="1"/>
          <p:nvPr/>
        </p:nvSpPr>
        <p:spPr>
          <a:xfrm>
            <a:off x="469059" y="1113845"/>
            <a:ext cx="466040" cy="400110"/>
          </a:xfrm>
          <a:prstGeom prst="rect">
            <a:avLst/>
          </a:prstGeom>
          <a:noFill/>
        </p:spPr>
        <p:txBody>
          <a:bodyPr wrap="square" rtlCol="0">
            <a:spAutoFit/>
          </a:bodyPr>
          <a:lstStyle/>
          <a:p>
            <a:pPr algn="ctr"/>
            <a:r>
              <a:rPr lang="en-US" sz="1000" b="1" dirty="0">
                <a:solidFill>
                  <a:prstClr val="black"/>
                </a:solidFill>
              </a:rPr>
              <a:t>Jan 2016</a:t>
            </a:r>
          </a:p>
        </p:txBody>
      </p:sp>
      <p:sp>
        <p:nvSpPr>
          <p:cNvPr id="155" name="Rectangle 154"/>
          <p:cNvSpPr/>
          <p:nvPr/>
        </p:nvSpPr>
        <p:spPr>
          <a:xfrm>
            <a:off x="91030" y="2692270"/>
            <a:ext cx="8963852" cy="4902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6" name="TextBox 155"/>
          <p:cNvSpPr txBox="1"/>
          <p:nvPr/>
        </p:nvSpPr>
        <p:spPr>
          <a:xfrm>
            <a:off x="91030" y="2684809"/>
            <a:ext cx="1853200" cy="461665"/>
          </a:xfrm>
          <a:prstGeom prst="rect">
            <a:avLst/>
          </a:prstGeom>
          <a:noFill/>
        </p:spPr>
        <p:txBody>
          <a:bodyPr wrap="none" rtlCol="0">
            <a:spAutoFit/>
          </a:bodyPr>
          <a:lstStyle/>
          <a:p>
            <a:r>
              <a:rPr lang="en-US" sz="1200" b="1" dirty="0">
                <a:solidFill>
                  <a:prstClr val="black"/>
                </a:solidFill>
              </a:rPr>
              <a:t>Initial DSIP </a:t>
            </a:r>
          </a:p>
          <a:p>
            <a:r>
              <a:rPr lang="en-US" sz="1200" b="1" dirty="0">
                <a:solidFill>
                  <a:prstClr val="black"/>
                </a:solidFill>
              </a:rPr>
              <a:t>Stakeholder Engagement*</a:t>
            </a:r>
          </a:p>
        </p:txBody>
      </p:sp>
      <p:cxnSp>
        <p:nvCxnSpPr>
          <p:cNvPr id="157" name="Straight Connector 156"/>
          <p:cNvCxnSpPr/>
          <p:nvPr/>
        </p:nvCxnSpPr>
        <p:spPr>
          <a:xfrm>
            <a:off x="3385572" y="2862311"/>
            <a:ext cx="893420" cy="403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8" name="Flowchart: Decision 157"/>
          <p:cNvSpPr/>
          <p:nvPr/>
        </p:nvSpPr>
        <p:spPr>
          <a:xfrm>
            <a:off x="3345086" y="2783318"/>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9" name="Flowchart: Decision 158"/>
          <p:cNvSpPr/>
          <p:nvPr/>
        </p:nvSpPr>
        <p:spPr>
          <a:xfrm>
            <a:off x="4253825" y="2783318"/>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Flowchart: Decision 80"/>
          <p:cNvSpPr/>
          <p:nvPr/>
        </p:nvSpPr>
        <p:spPr>
          <a:xfrm>
            <a:off x="6346879" y="5128434"/>
            <a:ext cx="93518" cy="155863"/>
          </a:xfrm>
          <a:prstGeom prst="flowChartDecision">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0" name="Flowchart: Decision 159"/>
          <p:cNvSpPr/>
          <p:nvPr/>
        </p:nvSpPr>
        <p:spPr>
          <a:xfrm>
            <a:off x="5067949" y="5131370"/>
            <a:ext cx="93518" cy="155863"/>
          </a:xfrm>
          <a:prstGeom prst="flowChartDecision">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4" name="Straight Connector 3"/>
          <p:cNvCxnSpPr/>
          <p:nvPr/>
        </p:nvCxnSpPr>
        <p:spPr>
          <a:xfrm>
            <a:off x="6388731" y="1164320"/>
            <a:ext cx="10759" cy="4276884"/>
          </a:xfrm>
          <a:prstGeom prst="line">
            <a:avLst/>
          </a:prstGeom>
          <a:ln w="19050">
            <a:solidFill>
              <a:srgbClr val="C00000"/>
            </a:solidFill>
            <a:prstDash val="lgDash"/>
          </a:ln>
        </p:spPr>
        <p:style>
          <a:lnRef idx="1">
            <a:schemeClr val="accent1"/>
          </a:lnRef>
          <a:fillRef idx="0">
            <a:schemeClr val="accent1"/>
          </a:fillRef>
          <a:effectRef idx="0">
            <a:schemeClr val="accent1"/>
          </a:effectRef>
          <a:fontRef idx="minor">
            <a:schemeClr val="tx1"/>
          </a:fontRef>
        </p:style>
      </p:cxnSp>
      <p:grpSp>
        <p:nvGrpSpPr>
          <p:cNvPr id="162" name="Group 161"/>
          <p:cNvGrpSpPr/>
          <p:nvPr/>
        </p:nvGrpSpPr>
        <p:grpSpPr>
          <a:xfrm>
            <a:off x="3499315" y="3478377"/>
            <a:ext cx="2951867" cy="158880"/>
            <a:chOff x="3286182" y="3769418"/>
            <a:chExt cx="2429987" cy="158880"/>
          </a:xfrm>
        </p:grpSpPr>
        <p:cxnSp>
          <p:nvCxnSpPr>
            <p:cNvPr id="164" name="Straight Connector 163"/>
            <p:cNvCxnSpPr/>
            <p:nvPr/>
          </p:nvCxnSpPr>
          <p:spPr>
            <a:xfrm flipV="1">
              <a:off x="3326667" y="3847349"/>
              <a:ext cx="2333485" cy="106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5" name="Flowchart: Decision 164"/>
            <p:cNvSpPr/>
            <p:nvPr/>
          </p:nvSpPr>
          <p:spPr>
            <a:xfrm>
              <a:off x="3286182" y="3769418"/>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6" name="Flowchart: Decision 165"/>
            <p:cNvSpPr/>
            <p:nvPr/>
          </p:nvSpPr>
          <p:spPr>
            <a:xfrm>
              <a:off x="5622651" y="3772435"/>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67" name="Flowchart: Decision 166"/>
          <p:cNvSpPr/>
          <p:nvPr/>
        </p:nvSpPr>
        <p:spPr>
          <a:xfrm>
            <a:off x="6497508" y="5123560"/>
            <a:ext cx="93518" cy="155863"/>
          </a:xfrm>
          <a:prstGeom prst="flowChartDecision">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253535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510990" y="892435"/>
            <a:ext cx="8218843" cy="5208820"/>
          </a:xfrm>
        </p:spPr>
        <p:txBody>
          <a:bodyPr>
            <a:noAutofit/>
          </a:bodyPr>
          <a:lstStyle/>
          <a:p>
            <a:pPr>
              <a:lnSpc>
                <a:spcPct val="100000"/>
              </a:lnSpc>
              <a:spcBef>
                <a:spcPts val="0"/>
              </a:spcBef>
              <a:spcAft>
                <a:spcPts val="600"/>
              </a:spcAft>
            </a:pPr>
            <a:r>
              <a:rPr lang="en-US" sz="2000" dirty="0" smtClean="0"/>
              <a:t>The Advisory Group, an ongoing group, comprised </a:t>
            </a:r>
            <a:r>
              <a:rPr lang="en-US" sz="2000" dirty="0"/>
              <a:t>of approximately </a:t>
            </a:r>
            <a:r>
              <a:rPr lang="en-US" sz="2000" dirty="0" smtClean="0"/>
              <a:t>15 organizations </a:t>
            </a:r>
            <a:r>
              <a:rPr lang="en-US" sz="2000" dirty="0"/>
              <a:t>representative of the breadth of stakeholders that are a party to the </a:t>
            </a:r>
            <a:r>
              <a:rPr lang="en-US" sz="2000" dirty="0" smtClean="0"/>
              <a:t>proceeding created to guide the engagement process. </a:t>
            </a:r>
          </a:p>
          <a:p>
            <a:pPr lvl="1">
              <a:lnSpc>
                <a:spcPct val="100000"/>
              </a:lnSpc>
              <a:spcBef>
                <a:spcPts val="0"/>
              </a:spcBef>
              <a:spcAft>
                <a:spcPts val="600"/>
              </a:spcAft>
            </a:pPr>
            <a:r>
              <a:rPr lang="en-US" sz="1800" dirty="0" smtClean="0"/>
              <a:t>Includes Commission </a:t>
            </a:r>
            <a:r>
              <a:rPr lang="en-US" sz="1800" dirty="0"/>
              <a:t>staff, DER providers, public utilities, </a:t>
            </a:r>
            <a:r>
              <a:rPr lang="en-US" sz="1800" dirty="0" smtClean="0"/>
              <a:t>and </a:t>
            </a:r>
            <a:r>
              <a:rPr lang="en-US" sz="1800" dirty="0"/>
              <a:t>organizations representing large customers, residential and small commercial customers, </a:t>
            </a:r>
            <a:r>
              <a:rPr lang="en-US" sz="1800" dirty="0" smtClean="0"/>
              <a:t>wholesale </a:t>
            </a:r>
            <a:r>
              <a:rPr lang="en-US" sz="1800" dirty="0"/>
              <a:t>market and retailers and environmental advocates</a:t>
            </a:r>
            <a:r>
              <a:rPr lang="en-US" sz="1800" dirty="0" smtClean="0"/>
              <a:t>.</a:t>
            </a:r>
          </a:p>
          <a:p>
            <a:pPr>
              <a:lnSpc>
                <a:spcPct val="100000"/>
              </a:lnSpc>
              <a:spcBef>
                <a:spcPts val="0"/>
              </a:spcBef>
              <a:spcAft>
                <a:spcPts val="600"/>
              </a:spcAft>
            </a:pPr>
            <a:r>
              <a:rPr lang="en-US" sz="2000" dirty="0" smtClean="0"/>
              <a:t>Engagement </a:t>
            </a:r>
            <a:r>
              <a:rPr lang="en-US" sz="2000" dirty="0"/>
              <a:t>Groups </a:t>
            </a:r>
            <a:r>
              <a:rPr lang="en-US" sz="2000" dirty="0" smtClean="0"/>
              <a:t>May – </a:t>
            </a:r>
            <a:r>
              <a:rPr lang="en-US" sz="2000" dirty="0" smtClean="0"/>
              <a:t>mid-</a:t>
            </a:r>
            <a:r>
              <a:rPr lang="en-US" sz="2000" dirty="0" smtClean="0"/>
              <a:t>September </a:t>
            </a:r>
            <a:r>
              <a:rPr lang="en-US" sz="2000" dirty="0"/>
              <a:t>intended to foster shared understanding on the technical details and strive toward common ground through </a:t>
            </a:r>
            <a:r>
              <a:rPr lang="en-US" sz="2000" dirty="0" smtClean="0"/>
              <a:t>discussion </a:t>
            </a:r>
            <a:r>
              <a:rPr lang="en-US" sz="2000" dirty="0"/>
              <a:t>and feedback.  The Groups </a:t>
            </a:r>
            <a:r>
              <a:rPr lang="en-US" sz="2000" dirty="0" smtClean="0"/>
              <a:t>were </a:t>
            </a:r>
            <a:r>
              <a:rPr lang="en-US" sz="2000" dirty="0"/>
              <a:t>organized around the </a:t>
            </a:r>
            <a:r>
              <a:rPr lang="en-US" sz="2000" dirty="0" smtClean="0"/>
              <a:t>topic </a:t>
            </a:r>
            <a:r>
              <a:rPr lang="en-US" sz="2000" dirty="0"/>
              <a:t>categories included in the </a:t>
            </a:r>
            <a:r>
              <a:rPr lang="en-US" sz="2000" dirty="0" smtClean="0"/>
              <a:t>Final DSIP Guidance.</a:t>
            </a:r>
          </a:p>
          <a:p>
            <a:pPr lvl="1">
              <a:lnSpc>
                <a:spcPct val="100000"/>
              </a:lnSpc>
              <a:spcBef>
                <a:spcPts val="0"/>
              </a:spcBef>
              <a:spcAft>
                <a:spcPts val="600"/>
              </a:spcAft>
            </a:pPr>
            <a:r>
              <a:rPr lang="en-US" sz="1800" dirty="0" smtClean="0"/>
              <a:t>Engagement groups </a:t>
            </a:r>
            <a:r>
              <a:rPr lang="en-US" sz="1800" dirty="0" smtClean="0"/>
              <a:t>were </a:t>
            </a:r>
            <a:r>
              <a:rPr lang="en-US" sz="1800" dirty="0" smtClean="0"/>
              <a:t>open to participation by all stakeholders through in-person and virtual meetings</a:t>
            </a:r>
          </a:p>
          <a:p>
            <a:pPr>
              <a:lnSpc>
                <a:spcPct val="100000"/>
              </a:lnSpc>
              <a:spcBef>
                <a:spcPts val="0"/>
              </a:spcBef>
              <a:spcAft>
                <a:spcPts val="600"/>
              </a:spcAft>
            </a:pPr>
            <a:r>
              <a:rPr lang="en-US" sz="2000" dirty="0" smtClean="0"/>
              <a:t>Engagement Conferences in July, August and September open to participation by all stakeholders for the JU to share updates on the various topics in development for the SDSIP and to solicit feedback from stakeholders. </a:t>
            </a:r>
            <a:endParaRPr lang="en-US" sz="2000" dirty="0"/>
          </a:p>
        </p:txBody>
      </p:sp>
      <p:sp>
        <p:nvSpPr>
          <p:cNvPr id="7" name="Title 6"/>
          <p:cNvSpPr>
            <a:spLocks noGrp="1"/>
          </p:cNvSpPr>
          <p:nvPr>
            <p:ph type="title"/>
          </p:nvPr>
        </p:nvSpPr>
        <p:spPr/>
        <p:txBody>
          <a:bodyPr/>
          <a:lstStyle/>
          <a:p>
            <a:r>
              <a:rPr lang="en-US" sz="2400" dirty="0"/>
              <a:t>Supplemental </a:t>
            </a:r>
            <a:r>
              <a:rPr lang="en-US" sz="2400" dirty="0" smtClean="0"/>
              <a:t>DSIP Engagement Structure</a:t>
            </a:r>
            <a:endParaRPr lang="en-US" sz="2400" dirty="0"/>
          </a:p>
        </p:txBody>
      </p:sp>
    </p:spTree>
    <p:extLst>
      <p:ext uri="{BB962C8B-B14F-4D97-AF65-F5344CB8AC3E}">
        <p14:creationId xmlns:p14="http://schemas.microsoft.com/office/powerpoint/2010/main" val="3292257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Stakeholder Engagement Opportunities</a:t>
            </a:r>
            <a:endParaRPr lang="en-US" sz="2400" dirty="0"/>
          </a:p>
        </p:txBody>
      </p:sp>
      <p:sp>
        <p:nvSpPr>
          <p:cNvPr id="3" name="TextBox 2"/>
          <p:cNvSpPr txBox="1"/>
          <p:nvPr/>
        </p:nvSpPr>
        <p:spPr>
          <a:xfrm>
            <a:off x="484094" y="1080067"/>
            <a:ext cx="8075289" cy="3770263"/>
          </a:xfrm>
          <a:prstGeom prst="rect">
            <a:avLst/>
          </a:prstGeom>
          <a:noFill/>
        </p:spPr>
        <p:txBody>
          <a:bodyPr wrap="square" rtlCol="0">
            <a:spAutoFit/>
          </a:bodyPr>
          <a:lstStyle/>
          <a:p>
            <a:pPr marL="285750" indent="-285750">
              <a:buFont typeface="Wingdings" panose="05000000000000000000" pitchFamily="2" charset="2"/>
              <a:buChar char="Ø"/>
            </a:pPr>
            <a:r>
              <a:rPr lang="en-US" sz="1600" dirty="0" smtClean="0"/>
              <a:t>Attend the September stakeholder engagement conference webinars</a:t>
            </a:r>
          </a:p>
          <a:p>
            <a:pPr marL="742950" lvl="1" indent="-285750">
              <a:spcBef>
                <a:spcPts val="600"/>
              </a:spcBef>
              <a:buFont typeface="Arial" panose="020B0604020202020204" pitchFamily="34" charset="0"/>
              <a:buChar char="•"/>
            </a:pPr>
            <a:r>
              <a:rPr lang="en-US" sz="1600" b="1" dirty="0" smtClean="0"/>
              <a:t>September </a:t>
            </a:r>
            <a:r>
              <a:rPr lang="en-US" sz="1600" b="1" dirty="0"/>
              <a:t>20 – Granular Pricing and DER Sourcing – </a:t>
            </a:r>
            <a:r>
              <a:rPr lang="en-US" sz="1600" b="1" dirty="0">
                <a:hlinkClick r:id="rId2"/>
              </a:rPr>
              <a:t>Register</a:t>
            </a:r>
            <a:endParaRPr lang="en-US" sz="1400" dirty="0"/>
          </a:p>
          <a:p>
            <a:pPr marL="1200150" lvl="2" indent="-285750">
              <a:buFont typeface="Wingdings" panose="05000000000000000000" pitchFamily="2" charset="2"/>
              <a:buChar char="q"/>
            </a:pPr>
            <a:r>
              <a:rPr lang="en-US" sz="1400" dirty="0"/>
              <a:t>9:30 – 9:35	Introductions</a:t>
            </a:r>
          </a:p>
          <a:p>
            <a:pPr marL="1200150" lvl="2" indent="-285750">
              <a:buFont typeface="Wingdings" panose="05000000000000000000" pitchFamily="2" charset="2"/>
              <a:buChar char="q"/>
            </a:pPr>
            <a:r>
              <a:rPr lang="en-US" sz="1400" dirty="0"/>
              <a:t>9:35 – 10:05	Granular Pricing &amp; Q/A*</a:t>
            </a:r>
          </a:p>
          <a:p>
            <a:pPr marL="1200150" lvl="2" indent="-285750">
              <a:buFont typeface="Wingdings" panose="05000000000000000000" pitchFamily="2" charset="2"/>
              <a:buChar char="q"/>
            </a:pPr>
            <a:r>
              <a:rPr lang="en-US" sz="1400" dirty="0"/>
              <a:t>10:05 – 11:25	DER Sourcing &amp; Q/A*</a:t>
            </a:r>
          </a:p>
          <a:p>
            <a:pPr marL="1200150" lvl="2" indent="-285750">
              <a:buFont typeface="Wingdings" panose="05000000000000000000" pitchFamily="2" charset="2"/>
              <a:buChar char="q"/>
            </a:pPr>
            <a:r>
              <a:rPr lang="en-US" sz="1400" dirty="0"/>
              <a:t>11:25 – 11:30	Summary &amp; </a:t>
            </a:r>
            <a:r>
              <a:rPr lang="en-US" sz="1400" dirty="0" smtClean="0"/>
              <a:t>Wrap-up</a:t>
            </a:r>
            <a:endParaRPr lang="en-US" sz="2000" i="1" dirty="0"/>
          </a:p>
          <a:p>
            <a:pPr algn="ctr"/>
            <a:endParaRPr lang="en-US" sz="2000" i="1" dirty="0"/>
          </a:p>
          <a:p>
            <a:pPr>
              <a:spcBef>
                <a:spcPts val="600"/>
              </a:spcBef>
              <a:spcAft>
                <a:spcPts val="600"/>
              </a:spcAft>
            </a:pPr>
            <a:endParaRPr lang="en-US" sz="1100" dirty="0">
              <a:solidFill>
                <a:prstClr val="black"/>
              </a:solidFill>
            </a:endParaRPr>
          </a:p>
          <a:p>
            <a:pPr marL="285750" indent="-285750">
              <a:spcBef>
                <a:spcPts val="600"/>
              </a:spcBef>
              <a:spcAft>
                <a:spcPts val="600"/>
              </a:spcAft>
              <a:buFont typeface="Wingdings" panose="05000000000000000000" pitchFamily="2" charset="2"/>
              <a:buChar char="Ø"/>
            </a:pPr>
            <a:endParaRPr lang="en-US" sz="1600" dirty="0" smtClean="0"/>
          </a:p>
          <a:p>
            <a:pPr marL="285750" indent="-285750">
              <a:spcBef>
                <a:spcPts val="600"/>
              </a:spcBef>
              <a:spcAft>
                <a:spcPts val="600"/>
              </a:spcAft>
              <a:buFont typeface="Wingdings" panose="05000000000000000000" pitchFamily="2" charset="2"/>
              <a:buChar char="Ø"/>
            </a:pPr>
            <a:r>
              <a:rPr lang="en-US" sz="1600" dirty="0" smtClean="0"/>
              <a:t>Visit </a:t>
            </a:r>
            <a:r>
              <a:rPr lang="en-US" sz="1600" dirty="0" smtClean="0"/>
              <a:t>the Joint Utilities of New York website to learn more about the JU stakeholder engagement effort and potential opportunities for involvement: </a:t>
            </a:r>
            <a:r>
              <a:rPr lang="en-US" sz="1600" dirty="0" smtClean="0">
                <a:hlinkClick r:id="rId3"/>
              </a:rPr>
              <a:t>www.jointutilitiesofny.org</a:t>
            </a:r>
            <a:r>
              <a:rPr lang="en-US" sz="1600" dirty="0" smtClean="0"/>
              <a:t> </a:t>
            </a:r>
          </a:p>
          <a:p>
            <a:pPr marL="285750" indent="-285750">
              <a:spcBef>
                <a:spcPts val="600"/>
              </a:spcBef>
              <a:spcAft>
                <a:spcPts val="600"/>
              </a:spcAft>
              <a:buFont typeface="Wingdings" panose="05000000000000000000" pitchFamily="2" charset="2"/>
              <a:buChar char="Ø"/>
            </a:pPr>
            <a:r>
              <a:rPr lang="en-US" sz="1600" dirty="0" smtClean="0"/>
              <a:t>Email us at </a:t>
            </a:r>
            <a:r>
              <a:rPr lang="en-US" sz="1600" dirty="0" smtClean="0">
                <a:hlinkClick r:id="rId4"/>
              </a:rPr>
              <a:t>info@jointutilitiesofny.org</a:t>
            </a:r>
            <a:r>
              <a:rPr lang="en-US" sz="1600" dirty="0" smtClean="0"/>
              <a:t> for additional information or with questions and concerns</a:t>
            </a:r>
          </a:p>
        </p:txBody>
      </p:sp>
      <p:sp>
        <p:nvSpPr>
          <p:cNvPr id="4" name="Rectangle 3"/>
          <p:cNvSpPr/>
          <p:nvPr/>
        </p:nvSpPr>
        <p:spPr>
          <a:xfrm>
            <a:off x="484094" y="5489453"/>
            <a:ext cx="8218843" cy="307777"/>
          </a:xfrm>
          <a:prstGeom prst="rect">
            <a:avLst/>
          </a:prstGeom>
        </p:spPr>
        <p:txBody>
          <a:bodyPr wrap="square">
            <a:spAutoFit/>
          </a:bodyPr>
          <a:lstStyle/>
          <a:p>
            <a:pPr algn="ctr"/>
            <a:r>
              <a:rPr lang="en-US" sz="1400" i="1" dirty="0"/>
              <a:t>Please refer any interested colleagues to </a:t>
            </a:r>
            <a:r>
              <a:rPr lang="en-US" sz="1400" i="1" dirty="0">
                <a:hlinkClick r:id="rId5"/>
              </a:rPr>
              <a:t>jointutilitiesofny.org</a:t>
            </a:r>
            <a:r>
              <a:rPr lang="en-US" sz="1400" i="1" dirty="0"/>
              <a:t> for more information</a:t>
            </a:r>
            <a:endParaRPr lang="en-US" sz="1400" i="1" dirty="0"/>
          </a:p>
        </p:txBody>
      </p:sp>
      <p:sp>
        <p:nvSpPr>
          <p:cNvPr id="5" name="Rectangle 4"/>
          <p:cNvSpPr/>
          <p:nvPr/>
        </p:nvSpPr>
        <p:spPr>
          <a:xfrm>
            <a:off x="1134478" y="2701939"/>
            <a:ext cx="7110247" cy="823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dirty="0">
                <a:solidFill>
                  <a:prstClr val="black"/>
                </a:solidFill>
              </a:rPr>
              <a:t>*The Q/A portion of the conference will address the questions received in advance plus those received during the session. If you have questions to pose now or additional questions that are not covered during the conference, please email </a:t>
            </a:r>
            <a:r>
              <a:rPr lang="en-US" sz="1200" dirty="0">
                <a:solidFill>
                  <a:prstClr val="black"/>
                </a:solidFill>
                <a:hlinkClick r:id="rId4"/>
              </a:rPr>
              <a:t>info@jointutilitiesofny.org</a:t>
            </a:r>
            <a:r>
              <a:rPr lang="en-US" sz="1200" dirty="0">
                <a:solidFill>
                  <a:prstClr val="black"/>
                </a:solidFill>
              </a:rPr>
              <a:t>.</a:t>
            </a:r>
          </a:p>
        </p:txBody>
      </p:sp>
    </p:spTree>
    <p:extLst>
      <p:ext uri="{BB962C8B-B14F-4D97-AF65-F5344CB8AC3E}">
        <p14:creationId xmlns:p14="http://schemas.microsoft.com/office/powerpoint/2010/main" val="2465747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787400"/>
            <a:ext cx="9144000" cy="5295900"/>
          </a:xfrm>
        </p:spPr>
        <p:txBody>
          <a:bodyPr/>
          <a:lstStyle/>
          <a:p>
            <a:pPr algn="ctr">
              <a:lnSpc>
                <a:spcPct val="100000"/>
              </a:lnSpc>
              <a:spcBef>
                <a:spcPts val="0"/>
              </a:spcBef>
              <a:defRPr/>
            </a:pPr>
            <a:r>
              <a:rPr lang="en-US" sz="3200" dirty="0" smtClean="0">
                <a:ln>
                  <a:solidFill>
                    <a:srgbClr val="002060"/>
                  </a:solidFill>
                </a:ln>
                <a:solidFill>
                  <a:schemeClr val="tx1"/>
                </a:solidFill>
                <a:ea typeface="Times New Roman"/>
                <a:cs typeface="Times New Roman"/>
              </a:rPr>
              <a:t>Distribution System Planning</a:t>
            </a:r>
            <a:br>
              <a:rPr lang="en-US" sz="3200" dirty="0" smtClean="0">
                <a:ln>
                  <a:solidFill>
                    <a:srgbClr val="002060"/>
                  </a:solidFill>
                </a:ln>
                <a:solidFill>
                  <a:schemeClr val="tx1"/>
                </a:solidFill>
                <a:ea typeface="Times New Roman"/>
                <a:cs typeface="Times New Roman"/>
              </a:rPr>
            </a:br>
            <a:r>
              <a:rPr lang="en-US" sz="3200" dirty="0" smtClean="0">
                <a:ln>
                  <a:solidFill>
                    <a:srgbClr val="002060"/>
                  </a:solidFill>
                </a:ln>
                <a:solidFill>
                  <a:schemeClr val="tx1"/>
                </a:solidFill>
                <a:ea typeface="Times New Roman"/>
                <a:cs typeface="Times New Roman"/>
              </a:rPr>
              <a:t/>
            </a:r>
            <a:br>
              <a:rPr lang="en-US" sz="3200" dirty="0" smtClean="0">
                <a:ln>
                  <a:solidFill>
                    <a:srgbClr val="002060"/>
                  </a:solidFill>
                </a:ln>
                <a:solidFill>
                  <a:schemeClr val="tx1"/>
                </a:solidFill>
                <a:ea typeface="Times New Roman"/>
                <a:cs typeface="Times New Roman"/>
              </a:rPr>
            </a:br>
            <a:r>
              <a:rPr lang="en-US" sz="3200" dirty="0" smtClean="0">
                <a:ln>
                  <a:solidFill>
                    <a:srgbClr val="002060"/>
                  </a:solidFill>
                </a:ln>
                <a:solidFill>
                  <a:schemeClr val="tx1"/>
                </a:solidFill>
                <a:ea typeface="Times New Roman"/>
                <a:cs typeface="Times New Roman"/>
              </a:rPr>
              <a:t>Demand &amp; DER Forecasting</a:t>
            </a:r>
            <a:r>
              <a:rPr lang="en-US" sz="3200" dirty="0">
                <a:ln>
                  <a:solidFill>
                    <a:srgbClr val="002060"/>
                  </a:solidFill>
                </a:ln>
                <a:solidFill>
                  <a:schemeClr val="tx1"/>
                </a:solidFill>
                <a:ea typeface="Times New Roman"/>
                <a:cs typeface="Times New Roman"/>
              </a:rPr>
              <a:t/>
            </a:r>
            <a:br>
              <a:rPr lang="en-US" sz="3200" dirty="0">
                <a:ln>
                  <a:solidFill>
                    <a:srgbClr val="002060"/>
                  </a:solidFill>
                </a:ln>
                <a:solidFill>
                  <a:schemeClr val="tx1"/>
                </a:solidFill>
                <a:ea typeface="Times New Roman"/>
                <a:cs typeface="Times New Roman"/>
              </a:rPr>
            </a:br>
            <a:r>
              <a:rPr lang="en-US" sz="2400" dirty="0" smtClean="0">
                <a:ln>
                  <a:solidFill>
                    <a:srgbClr val="002060"/>
                  </a:solidFill>
                </a:ln>
                <a:solidFill>
                  <a:schemeClr val="tx1"/>
                </a:solidFill>
                <a:ea typeface="Times New Roman"/>
                <a:cs typeface="Times New Roman"/>
              </a:rPr>
              <a:t>Laura Manz (ICF)</a:t>
            </a:r>
            <a:br>
              <a:rPr lang="en-US" sz="2400" dirty="0" smtClean="0">
                <a:ln>
                  <a:solidFill>
                    <a:srgbClr val="002060"/>
                  </a:solidFill>
                </a:ln>
                <a:solidFill>
                  <a:schemeClr val="tx1"/>
                </a:solidFill>
                <a:ea typeface="Times New Roman"/>
                <a:cs typeface="Times New Roman"/>
              </a:rPr>
            </a:br>
            <a:r>
              <a:rPr lang="en-US" sz="2400" dirty="0" smtClean="0">
                <a:ln>
                  <a:solidFill>
                    <a:srgbClr val="002060"/>
                  </a:solidFill>
                </a:ln>
                <a:solidFill>
                  <a:schemeClr val="tx1"/>
                </a:solidFill>
                <a:ea typeface="Times New Roman"/>
                <a:cs typeface="Times New Roman"/>
              </a:rPr>
              <a:t>Mark </a:t>
            </a:r>
            <a:r>
              <a:rPr lang="en-US" sz="2400" dirty="0" smtClean="0">
                <a:ln>
                  <a:solidFill>
                    <a:srgbClr val="002060"/>
                  </a:solidFill>
                </a:ln>
                <a:solidFill>
                  <a:schemeClr val="tx1"/>
                </a:solidFill>
                <a:ea typeface="Times New Roman"/>
                <a:cs typeface="Times New Roman"/>
              </a:rPr>
              <a:t>Domino (National Grid) </a:t>
            </a:r>
            <a:r>
              <a:rPr lang="en-US" sz="2400" dirty="0" smtClean="0">
                <a:ln>
                  <a:solidFill>
                    <a:srgbClr val="002060"/>
                  </a:solidFill>
                </a:ln>
                <a:solidFill>
                  <a:schemeClr val="tx1"/>
                </a:solidFill>
                <a:ea typeface="Times New Roman"/>
                <a:cs typeface="Times New Roman"/>
              </a:rPr>
              <a:t>&amp; Mike </a:t>
            </a:r>
            <a:r>
              <a:rPr lang="en-US" sz="2400" dirty="0" err="1" smtClean="0">
                <a:ln>
                  <a:solidFill>
                    <a:srgbClr val="002060"/>
                  </a:solidFill>
                </a:ln>
                <a:solidFill>
                  <a:schemeClr val="tx1"/>
                </a:solidFill>
                <a:ea typeface="Times New Roman"/>
                <a:cs typeface="Times New Roman"/>
              </a:rPr>
              <a:t>DeMatteo</a:t>
            </a:r>
            <a:r>
              <a:rPr lang="en-US" sz="2400" dirty="0" smtClean="0">
                <a:ln>
                  <a:solidFill>
                    <a:srgbClr val="002060"/>
                  </a:solidFill>
                </a:ln>
                <a:solidFill>
                  <a:schemeClr val="tx1"/>
                </a:solidFill>
                <a:ea typeface="Times New Roman"/>
                <a:cs typeface="Times New Roman"/>
              </a:rPr>
              <a:t> </a:t>
            </a:r>
            <a:r>
              <a:rPr lang="en-US" sz="2400" dirty="0" smtClean="0">
                <a:ln>
                  <a:solidFill>
                    <a:srgbClr val="002060"/>
                  </a:solidFill>
                </a:ln>
                <a:solidFill>
                  <a:schemeClr val="tx1"/>
                </a:solidFill>
                <a:ea typeface="Times New Roman"/>
                <a:cs typeface="Times New Roman"/>
              </a:rPr>
              <a:t>(National Grid)</a:t>
            </a:r>
            <a:r>
              <a:rPr lang="en-US" sz="2400" dirty="0">
                <a:ln>
                  <a:solidFill>
                    <a:srgbClr val="002060"/>
                  </a:solidFill>
                </a:ln>
                <a:solidFill>
                  <a:schemeClr val="tx1"/>
                </a:solidFill>
                <a:ea typeface="Times New Roman"/>
                <a:cs typeface="Times New Roman"/>
              </a:rPr>
              <a:t/>
            </a:r>
            <a:br>
              <a:rPr lang="en-US" sz="2400" dirty="0">
                <a:ln>
                  <a:solidFill>
                    <a:srgbClr val="002060"/>
                  </a:solidFill>
                </a:ln>
                <a:solidFill>
                  <a:schemeClr val="tx1"/>
                </a:solidFill>
                <a:ea typeface="Times New Roman"/>
                <a:cs typeface="Times New Roman"/>
              </a:rPr>
            </a:br>
            <a:endParaRPr lang="en-US" sz="1800" dirty="0">
              <a:ln>
                <a:solidFill>
                  <a:srgbClr val="002060"/>
                </a:solidFill>
              </a:ln>
              <a:solidFill>
                <a:schemeClr val="tx1"/>
              </a:solidFill>
              <a:ea typeface="Times New Roman"/>
              <a:cs typeface="Times New Roman"/>
            </a:endParaRPr>
          </a:p>
        </p:txBody>
      </p:sp>
    </p:spTree>
    <p:extLst>
      <p:ext uri="{BB962C8B-B14F-4D97-AF65-F5344CB8AC3E}">
        <p14:creationId xmlns:p14="http://schemas.microsoft.com/office/powerpoint/2010/main" val="3420207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494" y="217208"/>
            <a:ext cx="8218842" cy="617192"/>
          </a:xfrm>
        </p:spPr>
        <p:txBody>
          <a:bodyPr/>
          <a:lstStyle/>
          <a:p>
            <a:r>
              <a:rPr lang="en-US" sz="2400" dirty="0" smtClean="0"/>
              <a:t>Demand &amp; DER Forecasting </a:t>
            </a:r>
            <a:r>
              <a:rPr lang="en-US" sz="2400" dirty="0"/>
              <a:t>Charter</a:t>
            </a:r>
          </a:p>
        </p:txBody>
      </p:sp>
      <p:sp>
        <p:nvSpPr>
          <p:cNvPr id="6" name="Content Placeholder 2"/>
          <p:cNvSpPr txBox="1">
            <a:spLocks/>
          </p:cNvSpPr>
          <p:nvPr/>
        </p:nvSpPr>
        <p:spPr>
          <a:xfrm>
            <a:off x="338699" y="966354"/>
            <a:ext cx="8526434" cy="120632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sz="1400" b="1" dirty="0">
                <a:solidFill>
                  <a:prstClr val="black"/>
                </a:solidFill>
              </a:rPr>
              <a:t>Purpose</a:t>
            </a:r>
            <a:r>
              <a:rPr lang="en-US" sz="1400" dirty="0">
                <a:solidFill>
                  <a:prstClr val="black"/>
                </a:solidFill>
              </a:rPr>
              <a:t>: Explore common ground in approaches regarding the evolution in planning the distribution system in New York as Distributed Energy Resource (DER) penetration increases and as the market evolves while meeting customers’ needs and complying with the DSIP Guidance </a:t>
            </a:r>
            <a:r>
              <a:rPr lang="en-US" sz="1400" dirty="0" smtClean="0">
                <a:solidFill>
                  <a:prstClr val="black"/>
                </a:solidFill>
              </a:rPr>
              <a:t>Order</a:t>
            </a:r>
            <a:endParaRPr lang="en-US" sz="1400" dirty="0">
              <a:solidFill>
                <a:prstClr val="black"/>
              </a:solidFill>
            </a:endParaRPr>
          </a:p>
          <a:p>
            <a:pPr algn="just">
              <a:spcBef>
                <a:spcPts val="600"/>
              </a:spcBef>
              <a:spcAft>
                <a:spcPts val="600"/>
              </a:spcAft>
            </a:pPr>
            <a:r>
              <a:rPr lang="en-US" sz="1400" b="1" dirty="0">
                <a:solidFill>
                  <a:prstClr val="black"/>
                </a:solidFill>
              </a:rPr>
              <a:t>Topics and Scope</a:t>
            </a:r>
            <a:r>
              <a:rPr lang="en-US" sz="1400" dirty="0">
                <a:solidFill>
                  <a:prstClr val="black"/>
                </a:solidFill>
              </a:rPr>
              <a:t>: </a:t>
            </a:r>
          </a:p>
        </p:txBody>
      </p:sp>
      <p:graphicFrame>
        <p:nvGraphicFramePr>
          <p:cNvPr id="4" name="Table 3"/>
          <p:cNvGraphicFramePr>
            <a:graphicFrameLocks noGrp="1"/>
          </p:cNvGraphicFramePr>
          <p:nvPr>
            <p:extLst>
              <p:ext uri="{D42A27DB-BD31-4B8C-83A1-F6EECF244321}">
                <p14:modId xmlns:p14="http://schemas.microsoft.com/office/powerpoint/2010/main" val="4024556444"/>
              </p:ext>
            </p:extLst>
          </p:nvPr>
        </p:nvGraphicFramePr>
        <p:xfrm>
          <a:off x="938871" y="2172679"/>
          <a:ext cx="7326089" cy="2881921"/>
        </p:xfrm>
        <a:graphic>
          <a:graphicData uri="http://schemas.openxmlformats.org/drawingml/2006/table">
            <a:tbl>
              <a:tblPr firstRow="1" bandRow="1">
                <a:tableStyleId>{5C22544A-7EE6-4342-B048-85BDC9FD1C3A}</a:tableStyleId>
              </a:tblPr>
              <a:tblGrid>
                <a:gridCol w="7326089">
                  <a:extLst>
                    <a:ext uri="{9D8B030D-6E8A-4147-A177-3AD203B41FA5}">
                      <a16:colId xmlns:a16="http://schemas.microsoft.com/office/drawing/2014/main" xmlns="" val="20000"/>
                    </a:ext>
                  </a:extLst>
                </a:gridCol>
              </a:tblGrid>
              <a:tr h="358730">
                <a:tc>
                  <a:txBody>
                    <a:bodyPr/>
                    <a:lstStyle/>
                    <a:p>
                      <a:r>
                        <a:rPr lang="en-US" sz="1600" dirty="0" smtClean="0"/>
                        <a:t>Demand &amp; DER Forecasting</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xmlns="" val="10000"/>
                  </a:ext>
                </a:extLst>
              </a:tr>
              <a:tr h="2523191">
                <a:tc>
                  <a:txBody>
                    <a:bodyPr/>
                    <a:lstStyle/>
                    <a:p>
                      <a:pPr marL="285750" indent="-285750">
                        <a:buFont typeface="Arial" panose="020B0604020202020204" pitchFamily="34" charset="0"/>
                        <a:buChar char="•"/>
                      </a:pPr>
                      <a:r>
                        <a:rPr lang="en-US" sz="1400" b="1" kern="1200" dirty="0" smtClean="0">
                          <a:solidFill>
                            <a:schemeClr val="tx1"/>
                          </a:solidFill>
                          <a:effectLst/>
                          <a:latin typeface="+mn-lt"/>
                          <a:ea typeface="+mn-ea"/>
                          <a:cs typeface="+mn-cs"/>
                        </a:rPr>
                        <a:t>The Importance of Demand</a:t>
                      </a:r>
                      <a:r>
                        <a:rPr lang="en-US" sz="1400" b="1" kern="1200" baseline="0" dirty="0" smtClean="0">
                          <a:solidFill>
                            <a:schemeClr val="tx1"/>
                          </a:solidFill>
                          <a:effectLst/>
                          <a:latin typeface="+mn-lt"/>
                          <a:ea typeface="+mn-ea"/>
                          <a:cs typeface="+mn-cs"/>
                        </a:rPr>
                        <a:t> &amp; DER Forecasting to the Planning Process</a:t>
                      </a:r>
                      <a:endParaRPr lang="en-US" sz="1400" b="1" kern="1200" dirty="0">
                        <a:solidFill>
                          <a:schemeClr val="dk1"/>
                        </a:solidFill>
                        <a:effectLst/>
                        <a:latin typeface="+mn-lt"/>
                        <a:ea typeface="+mn-ea"/>
                        <a:cs typeface="+mn-cs"/>
                      </a:endParaRPr>
                    </a:p>
                    <a:p>
                      <a:pPr marL="742950" lvl="1" indent="-285750">
                        <a:buFont typeface="Courier New" panose="02070309020205020404" pitchFamily="49" charset="0"/>
                        <a:buChar char="o"/>
                      </a:pPr>
                      <a:r>
                        <a:rPr lang="en-US" sz="1400" kern="1200" dirty="0">
                          <a:solidFill>
                            <a:schemeClr val="dk1"/>
                          </a:solidFill>
                          <a:effectLst/>
                          <a:latin typeface="+mn-lt"/>
                          <a:ea typeface="+mn-ea"/>
                          <a:cs typeface="+mn-cs"/>
                        </a:rPr>
                        <a:t>Discuss </a:t>
                      </a:r>
                      <a:r>
                        <a:rPr lang="en-US" sz="1400" kern="1200" dirty="0" smtClean="0">
                          <a:solidFill>
                            <a:schemeClr val="dk1"/>
                          </a:solidFill>
                          <a:effectLst/>
                          <a:latin typeface="+mn-lt"/>
                          <a:ea typeface="+mn-ea"/>
                          <a:cs typeface="+mn-cs"/>
                        </a:rPr>
                        <a:t>how load forecasts can support the planning process</a:t>
                      </a:r>
                      <a:endParaRPr lang="en-US" sz="1400" kern="1200" dirty="0">
                        <a:solidFill>
                          <a:schemeClr val="dk1"/>
                        </a:solidFill>
                        <a:effectLst/>
                        <a:latin typeface="+mn-lt"/>
                        <a:ea typeface="+mn-ea"/>
                        <a:cs typeface="+mn-cs"/>
                      </a:endParaRPr>
                    </a:p>
                    <a:p>
                      <a:pPr marL="742950" lvl="1" indent="-285750">
                        <a:buFont typeface="Courier New" panose="02070309020205020404" pitchFamily="49" charset="0"/>
                        <a:buChar char="o"/>
                      </a:pPr>
                      <a:r>
                        <a:rPr lang="en-US" sz="1400" kern="1200" dirty="0">
                          <a:solidFill>
                            <a:schemeClr val="dk1"/>
                          </a:solidFill>
                          <a:effectLst/>
                          <a:latin typeface="+mn-lt"/>
                          <a:ea typeface="+mn-ea"/>
                          <a:cs typeface="+mn-cs"/>
                        </a:rPr>
                        <a:t>Discuss </a:t>
                      </a:r>
                      <a:r>
                        <a:rPr lang="en-US" sz="1400" kern="1200" dirty="0" smtClean="0">
                          <a:solidFill>
                            <a:schemeClr val="dk1"/>
                          </a:solidFill>
                          <a:effectLst/>
                          <a:latin typeface="+mn-lt"/>
                          <a:ea typeface="+mn-ea"/>
                          <a:cs typeface="+mn-cs"/>
                        </a:rPr>
                        <a:t>the need for incorporating</a:t>
                      </a:r>
                      <a:r>
                        <a:rPr lang="en-US" sz="1400" kern="1200" baseline="0" dirty="0" smtClean="0">
                          <a:solidFill>
                            <a:schemeClr val="dk1"/>
                          </a:solidFill>
                          <a:effectLst/>
                          <a:latin typeface="+mn-lt"/>
                          <a:ea typeface="+mn-ea"/>
                          <a:cs typeface="+mn-cs"/>
                        </a:rPr>
                        <a:t> the probabilistic methods and applying more granular/bottom-up approaches in demand/DER forecasting</a:t>
                      </a:r>
                      <a:endParaRPr lang="en-US" sz="14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400" b="1" kern="1200" dirty="0" smtClean="0">
                          <a:solidFill>
                            <a:schemeClr val="dk1"/>
                          </a:solidFill>
                          <a:effectLst/>
                          <a:latin typeface="+mn-lt"/>
                          <a:ea typeface="+mn-ea"/>
                          <a:cs typeface="+mn-cs"/>
                        </a:rPr>
                        <a:t>Utility Current</a:t>
                      </a:r>
                      <a:r>
                        <a:rPr lang="en-US" sz="1400" b="1" kern="1200" baseline="0" dirty="0" smtClean="0">
                          <a:solidFill>
                            <a:schemeClr val="dk1"/>
                          </a:solidFill>
                          <a:effectLst/>
                          <a:latin typeface="+mn-lt"/>
                          <a:ea typeface="+mn-ea"/>
                          <a:cs typeface="+mn-cs"/>
                        </a:rPr>
                        <a:t> Forecasting Practices</a:t>
                      </a:r>
                      <a:endParaRPr lang="en-US" sz="1400" b="1" kern="1200" dirty="0">
                        <a:solidFill>
                          <a:schemeClr val="dk1"/>
                        </a:solidFill>
                        <a:effectLst/>
                        <a:latin typeface="+mn-lt"/>
                        <a:ea typeface="+mn-ea"/>
                        <a:cs typeface="+mn-cs"/>
                      </a:endParaRPr>
                    </a:p>
                    <a:p>
                      <a:pPr marL="742950" lvl="1" indent="-285750">
                        <a:buFont typeface="Courier New" panose="02070309020205020404" pitchFamily="49" charset="0"/>
                        <a:buChar char="o"/>
                      </a:pPr>
                      <a:r>
                        <a:rPr lang="en-US" sz="1400" kern="1200" dirty="0">
                          <a:solidFill>
                            <a:srgbClr val="000000"/>
                          </a:solidFill>
                          <a:effectLst/>
                          <a:latin typeface="+mn-lt"/>
                          <a:ea typeface="+mn-ea"/>
                          <a:cs typeface="+mn-cs"/>
                        </a:rPr>
                        <a:t>Discuss </a:t>
                      </a:r>
                      <a:r>
                        <a:rPr lang="en-US" sz="1400" kern="1200" dirty="0" smtClean="0">
                          <a:solidFill>
                            <a:srgbClr val="000000"/>
                          </a:solidFill>
                          <a:effectLst/>
                          <a:latin typeface="+mn-lt"/>
                          <a:ea typeface="+mn-ea"/>
                          <a:cs typeface="+mn-cs"/>
                        </a:rPr>
                        <a:t>the different approaches currently</a:t>
                      </a:r>
                      <a:r>
                        <a:rPr lang="en-US" sz="1400" kern="1200" baseline="0" dirty="0" smtClean="0">
                          <a:solidFill>
                            <a:srgbClr val="000000"/>
                          </a:solidFill>
                          <a:effectLst/>
                          <a:latin typeface="+mn-lt"/>
                          <a:ea typeface="+mn-ea"/>
                          <a:cs typeface="+mn-cs"/>
                        </a:rPr>
                        <a:t> us</a:t>
                      </a:r>
                      <a:r>
                        <a:rPr lang="en-US" sz="1400" kern="1200" dirty="0" smtClean="0">
                          <a:solidFill>
                            <a:srgbClr val="000000"/>
                          </a:solidFill>
                          <a:effectLst/>
                          <a:latin typeface="+mn-lt"/>
                          <a:ea typeface="+mn-ea"/>
                          <a:cs typeface="+mn-cs"/>
                        </a:rPr>
                        <a:t>ed</a:t>
                      </a:r>
                      <a:r>
                        <a:rPr lang="en-US" sz="1400" kern="1200" baseline="0" dirty="0" smtClean="0">
                          <a:solidFill>
                            <a:srgbClr val="000000"/>
                          </a:solidFill>
                          <a:effectLst/>
                          <a:latin typeface="+mn-lt"/>
                          <a:ea typeface="+mn-ea"/>
                          <a:cs typeface="+mn-cs"/>
                        </a:rPr>
                        <a:t> by Joint Utilities in forecasting</a:t>
                      </a:r>
                      <a:endParaRPr lang="en-US" sz="1400" kern="1200" dirty="0" smtClean="0">
                        <a:solidFill>
                          <a:srgbClr val="000000"/>
                        </a:solidFill>
                        <a:effectLst/>
                        <a:latin typeface="+mn-lt"/>
                        <a:ea typeface="+mn-ea"/>
                        <a:cs typeface="+mn-cs"/>
                      </a:endParaRPr>
                    </a:p>
                    <a:p>
                      <a:pPr marL="285750" lvl="0" indent="-285750">
                        <a:buFont typeface="Arial" panose="020B0604020202020204" pitchFamily="34" charset="0"/>
                        <a:buChar char="•"/>
                      </a:pPr>
                      <a:r>
                        <a:rPr lang="en-US" sz="1400" b="1" kern="1200" dirty="0" smtClean="0">
                          <a:solidFill>
                            <a:schemeClr val="dk1"/>
                          </a:solidFill>
                          <a:effectLst/>
                          <a:latin typeface="+mn-lt"/>
                          <a:ea typeface="+mn-ea"/>
                          <a:cs typeface="+mn-cs"/>
                        </a:rPr>
                        <a:t>DER Growth Forecasts </a:t>
                      </a:r>
                    </a:p>
                    <a:p>
                      <a:pPr marL="742950" lvl="1" indent="-285750">
                        <a:buFont typeface="Courier New" panose="02070309020205020404" pitchFamily="49" charset="0"/>
                        <a:buChar char="o"/>
                      </a:pPr>
                      <a:r>
                        <a:rPr lang="en-US" sz="1400" kern="1200" baseline="0" dirty="0" smtClean="0">
                          <a:solidFill>
                            <a:srgbClr val="000000"/>
                          </a:solidFill>
                          <a:effectLst/>
                          <a:latin typeface="+mn-lt"/>
                          <a:ea typeface="+mn-ea"/>
                          <a:cs typeface="+mn-cs"/>
                        </a:rPr>
                        <a:t>Discuss the evolution to more granular DER growth forecasts</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400" kern="1200" dirty="0" smtClean="0">
                          <a:solidFill>
                            <a:srgbClr val="000000"/>
                          </a:solidFill>
                          <a:effectLst/>
                          <a:latin typeface="+mn-lt"/>
                          <a:ea typeface="+mn-ea"/>
                          <a:cs typeface="+mn-cs"/>
                        </a:rPr>
                        <a:t>Discuss the impact of</a:t>
                      </a:r>
                      <a:r>
                        <a:rPr lang="en-US" sz="1400" kern="1200" baseline="0" dirty="0" smtClean="0">
                          <a:solidFill>
                            <a:srgbClr val="000000"/>
                          </a:solidFill>
                          <a:effectLst/>
                          <a:latin typeface="+mn-lt"/>
                          <a:ea typeface="+mn-ea"/>
                          <a:cs typeface="+mn-cs"/>
                        </a:rPr>
                        <a:t> DER growth in load forecasts and planning</a:t>
                      </a:r>
                    </a:p>
                    <a:p>
                      <a:pPr marL="742950" lvl="1" indent="-285750">
                        <a:buFont typeface="Courier New" panose="02070309020205020404" pitchFamily="49" charset="0"/>
                        <a:buChar char="o"/>
                      </a:pPr>
                      <a:r>
                        <a:rPr lang="en-US" sz="1400" kern="1200" baseline="0" dirty="0" smtClean="0">
                          <a:solidFill>
                            <a:srgbClr val="000000"/>
                          </a:solidFill>
                          <a:effectLst/>
                          <a:latin typeface="+mn-lt"/>
                          <a:ea typeface="+mn-ea"/>
                          <a:cs typeface="+mn-cs"/>
                        </a:rPr>
                        <a:t>Incorporation of DER developer data</a:t>
                      </a:r>
                      <a:endParaRPr lang="en-US" sz="1400" kern="1200" dirty="0">
                        <a:solidFill>
                          <a:srgbClr val="000000"/>
                        </a:solidFill>
                        <a:effectLst/>
                        <a:latin typeface="+mn-lt"/>
                        <a:ea typeface="+mn-ea"/>
                        <a:cs typeface="+mn-cs"/>
                      </a:endParaRPr>
                    </a:p>
                    <a:p>
                      <a:pPr marL="285750" lvl="0" indent="-285750" algn="l" defTabSz="914400" rtl="0" eaLnBrk="1" latinLnBrk="0" hangingPunct="1">
                        <a:buFont typeface="Arial" panose="020B0604020202020204" pitchFamily="34" charset="0"/>
                        <a:buChar char="•"/>
                      </a:pPr>
                      <a:r>
                        <a:rPr lang="en-US" sz="1400" b="1" kern="1200" baseline="0" dirty="0" smtClean="0">
                          <a:solidFill>
                            <a:schemeClr val="dk1"/>
                          </a:solidFill>
                          <a:effectLst/>
                          <a:latin typeface="+mn-lt"/>
                          <a:ea typeface="+mn-ea"/>
                          <a:cs typeface="+mn-cs"/>
                        </a:rPr>
                        <a:t>Coordination with NYISO in Demand &amp; DER forecasting</a:t>
                      </a:r>
                      <a:endParaRPr lang="en-US" sz="1400" b="1" kern="1200" baseline="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787363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926" y="308062"/>
            <a:ext cx="8218842" cy="504825"/>
          </a:xfrm>
        </p:spPr>
        <p:txBody>
          <a:bodyPr/>
          <a:lstStyle/>
          <a:p>
            <a:r>
              <a:rPr lang="en-US" sz="2400" dirty="0" smtClean="0"/>
              <a:t>Demand &amp; DER Forecasting is Essential to Utility </a:t>
            </a:r>
            <a:r>
              <a:rPr lang="en-US" sz="2400" dirty="0"/>
              <a:t>P</a:t>
            </a:r>
            <a:r>
              <a:rPr lang="en-US" sz="2400" dirty="0" smtClean="0"/>
              <a:t>lanning </a:t>
            </a:r>
            <a:r>
              <a:rPr lang="en-US" sz="2400" dirty="0"/>
              <a:t>P</a:t>
            </a:r>
            <a:r>
              <a:rPr lang="en-US" sz="2400" dirty="0" smtClean="0"/>
              <a:t>rocess</a:t>
            </a:r>
            <a:endParaRPr lang="en-US" sz="2400" dirty="0"/>
          </a:p>
        </p:txBody>
      </p:sp>
      <p:sp>
        <p:nvSpPr>
          <p:cNvPr id="3" name="Content Placeholder 7"/>
          <p:cNvSpPr txBox="1">
            <a:spLocks/>
          </p:cNvSpPr>
          <p:nvPr/>
        </p:nvSpPr>
        <p:spPr>
          <a:xfrm>
            <a:off x="535053" y="1145098"/>
            <a:ext cx="8218843" cy="520882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600"/>
              </a:spcAft>
            </a:pPr>
            <a:r>
              <a:rPr lang="en-US" sz="1800" dirty="0" smtClean="0"/>
              <a:t>Developing </a:t>
            </a:r>
            <a:r>
              <a:rPr lang="en-US" sz="1800" dirty="0"/>
              <a:t>accurate </a:t>
            </a:r>
            <a:r>
              <a:rPr lang="en-US" sz="1800" dirty="0" smtClean="0"/>
              <a:t>demand &amp; DER </a:t>
            </a:r>
            <a:r>
              <a:rPr lang="en-US" sz="1800" dirty="0"/>
              <a:t>forecasts is critical for </a:t>
            </a:r>
            <a:r>
              <a:rPr lang="en-US" sz="1800" dirty="0" smtClean="0"/>
              <a:t>the </a:t>
            </a:r>
            <a:r>
              <a:rPr lang="en-US" sz="1800" dirty="0"/>
              <a:t>identification of system needs during load flow </a:t>
            </a:r>
            <a:r>
              <a:rPr lang="en-US" sz="1800" dirty="0" smtClean="0"/>
              <a:t>analysis and decisions to be made during the planning </a:t>
            </a:r>
            <a:r>
              <a:rPr lang="en-US" sz="1800" dirty="0"/>
              <a:t>p</a:t>
            </a:r>
            <a:r>
              <a:rPr lang="en-US" sz="1800" dirty="0" smtClean="0"/>
              <a:t>rocess. </a:t>
            </a:r>
          </a:p>
          <a:p>
            <a:pPr>
              <a:lnSpc>
                <a:spcPct val="100000"/>
              </a:lnSpc>
              <a:spcBef>
                <a:spcPts val="0"/>
              </a:spcBef>
              <a:spcAft>
                <a:spcPts val="600"/>
              </a:spcAft>
            </a:pPr>
            <a:r>
              <a:rPr lang="en-US" sz="1800" dirty="0"/>
              <a:t>Historically, utilities have relied on top-down </a:t>
            </a:r>
            <a:r>
              <a:rPr lang="en-US" sz="1800" dirty="0" smtClean="0"/>
              <a:t>and deterministic approaches in projecting transmission and distribution (T&amp;D</a:t>
            </a:r>
            <a:r>
              <a:rPr lang="en-US" sz="1800" dirty="0"/>
              <a:t>) loads, </a:t>
            </a:r>
            <a:r>
              <a:rPr lang="en-US" sz="1800" dirty="0" smtClean="0"/>
              <a:t>which have </a:t>
            </a:r>
            <a:r>
              <a:rPr lang="en-US" sz="1800" dirty="0"/>
              <a:t>been an effective and efficient tool for planning purposes and will continue to be a valuable element in future planning processes. </a:t>
            </a:r>
          </a:p>
          <a:p>
            <a:pPr>
              <a:lnSpc>
                <a:spcPct val="100000"/>
              </a:lnSpc>
              <a:spcBef>
                <a:spcPts val="0"/>
              </a:spcBef>
              <a:spcAft>
                <a:spcPts val="600"/>
              </a:spcAft>
            </a:pPr>
            <a:r>
              <a:rPr lang="en-US" sz="1800" dirty="0"/>
              <a:t>As </a:t>
            </a:r>
            <a:r>
              <a:rPr lang="en-US" sz="1800" dirty="0" smtClean="0"/>
              <a:t>the penetration of DER continues to grow, </a:t>
            </a:r>
            <a:r>
              <a:rPr lang="en-US" sz="1800" dirty="0"/>
              <a:t>there is a greater need to complement these historical top-down forecasts with more granular, bottom-up </a:t>
            </a:r>
            <a:r>
              <a:rPr lang="en-US" sz="1800" dirty="0" smtClean="0"/>
              <a:t>forecasts. The </a:t>
            </a:r>
            <a:r>
              <a:rPr lang="en-US" sz="1800" dirty="0"/>
              <a:t>development of </a:t>
            </a:r>
            <a:r>
              <a:rPr lang="en-US" sz="1800" dirty="0" smtClean="0"/>
              <a:t>bottom-up and probabilistic </a:t>
            </a:r>
            <a:r>
              <a:rPr lang="en-US" sz="1800" dirty="0"/>
              <a:t>approaches for forecasting both </a:t>
            </a:r>
            <a:r>
              <a:rPr lang="en-US" sz="1800" dirty="0" smtClean="0"/>
              <a:t>demand </a:t>
            </a:r>
            <a:r>
              <a:rPr lang="en-US" sz="1800" dirty="0"/>
              <a:t>and DER output </a:t>
            </a:r>
            <a:r>
              <a:rPr lang="en-US" sz="1800" dirty="0" smtClean="0"/>
              <a:t>will </a:t>
            </a:r>
            <a:r>
              <a:rPr lang="en-US" sz="1800" dirty="0"/>
              <a:t>enable more accurate representation of the system in all levels of load flow models to help planners understand when and where constraints may emerge as DER penetration increases. </a:t>
            </a:r>
            <a:endParaRPr lang="en-US" sz="1800" dirty="0" smtClean="0"/>
          </a:p>
        </p:txBody>
      </p:sp>
    </p:spTree>
    <p:extLst>
      <p:ext uri="{BB962C8B-B14F-4D97-AF65-F5344CB8AC3E}">
        <p14:creationId xmlns:p14="http://schemas.microsoft.com/office/powerpoint/2010/main" val="360948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926" y="308062"/>
            <a:ext cx="8218842" cy="504825"/>
          </a:xfrm>
        </p:spPr>
        <p:txBody>
          <a:bodyPr/>
          <a:lstStyle/>
          <a:p>
            <a:r>
              <a:rPr lang="en-US" sz="2400" dirty="0" smtClean="0"/>
              <a:t>Current State of Demand &amp; DER Forecasting</a:t>
            </a:r>
            <a:endParaRPr lang="en-US" sz="2400" dirty="0"/>
          </a:p>
        </p:txBody>
      </p:sp>
      <p:sp>
        <p:nvSpPr>
          <p:cNvPr id="18" name="Content Placeholder 7"/>
          <p:cNvSpPr txBox="1">
            <a:spLocks/>
          </p:cNvSpPr>
          <p:nvPr/>
        </p:nvSpPr>
        <p:spPr>
          <a:xfrm>
            <a:off x="500232" y="1132358"/>
            <a:ext cx="8218843" cy="520882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1200"/>
              </a:spcAft>
            </a:pPr>
            <a:r>
              <a:rPr lang="en-US" sz="1800" dirty="0"/>
              <a:t>There is a broad diversity in the approaches and pace that individual companies are taking with respect to </a:t>
            </a:r>
            <a:r>
              <a:rPr lang="en-US" sz="1800" dirty="0" smtClean="0"/>
              <a:t>the development of demand &amp; DER forecasts. </a:t>
            </a:r>
          </a:p>
          <a:p>
            <a:pPr>
              <a:lnSpc>
                <a:spcPct val="100000"/>
              </a:lnSpc>
              <a:spcBef>
                <a:spcPts val="0"/>
              </a:spcBef>
              <a:spcAft>
                <a:spcPts val="1200"/>
              </a:spcAft>
            </a:pPr>
            <a:r>
              <a:rPr lang="en-US" sz="1800" dirty="0" smtClean="0"/>
              <a:t>Most companies have conducted demand forecasts down to sub-station level and for </a:t>
            </a:r>
            <a:r>
              <a:rPr lang="en-US" sz="1800" dirty="0"/>
              <a:t>some, </a:t>
            </a:r>
            <a:r>
              <a:rPr lang="en-US" sz="1800" dirty="0" smtClean="0"/>
              <a:t>the top-down approach </a:t>
            </a:r>
            <a:r>
              <a:rPr lang="en-US" sz="1800" dirty="0"/>
              <a:t>continues to be the most cost effective way of meeting system and customer needs. </a:t>
            </a:r>
            <a:endParaRPr lang="en-US" sz="1800" dirty="0" smtClean="0"/>
          </a:p>
          <a:p>
            <a:pPr>
              <a:lnSpc>
                <a:spcPct val="100000"/>
              </a:lnSpc>
              <a:spcBef>
                <a:spcPts val="0"/>
              </a:spcBef>
              <a:spcAft>
                <a:spcPts val="1200"/>
              </a:spcAft>
            </a:pPr>
            <a:r>
              <a:rPr lang="en-US" sz="1800" dirty="0"/>
              <a:t>Current penetration levels of DER have already caused </a:t>
            </a:r>
            <a:r>
              <a:rPr lang="en-US" sz="1800" dirty="0" smtClean="0"/>
              <a:t>impacts </a:t>
            </a:r>
            <a:r>
              <a:rPr lang="en-US" sz="1800" dirty="0"/>
              <a:t>on load growth for some </a:t>
            </a:r>
            <a:r>
              <a:rPr lang="en-US" sz="1800" dirty="0" smtClean="0"/>
              <a:t>utilities. </a:t>
            </a:r>
          </a:p>
          <a:p>
            <a:pPr lvl="1">
              <a:lnSpc>
                <a:spcPct val="100000"/>
              </a:lnSpc>
              <a:spcBef>
                <a:spcPts val="0"/>
              </a:spcBef>
              <a:spcAft>
                <a:spcPts val="1200"/>
              </a:spcAft>
            </a:pPr>
            <a:r>
              <a:rPr lang="en-US" sz="1400" dirty="0" smtClean="0"/>
              <a:t>Efforts </a:t>
            </a:r>
            <a:r>
              <a:rPr lang="en-US" sz="1400" dirty="0"/>
              <a:t>have begun to develop </a:t>
            </a:r>
            <a:r>
              <a:rPr lang="en-US" sz="1400" dirty="0" smtClean="0"/>
              <a:t>more granular DER forecasts that predict customer </a:t>
            </a:r>
            <a:r>
              <a:rPr lang="en-US" sz="1400" dirty="0"/>
              <a:t>activities, </a:t>
            </a:r>
            <a:r>
              <a:rPr lang="en-US" sz="1400" dirty="0" smtClean="0"/>
              <a:t>behaviors</a:t>
            </a:r>
            <a:r>
              <a:rPr lang="en-US" sz="1400" dirty="0"/>
              <a:t> </a:t>
            </a:r>
            <a:r>
              <a:rPr lang="en-US" sz="1400" dirty="0" smtClean="0"/>
              <a:t>and decisions and </a:t>
            </a:r>
            <a:r>
              <a:rPr lang="en-US" sz="1400" dirty="0"/>
              <a:t>integrate bottom-up approaches into planning. </a:t>
            </a:r>
          </a:p>
          <a:p>
            <a:pPr>
              <a:lnSpc>
                <a:spcPct val="100000"/>
              </a:lnSpc>
              <a:spcBef>
                <a:spcPts val="0"/>
              </a:spcBef>
              <a:spcAft>
                <a:spcPts val="1200"/>
              </a:spcAft>
            </a:pPr>
            <a:r>
              <a:rPr lang="en-US" sz="1800" dirty="0" smtClean="0"/>
              <a:t>Each company has developed their own roadmap for forecasting and the diversity in approaches. </a:t>
            </a:r>
          </a:p>
          <a:p>
            <a:pPr lvl="1">
              <a:lnSpc>
                <a:spcPct val="100000"/>
              </a:lnSpc>
              <a:spcBef>
                <a:spcPts val="0"/>
              </a:spcBef>
              <a:spcAft>
                <a:spcPts val="1200"/>
              </a:spcAft>
            </a:pPr>
            <a:r>
              <a:rPr lang="en-US" sz="1400" dirty="0" smtClean="0"/>
              <a:t>Reflecting the differences in individual company’s system design, DER penetration level and monitoring information etc.</a:t>
            </a:r>
          </a:p>
        </p:txBody>
      </p:sp>
    </p:spTree>
    <p:extLst>
      <p:ext uri="{BB962C8B-B14F-4D97-AF65-F5344CB8AC3E}">
        <p14:creationId xmlns:p14="http://schemas.microsoft.com/office/powerpoint/2010/main" val="78957952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8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9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65C3CE8B6CA0C468912D5F0DE1E2016" ma:contentTypeVersion="2" ma:contentTypeDescription="Create a new document." ma:contentTypeScope="" ma:versionID="cfa3e7fe288528f8cfb2de211c8e8049">
  <xsd:schema xmlns:xsd="http://www.w3.org/2001/XMLSchema" xmlns:xs="http://www.w3.org/2001/XMLSchema" xmlns:p="http://schemas.microsoft.com/office/2006/metadata/properties" xmlns:ns2="111b167e-d5f1-4a37-9b38-8b8857d1e56d" targetNamespace="http://schemas.microsoft.com/office/2006/metadata/properties" ma:root="true" ma:fieldsID="9007e673b94d5065872dfbc5b2644a51" ns2:_="">
    <xsd:import namespace="111b167e-d5f1-4a37-9b38-8b8857d1e56d"/>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b167e-d5f1-4a37-9b38-8b8857d1e5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B1E7DA-A27E-409E-A4DD-2122D49441CA}">
  <ds:schemaRefs>
    <ds:schemaRef ds:uri="http://schemas.microsoft.com/sharepoint/v3/contenttype/forms"/>
  </ds:schemaRefs>
</ds:datastoreItem>
</file>

<file path=customXml/itemProps2.xml><?xml version="1.0" encoding="utf-8"?>
<ds:datastoreItem xmlns:ds="http://schemas.openxmlformats.org/officeDocument/2006/customXml" ds:itemID="{58685E1B-11B3-42F3-9927-D8AB8D57F9C9}">
  <ds:schemaRefs>
    <ds:schemaRef ds:uri="http://www.w3.org/XML/1998/namespace"/>
    <ds:schemaRef ds:uri="http://schemas.microsoft.com/office/2006/documentManagement/types"/>
    <ds:schemaRef ds:uri="http://schemas.microsoft.com/office/infopath/2007/PartnerControls"/>
    <ds:schemaRef ds:uri="http://purl.org/dc/elements/1.1/"/>
    <ds:schemaRef ds:uri="http://purl.org/dc/dcmitype/"/>
    <ds:schemaRef ds:uri="http://purl.org/dc/terms/"/>
    <ds:schemaRef ds:uri="http://schemas.openxmlformats.org/package/2006/metadata/core-properties"/>
    <ds:schemaRef ds:uri="111b167e-d5f1-4a37-9b38-8b8857d1e56d"/>
    <ds:schemaRef ds:uri="http://schemas.microsoft.com/office/2006/metadata/properties"/>
  </ds:schemaRefs>
</ds:datastoreItem>
</file>

<file path=customXml/itemProps3.xml><?xml version="1.0" encoding="utf-8"?>
<ds:datastoreItem xmlns:ds="http://schemas.openxmlformats.org/officeDocument/2006/customXml" ds:itemID="{CBC27114-126B-4AF1-A7BD-06E02F9B4C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b167e-d5f1-4a37-9b38-8b8857d1e5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20866</TotalTime>
  <Words>2215</Words>
  <Application>Microsoft Office PowerPoint</Application>
  <PresentationFormat>On-screen Show (4:3)</PresentationFormat>
  <Paragraphs>252</Paragraphs>
  <Slides>27</Slides>
  <Notes>20</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27</vt:i4>
      </vt:variant>
    </vt:vector>
  </HeadingPairs>
  <TitlesOfParts>
    <vt:vector size="39" baseType="lpstr">
      <vt:lpstr>Arial</vt:lpstr>
      <vt:lpstr>Calibri</vt:lpstr>
      <vt:lpstr>Calibri Light</vt:lpstr>
      <vt:lpstr>Courier New</vt:lpstr>
      <vt:lpstr>Times New Roman</vt:lpstr>
      <vt:lpstr>Wingdings</vt:lpstr>
      <vt:lpstr>1_Office Theme</vt:lpstr>
      <vt:lpstr>Custom Design</vt:lpstr>
      <vt:lpstr>2_Office Theme</vt:lpstr>
      <vt:lpstr>1_Custom Design</vt:lpstr>
      <vt:lpstr>8_Office Theme</vt:lpstr>
      <vt:lpstr>9_Office Theme</vt:lpstr>
      <vt:lpstr>JU September Stakeholder Engagement Conference Webinar #1</vt:lpstr>
      <vt:lpstr>Agenda for September 15th </vt:lpstr>
      <vt:lpstr>Engagement Process Overview</vt:lpstr>
      <vt:lpstr>Supplemental DSIP Engagement Structure</vt:lpstr>
      <vt:lpstr>Stakeholder Engagement Opportunities</vt:lpstr>
      <vt:lpstr>Distribution System Planning  Demand &amp; DER Forecasting Laura Manz (ICF) Mark Domino (National Grid) &amp; Mike DeMatteo (National Grid) </vt:lpstr>
      <vt:lpstr>Demand &amp; DER Forecasting Charter</vt:lpstr>
      <vt:lpstr>Demand &amp; DER Forecasting is Essential to Utility Planning Process</vt:lpstr>
      <vt:lpstr>Current State of Demand &amp; DER Forecasting</vt:lpstr>
      <vt:lpstr>DER Growth Forecasts</vt:lpstr>
      <vt:lpstr>DER Growth Forecasts</vt:lpstr>
      <vt:lpstr>Coordination with NYISO Forecasts</vt:lpstr>
      <vt:lpstr> Demand and DER Forecasting  Q &amp; A  Timothy Duffy (NYISO)    Mark Domino (National Grid)  Mike DeMatteo (National Grid)  Laura Manz ( ICF)  </vt:lpstr>
      <vt:lpstr>Grid Operations   Cybersecurity and Privacy  Scott Graves and Kenya Jackmon (ICF) Mikhail Falkovich (JU) </vt:lpstr>
      <vt:lpstr>Cyber and Privacy Working Group Topics and Scope</vt:lpstr>
      <vt:lpstr>JU Cybersecurity and Privacy Framework</vt:lpstr>
      <vt:lpstr>Business drive approach to cybersecurity</vt:lpstr>
      <vt:lpstr>JU Cybersecurity and Privacy Framework</vt:lpstr>
      <vt:lpstr>What does the Framework mean for Stakeholders?</vt:lpstr>
      <vt:lpstr>JU Cybersecurity and Privacy Framework</vt:lpstr>
      <vt:lpstr>Risk Management and the Risk Assessment</vt:lpstr>
      <vt:lpstr>Timeline</vt:lpstr>
      <vt:lpstr>Reference  Documents </vt:lpstr>
      <vt:lpstr> Cybersecurity and Privacy Q &amp; A  Mikhail Falkovich (Con Edison / O&amp;R)   Kenya Jackmon &amp; Scott Graves ( ICF)  </vt:lpstr>
      <vt:lpstr>Wrap – up </vt:lpstr>
      <vt:lpstr>Stakeholder Engagement Opportunities</vt:lpstr>
      <vt:lpstr>PowerPoint Presentation</vt:lpstr>
    </vt:vector>
  </TitlesOfParts>
  <Company>ICFI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Howley, Annie</dc:creator>
  <cp:lastModifiedBy>Howley, Annie</cp:lastModifiedBy>
  <cp:revision>494</cp:revision>
  <dcterms:created xsi:type="dcterms:W3CDTF">2016-02-02T19:27:06Z</dcterms:created>
  <dcterms:modified xsi:type="dcterms:W3CDTF">2016-09-15T14:38:20Z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0x010100C65C3CE8B6CA0C468912D5F0DE1E2016</vt:lpwstr>
  </property>
</Properties>
</file>