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4"/>
    <p:sldMasterId id="2147483700" r:id="rId5"/>
    <p:sldMasterId id="2147483710" r:id="rId6"/>
    <p:sldMasterId id="2147483722" r:id="rId7"/>
    <p:sldMasterId id="2147483731" r:id="rId8"/>
  </p:sldMasterIdLst>
  <p:notesMasterIdLst>
    <p:notesMasterId r:id="rId41"/>
  </p:notesMasterIdLst>
  <p:sldIdLst>
    <p:sldId id="442" r:id="rId9"/>
    <p:sldId id="466" r:id="rId10"/>
    <p:sldId id="520" r:id="rId11"/>
    <p:sldId id="521" r:id="rId12"/>
    <p:sldId id="518" r:id="rId13"/>
    <p:sldId id="519" r:id="rId14"/>
    <p:sldId id="447" r:id="rId15"/>
    <p:sldId id="498" r:id="rId16"/>
    <p:sldId id="440" r:id="rId17"/>
    <p:sldId id="514" r:id="rId18"/>
    <p:sldId id="494" r:id="rId19"/>
    <p:sldId id="445" r:id="rId20"/>
    <p:sldId id="444" r:id="rId21"/>
    <p:sldId id="495" r:id="rId22"/>
    <p:sldId id="493" r:id="rId23"/>
    <p:sldId id="490" r:id="rId24"/>
    <p:sldId id="467" r:id="rId25"/>
    <p:sldId id="503" r:id="rId26"/>
    <p:sldId id="470" r:id="rId27"/>
    <p:sldId id="506" r:id="rId28"/>
    <p:sldId id="496" r:id="rId29"/>
    <p:sldId id="509" r:id="rId30"/>
    <p:sldId id="497" r:id="rId31"/>
    <p:sldId id="483" r:id="rId32"/>
    <p:sldId id="522" r:id="rId33"/>
    <p:sldId id="465" r:id="rId34"/>
    <p:sldId id="513" r:id="rId35"/>
    <p:sldId id="504" r:id="rId36"/>
    <p:sldId id="505" r:id="rId37"/>
    <p:sldId id="507" r:id="rId38"/>
    <p:sldId id="508" r:id="rId39"/>
    <p:sldId id="48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EAEFF7"/>
    <a:srgbClr val="CBD3E2"/>
    <a:srgbClr val="ED7D31"/>
    <a:srgbClr val="00B050"/>
    <a:srgbClr val="D2DEEF"/>
    <a:srgbClr val="2D4D7B"/>
    <a:srgbClr val="277D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55" autoAdjust="0"/>
    <p:restoredTop sz="86647" autoAdjust="0"/>
  </p:normalViewPr>
  <p:slideViewPr>
    <p:cSldViewPr snapToGrid="0">
      <p:cViewPr varScale="1">
        <p:scale>
          <a:sx n="80" d="100"/>
          <a:sy n="80" d="100"/>
        </p:scale>
        <p:origin x="171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9" d="100"/>
          <a:sy n="59" d="100"/>
        </p:scale>
        <p:origin x="210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6D75A1-1B9A-436B-A2A6-86D8417345D2}" type="datetimeFigureOut">
              <a:rPr lang="en-US" smtClean="0"/>
              <a:t>6/28/2016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840BD-D819-4CA7-9B99-C959A3D92D38}" type="slidenum">
              <a:rPr lang="en-US" smtClean="0"/>
              <a:t>‹#›</a:t>
            </a:fld>
            <a:endParaRPr lang="en-US"/>
          </a:p>
        </p:txBody>
      </p:sp>
    </p:spTree>
    <p:extLst>
      <p:ext uri="{BB962C8B-B14F-4D97-AF65-F5344CB8AC3E}">
        <p14:creationId xmlns:p14="http://schemas.microsoft.com/office/powerpoint/2010/main" val="4255988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3</a:t>
            </a:fld>
            <a:endParaRPr lang="en-US"/>
          </a:p>
        </p:txBody>
      </p:sp>
    </p:spTree>
    <p:extLst>
      <p:ext uri="{BB962C8B-B14F-4D97-AF65-F5344CB8AC3E}">
        <p14:creationId xmlns:p14="http://schemas.microsoft.com/office/powerpoint/2010/main" val="119301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22</a:t>
            </a:fld>
            <a:endParaRPr lang="en-US" dirty="0"/>
          </a:p>
        </p:txBody>
      </p:sp>
    </p:spTree>
    <p:extLst>
      <p:ext uri="{BB962C8B-B14F-4D97-AF65-F5344CB8AC3E}">
        <p14:creationId xmlns:p14="http://schemas.microsoft.com/office/powerpoint/2010/main" val="3611891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24</a:t>
            </a:fld>
            <a:endParaRPr lang="en-US"/>
          </a:p>
        </p:txBody>
      </p:sp>
    </p:spTree>
    <p:extLst>
      <p:ext uri="{BB962C8B-B14F-4D97-AF65-F5344CB8AC3E}">
        <p14:creationId xmlns:p14="http://schemas.microsoft.com/office/powerpoint/2010/main" val="801245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4005706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26</a:t>
            </a:fld>
            <a:endParaRPr lang="en-US"/>
          </a:p>
        </p:txBody>
      </p:sp>
    </p:spTree>
    <p:extLst>
      <p:ext uri="{BB962C8B-B14F-4D97-AF65-F5344CB8AC3E}">
        <p14:creationId xmlns:p14="http://schemas.microsoft.com/office/powerpoint/2010/main" val="498964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30</a:t>
            </a:fld>
            <a:endParaRPr lang="en-US" dirty="0"/>
          </a:p>
        </p:txBody>
      </p:sp>
    </p:spTree>
    <p:extLst>
      <p:ext uri="{BB962C8B-B14F-4D97-AF65-F5344CB8AC3E}">
        <p14:creationId xmlns:p14="http://schemas.microsoft.com/office/powerpoint/2010/main" val="20315124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31</a:t>
            </a:fld>
            <a:endParaRPr lang="en-US" dirty="0"/>
          </a:p>
        </p:txBody>
      </p:sp>
    </p:spTree>
    <p:extLst>
      <p:ext uri="{BB962C8B-B14F-4D97-AF65-F5344CB8AC3E}">
        <p14:creationId xmlns:p14="http://schemas.microsoft.com/office/powerpoint/2010/main" val="1464177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32</a:t>
            </a:fld>
            <a:endParaRPr lang="en-US"/>
          </a:p>
        </p:txBody>
      </p:sp>
    </p:spTree>
    <p:extLst>
      <p:ext uri="{BB962C8B-B14F-4D97-AF65-F5344CB8AC3E}">
        <p14:creationId xmlns:p14="http://schemas.microsoft.com/office/powerpoint/2010/main" val="3741072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5</a:t>
            </a:fld>
            <a:endParaRPr lang="en-US"/>
          </a:p>
        </p:txBody>
      </p:sp>
    </p:spTree>
    <p:extLst>
      <p:ext uri="{BB962C8B-B14F-4D97-AF65-F5344CB8AC3E}">
        <p14:creationId xmlns:p14="http://schemas.microsoft.com/office/powerpoint/2010/main" val="3494703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9</a:t>
            </a:fld>
            <a:endParaRPr lang="en-US"/>
          </a:p>
        </p:txBody>
      </p:sp>
    </p:spTree>
    <p:extLst>
      <p:ext uri="{BB962C8B-B14F-4D97-AF65-F5344CB8AC3E}">
        <p14:creationId xmlns:p14="http://schemas.microsoft.com/office/powerpoint/2010/main" val="2487734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10</a:t>
            </a:fld>
            <a:endParaRPr lang="en-US"/>
          </a:p>
        </p:txBody>
      </p:sp>
    </p:spTree>
    <p:extLst>
      <p:ext uri="{BB962C8B-B14F-4D97-AF65-F5344CB8AC3E}">
        <p14:creationId xmlns:p14="http://schemas.microsoft.com/office/powerpoint/2010/main" val="2990887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9E840BD-D819-4CA7-9B99-C959A3D92D38}" type="slidenum">
              <a:rPr lang="en-US" smtClean="0"/>
              <a:t>12</a:t>
            </a:fld>
            <a:endParaRPr lang="en-US"/>
          </a:p>
        </p:txBody>
      </p:sp>
    </p:spTree>
    <p:extLst>
      <p:ext uri="{BB962C8B-B14F-4D97-AF65-F5344CB8AC3E}">
        <p14:creationId xmlns:p14="http://schemas.microsoft.com/office/powerpoint/2010/main" val="2598081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13</a:t>
            </a:fld>
            <a:endParaRPr lang="en-US"/>
          </a:p>
        </p:txBody>
      </p:sp>
    </p:spTree>
    <p:extLst>
      <p:ext uri="{BB962C8B-B14F-4D97-AF65-F5344CB8AC3E}">
        <p14:creationId xmlns:p14="http://schemas.microsoft.com/office/powerpoint/2010/main" val="4078862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25798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18</a:t>
            </a:fld>
            <a:endParaRPr lang="en-US"/>
          </a:p>
        </p:txBody>
      </p:sp>
    </p:spTree>
    <p:extLst>
      <p:ext uri="{BB962C8B-B14F-4D97-AF65-F5344CB8AC3E}">
        <p14:creationId xmlns:p14="http://schemas.microsoft.com/office/powerpoint/2010/main" val="952785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20</a:t>
            </a:fld>
            <a:endParaRPr lang="en-US"/>
          </a:p>
        </p:txBody>
      </p:sp>
    </p:spTree>
    <p:extLst>
      <p:ext uri="{BB962C8B-B14F-4D97-AF65-F5344CB8AC3E}">
        <p14:creationId xmlns:p14="http://schemas.microsoft.com/office/powerpoint/2010/main" val="1721500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2.gif"/><Relationship Id="rId5" Type="http://schemas.openxmlformats.org/officeDocument/2006/relationships/image" Target="../media/image6.jpeg"/><Relationship Id="rId4" Type="http://schemas.openxmlformats.org/officeDocument/2006/relationships/image" Target="../media/image7.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3.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3.xml"/><Relationship Id="rId6" Type="http://schemas.openxmlformats.org/officeDocument/2006/relationships/image" Target="../media/image2.gif"/><Relationship Id="rId5" Type="http://schemas.openxmlformats.org/officeDocument/2006/relationships/image" Target="../media/image6.jpeg"/><Relationship Id="rId4" Type="http://schemas.openxmlformats.org/officeDocument/2006/relationships/image" Target="../media/image7.jpeg"/></Relationships>
</file>

<file path=ppt/slideLayouts/_rels/slideLayout2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4.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4.xml"/><Relationship Id="rId6" Type="http://schemas.openxmlformats.org/officeDocument/2006/relationships/image" Target="../media/image2.gif"/><Relationship Id="rId5" Type="http://schemas.openxmlformats.org/officeDocument/2006/relationships/image" Target="../media/image6.jpeg"/><Relationship Id="rId4" Type="http://schemas.openxmlformats.org/officeDocument/2006/relationships/image" Target="../media/image7.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0518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8685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r>
              <a:rPr lang="en-US" sz="1400" b="1" i="1" dirty="0">
                <a:solidFill>
                  <a:schemeClr val="bg1"/>
                </a:solidFill>
              </a:rPr>
              <a:t>Draft for Discussion Purposes Only</a:t>
            </a: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997302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r>
              <a:rPr lang="en-US" sz="1400" b="1" i="1" dirty="0">
                <a:solidFill>
                  <a:schemeClr val="bg1"/>
                </a:solidFill>
              </a:rPr>
              <a:t>Draft for Discussion Purposes Only</a:t>
            </a: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1326519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r>
              <a:rPr lang="en-US" sz="1400" b="1" i="1" dirty="0">
                <a:solidFill>
                  <a:schemeClr val="bg1"/>
                </a:solidFill>
              </a:rPr>
              <a:t>Draft for Discussion Purposes Only</a:t>
            </a: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marL="0" algn="r" defTabSz="914400" rtl="0" eaLnBrk="1" latinLnBrk="0" hangingPunct="1"/>
            <a:fld id="{78E8E05D-6330-400F-ADBB-AC9D283E6126}" type="slidenum">
              <a:rPr lang="en-US" sz="105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pic>
        <p:nvPicPr>
          <p:cNvPr id="32" name="Picture 3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3948061871"/>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604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141493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lvl="0" indent="-285750">
              <a:buFont typeface="Arial" panose="020B0604020202020204" pitchFamily="34" charset="0"/>
              <a:buChar char="•"/>
            </a:pPr>
            <a:r>
              <a:rPr lang="en-US" dirty="0"/>
              <a:t>Insert Bullet Text Level 1 Here</a:t>
            </a:r>
          </a:p>
          <a:p>
            <a:pPr marL="742950" lvl="1" indent="-285750">
              <a:buFont typeface="Arial" panose="020B0604020202020204" pitchFamily="34" charset="0"/>
              <a:buChar char="•"/>
            </a:pPr>
            <a:r>
              <a:rPr lang="en-US" dirty="0"/>
              <a:t>Insert Bullet Text Level 2 Here</a:t>
            </a:r>
          </a:p>
          <a:p>
            <a:pPr marL="1200150" lvl="2" indent="-285750">
              <a:buFont typeface="Arial" panose="020B0604020202020204" pitchFamily="34" charset="0"/>
              <a:buChar char="•"/>
            </a:pPr>
            <a:r>
              <a:rPr lang="en-US" dirty="0"/>
              <a:t>Insert Bullet Text Level 3 Here</a:t>
            </a:r>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914400" lvl="2" indent="0">
              <a:buFont typeface="Arial" panose="020B0604020202020204" pitchFamily="34" charset="0"/>
              <a:buNone/>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marL="0" algn="r" defTabSz="914400" rtl="0" eaLnBrk="1" latinLnBrk="0" hangingPunct="1"/>
            <a:fld id="{78E8E05D-6330-400F-ADBB-AC9D283E6126}" type="slidenum">
              <a:rPr lang="en-US" sz="140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23477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2799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5300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536749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4199299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92602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297931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3268389934"/>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smtClean="0"/>
              <a:t>Date (optional)</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smtClean="0">
                <a:solidFill>
                  <a:schemeClr val="bg1"/>
                </a:solidFill>
              </a:rPr>
              <a:t>   </a:t>
            </a:r>
            <a:r>
              <a:rPr lang="en-US" sz="1400" b="1" i="1" dirty="0" smtClean="0">
                <a:solidFill>
                  <a:schemeClr val="bg1"/>
                </a:solidFill>
              </a:rPr>
              <a:t>Draft for Discussion Purposes Only</a:t>
            </a:r>
            <a:endParaRPr lang="en-US" sz="1400" b="1" i="1" dirty="0">
              <a:solidFill>
                <a:schemeClr val="bg1"/>
              </a:solidFill>
            </a:endParaRP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331993125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955497"/>
            <a:ext cx="4016636" cy="49394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smtClean="0"/>
              <a:t>Insert Slide Title Here</a:t>
            </a:r>
            <a:endParaRPr lang="en-US" dirty="0"/>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766089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smtClean="0">
                <a:solidFill>
                  <a:schemeClr val="bg1"/>
                </a:solidFill>
              </a:rPr>
              <a:t>   </a:t>
            </a:r>
            <a:r>
              <a:rPr lang="en-US" sz="1400" b="1" i="1" dirty="0" smtClean="0">
                <a:solidFill>
                  <a:schemeClr val="bg1"/>
                </a:solidFill>
              </a:rPr>
              <a:t>Draft for Discussion Purposes Only</a:t>
            </a:r>
            <a:endParaRPr lang="en-US" sz="1400" b="1" i="1" dirty="0">
              <a:solidFill>
                <a:schemeClr val="bg1"/>
              </a:solidFill>
            </a:endParaRP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marL="0" algn="r" defTabSz="914400" rtl="0" eaLnBrk="1" latinLnBrk="0" hangingPunct="1"/>
            <a:fld id="{78E8E05D-6330-400F-ADBB-AC9D283E6126}" type="slidenum">
              <a:rPr lang="en-US" sz="105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pic>
        <p:nvPicPr>
          <p:cNvPr id="32" name="Picture 3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31030149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r>
              <a:rPr lang="en-US" sz="1400" b="1" i="1" dirty="0">
                <a:solidFill>
                  <a:schemeClr val="bg1"/>
                </a:solidFill>
              </a:rPr>
              <a:t>Draft for Discussion Purposes Only</a:t>
            </a: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12894359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r>
              <a:rPr lang="en-US" sz="1400" b="1" i="1" dirty="0">
                <a:solidFill>
                  <a:schemeClr val="bg1"/>
                </a:solidFill>
              </a:rPr>
              <a:t>Draft for Discussion Purposes Only</a:t>
            </a: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marL="0" algn="r" defTabSz="914400" rtl="0" eaLnBrk="1" latinLnBrk="0" hangingPunct="1"/>
            <a:fld id="{78E8E05D-6330-400F-ADBB-AC9D283E6126}" type="slidenum">
              <a:rPr lang="en-US" sz="105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pic>
        <p:nvPicPr>
          <p:cNvPr id="32" name="Picture 3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2824956207"/>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80096"/>
          </a:xfrm>
        </p:spPr>
        <p:txBody>
          <a:bodyPr>
            <a:no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628650" y="1469204"/>
            <a:ext cx="7886700" cy="4707759"/>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Box 6"/>
          <p:cNvSpPr txBox="1"/>
          <p:nvPr userDrawn="1"/>
        </p:nvSpPr>
        <p:spPr>
          <a:xfrm>
            <a:off x="8286762" y="6413804"/>
            <a:ext cx="367408" cy="276999"/>
          </a:xfrm>
          <a:prstGeom prst="rect">
            <a:avLst/>
          </a:prstGeom>
          <a:noFill/>
        </p:spPr>
        <p:txBody>
          <a:bodyPr wrap="none" rtlCol="0">
            <a:spAutoFit/>
          </a:bodyPr>
          <a:lstStyle/>
          <a:p>
            <a:fld id="{0AC25294-1410-47D9-A112-C15E73C28D2A}" type="slidenum">
              <a:rPr lang="en-US" sz="1200" i="1">
                <a:solidFill>
                  <a:prstClr val="black"/>
                </a:solidFill>
              </a:rPr>
              <a:pPr/>
              <a:t>‹#›</a:t>
            </a:fld>
            <a:endParaRPr lang="en-US" sz="1200" i="1" dirty="0">
              <a:solidFill>
                <a:prstClr val="black"/>
              </a:solidFill>
            </a:endParaRPr>
          </a:p>
        </p:txBody>
      </p:sp>
      <p:pic>
        <p:nvPicPr>
          <p:cNvPr id="6" name="Picture 5"/>
          <p:cNvPicPr>
            <a:picLocks noChangeAspect="1"/>
          </p:cNvPicPr>
          <p:nvPr userDrawn="1"/>
        </p:nvPicPr>
        <p:blipFill>
          <a:blip r:embed="rId2"/>
          <a:stretch>
            <a:fillRect/>
          </a:stretch>
        </p:blipFill>
        <p:spPr>
          <a:xfrm>
            <a:off x="7484790" y="6170074"/>
            <a:ext cx="1194412" cy="672529"/>
          </a:xfrm>
          <a:prstGeom prst="rect">
            <a:avLst/>
          </a:prstGeom>
        </p:spPr>
      </p:pic>
      <p:sp>
        <p:nvSpPr>
          <p:cNvPr id="9" name="TextBox 8"/>
          <p:cNvSpPr txBox="1"/>
          <p:nvPr userDrawn="1"/>
        </p:nvSpPr>
        <p:spPr>
          <a:xfrm>
            <a:off x="4407614" y="6367840"/>
            <a:ext cx="367408" cy="276999"/>
          </a:xfrm>
          <a:prstGeom prst="rect">
            <a:avLst/>
          </a:prstGeom>
          <a:noFill/>
        </p:spPr>
        <p:txBody>
          <a:bodyPr wrap="none" rtlCol="0">
            <a:spAutoFit/>
          </a:bodyPr>
          <a:lstStyle/>
          <a:p>
            <a:fld id="{6297903C-7B13-40AF-99EA-FBEFC2F9D10E}" type="slidenum">
              <a:rPr lang="en-US" sz="1200" i="1" smtClean="0">
                <a:solidFill>
                  <a:prstClr val="black"/>
                </a:solidFill>
              </a:rPr>
              <a:pPr/>
              <a:t>‹#›</a:t>
            </a:fld>
            <a:endParaRPr lang="en-US" sz="1200" i="1" dirty="0">
              <a:solidFill>
                <a:prstClr val="black"/>
              </a:solidFill>
            </a:endParaRPr>
          </a:p>
        </p:txBody>
      </p:sp>
      <p:cxnSp>
        <p:nvCxnSpPr>
          <p:cNvPr id="10" name="Straight Connector 9"/>
          <p:cNvCxnSpPr/>
          <p:nvPr userDrawn="1"/>
        </p:nvCxnSpPr>
        <p:spPr>
          <a:xfrm>
            <a:off x="503434" y="986319"/>
            <a:ext cx="8175768"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2" name="Picture 11" descr="Greentech Leadership Group"/>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32336" y="6264508"/>
            <a:ext cx="862205" cy="490550"/>
          </a:xfrm>
          <a:prstGeom prst="rect">
            <a:avLst/>
          </a:prstGeom>
          <a:noFill/>
          <a:ln>
            <a:noFill/>
          </a:ln>
        </p:spPr>
      </p:pic>
    </p:spTree>
    <p:extLst>
      <p:ext uri="{BB962C8B-B14F-4D97-AF65-F5344CB8AC3E}">
        <p14:creationId xmlns:p14="http://schemas.microsoft.com/office/powerpoint/2010/main" val="197821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lvl="0" indent="-285750">
              <a:buFont typeface="Arial" panose="020B0604020202020204" pitchFamily="34" charset="0"/>
              <a:buChar char="•"/>
            </a:pPr>
            <a:r>
              <a:rPr lang="en-US" dirty="0"/>
              <a:t>Insert Bullet Text Level 1 Here</a:t>
            </a:r>
          </a:p>
          <a:p>
            <a:pPr marL="742950" lvl="1" indent="-285750">
              <a:buFont typeface="Arial" panose="020B0604020202020204" pitchFamily="34" charset="0"/>
              <a:buChar char="•"/>
            </a:pPr>
            <a:r>
              <a:rPr lang="en-US" dirty="0"/>
              <a:t>Insert Bullet Text Level 2 Here</a:t>
            </a:r>
          </a:p>
          <a:p>
            <a:pPr marL="1200150" lvl="2" indent="-285750">
              <a:buFont typeface="Arial" panose="020B0604020202020204" pitchFamily="34" charset="0"/>
              <a:buChar char="•"/>
            </a:pPr>
            <a:r>
              <a:rPr lang="en-US" dirty="0"/>
              <a:t>Insert Bullet Text Level 3 Here</a:t>
            </a:r>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914400" lvl="2" indent="0">
              <a:buFont typeface="Arial" panose="020B0604020202020204" pitchFamily="34" charset="0"/>
              <a:buNone/>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marL="0" algn="r" defTabSz="914400" rtl="0" eaLnBrk="1" latinLnBrk="0" hangingPunct="1"/>
            <a:fld id="{78E8E05D-6330-400F-ADBB-AC9D283E6126}" type="slidenum">
              <a:rPr lang="en-US" sz="140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185411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508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53045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024145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557190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638082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234374841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18" Type="http://schemas.openxmlformats.org/officeDocument/2006/relationships/image" Target="../media/image5.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4.png"/><Relationship Id="rId2" Type="http://schemas.openxmlformats.org/officeDocument/2006/relationships/slideLayout" Target="../slideLayouts/slideLayout15.xml"/><Relationship Id="rId16" Type="http://schemas.openxmlformats.org/officeDocument/2006/relationships/image" Target="../media/image3.png"/><Relationship Id="rId20" Type="http://schemas.openxmlformats.org/officeDocument/2006/relationships/image" Target="../media/image7.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gif"/><Relationship Id="rId10" Type="http://schemas.openxmlformats.org/officeDocument/2006/relationships/slideLayout" Target="../slideLayouts/slideLayout23.xml"/><Relationship Id="rId19" Type="http://schemas.openxmlformats.org/officeDocument/2006/relationships/image" Target="../media/image6.jpeg"/><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gi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7.xml"/><Relationship Id="rId1"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r>
              <a:rPr lang="en-US" sz="1400" b="1" i="1" dirty="0">
                <a:solidFill>
                  <a:schemeClr val="bg1"/>
                </a:solidFill>
              </a:rPr>
              <a:t>Draft for Discussion Purposes Only</a:t>
            </a: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marL="0" algn="r" defTabSz="914400" rtl="0" eaLnBrk="1" latinLnBrk="0" hangingPunct="1"/>
            <a:fld id="{78E8E05D-6330-400F-ADBB-AC9D283E6126}" type="slidenum">
              <a:rPr lang="en-US" sz="105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3293582579"/>
      </p:ext>
    </p:extLst>
  </p:cSld>
  <p:clrMap bg1="lt1" tx1="dk1" bg2="lt2" tx2="dk2" accent1="accent1" accent2="accent2" accent3="accent3" accent4="accent4" accent5="accent5" accent6="accent6" hlink="hlink" folHlink="folHlink"/>
  <p:sldLayoutIdLst>
    <p:sldLayoutId id="2147483690" r:id="rId1"/>
    <p:sldLayoutId id="2147483692" r:id="rId2"/>
    <p:sldLayoutId id="2147483688" r:id="rId3"/>
    <p:sldLayoutId id="2147483694" r:id="rId4"/>
    <p:sldLayoutId id="2147483695" r:id="rId5"/>
    <p:sldLayoutId id="2147483696" r:id="rId6"/>
    <p:sldLayoutId id="2147483693" r:id="rId7"/>
    <p:sldLayoutId id="2147483697" r:id="rId8"/>
    <p:sldLayoutId id="2147483698" r:id="rId9"/>
    <p:sldLayoutId id="2147483708" r:id="rId10"/>
    <p:sldLayoutId id="2147483709" r:id="rId11"/>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BB0D2-2B82-4259-AEA8-73B021C3F12A}" type="datetimeFigureOut">
              <a:rPr lang="en-US" smtClean="0"/>
              <a:t>6/28/2016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3AB25-C974-4B35-BB77-65975E8124B7}" type="slidenum">
              <a:rPr lang="en-US" smtClean="0"/>
              <a:t>‹#›</a:t>
            </a:fld>
            <a:endParaRPr lang="en-US"/>
          </a:p>
        </p:txBody>
      </p:sp>
    </p:spTree>
    <p:extLst>
      <p:ext uri="{BB962C8B-B14F-4D97-AF65-F5344CB8AC3E}">
        <p14:creationId xmlns:p14="http://schemas.microsoft.com/office/powerpoint/2010/main" val="1444347445"/>
      </p:ext>
    </p:extLst>
  </p:cSld>
  <p:clrMap bg1="lt1" tx1="dk1" bg2="lt2" tx2="dk2" accent1="accent1" accent2="accent2" accent3="accent3" accent4="accent4" accent5="accent5" accent6="accent6" hlink="hlink" folHlink="folHlink"/>
  <p:sldLayoutIdLst>
    <p:sldLayoutId id="2147483691" r:id="rId1"/>
    <p:sldLayoutId id="21474837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r>
              <a:rPr lang="en-US" sz="1400" b="1" i="1" dirty="0">
                <a:solidFill>
                  <a:schemeClr val="bg1"/>
                </a:solidFill>
              </a:rPr>
              <a:t>Draft for Discussion Purposes Only</a:t>
            </a: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marL="0" algn="r" defTabSz="914400" rtl="0" eaLnBrk="1" latinLnBrk="0" hangingPunct="1"/>
            <a:fld id="{78E8E05D-6330-400F-ADBB-AC9D283E6126}" type="slidenum">
              <a:rPr lang="en-US" sz="105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140109472"/>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8" r:id="rId10"/>
    <p:sldLayoutId id="2147483729" r:id="rId11"/>
    <p:sldLayoutId id="2147483730" r:id="rId12"/>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BB0D2-2B82-4259-AEA8-73B021C3F12A}" type="datetimeFigureOut">
              <a:rPr lang="en-US" smtClean="0"/>
              <a:t>6/28/2016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3AB25-C974-4B35-BB77-65975E8124B7}" type="slidenum">
              <a:rPr lang="en-US" smtClean="0"/>
              <a:t>‹#›</a:t>
            </a:fld>
            <a:endParaRPr lang="en-US"/>
          </a:p>
        </p:txBody>
      </p:sp>
    </p:spTree>
    <p:extLst>
      <p:ext uri="{BB962C8B-B14F-4D97-AF65-F5344CB8AC3E}">
        <p14:creationId xmlns:p14="http://schemas.microsoft.com/office/powerpoint/2010/main" val="1277524315"/>
      </p:ext>
    </p:extLst>
  </p:cSld>
  <p:clrMap bg1="lt1" tx1="dk1" bg2="lt2" tx2="dk2" accent1="accent1" accent2="accent2" accent3="accent3" accent4="accent4" accent5="accent5" accent6="accent6" hlink="hlink" folHlink="folHlink"/>
  <p:sldLayoutIdLst>
    <p:sldLayoutId id="2147483723" r:id="rId1"/>
    <p:sldLayoutId id="214748372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75F4B-5635-4CAA-AECE-83130E1C6F35}" type="datetimeFigureOut">
              <a:rPr lang="en-US" smtClean="0">
                <a:solidFill>
                  <a:prstClr val="black">
                    <a:tint val="75000"/>
                  </a:prstClr>
                </a:solidFill>
              </a:rPr>
              <a:pPr/>
              <a:t>6/28/2016</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664C1-2F28-4B42-81D1-1B50ED91C7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8167066"/>
      </p:ext>
    </p:extLst>
  </p:cSld>
  <p:clrMap bg1="lt1" tx1="dk1" bg2="lt2" tx2="dk2" accent1="accent1" accent2="accent2" accent3="accent3" accent4="accent4" accent5="accent5" accent6="accent6" hlink="hlink" folHlink="folHlink"/>
  <p:sldLayoutIdLst>
    <p:sldLayoutId id="214748373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hyperlink" Target="mailto:info@jointutilitiesofny.org" TargetMode="External"/><Relationship Id="rId2" Type="http://schemas.openxmlformats.org/officeDocument/2006/relationships/notesSlide" Target="../notesSlides/notesSlide13.xml"/><Relationship Id="rId1" Type="http://schemas.openxmlformats.org/officeDocument/2006/relationships/slideLayout" Target="../slideLayouts/slideLayout25.xml"/><Relationship Id="rId4" Type="http://schemas.openxmlformats.org/officeDocument/2006/relationships/hyperlink" Target="http://www.jointutilitiesofny.org/"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slideLayout" Target="../slideLayouts/slideLayout14.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mailto:info@jointutilitiesofny.org" TargetMode="External"/><Relationship Id="rId2" Type="http://schemas.openxmlformats.org/officeDocument/2006/relationships/hyperlink" Target="http://www.jointutilitiesofny.org/" TargetMode="Externa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303" y="3952868"/>
            <a:ext cx="6721642" cy="550862"/>
          </a:xfrm>
        </p:spPr>
        <p:txBody>
          <a:bodyPr/>
          <a:lstStyle/>
          <a:p>
            <a:r>
              <a:rPr lang="en-US" dirty="0" smtClean="0"/>
              <a:t>A Webinar on the JU Stakeholder Engagement Process</a:t>
            </a:r>
            <a:endParaRPr lang="en-US" dirty="0"/>
          </a:p>
        </p:txBody>
      </p:sp>
      <p:sp>
        <p:nvSpPr>
          <p:cNvPr id="3" name="Subtitle 2"/>
          <p:cNvSpPr>
            <a:spLocks noGrp="1"/>
          </p:cNvSpPr>
          <p:nvPr>
            <p:ph type="subTitle" idx="1"/>
          </p:nvPr>
        </p:nvSpPr>
        <p:spPr>
          <a:xfrm>
            <a:off x="2422358" y="4639180"/>
            <a:ext cx="4588328" cy="415412"/>
          </a:xfrm>
        </p:spPr>
        <p:txBody>
          <a:bodyPr>
            <a:normAutofit/>
          </a:bodyPr>
          <a:lstStyle/>
          <a:p>
            <a:r>
              <a:rPr lang="en-US" sz="1800" dirty="0" smtClean="0">
                <a:solidFill>
                  <a:schemeClr val="tx1"/>
                </a:solidFill>
              </a:rPr>
              <a:t>June 29</a:t>
            </a:r>
            <a:r>
              <a:rPr lang="en-US" sz="1800" baseline="30000" dirty="0" smtClean="0">
                <a:solidFill>
                  <a:schemeClr val="tx1"/>
                </a:solidFill>
              </a:rPr>
              <a:t>th</a:t>
            </a:r>
            <a:r>
              <a:rPr lang="en-US" sz="1800" dirty="0" smtClean="0">
                <a:solidFill>
                  <a:schemeClr val="tx1"/>
                </a:solidFill>
              </a:rPr>
              <a:t>, 2016</a:t>
            </a:r>
            <a:endParaRPr lang="en-US" sz="1800" dirty="0">
              <a:solidFill>
                <a:schemeClr val="tx1"/>
              </a:solidFill>
            </a:endParaRPr>
          </a:p>
        </p:txBody>
      </p:sp>
      <p:cxnSp>
        <p:nvCxnSpPr>
          <p:cNvPr id="5" name="Straight Connector 4"/>
          <p:cNvCxnSpPr/>
          <p:nvPr/>
        </p:nvCxnSpPr>
        <p:spPr>
          <a:xfrm>
            <a:off x="1928303" y="4503730"/>
            <a:ext cx="672164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8471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3539001070"/>
              </p:ext>
            </p:extLst>
          </p:nvPr>
        </p:nvGraphicFramePr>
        <p:xfrm>
          <a:off x="364983" y="3306144"/>
          <a:ext cx="4107031" cy="2504440"/>
        </p:xfrm>
        <a:graphic>
          <a:graphicData uri="http://schemas.openxmlformats.org/drawingml/2006/table">
            <a:tbl>
              <a:tblPr firstRow="1" bandRow="1">
                <a:tableStyleId>{5C22544A-7EE6-4342-B048-85BDC9FD1C3A}</a:tableStyleId>
              </a:tblPr>
              <a:tblGrid>
                <a:gridCol w="770273"/>
                <a:gridCol w="705852"/>
                <a:gridCol w="914400"/>
                <a:gridCol w="930442"/>
                <a:gridCol w="786064"/>
              </a:tblGrid>
              <a:tr h="370840">
                <a:tc>
                  <a:txBody>
                    <a:bodyPr/>
                    <a:lstStyle/>
                    <a:p>
                      <a:pPr algn="ctr"/>
                      <a:r>
                        <a:rPr lang="en-US" sz="1200" dirty="0" smtClean="0"/>
                        <a:t>M</a:t>
                      </a:r>
                      <a:endParaRPr lang="en-US" sz="1200" dirty="0"/>
                    </a:p>
                  </a:txBody>
                  <a:tcPr/>
                </a:tc>
                <a:tc>
                  <a:txBody>
                    <a:bodyPr/>
                    <a:lstStyle/>
                    <a:p>
                      <a:pPr algn="ctr"/>
                      <a:r>
                        <a:rPr lang="en-US" sz="1200" dirty="0" smtClean="0"/>
                        <a:t>T</a:t>
                      </a:r>
                      <a:endParaRPr lang="en-US" sz="1200" dirty="0"/>
                    </a:p>
                  </a:txBody>
                  <a:tcPr/>
                </a:tc>
                <a:tc>
                  <a:txBody>
                    <a:bodyPr/>
                    <a:lstStyle/>
                    <a:p>
                      <a:pPr algn="ctr"/>
                      <a:r>
                        <a:rPr lang="en-US" sz="1200" dirty="0" smtClean="0"/>
                        <a:t>W</a:t>
                      </a:r>
                      <a:endParaRPr lang="en-US" sz="1200" dirty="0"/>
                    </a:p>
                  </a:txBody>
                  <a:tcPr/>
                </a:tc>
                <a:tc>
                  <a:txBody>
                    <a:bodyPr/>
                    <a:lstStyle/>
                    <a:p>
                      <a:pPr algn="ctr"/>
                      <a:r>
                        <a:rPr lang="en-US" sz="1200" dirty="0" err="1" smtClean="0"/>
                        <a:t>Th</a:t>
                      </a:r>
                      <a:endParaRPr lang="en-US" sz="1200" dirty="0"/>
                    </a:p>
                  </a:txBody>
                  <a:tcPr/>
                </a:tc>
                <a:tc>
                  <a:txBody>
                    <a:bodyPr/>
                    <a:lstStyle/>
                    <a:p>
                      <a:pPr algn="ctr"/>
                      <a:r>
                        <a:rPr lang="en-US" sz="1200" dirty="0" smtClean="0"/>
                        <a:t>F</a:t>
                      </a:r>
                      <a:endParaRPr lang="en-US" sz="1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10/3</a:t>
                      </a:r>
                    </a:p>
                    <a:p>
                      <a:endParaRPr lang="en-US" sz="1100" dirty="0"/>
                    </a:p>
                  </a:txBody>
                  <a:tcPr/>
                </a:tc>
                <a:tc>
                  <a:txBody>
                    <a:bodyPr/>
                    <a:lstStyle/>
                    <a:p>
                      <a:r>
                        <a:rPr lang="en-US" sz="1100" dirty="0" smtClean="0"/>
                        <a:t>10/4</a:t>
                      </a:r>
                      <a:endParaRPr lang="en-US" sz="1100" dirty="0"/>
                    </a:p>
                  </a:txBody>
                  <a:tcPr/>
                </a:tc>
                <a:tc>
                  <a:txBody>
                    <a:bodyPr/>
                    <a:lstStyle/>
                    <a:p>
                      <a:r>
                        <a:rPr lang="en-US" sz="1100" dirty="0" smtClean="0"/>
                        <a:t>10/5</a:t>
                      </a:r>
                    </a:p>
                  </a:txBody>
                  <a:tcPr/>
                </a:tc>
                <a:tc>
                  <a:txBody>
                    <a:bodyPr/>
                    <a:lstStyle/>
                    <a:p>
                      <a:r>
                        <a:rPr lang="en-US" sz="1100" dirty="0" smtClean="0">
                          <a:solidFill>
                            <a:schemeClr val="bg1"/>
                          </a:solidFill>
                        </a:rPr>
                        <a:t>10/6 - NYC</a:t>
                      </a:r>
                    </a:p>
                    <a:p>
                      <a:pPr algn="ctr"/>
                      <a:r>
                        <a:rPr lang="en-US" sz="1100" dirty="0" smtClean="0">
                          <a:solidFill>
                            <a:schemeClr val="bg1"/>
                          </a:solidFill>
                        </a:rPr>
                        <a:t>AG F2F</a:t>
                      </a:r>
                      <a:endParaRPr lang="en-US" sz="1100" dirty="0">
                        <a:solidFill>
                          <a:schemeClr val="bg1"/>
                        </a:solidFill>
                      </a:endParaRPr>
                    </a:p>
                  </a:txBody>
                  <a:tcPr>
                    <a:solidFill>
                      <a:srgbClr val="7030A0"/>
                    </a:solidFill>
                  </a:tcPr>
                </a:tc>
                <a:tc>
                  <a:txBody>
                    <a:bodyPr/>
                    <a:lstStyle/>
                    <a:p>
                      <a:r>
                        <a:rPr lang="en-US" sz="1100" dirty="0" smtClean="0"/>
                        <a:t>10/7</a:t>
                      </a:r>
                      <a:endParaRPr lang="en-US" sz="1100" dirty="0"/>
                    </a:p>
                  </a:txBody>
                  <a:tcPr/>
                </a:tc>
              </a:tr>
              <a:tr h="370840">
                <a:tc>
                  <a:txBody>
                    <a:bodyPr/>
                    <a:lstStyle/>
                    <a:p>
                      <a:r>
                        <a:rPr lang="en-US" sz="1100" dirty="0" smtClean="0"/>
                        <a:t>10/10</a:t>
                      </a:r>
                      <a:endParaRPr lang="en-US" sz="1100" dirty="0"/>
                    </a:p>
                  </a:txBody>
                  <a:tcPr/>
                </a:tc>
                <a:tc>
                  <a:txBody>
                    <a:bodyPr/>
                    <a:lstStyle/>
                    <a:p>
                      <a:r>
                        <a:rPr lang="en-US" sz="1100" dirty="0" smtClean="0"/>
                        <a:t>10/11</a:t>
                      </a:r>
                      <a:endParaRPr lang="en-US" sz="1100" dirty="0"/>
                    </a:p>
                  </a:txBody>
                  <a:tcPr/>
                </a:tc>
                <a:tc>
                  <a:txBody>
                    <a:bodyPr/>
                    <a:lstStyle/>
                    <a:p>
                      <a:r>
                        <a:rPr lang="en-US" sz="1100" dirty="0" smtClean="0"/>
                        <a:t>10/12</a:t>
                      </a:r>
                    </a:p>
                    <a:p>
                      <a:endParaRPr lang="en-US" sz="1100" dirty="0"/>
                    </a:p>
                  </a:txBody>
                  <a:tcPr/>
                </a:tc>
                <a:tc>
                  <a:txBody>
                    <a:bodyPr/>
                    <a:lstStyle/>
                    <a:p>
                      <a:r>
                        <a:rPr lang="en-US" sz="1100" dirty="0" smtClean="0"/>
                        <a:t>10/13</a:t>
                      </a:r>
                      <a:endParaRPr lang="en-US" sz="1100" dirty="0"/>
                    </a:p>
                  </a:txBody>
                  <a:tcPr/>
                </a:tc>
                <a:tc>
                  <a:txBody>
                    <a:bodyPr/>
                    <a:lstStyle/>
                    <a:p>
                      <a:r>
                        <a:rPr lang="en-US" sz="1100" dirty="0" smtClean="0"/>
                        <a:t>10/14</a:t>
                      </a:r>
                      <a:endParaRPr lang="en-US" sz="1100" dirty="0"/>
                    </a:p>
                  </a:txBody>
                  <a:tcPr/>
                </a:tc>
              </a:tr>
              <a:tr h="370840">
                <a:tc>
                  <a:txBody>
                    <a:bodyPr/>
                    <a:lstStyle/>
                    <a:p>
                      <a:r>
                        <a:rPr lang="en-US" sz="1100" dirty="0" smtClean="0"/>
                        <a:t>10/17</a:t>
                      </a:r>
                      <a:endParaRPr lang="en-US" sz="1100" dirty="0"/>
                    </a:p>
                  </a:txBody>
                  <a:tcPr/>
                </a:tc>
                <a:tc>
                  <a:txBody>
                    <a:bodyPr/>
                    <a:lstStyle/>
                    <a:p>
                      <a:r>
                        <a:rPr lang="en-US" sz="1100" dirty="0" smtClean="0"/>
                        <a:t>10/18</a:t>
                      </a:r>
                    </a:p>
                    <a:p>
                      <a:endParaRPr lang="en-US" sz="1100" dirty="0"/>
                    </a:p>
                  </a:txBody>
                  <a:tcPr/>
                </a:tc>
                <a:tc>
                  <a:txBody>
                    <a:bodyPr/>
                    <a:lstStyle/>
                    <a:p>
                      <a:r>
                        <a:rPr lang="en-US" sz="1100" dirty="0" smtClean="0"/>
                        <a:t>10/19</a:t>
                      </a:r>
                      <a:endParaRPr lang="en-US" sz="1100" dirty="0"/>
                    </a:p>
                  </a:txBody>
                  <a:tcPr/>
                </a:tc>
                <a:tc>
                  <a:txBody>
                    <a:bodyPr/>
                    <a:lstStyle/>
                    <a:p>
                      <a:r>
                        <a:rPr lang="en-US" sz="1100" dirty="0" smtClean="0"/>
                        <a:t>10/20</a:t>
                      </a:r>
                    </a:p>
                  </a:txBody>
                  <a:tcPr/>
                </a:tc>
                <a:tc>
                  <a:txBody>
                    <a:bodyPr/>
                    <a:lstStyle/>
                    <a:p>
                      <a:r>
                        <a:rPr lang="en-US" sz="1100" dirty="0" smtClean="0"/>
                        <a:t>10/21</a:t>
                      </a:r>
                      <a:endParaRPr lang="en-US" sz="1100" dirty="0"/>
                    </a:p>
                  </a:txBody>
                  <a:tcPr/>
                </a:tc>
              </a:tr>
              <a:tr h="370840">
                <a:tc>
                  <a:txBody>
                    <a:bodyPr/>
                    <a:lstStyle/>
                    <a:p>
                      <a:r>
                        <a:rPr lang="en-US" sz="1100" dirty="0" smtClean="0"/>
                        <a:t>10/24</a:t>
                      </a:r>
                      <a:endParaRPr lang="en-US" sz="1100" dirty="0"/>
                    </a:p>
                  </a:txBody>
                  <a:tcPr/>
                </a:tc>
                <a:tc>
                  <a:txBody>
                    <a:bodyPr/>
                    <a:lstStyle/>
                    <a:p>
                      <a:r>
                        <a:rPr lang="en-US" sz="1100" dirty="0" smtClean="0"/>
                        <a:t>10/24</a:t>
                      </a:r>
                    </a:p>
                    <a:p>
                      <a:endParaRPr lang="en-US" sz="1100" dirty="0"/>
                    </a:p>
                  </a:txBody>
                  <a:tcPr/>
                </a:tc>
                <a:tc>
                  <a:txBody>
                    <a:bodyPr/>
                    <a:lstStyle/>
                    <a:p>
                      <a:r>
                        <a:rPr lang="en-US" sz="1100" dirty="0" smtClean="0"/>
                        <a:t>10/25</a:t>
                      </a:r>
                      <a:endParaRPr lang="en-US" sz="1100" dirty="0"/>
                    </a:p>
                  </a:txBody>
                  <a:tcPr/>
                </a:tc>
                <a:tc>
                  <a:txBody>
                    <a:bodyPr/>
                    <a:lstStyle/>
                    <a:p>
                      <a:r>
                        <a:rPr lang="en-US" sz="1100" dirty="0" smtClean="0"/>
                        <a:t>10/26</a:t>
                      </a:r>
                      <a:endParaRPr lang="en-US" sz="1100" dirty="0"/>
                    </a:p>
                  </a:txBody>
                  <a:tcPr/>
                </a:tc>
                <a:tc>
                  <a:txBody>
                    <a:bodyPr/>
                    <a:lstStyle/>
                    <a:p>
                      <a:r>
                        <a:rPr lang="en-US" sz="1100" dirty="0" smtClean="0"/>
                        <a:t>10/27</a:t>
                      </a:r>
                      <a:endParaRPr lang="en-US" sz="1100" dirty="0"/>
                    </a:p>
                  </a:txBody>
                  <a:tcPr/>
                </a:tc>
              </a:tr>
              <a:tr h="370840">
                <a:tc>
                  <a:txBody>
                    <a:bodyPr/>
                    <a:lstStyle/>
                    <a:p>
                      <a:r>
                        <a:rPr lang="en-US" sz="1100" dirty="0" smtClean="0"/>
                        <a:t>10/31</a:t>
                      </a:r>
                    </a:p>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smtClean="0"/>
                    </a:p>
                  </a:txBody>
                  <a:tcPr/>
                </a:tc>
                <a:tc>
                  <a:txBody>
                    <a:bodyPr/>
                    <a:lstStyle/>
                    <a:p>
                      <a:endParaRPr lang="en-US" sz="1100" dirty="0"/>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6211980"/>
              </p:ext>
            </p:extLst>
          </p:nvPr>
        </p:nvGraphicFramePr>
        <p:xfrm>
          <a:off x="4781627" y="338554"/>
          <a:ext cx="4171199" cy="2672080"/>
        </p:xfrm>
        <a:graphic>
          <a:graphicData uri="http://schemas.openxmlformats.org/drawingml/2006/table">
            <a:tbl>
              <a:tblPr firstRow="1" bandRow="1">
                <a:tableStyleId>{5C22544A-7EE6-4342-B048-85BDC9FD1C3A}</a:tableStyleId>
              </a:tblPr>
              <a:tblGrid>
                <a:gridCol w="802357"/>
                <a:gridCol w="721895"/>
                <a:gridCol w="914400"/>
                <a:gridCol w="898357"/>
                <a:gridCol w="834190"/>
              </a:tblGrid>
              <a:tr h="370840">
                <a:tc>
                  <a:txBody>
                    <a:bodyPr/>
                    <a:lstStyle/>
                    <a:p>
                      <a:pPr algn="ctr"/>
                      <a:r>
                        <a:rPr lang="en-US" sz="1200" dirty="0" smtClean="0"/>
                        <a:t>M</a:t>
                      </a:r>
                      <a:endParaRPr lang="en-US" sz="1200" dirty="0"/>
                    </a:p>
                  </a:txBody>
                  <a:tcPr/>
                </a:tc>
                <a:tc>
                  <a:txBody>
                    <a:bodyPr/>
                    <a:lstStyle/>
                    <a:p>
                      <a:pPr algn="ctr"/>
                      <a:r>
                        <a:rPr lang="en-US" sz="1200" dirty="0" smtClean="0"/>
                        <a:t>T</a:t>
                      </a:r>
                      <a:endParaRPr lang="en-US" sz="1200" dirty="0"/>
                    </a:p>
                  </a:txBody>
                  <a:tcPr/>
                </a:tc>
                <a:tc>
                  <a:txBody>
                    <a:bodyPr/>
                    <a:lstStyle/>
                    <a:p>
                      <a:pPr algn="ctr"/>
                      <a:r>
                        <a:rPr lang="en-US" sz="1200" dirty="0" smtClean="0"/>
                        <a:t>W</a:t>
                      </a:r>
                      <a:endParaRPr lang="en-US" sz="1200" dirty="0"/>
                    </a:p>
                  </a:txBody>
                  <a:tcPr/>
                </a:tc>
                <a:tc>
                  <a:txBody>
                    <a:bodyPr/>
                    <a:lstStyle/>
                    <a:p>
                      <a:pPr algn="ctr"/>
                      <a:r>
                        <a:rPr lang="en-US" sz="1200" dirty="0" err="1" smtClean="0"/>
                        <a:t>Th</a:t>
                      </a:r>
                      <a:endParaRPr lang="en-US" sz="1200" dirty="0"/>
                    </a:p>
                  </a:txBody>
                  <a:tcPr/>
                </a:tc>
                <a:tc>
                  <a:txBody>
                    <a:bodyPr/>
                    <a:lstStyle/>
                    <a:p>
                      <a:pPr algn="ctr"/>
                      <a:r>
                        <a:rPr lang="en-US" sz="1200" dirty="0" smtClean="0"/>
                        <a:t>F</a:t>
                      </a:r>
                      <a:endParaRPr lang="en-US" sz="1200" dirty="0"/>
                    </a:p>
                  </a:txBody>
                  <a:tcPr/>
                </a:tc>
              </a:tr>
              <a:tr h="370840">
                <a:tc>
                  <a:txBody>
                    <a:bodyPr/>
                    <a:lstStyle/>
                    <a:p>
                      <a:endParaRPr lang="en-US" sz="1100" dirty="0" smtClean="0"/>
                    </a:p>
                    <a:p>
                      <a:endParaRPr lang="en-US" sz="1100" dirty="0" smtClean="0"/>
                    </a:p>
                  </a:txBody>
                  <a:tcPr/>
                </a:tc>
                <a:tc>
                  <a:txBody>
                    <a:bodyPr/>
                    <a:lstStyle/>
                    <a:p>
                      <a:r>
                        <a:rPr lang="en-US" sz="1100" dirty="0" smtClean="0"/>
                        <a:t>11/1</a:t>
                      </a:r>
                      <a:endParaRPr lang="en-US" sz="1100" dirty="0"/>
                    </a:p>
                  </a:txBody>
                  <a:tcPr/>
                </a:tc>
                <a:tc>
                  <a:txBody>
                    <a:bodyPr/>
                    <a:lstStyle/>
                    <a:p>
                      <a:r>
                        <a:rPr lang="en-US" sz="1100" dirty="0" smtClean="0"/>
                        <a:t>11/2</a:t>
                      </a:r>
                    </a:p>
                  </a:txBody>
                  <a:tcPr/>
                </a:tc>
                <a:tc>
                  <a:txBody>
                    <a:bodyPr/>
                    <a:lstStyle/>
                    <a:p>
                      <a:r>
                        <a:rPr lang="en-US" sz="1100" dirty="0" smtClean="0"/>
                        <a:t>11/3</a:t>
                      </a:r>
                    </a:p>
                  </a:txBody>
                  <a:tcPr/>
                </a:tc>
                <a:tc>
                  <a:txBody>
                    <a:bodyPr/>
                    <a:lstStyle/>
                    <a:p>
                      <a:r>
                        <a:rPr lang="en-US" sz="1100" dirty="0" smtClean="0"/>
                        <a:t>11/4</a:t>
                      </a:r>
                    </a:p>
                  </a:txBody>
                  <a:tcPr/>
                </a:tc>
              </a:tr>
              <a:tr h="370840">
                <a:tc>
                  <a:txBody>
                    <a:bodyPr/>
                    <a:lstStyle/>
                    <a:p>
                      <a:r>
                        <a:rPr lang="en-US" sz="1100" dirty="0" smtClean="0"/>
                        <a:t>11/7</a:t>
                      </a:r>
                    </a:p>
                  </a:txBody>
                  <a:tcPr/>
                </a:tc>
                <a:tc>
                  <a:txBody>
                    <a:bodyPr/>
                    <a:lstStyle/>
                    <a:p>
                      <a:r>
                        <a:rPr lang="en-US" sz="1100" dirty="0" smtClean="0"/>
                        <a:t>11/8</a:t>
                      </a:r>
                      <a:endParaRPr lang="en-US" sz="1100" dirty="0"/>
                    </a:p>
                  </a:txBody>
                  <a:tcPr/>
                </a:tc>
                <a:tc>
                  <a:txBody>
                    <a:bodyPr/>
                    <a:lstStyle/>
                    <a:p>
                      <a:r>
                        <a:rPr lang="en-US" sz="1100" dirty="0" smtClean="0">
                          <a:solidFill>
                            <a:schemeClr val="bg1"/>
                          </a:solidFill>
                        </a:rPr>
                        <a:t>11/9 - NYC</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bg1"/>
                          </a:solidFill>
                        </a:rPr>
                        <a:t>AG F2F</a:t>
                      </a:r>
                    </a:p>
                  </a:txBody>
                  <a:tcPr>
                    <a:solidFill>
                      <a:srgbClr val="7030A0"/>
                    </a:solidFill>
                  </a:tcPr>
                </a:tc>
                <a:tc>
                  <a:txBody>
                    <a:bodyPr/>
                    <a:lstStyle/>
                    <a:p>
                      <a:r>
                        <a:rPr lang="en-US" sz="1100" dirty="0" smtClean="0"/>
                        <a:t>11/10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11/11</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Holiday</a:t>
                      </a:r>
                    </a:p>
                  </a:txBody>
                  <a:tcPr/>
                </a:tc>
              </a:tr>
              <a:tr h="370840">
                <a:tc>
                  <a:txBody>
                    <a:bodyPr/>
                    <a:lstStyle/>
                    <a:p>
                      <a:r>
                        <a:rPr lang="en-US" sz="1100" dirty="0" smtClean="0"/>
                        <a:t>11/12</a:t>
                      </a:r>
                    </a:p>
                    <a:p>
                      <a:endParaRPr lang="en-US" sz="1100" dirty="0" smtClean="0"/>
                    </a:p>
                  </a:txBody>
                  <a:tcPr/>
                </a:tc>
                <a:tc>
                  <a:txBody>
                    <a:bodyPr/>
                    <a:lstStyle/>
                    <a:p>
                      <a:r>
                        <a:rPr lang="en-US" sz="1100" dirty="0" smtClean="0"/>
                        <a:t>11/13</a:t>
                      </a:r>
                      <a:endParaRPr lang="en-US" sz="1100" dirty="0"/>
                    </a:p>
                  </a:txBody>
                  <a:tcPr/>
                </a:tc>
                <a:tc>
                  <a:txBody>
                    <a:bodyPr/>
                    <a:lstStyle/>
                    <a:p>
                      <a:r>
                        <a:rPr lang="en-US" sz="1100" dirty="0" smtClean="0"/>
                        <a:t>11/14</a:t>
                      </a:r>
                      <a:endParaRPr lang="en-US" sz="1100" dirty="0"/>
                    </a:p>
                  </a:txBody>
                  <a:tcPr/>
                </a:tc>
                <a:tc>
                  <a:txBody>
                    <a:bodyPr/>
                    <a:lstStyle/>
                    <a:p>
                      <a:r>
                        <a:rPr lang="en-US" sz="1100" dirty="0" smtClean="0"/>
                        <a:t>11/15</a:t>
                      </a:r>
                      <a:endParaRPr lang="en-US" sz="1100" dirty="0"/>
                    </a:p>
                  </a:txBody>
                  <a:tcPr/>
                </a:tc>
                <a:tc>
                  <a:txBody>
                    <a:bodyPr/>
                    <a:lstStyle/>
                    <a:p>
                      <a:r>
                        <a:rPr lang="en-US" sz="1100" dirty="0" smtClean="0"/>
                        <a:t>11/16</a:t>
                      </a:r>
                      <a:endParaRPr lang="en-US" sz="1100" dirty="0"/>
                    </a:p>
                  </a:txBody>
                  <a:tcPr/>
                </a:tc>
              </a:tr>
              <a:tr h="370840">
                <a:tc>
                  <a:txBody>
                    <a:bodyPr/>
                    <a:lstStyle/>
                    <a:p>
                      <a:r>
                        <a:rPr lang="en-US" sz="1100" dirty="0" smtClean="0"/>
                        <a:t>11/21</a:t>
                      </a:r>
                    </a:p>
                    <a:p>
                      <a:endParaRPr lang="en-US" sz="1100" dirty="0" smtClean="0"/>
                    </a:p>
                  </a:txBody>
                  <a:tcPr/>
                </a:tc>
                <a:tc>
                  <a:txBody>
                    <a:bodyPr/>
                    <a:lstStyle/>
                    <a:p>
                      <a:r>
                        <a:rPr lang="en-US" sz="1100" dirty="0" smtClean="0"/>
                        <a:t>11/22</a:t>
                      </a:r>
                      <a:endParaRPr lang="en-US" sz="1100" dirty="0"/>
                    </a:p>
                  </a:txBody>
                  <a:tcPr/>
                </a:tc>
                <a:tc>
                  <a:txBody>
                    <a:bodyPr/>
                    <a:lstStyle/>
                    <a:p>
                      <a:r>
                        <a:rPr lang="en-US" sz="1100" dirty="0" smtClean="0"/>
                        <a:t>11/23</a:t>
                      </a:r>
                      <a:endParaRPr lang="en-US" sz="1100" dirty="0"/>
                    </a:p>
                  </a:txBody>
                  <a:tcPr/>
                </a:tc>
                <a:tc>
                  <a:txBody>
                    <a:bodyPr/>
                    <a:lstStyle/>
                    <a:p>
                      <a:r>
                        <a:rPr lang="en-US" sz="1100" dirty="0" smtClean="0"/>
                        <a:t>11/24</a:t>
                      </a:r>
                    </a:p>
                  </a:txBody>
                  <a:tcPr/>
                </a:tc>
                <a:tc>
                  <a:txBody>
                    <a:bodyPr/>
                    <a:lstStyle/>
                    <a:p>
                      <a:r>
                        <a:rPr lang="en-US" sz="1100" dirty="0" smtClean="0"/>
                        <a:t>11/25</a:t>
                      </a:r>
                      <a:endParaRPr lang="en-US" sz="1100" dirty="0"/>
                    </a:p>
                  </a:txBody>
                  <a:tcPr/>
                </a:tc>
              </a:tr>
              <a:tr h="370840">
                <a:tc>
                  <a:txBody>
                    <a:bodyPr/>
                    <a:lstStyle/>
                    <a:p>
                      <a:r>
                        <a:rPr lang="en-US" sz="1100" dirty="0" smtClean="0"/>
                        <a:t>11/28</a:t>
                      </a:r>
                    </a:p>
                    <a:p>
                      <a:endParaRPr lang="en-US" sz="1100" dirty="0" smtClean="0"/>
                    </a:p>
                    <a:p>
                      <a:endParaRPr lang="en-US" sz="1100" dirty="0"/>
                    </a:p>
                  </a:txBody>
                  <a:tcPr/>
                </a:tc>
                <a:tc>
                  <a:txBody>
                    <a:bodyPr/>
                    <a:lstStyle/>
                    <a:p>
                      <a:r>
                        <a:rPr lang="en-US" sz="1100" dirty="0" smtClean="0"/>
                        <a:t>11/29</a:t>
                      </a:r>
                      <a:endParaRPr lang="en-US" sz="1100" dirty="0"/>
                    </a:p>
                  </a:txBody>
                  <a:tcPr/>
                </a:tc>
                <a:tc>
                  <a:txBody>
                    <a:bodyPr/>
                    <a:lstStyle/>
                    <a:p>
                      <a:r>
                        <a:rPr lang="en-US" sz="1100" dirty="0" smtClean="0"/>
                        <a:t>11/30</a:t>
                      </a:r>
                      <a:endParaRPr lang="en-US" sz="1100" dirty="0"/>
                    </a:p>
                  </a:txBody>
                  <a:tcPr/>
                </a:tc>
                <a:tc>
                  <a:txBody>
                    <a:bodyPr/>
                    <a:lstStyle/>
                    <a:p>
                      <a:endParaRPr lang="en-US" sz="1100" dirty="0" smtClean="0"/>
                    </a:p>
                  </a:txBody>
                  <a:tcPr/>
                </a:tc>
                <a:tc>
                  <a:txBody>
                    <a:bodyPr/>
                    <a:lstStyle/>
                    <a:p>
                      <a:endParaRPr lang="en-US" sz="1100" dirty="0"/>
                    </a:p>
                  </a:txBody>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24304408"/>
              </p:ext>
            </p:extLst>
          </p:nvPr>
        </p:nvGraphicFramePr>
        <p:xfrm>
          <a:off x="4749541" y="3316223"/>
          <a:ext cx="4171199" cy="2504440"/>
        </p:xfrm>
        <a:graphic>
          <a:graphicData uri="http://schemas.openxmlformats.org/drawingml/2006/table">
            <a:tbl>
              <a:tblPr firstRow="1" bandRow="1">
                <a:tableStyleId>{5C22544A-7EE6-4342-B048-85BDC9FD1C3A}</a:tableStyleId>
              </a:tblPr>
              <a:tblGrid>
                <a:gridCol w="802357"/>
                <a:gridCol w="721895"/>
                <a:gridCol w="956223"/>
                <a:gridCol w="856534"/>
                <a:gridCol w="834190"/>
              </a:tblGrid>
              <a:tr h="370840">
                <a:tc>
                  <a:txBody>
                    <a:bodyPr/>
                    <a:lstStyle/>
                    <a:p>
                      <a:pPr algn="ctr"/>
                      <a:r>
                        <a:rPr lang="en-US" sz="1200" dirty="0" smtClean="0"/>
                        <a:t>M</a:t>
                      </a:r>
                      <a:endParaRPr lang="en-US" sz="1200" dirty="0"/>
                    </a:p>
                  </a:txBody>
                  <a:tcPr/>
                </a:tc>
                <a:tc>
                  <a:txBody>
                    <a:bodyPr/>
                    <a:lstStyle/>
                    <a:p>
                      <a:pPr algn="ctr"/>
                      <a:r>
                        <a:rPr lang="en-US" sz="1200" dirty="0" smtClean="0"/>
                        <a:t>T</a:t>
                      </a:r>
                      <a:endParaRPr lang="en-US" sz="1200" dirty="0"/>
                    </a:p>
                  </a:txBody>
                  <a:tcPr/>
                </a:tc>
                <a:tc>
                  <a:txBody>
                    <a:bodyPr/>
                    <a:lstStyle/>
                    <a:p>
                      <a:pPr algn="ctr"/>
                      <a:r>
                        <a:rPr lang="en-US" sz="1200" dirty="0" smtClean="0"/>
                        <a:t>W</a:t>
                      </a:r>
                      <a:endParaRPr lang="en-US" sz="1200" dirty="0"/>
                    </a:p>
                  </a:txBody>
                  <a:tcPr/>
                </a:tc>
                <a:tc>
                  <a:txBody>
                    <a:bodyPr/>
                    <a:lstStyle/>
                    <a:p>
                      <a:pPr algn="ctr"/>
                      <a:r>
                        <a:rPr lang="en-US" sz="1200" dirty="0" err="1" smtClean="0"/>
                        <a:t>Th</a:t>
                      </a:r>
                      <a:endParaRPr lang="en-US" sz="1200" dirty="0"/>
                    </a:p>
                  </a:txBody>
                  <a:tcPr/>
                </a:tc>
                <a:tc>
                  <a:txBody>
                    <a:bodyPr/>
                    <a:lstStyle/>
                    <a:p>
                      <a:pPr algn="ctr"/>
                      <a:r>
                        <a:rPr lang="en-US" sz="1200" dirty="0" smtClean="0"/>
                        <a:t>F</a:t>
                      </a:r>
                      <a:endParaRPr lang="en-US" sz="1200" dirty="0"/>
                    </a:p>
                  </a:txBody>
                  <a:tcPr/>
                </a:tc>
              </a:tr>
              <a:tr h="370840">
                <a:tc>
                  <a:txBody>
                    <a:bodyPr/>
                    <a:lstStyle/>
                    <a:p>
                      <a:endParaRPr lang="en-US" sz="1100" dirty="0" smtClean="0"/>
                    </a:p>
                    <a:p>
                      <a:endParaRPr lang="en-US" sz="1100" dirty="0"/>
                    </a:p>
                  </a:txBody>
                  <a:tcPr/>
                </a:tc>
                <a:tc>
                  <a:txBody>
                    <a:bodyPr/>
                    <a:lstStyle/>
                    <a:p>
                      <a:endParaRPr lang="en-US" sz="1100" dirty="0"/>
                    </a:p>
                  </a:txBody>
                  <a:tcPr/>
                </a:tc>
                <a:tc>
                  <a:txBody>
                    <a:bodyPr/>
                    <a:lstStyle/>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12/1</a:t>
                      </a:r>
                    </a:p>
                  </a:txBody>
                  <a:tcPr/>
                </a:tc>
                <a:tc>
                  <a:txBody>
                    <a:bodyPr/>
                    <a:lstStyle/>
                    <a:p>
                      <a:r>
                        <a:rPr lang="en-US" sz="1100" dirty="0" smtClean="0"/>
                        <a:t>12/2</a:t>
                      </a:r>
                      <a:endParaRPr lang="en-US" sz="1100" dirty="0"/>
                    </a:p>
                  </a:txBody>
                  <a:tcPr/>
                </a:tc>
              </a:tr>
              <a:tr h="370840">
                <a:tc>
                  <a:txBody>
                    <a:bodyPr/>
                    <a:lstStyle/>
                    <a:p>
                      <a:r>
                        <a:rPr lang="en-US" sz="1100" dirty="0" smtClean="0"/>
                        <a:t>12/5</a:t>
                      </a:r>
                    </a:p>
                    <a:p>
                      <a:endParaRPr lang="en-US" sz="1100" dirty="0" smtClean="0"/>
                    </a:p>
                  </a:txBody>
                  <a:tcPr/>
                </a:tc>
                <a:tc>
                  <a:txBody>
                    <a:bodyPr/>
                    <a:lstStyle/>
                    <a:p>
                      <a:r>
                        <a:rPr lang="en-US" sz="1100" dirty="0" smtClean="0"/>
                        <a:t>12/6</a:t>
                      </a:r>
                      <a:endParaRPr lang="en-US" sz="1100" dirty="0"/>
                    </a:p>
                  </a:txBody>
                  <a:tcPr/>
                </a:tc>
                <a:tc>
                  <a:txBody>
                    <a:bodyPr/>
                    <a:lstStyle/>
                    <a:p>
                      <a:r>
                        <a:rPr lang="en-US" sz="1100" dirty="0" smtClean="0">
                          <a:solidFill>
                            <a:schemeClr val="bg1"/>
                          </a:solidFill>
                        </a:rPr>
                        <a:t>12/7 - Albany</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bg1"/>
                          </a:solidFill>
                        </a:rPr>
                        <a:t>AG F2F</a:t>
                      </a:r>
                    </a:p>
                  </a:txBody>
                  <a:tcPr>
                    <a:solidFill>
                      <a:srgbClr val="7030A0"/>
                    </a:solidFill>
                  </a:tcPr>
                </a:tc>
                <a:tc>
                  <a:txBody>
                    <a:bodyPr/>
                    <a:lstStyle/>
                    <a:p>
                      <a:r>
                        <a:rPr lang="en-US" sz="1100" dirty="0" smtClean="0"/>
                        <a:t>12/8</a:t>
                      </a:r>
                    </a:p>
                  </a:txBody>
                  <a:tcPr/>
                </a:tc>
                <a:tc>
                  <a:txBody>
                    <a:bodyPr/>
                    <a:lstStyle/>
                    <a:p>
                      <a:r>
                        <a:rPr lang="en-US" sz="1100" dirty="0" smtClean="0"/>
                        <a:t>12/9</a:t>
                      </a:r>
                      <a:endParaRPr lang="en-US" sz="1100" dirty="0"/>
                    </a:p>
                  </a:txBody>
                  <a:tcPr/>
                </a:tc>
              </a:tr>
              <a:tr h="370840">
                <a:tc>
                  <a:txBody>
                    <a:bodyPr/>
                    <a:lstStyle/>
                    <a:p>
                      <a:r>
                        <a:rPr lang="en-US" sz="1100" dirty="0" smtClean="0"/>
                        <a:t>12/12</a:t>
                      </a:r>
                    </a:p>
                    <a:p>
                      <a:endParaRPr lang="en-US" sz="1100" dirty="0"/>
                    </a:p>
                  </a:txBody>
                  <a:tcPr/>
                </a:tc>
                <a:tc>
                  <a:txBody>
                    <a:bodyPr/>
                    <a:lstStyle/>
                    <a:p>
                      <a:r>
                        <a:rPr lang="en-US" sz="1100" dirty="0" smtClean="0"/>
                        <a:t>12/13</a:t>
                      </a:r>
                      <a:endParaRPr lang="en-US" sz="1100" dirty="0"/>
                    </a:p>
                  </a:txBody>
                  <a:tcPr/>
                </a:tc>
                <a:tc>
                  <a:txBody>
                    <a:bodyPr/>
                    <a:lstStyle/>
                    <a:p>
                      <a:r>
                        <a:rPr lang="en-US" sz="1100" dirty="0" smtClean="0"/>
                        <a:t>12/14</a:t>
                      </a:r>
                      <a:endParaRPr lang="en-US" sz="1100" dirty="0"/>
                    </a:p>
                  </a:txBody>
                  <a:tcPr/>
                </a:tc>
                <a:tc>
                  <a:txBody>
                    <a:bodyPr/>
                    <a:lstStyle/>
                    <a:p>
                      <a:r>
                        <a:rPr lang="en-US" sz="1100" dirty="0" smtClean="0"/>
                        <a:t>12/15</a:t>
                      </a:r>
                      <a:endParaRPr lang="en-US" sz="1100" dirty="0"/>
                    </a:p>
                  </a:txBody>
                  <a:tcPr/>
                </a:tc>
                <a:tc>
                  <a:txBody>
                    <a:bodyPr/>
                    <a:lstStyle/>
                    <a:p>
                      <a:r>
                        <a:rPr lang="en-US" sz="1100" dirty="0" smtClean="0"/>
                        <a:t>12/16</a:t>
                      </a:r>
                      <a:endParaRPr lang="en-US" sz="1100" dirty="0"/>
                    </a:p>
                  </a:txBody>
                  <a:tcPr/>
                </a:tc>
              </a:tr>
              <a:tr h="370840">
                <a:tc>
                  <a:txBody>
                    <a:bodyPr/>
                    <a:lstStyle/>
                    <a:p>
                      <a:r>
                        <a:rPr lang="en-US" sz="1100" dirty="0" smtClean="0"/>
                        <a:t>12/19</a:t>
                      </a:r>
                    </a:p>
                    <a:p>
                      <a:endParaRPr lang="en-US" sz="1100" dirty="0"/>
                    </a:p>
                  </a:txBody>
                  <a:tcPr/>
                </a:tc>
                <a:tc>
                  <a:txBody>
                    <a:bodyPr/>
                    <a:lstStyle/>
                    <a:p>
                      <a:r>
                        <a:rPr lang="en-US" sz="1100" dirty="0" smtClean="0"/>
                        <a:t>12/20</a:t>
                      </a:r>
                      <a:endParaRPr lang="en-US" sz="1100" dirty="0"/>
                    </a:p>
                  </a:txBody>
                  <a:tcPr/>
                </a:tc>
                <a:tc>
                  <a:txBody>
                    <a:bodyPr/>
                    <a:lstStyle/>
                    <a:p>
                      <a:r>
                        <a:rPr lang="en-US" sz="1100" dirty="0" smtClean="0"/>
                        <a:t>12/21</a:t>
                      </a:r>
                      <a:endParaRPr lang="en-US" sz="1100" dirty="0"/>
                    </a:p>
                  </a:txBody>
                  <a:tcPr/>
                </a:tc>
                <a:tc>
                  <a:txBody>
                    <a:bodyPr/>
                    <a:lstStyle/>
                    <a:p>
                      <a:r>
                        <a:rPr lang="en-US" sz="1100" dirty="0" smtClean="0"/>
                        <a:t>12/22</a:t>
                      </a:r>
                    </a:p>
                  </a:txBody>
                  <a:tcPr/>
                </a:tc>
                <a:tc>
                  <a:txBody>
                    <a:bodyPr/>
                    <a:lstStyle/>
                    <a:p>
                      <a:r>
                        <a:rPr lang="en-US" sz="1100" dirty="0" smtClean="0"/>
                        <a:t>12/23</a:t>
                      </a:r>
                      <a:endParaRPr lang="en-US" sz="1100" dirty="0"/>
                    </a:p>
                  </a:txBody>
                  <a:tcPr/>
                </a:tc>
              </a:tr>
              <a:tr h="370840">
                <a:tc>
                  <a:txBody>
                    <a:bodyPr/>
                    <a:lstStyle/>
                    <a:p>
                      <a:r>
                        <a:rPr lang="en-US" sz="1100" dirty="0" smtClean="0"/>
                        <a:t>12/26</a:t>
                      </a:r>
                    </a:p>
                    <a:p>
                      <a:endParaRPr lang="en-US" sz="1100" dirty="0"/>
                    </a:p>
                  </a:txBody>
                  <a:tcPr/>
                </a:tc>
                <a:tc>
                  <a:txBody>
                    <a:bodyPr/>
                    <a:lstStyle/>
                    <a:p>
                      <a:r>
                        <a:rPr lang="en-US" sz="1100" dirty="0" smtClean="0"/>
                        <a:t>12/27</a:t>
                      </a:r>
                      <a:endParaRPr lang="en-US" sz="1100" dirty="0"/>
                    </a:p>
                  </a:txBody>
                  <a:tcPr/>
                </a:tc>
                <a:tc>
                  <a:txBody>
                    <a:bodyPr/>
                    <a:lstStyle/>
                    <a:p>
                      <a:r>
                        <a:rPr lang="en-US" sz="1100" dirty="0" smtClean="0"/>
                        <a:t>12/28</a:t>
                      </a:r>
                      <a:endParaRPr lang="en-US" sz="1100" dirty="0"/>
                    </a:p>
                  </a:txBody>
                  <a:tcPr/>
                </a:tc>
                <a:tc>
                  <a:txBody>
                    <a:bodyPr/>
                    <a:lstStyle/>
                    <a:p>
                      <a:r>
                        <a:rPr lang="en-US" sz="1100" dirty="0" smtClean="0"/>
                        <a:t>12/29</a:t>
                      </a:r>
                    </a:p>
                  </a:txBody>
                  <a:tcPr/>
                </a:tc>
                <a:tc>
                  <a:txBody>
                    <a:bodyPr/>
                    <a:lstStyle/>
                    <a:p>
                      <a:r>
                        <a:rPr lang="en-US" sz="1100" dirty="0" smtClean="0"/>
                        <a:t>12/30</a:t>
                      </a:r>
                      <a:endParaRPr lang="en-US" sz="1100" dirty="0"/>
                    </a:p>
                  </a:txBody>
                  <a:tcPr/>
                </a:tc>
              </a:tr>
            </a:tbl>
          </a:graphicData>
        </a:graphic>
      </p:graphicFrame>
      <p:sp>
        <p:nvSpPr>
          <p:cNvPr id="21" name="TextBox 20"/>
          <p:cNvSpPr txBox="1"/>
          <p:nvPr/>
        </p:nvSpPr>
        <p:spPr>
          <a:xfrm>
            <a:off x="300815" y="2999457"/>
            <a:ext cx="4107031" cy="338554"/>
          </a:xfrm>
          <a:prstGeom prst="rect">
            <a:avLst/>
          </a:prstGeom>
          <a:noFill/>
        </p:spPr>
        <p:txBody>
          <a:bodyPr wrap="square" rtlCol="0">
            <a:spAutoFit/>
          </a:bodyPr>
          <a:lstStyle/>
          <a:p>
            <a:pPr algn="ctr"/>
            <a:r>
              <a:rPr lang="en-US" sz="1600" b="1" dirty="0" smtClean="0"/>
              <a:t>October 2016</a:t>
            </a:r>
            <a:endParaRPr lang="en-US" sz="1600" b="1" dirty="0"/>
          </a:p>
        </p:txBody>
      </p:sp>
      <p:sp>
        <p:nvSpPr>
          <p:cNvPr id="22" name="TextBox 21"/>
          <p:cNvSpPr txBox="1"/>
          <p:nvPr/>
        </p:nvSpPr>
        <p:spPr>
          <a:xfrm>
            <a:off x="4781626" y="0"/>
            <a:ext cx="4107031" cy="338554"/>
          </a:xfrm>
          <a:prstGeom prst="rect">
            <a:avLst/>
          </a:prstGeom>
          <a:noFill/>
        </p:spPr>
        <p:txBody>
          <a:bodyPr wrap="square" rtlCol="0">
            <a:spAutoFit/>
          </a:bodyPr>
          <a:lstStyle/>
          <a:p>
            <a:pPr algn="ctr"/>
            <a:r>
              <a:rPr lang="en-US" sz="1600" b="1" dirty="0" smtClean="0"/>
              <a:t>November 2016</a:t>
            </a:r>
            <a:endParaRPr lang="en-US" sz="1600" b="1" dirty="0"/>
          </a:p>
        </p:txBody>
      </p:sp>
      <p:sp>
        <p:nvSpPr>
          <p:cNvPr id="23" name="TextBox 22"/>
          <p:cNvSpPr txBox="1"/>
          <p:nvPr/>
        </p:nvSpPr>
        <p:spPr>
          <a:xfrm>
            <a:off x="4845795" y="2967590"/>
            <a:ext cx="4107031" cy="338554"/>
          </a:xfrm>
          <a:prstGeom prst="rect">
            <a:avLst/>
          </a:prstGeom>
          <a:noFill/>
        </p:spPr>
        <p:txBody>
          <a:bodyPr wrap="square" rtlCol="0">
            <a:spAutoFit/>
          </a:bodyPr>
          <a:lstStyle/>
          <a:p>
            <a:pPr algn="ctr"/>
            <a:r>
              <a:rPr lang="en-US" sz="1600" b="1" dirty="0" smtClean="0"/>
              <a:t>December 2016</a:t>
            </a:r>
            <a:endParaRPr lang="en-US" sz="1600" b="1" dirty="0"/>
          </a:p>
        </p:txBody>
      </p:sp>
      <p:graphicFrame>
        <p:nvGraphicFramePr>
          <p:cNvPr id="24" name="Table 23"/>
          <p:cNvGraphicFramePr>
            <a:graphicFrameLocks noGrp="1"/>
          </p:cNvGraphicFramePr>
          <p:nvPr>
            <p:extLst>
              <p:ext uri="{D42A27DB-BD31-4B8C-83A1-F6EECF244321}">
                <p14:modId xmlns:p14="http://schemas.microsoft.com/office/powerpoint/2010/main" val="2654811790"/>
              </p:ext>
            </p:extLst>
          </p:nvPr>
        </p:nvGraphicFramePr>
        <p:xfrm>
          <a:off x="300815" y="338554"/>
          <a:ext cx="4171199" cy="2672080"/>
        </p:xfrm>
        <a:graphic>
          <a:graphicData uri="http://schemas.openxmlformats.org/drawingml/2006/table">
            <a:tbl>
              <a:tblPr firstRow="1" bandRow="1">
                <a:tableStyleId>{5C22544A-7EE6-4342-B048-85BDC9FD1C3A}</a:tableStyleId>
              </a:tblPr>
              <a:tblGrid>
                <a:gridCol w="802357"/>
                <a:gridCol w="923055"/>
                <a:gridCol w="914400"/>
                <a:gridCol w="852055"/>
                <a:gridCol w="679332"/>
              </a:tblGrid>
              <a:tr h="370840">
                <a:tc>
                  <a:txBody>
                    <a:bodyPr/>
                    <a:lstStyle/>
                    <a:p>
                      <a:pPr algn="ctr"/>
                      <a:r>
                        <a:rPr lang="en-US" sz="1200" dirty="0" smtClean="0"/>
                        <a:t>M</a:t>
                      </a:r>
                      <a:endParaRPr lang="en-US" sz="1200" dirty="0"/>
                    </a:p>
                  </a:txBody>
                  <a:tcPr/>
                </a:tc>
                <a:tc>
                  <a:txBody>
                    <a:bodyPr/>
                    <a:lstStyle/>
                    <a:p>
                      <a:pPr algn="ctr"/>
                      <a:r>
                        <a:rPr lang="en-US" sz="1200" dirty="0" smtClean="0"/>
                        <a:t>T</a:t>
                      </a:r>
                      <a:endParaRPr lang="en-US" sz="1200" dirty="0"/>
                    </a:p>
                  </a:txBody>
                  <a:tcPr/>
                </a:tc>
                <a:tc>
                  <a:txBody>
                    <a:bodyPr/>
                    <a:lstStyle/>
                    <a:p>
                      <a:pPr algn="ctr"/>
                      <a:r>
                        <a:rPr lang="en-US" sz="1200" dirty="0" smtClean="0"/>
                        <a:t>W</a:t>
                      </a:r>
                      <a:endParaRPr lang="en-US" sz="1200" dirty="0"/>
                    </a:p>
                  </a:txBody>
                  <a:tcPr/>
                </a:tc>
                <a:tc>
                  <a:txBody>
                    <a:bodyPr/>
                    <a:lstStyle/>
                    <a:p>
                      <a:pPr algn="ctr"/>
                      <a:r>
                        <a:rPr lang="en-US" sz="1200" dirty="0" err="1" smtClean="0"/>
                        <a:t>Th</a:t>
                      </a:r>
                      <a:endParaRPr lang="en-US" sz="1200" dirty="0"/>
                    </a:p>
                  </a:txBody>
                  <a:tcPr/>
                </a:tc>
                <a:tc>
                  <a:txBody>
                    <a:bodyPr/>
                    <a:lstStyle/>
                    <a:p>
                      <a:pPr algn="ctr"/>
                      <a:r>
                        <a:rPr lang="en-US" sz="1200" dirty="0" smtClean="0"/>
                        <a:t>F</a:t>
                      </a:r>
                      <a:endParaRPr lang="en-US" sz="1200" dirty="0"/>
                    </a:p>
                  </a:txBody>
                  <a:tcPr/>
                </a:tc>
              </a:tr>
              <a:tr h="370840">
                <a:tc>
                  <a:txBody>
                    <a:bodyPr/>
                    <a:lstStyle/>
                    <a:p>
                      <a:endParaRPr lang="en-US" sz="1100" dirty="0" smtClean="0"/>
                    </a:p>
                    <a:p>
                      <a:endParaRPr lang="en-US" sz="1100" dirty="0"/>
                    </a:p>
                  </a:txBody>
                  <a:tcPr/>
                </a:tc>
                <a:tc>
                  <a:txBody>
                    <a:bodyPr/>
                    <a:lstStyle/>
                    <a:p>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solidFill>
                          <a:srgbClr val="FF0000"/>
                        </a:solidFill>
                      </a:endParaRPr>
                    </a:p>
                  </a:txBody>
                  <a:tcPr/>
                </a:tc>
                <a:tc>
                  <a:txBody>
                    <a:bodyPr/>
                    <a:lstStyle/>
                    <a:p>
                      <a:r>
                        <a:rPr lang="en-US" sz="1100" dirty="0" smtClean="0"/>
                        <a:t>9/1</a:t>
                      </a:r>
                    </a:p>
                  </a:txBody>
                  <a:tcPr/>
                </a:tc>
                <a:tc>
                  <a:txBody>
                    <a:bodyPr/>
                    <a:lstStyle/>
                    <a:p>
                      <a:r>
                        <a:rPr lang="en-US" sz="1100" dirty="0" smtClean="0"/>
                        <a:t>9/2</a:t>
                      </a:r>
                      <a:endParaRPr lang="en-US" sz="1100" dirty="0"/>
                    </a:p>
                  </a:txBody>
                  <a:tcPr/>
                </a:tc>
              </a:tr>
              <a:tr h="370840">
                <a:tc>
                  <a:txBody>
                    <a:bodyPr/>
                    <a:lstStyle/>
                    <a:p>
                      <a:r>
                        <a:rPr lang="en-US" sz="1100" dirty="0" smtClean="0"/>
                        <a:t>9/5</a:t>
                      </a:r>
                    </a:p>
                    <a:p>
                      <a:pPr algn="ctr"/>
                      <a:r>
                        <a:rPr lang="en-US" sz="1100" dirty="0" smtClean="0"/>
                        <a:t>Holiday</a:t>
                      </a:r>
                    </a:p>
                  </a:txBody>
                  <a:tcPr/>
                </a:tc>
                <a:tc>
                  <a:txBody>
                    <a:bodyPr/>
                    <a:lstStyle/>
                    <a:p>
                      <a:r>
                        <a:rPr lang="en-US" sz="1100" dirty="0" smtClean="0"/>
                        <a:t>9/6</a:t>
                      </a:r>
                      <a:endParaRPr lang="en-US" sz="1100" dirty="0"/>
                    </a:p>
                  </a:txBody>
                  <a:tcPr/>
                </a:tc>
                <a:tc>
                  <a:txBody>
                    <a:bodyPr/>
                    <a:lstStyle/>
                    <a:p>
                      <a:r>
                        <a:rPr lang="en-US" sz="1100" dirty="0" smtClean="0">
                          <a:solidFill>
                            <a:schemeClr val="bg1"/>
                          </a:solidFill>
                        </a:rPr>
                        <a:t>9/7 - Albany</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bg1"/>
                          </a:solidFill>
                        </a:rPr>
                        <a:t>AG F2F </a:t>
                      </a:r>
                    </a:p>
                  </a:txBody>
                  <a:tcPr>
                    <a:solidFill>
                      <a:srgbClr val="7030A0"/>
                    </a:solidFill>
                  </a:tcPr>
                </a:tc>
                <a:tc>
                  <a:txBody>
                    <a:bodyPr/>
                    <a:lstStyle/>
                    <a:p>
                      <a:r>
                        <a:rPr lang="en-US" sz="1100" dirty="0" smtClean="0"/>
                        <a:t>9/8</a:t>
                      </a:r>
                    </a:p>
                    <a:p>
                      <a:endParaRPr lang="en-US" sz="1100" dirty="0" smtClean="0"/>
                    </a:p>
                  </a:txBody>
                  <a:tcPr/>
                </a:tc>
                <a:tc>
                  <a:txBody>
                    <a:bodyPr/>
                    <a:lstStyle/>
                    <a:p>
                      <a:r>
                        <a:rPr lang="en-US" sz="1100" dirty="0" smtClean="0"/>
                        <a:t>9/9</a:t>
                      </a:r>
                      <a:endParaRPr lang="en-US" sz="1100" dirty="0"/>
                    </a:p>
                  </a:txBody>
                  <a:tcPr/>
                </a:tc>
              </a:tr>
              <a:tr h="370840">
                <a:tc>
                  <a:txBody>
                    <a:bodyPr/>
                    <a:lstStyle/>
                    <a:p>
                      <a:r>
                        <a:rPr lang="en-US" sz="1100" dirty="0" smtClean="0"/>
                        <a:t>9/12</a:t>
                      </a:r>
                      <a:endParaRPr lang="en-US" sz="1100" dirty="0"/>
                    </a:p>
                  </a:txBody>
                  <a:tcPr/>
                </a:tc>
                <a:tc>
                  <a:txBody>
                    <a:bodyPr/>
                    <a:lstStyle/>
                    <a:p>
                      <a:r>
                        <a:rPr lang="en-US" sz="1100" dirty="0" smtClean="0">
                          <a:solidFill>
                            <a:schemeClr val="bg1"/>
                          </a:solidFill>
                        </a:rPr>
                        <a:t>9/13 SE</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bg1"/>
                          </a:solidFill>
                        </a:rPr>
                        <a:t>Technical Conference</a:t>
                      </a:r>
                    </a:p>
                  </a:txBody>
                  <a:tcPr>
                    <a:solidFill>
                      <a:srgbClr val="C55A11"/>
                    </a:solidFill>
                  </a:tcPr>
                </a:tc>
                <a:tc>
                  <a:txBody>
                    <a:bodyPr/>
                    <a:lstStyle/>
                    <a:p>
                      <a:r>
                        <a:rPr lang="en-US" sz="1100" dirty="0" smtClean="0"/>
                        <a:t>9/14</a:t>
                      </a:r>
                      <a:endParaRPr lang="en-US" sz="1100" dirty="0"/>
                    </a:p>
                  </a:txBody>
                  <a:tcPr/>
                </a:tc>
                <a:tc>
                  <a:txBody>
                    <a:bodyPr/>
                    <a:lstStyle/>
                    <a:p>
                      <a:r>
                        <a:rPr lang="en-US" sz="1100" dirty="0" smtClean="0"/>
                        <a:t>9/15</a:t>
                      </a:r>
                      <a:endParaRPr lang="en-US" sz="1100" dirty="0"/>
                    </a:p>
                  </a:txBody>
                  <a:tcPr/>
                </a:tc>
                <a:tc>
                  <a:txBody>
                    <a:bodyPr/>
                    <a:lstStyle/>
                    <a:p>
                      <a:r>
                        <a:rPr lang="en-US" sz="1100" dirty="0" smtClean="0"/>
                        <a:t>9/16</a:t>
                      </a:r>
                      <a:endParaRPr lang="en-US" sz="1100" dirty="0"/>
                    </a:p>
                  </a:txBody>
                  <a:tcPr/>
                </a:tc>
              </a:tr>
              <a:tr h="370840">
                <a:tc>
                  <a:txBody>
                    <a:bodyPr/>
                    <a:lstStyle/>
                    <a:p>
                      <a:r>
                        <a:rPr lang="en-US" sz="1100" dirty="0" smtClean="0"/>
                        <a:t>9/19</a:t>
                      </a:r>
                    </a:p>
                    <a:p>
                      <a:endParaRPr lang="en-US" sz="1100" dirty="0"/>
                    </a:p>
                  </a:txBody>
                  <a:tcPr/>
                </a:tc>
                <a:tc>
                  <a:txBody>
                    <a:bodyPr/>
                    <a:lstStyle/>
                    <a:p>
                      <a:r>
                        <a:rPr lang="en-US" sz="1100" dirty="0" smtClean="0"/>
                        <a:t>9/20</a:t>
                      </a:r>
                      <a:endParaRPr lang="en-US" sz="1100" dirty="0"/>
                    </a:p>
                  </a:txBody>
                  <a:tcPr/>
                </a:tc>
                <a:tc>
                  <a:txBody>
                    <a:bodyPr/>
                    <a:lstStyle/>
                    <a:p>
                      <a:r>
                        <a:rPr lang="en-US" sz="1100" dirty="0" smtClean="0"/>
                        <a:t>9/21</a:t>
                      </a:r>
                      <a:endParaRPr lang="en-US" sz="1100" dirty="0"/>
                    </a:p>
                  </a:txBody>
                  <a:tcPr/>
                </a:tc>
                <a:tc>
                  <a:txBody>
                    <a:bodyPr/>
                    <a:lstStyle/>
                    <a:p>
                      <a:r>
                        <a:rPr lang="en-US" sz="1100" dirty="0" smtClean="0"/>
                        <a:t>9/22</a:t>
                      </a:r>
                      <a:endParaRPr lang="en-US" sz="1100" dirty="0"/>
                    </a:p>
                  </a:txBody>
                  <a:tcPr/>
                </a:tc>
                <a:tc>
                  <a:txBody>
                    <a:bodyPr/>
                    <a:lstStyle/>
                    <a:p>
                      <a:r>
                        <a:rPr lang="en-US" sz="1100" dirty="0" smtClean="0"/>
                        <a:t>9/23</a:t>
                      </a:r>
                      <a:endParaRPr lang="en-US" sz="1100" dirty="0"/>
                    </a:p>
                  </a:txBody>
                  <a:tcPr/>
                </a:tc>
              </a:tr>
              <a:tr h="370840">
                <a:tc>
                  <a:txBody>
                    <a:bodyPr/>
                    <a:lstStyle/>
                    <a:p>
                      <a:r>
                        <a:rPr lang="en-US" sz="1100" dirty="0" smtClean="0"/>
                        <a:t>9/26</a:t>
                      </a:r>
                    </a:p>
                    <a:p>
                      <a:endParaRPr lang="en-US" sz="1100" dirty="0"/>
                    </a:p>
                  </a:txBody>
                  <a:tcPr/>
                </a:tc>
                <a:tc>
                  <a:txBody>
                    <a:bodyPr/>
                    <a:lstStyle/>
                    <a:p>
                      <a:r>
                        <a:rPr lang="en-US" sz="1100" dirty="0" smtClean="0"/>
                        <a:t>9/27</a:t>
                      </a:r>
                      <a:endParaRPr lang="en-US" sz="1100" dirty="0"/>
                    </a:p>
                  </a:txBody>
                  <a:tcPr/>
                </a:tc>
                <a:tc>
                  <a:txBody>
                    <a:bodyPr/>
                    <a:lstStyle/>
                    <a:p>
                      <a:r>
                        <a:rPr lang="en-US" sz="1100" dirty="0" smtClean="0"/>
                        <a:t>9/28</a:t>
                      </a:r>
                      <a:endParaRPr lang="en-US" sz="1100" dirty="0"/>
                    </a:p>
                  </a:txBody>
                  <a:tcPr/>
                </a:tc>
                <a:tc>
                  <a:txBody>
                    <a:bodyPr/>
                    <a:lstStyle/>
                    <a:p>
                      <a:r>
                        <a:rPr lang="en-US" sz="1100" dirty="0" smtClean="0"/>
                        <a:t>9/29</a:t>
                      </a:r>
                    </a:p>
                  </a:txBody>
                  <a:tcPr/>
                </a:tc>
                <a:tc>
                  <a:txBody>
                    <a:bodyPr/>
                    <a:lstStyle/>
                    <a:p>
                      <a:r>
                        <a:rPr lang="en-US" sz="1100" dirty="0" smtClean="0"/>
                        <a:t>9/30</a:t>
                      </a:r>
                      <a:endParaRPr lang="en-US" sz="1100" dirty="0"/>
                    </a:p>
                  </a:txBody>
                  <a:tcPr/>
                </a:tc>
              </a:tr>
            </a:tbl>
          </a:graphicData>
        </a:graphic>
      </p:graphicFrame>
      <p:sp>
        <p:nvSpPr>
          <p:cNvPr id="25" name="TextBox 24"/>
          <p:cNvSpPr txBox="1"/>
          <p:nvPr/>
        </p:nvSpPr>
        <p:spPr>
          <a:xfrm>
            <a:off x="347794" y="1331"/>
            <a:ext cx="4107031" cy="338554"/>
          </a:xfrm>
          <a:prstGeom prst="rect">
            <a:avLst/>
          </a:prstGeom>
          <a:noFill/>
        </p:spPr>
        <p:txBody>
          <a:bodyPr wrap="square" rtlCol="0">
            <a:spAutoFit/>
          </a:bodyPr>
          <a:lstStyle/>
          <a:p>
            <a:pPr algn="ctr"/>
            <a:r>
              <a:rPr lang="en-US" sz="1600" b="1" dirty="0" smtClean="0"/>
              <a:t>September 2016</a:t>
            </a:r>
            <a:endParaRPr lang="en-US" sz="1600" b="1" dirty="0"/>
          </a:p>
        </p:txBody>
      </p:sp>
      <p:sp>
        <p:nvSpPr>
          <p:cNvPr id="26" name="TextBox 25"/>
          <p:cNvSpPr txBox="1"/>
          <p:nvPr/>
        </p:nvSpPr>
        <p:spPr>
          <a:xfrm>
            <a:off x="1304010" y="5890203"/>
            <a:ext cx="197427" cy="179710"/>
          </a:xfrm>
          <a:prstGeom prst="rect">
            <a:avLst/>
          </a:prstGeom>
          <a:solidFill>
            <a:srgbClr val="7030A0"/>
          </a:solidFill>
        </p:spPr>
        <p:txBody>
          <a:bodyPr wrap="square" rtlCol="0">
            <a:spAutoFit/>
          </a:bodyPr>
          <a:lstStyle/>
          <a:p>
            <a:endParaRPr lang="en-US" dirty="0"/>
          </a:p>
        </p:txBody>
      </p:sp>
      <p:sp>
        <p:nvSpPr>
          <p:cNvPr id="27" name="TextBox 26"/>
          <p:cNvSpPr txBox="1"/>
          <p:nvPr/>
        </p:nvSpPr>
        <p:spPr>
          <a:xfrm>
            <a:off x="1574173" y="5849253"/>
            <a:ext cx="2732809" cy="276999"/>
          </a:xfrm>
          <a:prstGeom prst="rect">
            <a:avLst/>
          </a:prstGeom>
          <a:noFill/>
        </p:spPr>
        <p:txBody>
          <a:bodyPr wrap="square" rtlCol="0">
            <a:spAutoFit/>
          </a:bodyPr>
          <a:lstStyle/>
          <a:p>
            <a:r>
              <a:rPr lang="en-US" sz="1200" dirty="0" smtClean="0"/>
              <a:t>Advisory Group F2F Meetings</a:t>
            </a:r>
            <a:endParaRPr lang="en-US" sz="1200" dirty="0"/>
          </a:p>
        </p:txBody>
      </p:sp>
      <p:sp>
        <p:nvSpPr>
          <p:cNvPr id="29" name="TextBox 28"/>
          <p:cNvSpPr txBox="1"/>
          <p:nvPr/>
        </p:nvSpPr>
        <p:spPr>
          <a:xfrm>
            <a:off x="4993064" y="5849253"/>
            <a:ext cx="4150935" cy="276999"/>
          </a:xfrm>
          <a:prstGeom prst="rect">
            <a:avLst/>
          </a:prstGeom>
          <a:noFill/>
        </p:spPr>
        <p:txBody>
          <a:bodyPr wrap="square" rtlCol="0">
            <a:spAutoFit/>
          </a:bodyPr>
          <a:lstStyle/>
          <a:p>
            <a:r>
              <a:rPr lang="en-US" sz="1200" dirty="0" smtClean="0"/>
              <a:t>Tentative Stakeholder Engagement (SE)</a:t>
            </a:r>
            <a:r>
              <a:rPr lang="en-US" sz="1200" dirty="0" smtClean="0"/>
              <a:t> </a:t>
            </a:r>
            <a:r>
              <a:rPr lang="en-US" sz="1200" dirty="0" smtClean="0"/>
              <a:t>Technical Conference</a:t>
            </a:r>
            <a:endParaRPr lang="en-US" sz="1200" dirty="0"/>
          </a:p>
        </p:txBody>
      </p:sp>
      <p:sp>
        <p:nvSpPr>
          <p:cNvPr id="30" name="TextBox 29"/>
          <p:cNvSpPr txBox="1"/>
          <p:nvPr/>
        </p:nvSpPr>
        <p:spPr>
          <a:xfrm>
            <a:off x="4668861" y="5890203"/>
            <a:ext cx="225529" cy="179710"/>
          </a:xfrm>
          <a:prstGeom prst="rect">
            <a:avLst/>
          </a:prstGeom>
          <a:solidFill>
            <a:schemeClr val="accent2">
              <a:lumMod val="75000"/>
            </a:schemeClr>
          </a:solidFill>
        </p:spPr>
        <p:txBody>
          <a:bodyPr wrap="square" rtlCol="0">
            <a:spAutoFit/>
          </a:bodyPr>
          <a:lstStyle/>
          <a:p>
            <a:endParaRPr lang="en-US" dirty="0"/>
          </a:p>
        </p:txBody>
      </p:sp>
    </p:spTree>
    <p:extLst>
      <p:ext uri="{BB962C8B-B14F-4D97-AF65-F5344CB8AC3E}">
        <p14:creationId xmlns:p14="http://schemas.microsoft.com/office/powerpoint/2010/main" val="4225056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52" y="2917899"/>
            <a:ext cx="9109848" cy="504825"/>
          </a:xfrm>
        </p:spPr>
        <p:txBody>
          <a:bodyPr/>
          <a:lstStyle/>
          <a:p>
            <a:pPr algn="ctr"/>
            <a:r>
              <a:rPr lang="en-US" dirty="0" smtClean="0"/>
              <a:t>Advisory Group Overview</a:t>
            </a:r>
            <a:endParaRPr lang="en-US" dirty="0"/>
          </a:p>
        </p:txBody>
      </p:sp>
    </p:spTree>
    <p:extLst>
      <p:ext uri="{BB962C8B-B14F-4D97-AF65-F5344CB8AC3E}">
        <p14:creationId xmlns:p14="http://schemas.microsoft.com/office/powerpoint/2010/main" val="2761825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0518" y="901962"/>
            <a:ext cx="8218842" cy="4379660"/>
          </a:xfrm>
          <a:prstGeom prst="rect">
            <a:avLst/>
          </a:prstGeom>
          <a:noFill/>
        </p:spPr>
        <p:txBody>
          <a:bodyPr wrap="square" rtlCol="0">
            <a:spAutoFit/>
          </a:bodyPr>
          <a:lstStyle/>
          <a:p>
            <a:pPr>
              <a:spcAft>
                <a:spcPts val="600"/>
              </a:spcAft>
            </a:pPr>
            <a:r>
              <a:rPr lang="en-US" sz="2200" b="1" u="sng" dirty="0" smtClean="0"/>
              <a:t>Purpose </a:t>
            </a:r>
          </a:p>
          <a:p>
            <a:pPr>
              <a:spcAft>
                <a:spcPts val="600"/>
              </a:spcAft>
            </a:pPr>
            <a:r>
              <a:rPr lang="en-US" sz="2000" dirty="0" smtClean="0"/>
              <a:t>The Advisory Group (AG) is an open forum for </a:t>
            </a:r>
            <a:r>
              <a:rPr lang="en-US" sz="2000" dirty="0"/>
              <a:t>stakeholders who are actively</a:t>
            </a:r>
            <a:r>
              <a:rPr lang="en-US" sz="2000" dirty="0">
                <a:solidFill>
                  <a:srgbClr val="FF0000"/>
                </a:solidFill>
              </a:rPr>
              <a:t> </a:t>
            </a:r>
            <a:r>
              <a:rPr lang="en-US" sz="2000" dirty="0"/>
              <a:t>engaged in the REV process and the Distributed System Implementation Plan (DSIP) filings to advise the Joint Utilities of New York (JU) on a productive and collaborative stakeholder engagement process</a:t>
            </a:r>
            <a:r>
              <a:rPr lang="en-US" sz="2000" dirty="0" smtClean="0"/>
              <a:t>.</a:t>
            </a:r>
          </a:p>
          <a:p>
            <a:pPr>
              <a:spcAft>
                <a:spcPts val="600"/>
              </a:spcAft>
            </a:pPr>
            <a:r>
              <a:rPr lang="en-US" sz="2200" b="1" u="sng" dirty="0" smtClean="0"/>
              <a:t>Objectives</a:t>
            </a:r>
          </a:p>
          <a:p>
            <a:pPr marL="285750" indent="-285750" algn="just">
              <a:lnSpc>
                <a:spcPct val="90000"/>
              </a:lnSpc>
              <a:spcBef>
                <a:spcPts val="0"/>
              </a:spcBef>
              <a:spcAft>
                <a:spcPts val="600"/>
              </a:spcAft>
              <a:buFont typeface="Arial" panose="020B0604020202020204" pitchFamily="34" charset="0"/>
              <a:buChar char="•"/>
            </a:pPr>
            <a:r>
              <a:rPr lang="en-US" dirty="0" smtClean="0"/>
              <a:t>AG </a:t>
            </a:r>
            <a:r>
              <a:rPr lang="en-US" dirty="0"/>
              <a:t>will advise the JU on the sequence and priorities of topics that Engagement Groups </a:t>
            </a:r>
            <a:r>
              <a:rPr lang="en-US" dirty="0" smtClean="0"/>
              <a:t>should </a:t>
            </a:r>
            <a:r>
              <a:rPr lang="en-US" dirty="0"/>
              <a:t>discuss in order to achieve greater shared understanding of issues covered in the </a:t>
            </a:r>
            <a:r>
              <a:rPr lang="en-US" dirty="0" smtClean="0"/>
              <a:t>DSIP </a:t>
            </a:r>
            <a:r>
              <a:rPr lang="en-US" dirty="0"/>
              <a:t>filings, and to build toward </a:t>
            </a:r>
            <a:r>
              <a:rPr lang="en-US" dirty="0" smtClean="0"/>
              <a:t>common </a:t>
            </a:r>
            <a:r>
              <a:rPr lang="en-US" dirty="0"/>
              <a:t>ground </a:t>
            </a:r>
            <a:r>
              <a:rPr lang="en-US" dirty="0" smtClean="0"/>
              <a:t>through </a:t>
            </a:r>
            <a:r>
              <a:rPr lang="en-US" dirty="0"/>
              <a:t>iterative </a:t>
            </a:r>
            <a:r>
              <a:rPr lang="en-US" dirty="0" smtClean="0"/>
              <a:t>discussion and feedback. </a:t>
            </a:r>
            <a:endParaRPr lang="en-US" dirty="0"/>
          </a:p>
          <a:p>
            <a:pPr marL="285750" indent="-285750" algn="just">
              <a:lnSpc>
                <a:spcPct val="90000"/>
              </a:lnSpc>
              <a:spcBef>
                <a:spcPts val="0"/>
              </a:spcBef>
              <a:spcAft>
                <a:spcPts val="600"/>
              </a:spcAft>
              <a:buFont typeface="Arial" panose="020B0604020202020204" pitchFamily="34" charset="0"/>
              <a:buChar char="•"/>
            </a:pPr>
            <a:r>
              <a:rPr lang="en-US" dirty="0" smtClean="0"/>
              <a:t>AG will </a:t>
            </a:r>
            <a:r>
              <a:rPr lang="en-US" dirty="0"/>
              <a:t>also provide input on Engagement Group members, </a:t>
            </a:r>
            <a:r>
              <a:rPr lang="en-US" dirty="0" smtClean="0"/>
              <a:t>discussion scope, </a:t>
            </a:r>
            <a:r>
              <a:rPr lang="en-US" dirty="0"/>
              <a:t>and any output documents that would advance greater shared </a:t>
            </a:r>
            <a:r>
              <a:rPr lang="en-US" dirty="0" smtClean="0"/>
              <a:t>understanding.</a:t>
            </a:r>
          </a:p>
          <a:p>
            <a:pPr marL="285750" indent="-285750" algn="just">
              <a:lnSpc>
                <a:spcPct val="90000"/>
              </a:lnSpc>
              <a:spcAft>
                <a:spcPts val="600"/>
              </a:spcAft>
              <a:buFont typeface="Arial" panose="020B0604020202020204" pitchFamily="34" charset="0"/>
              <a:buChar char="•"/>
            </a:pPr>
            <a:r>
              <a:rPr lang="en-US" dirty="0" smtClean="0"/>
              <a:t>It is anticipated that the AG will continue after the Supplemental DSIP filing </a:t>
            </a:r>
            <a:r>
              <a:rPr lang="en-US" dirty="0"/>
              <a:t>to </a:t>
            </a:r>
            <a:r>
              <a:rPr lang="en-US" dirty="0" smtClean="0"/>
              <a:t>support productive </a:t>
            </a:r>
            <a:r>
              <a:rPr lang="en-US" dirty="0"/>
              <a:t>stakeholder engagement </a:t>
            </a:r>
            <a:r>
              <a:rPr lang="en-US" dirty="0" smtClean="0"/>
              <a:t>for </a:t>
            </a:r>
            <a:r>
              <a:rPr lang="en-US" dirty="0"/>
              <a:t>future DSIP </a:t>
            </a:r>
            <a:r>
              <a:rPr lang="en-US" dirty="0" smtClean="0"/>
              <a:t>filings.</a:t>
            </a:r>
          </a:p>
        </p:txBody>
      </p:sp>
      <p:sp>
        <p:nvSpPr>
          <p:cNvPr id="3" name="Title 2"/>
          <p:cNvSpPr>
            <a:spLocks noGrp="1"/>
          </p:cNvSpPr>
          <p:nvPr>
            <p:ph type="title"/>
          </p:nvPr>
        </p:nvSpPr>
        <p:spPr/>
        <p:txBody>
          <a:bodyPr/>
          <a:lstStyle/>
          <a:p>
            <a:r>
              <a:rPr lang="en-US" dirty="0" smtClean="0"/>
              <a:t>Advisory Group Purpose &amp; Objectives</a:t>
            </a:r>
            <a:endParaRPr lang="en-US" dirty="0"/>
          </a:p>
        </p:txBody>
      </p:sp>
    </p:spTree>
    <p:extLst>
      <p:ext uri="{BB962C8B-B14F-4D97-AF65-F5344CB8AC3E}">
        <p14:creationId xmlns:p14="http://schemas.microsoft.com/office/powerpoint/2010/main" val="1518101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Advisory Group Members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35559458"/>
              </p:ext>
            </p:extLst>
          </p:nvPr>
        </p:nvGraphicFramePr>
        <p:xfrm>
          <a:off x="944963" y="988410"/>
          <a:ext cx="7297106" cy="4845392"/>
        </p:xfrm>
        <a:graphic>
          <a:graphicData uri="http://schemas.openxmlformats.org/drawingml/2006/table">
            <a:tbl>
              <a:tblPr firstRow="1" firstCol="1" bandRow="1"/>
              <a:tblGrid>
                <a:gridCol w="1429789"/>
                <a:gridCol w="1340385"/>
                <a:gridCol w="1670890"/>
                <a:gridCol w="2856042"/>
              </a:tblGrid>
              <a:tr h="804887">
                <a:tc>
                  <a:txBody>
                    <a:bodyPr/>
                    <a:lstStyle/>
                    <a:p>
                      <a:pPr marL="9144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bg1"/>
                        </a:solidFill>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b="0" dirty="0" smtClean="0">
                          <a:solidFill>
                            <a:schemeClr val="bg1"/>
                          </a:solidFill>
                          <a:effectLst/>
                          <a:latin typeface="+mn-lt"/>
                          <a:ea typeface="Calibri" panose="020F0502020204030204" pitchFamily="34" charset="0"/>
                          <a:cs typeface="Times New Roman" panose="02020603050405020304" pitchFamily="18" charset="0"/>
                        </a:rPr>
                        <a:t>Contact</a:t>
                      </a:r>
                      <a:endParaRPr lang="en-US" sz="1600" b="0" dirty="0">
                        <a:solidFill>
                          <a:schemeClr val="bg1"/>
                        </a:solidFill>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b="0" dirty="0" smtClean="0">
                          <a:solidFill>
                            <a:schemeClr val="bg1"/>
                          </a:solidFill>
                          <a:effectLst/>
                          <a:latin typeface="+mn-lt"/>
                          <a:ea typeface="Calibri" panose="020F0502020204030204" pitchFamily="34" charset="0"/>
                          <a:cs typeface="Times New Roman" panose="02020603050405020304" pitchFamily="18" charset="0"/>
                        </a:rPr>
                        <a:t>Organization</a:t>
                      </a:r>
                      <a:endParaRPr lang="en-US" sz="1600" b="0" dirty="0">
                        <a:solidFill>
                          <a:schemeClr val="bg1"/>
                        </a:solidFill>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b="0" dirty="0" smtClean="0">
                          <a:solidFill>
                            <a:schemeClr val="bg1"/>
                          </a:solidFill>
                          <a:effectLst/>
                          <a:latin typeface="+mn-lt"/>
                          <a:ea typeface="Calibri" panose="020F0502020204030204" pitchFamily="34" charset="0"/>
                          <a:cs typeface="Times New Roman" panose="02020603050405020304" pitchFamily="18" charset="0"/>
                        </a:rPr>
                        <a:t>Title</a:t>
                      </a:r>
                      <a:endParaRPr lang="en-US" sz="1600" b="0" dirty="0">
                        <a:solidFill>
                          <a:schemeClr val="bg1"/>
                        </a:solidFill>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NY DPS</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b="0" dirty="0" smtClean="0">
                          <a:solidFill>
                            <a:schemeClr val="tx1"/>
                          </a:solidFill>
                          <a:effectLst/>
                          <a:latin typeface="+mn-lt"/>
                        </a:rPr>
                        <a:t>Tammy Mitchell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Dept. of</a:t>
                      </a:r>
                      <a:r>
                        <a:rPr lang="en-US" sz="1100" u="none" baseline="0" dirty="0" smtClean="0">
                          <a:solidFill>
                            <a:schemeClr val="tx1"/>
                          </a:solidFill>
                          <a:effectLst/>
                          <a:latin typeface="+mn-lt"/>
                        </a:rPr>
                        <a:t> Public Service</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Chief, Electric Distribution Systems </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DER Provider</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b="0" dirty="0" smtClean="0">
                          <a:solidFill>
                            <a:schemeClr val="tx1"/>
                          </a:solidFill>
                          <a:effectLst/>
                          <a:latin typeface="+mn-lt"/>
                        </a:rPr>
                        <a:t>Carlos</a:t>
                      </a:r>
                      <a:r>
                        <a:rPr lang="en-US" sz="1100" b="0" baseline="0" dirty="0" smtClean="0">
                          <a:solidFill>
                            <a:schemeClr val="tx1"/>
                          </a:solidFill>
                          <a:effectLst/>
                          <a:latin typeface="+mn-lt"/>
                        </a:rPr>
                        <a:t> Gonzalez</a:t>
                      </a:r>
                      <a:endParaRPr lang="en-US" sz="1100" b="0"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SolarCity</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Director, Grid Engineering Solutions</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DER Provider</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Pete Fuller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NRG</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VP, Market &amp; Regulatory</a:t>
                      </a:r>
                      <a:r>
                        <a:rPr lang="en-US" sz="1050" u="none" baseline="0" dirty="0" smtClean="0">
                          <a:solidFill>
                            <a:schemeClr val="tx1"/>
                          </a:solidFill>
                          <a:effectLst/>
                          <a:latin typeface="+mn-lt"/>
                        </a:rPr>
                        <a:t> Affairs</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48594">
                <a:tc>
                  <a:txBody>
                    <a:bodyPr/>
                    <a:lstStyle/>
                    <a:p>
                      <a:pPr marL="91440" algn="l" fontAlgn="b">
                        <a:spcBef>
                          <a:spcPts val="0"/>
                        </a:spcBef>
                        <a:spcAft>
                          <a:spcPts val="300"/>
                        </a:spcAft>
                      </a:pPr>
                      <a:r>
                        <a:rPr lang="en-US" sz="1050" b="1" i="0" u="none" strike="noStrike" dirty="0" smtClean="0">
                          <a:solidFill>
                            <a:srgbClr val="000000"/>
                          </a:solidFill>
                          <a:effectLst/>
                          <a:latin typeface="+mn-lt"/>
                        </a:rPr>
                        <a:t>DER Provider</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Bill Acker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NY-BEST</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Executive Director</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DER Provider</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Greg Geller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err="1" smtClean="0">
                          <a:solidFill>
                            <a:schemeClr val="tx1"/>
                          </a:solidFill>
                          <a:effectLst/>
                          <a:latin typeface="+mn-lt"/>
                        </a:rPr>
                        <a:t>EnerNoc</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Director, Regulatory</a:t>
                      </a:r>
                      <a:r>
                        <a:rPr lang="en-US" sz="1050" u="none" baseline="0" dirty="0" smtClean="0">
                          <a:solidFill>
                            <a:schemeClr val="tx1"/>
                          </a:solidFill>
                          <a:effectLst/>
                          <a:latin typeface="+mn-lt"/>
                        </a:rPr>
                        <a:t> &amp; Government Affairs</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Large Customer</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Mike </a:t>
                      </a:r>
                      <a:r>
                        <a:rPr lang="en-US" sz="1100" b="0" u="none" dirty="0" err="1" smtClean="0">
                          <a:solidFill>
                            <a:schemeClr val="tx1"/>
                          </a:solidFill>
                          <a:effectLst/>
                          <a:latin typeface="+mn-lt"/>
                        </a:rPr>
                        <a:t>Mager</a:t>
                      </a:r>
                      <a:endParaRPr lang="en-US" sz="1100" b="0" u="none"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Couch White, LLP</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Partner</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Large Customer</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Anthony Fiore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City of NY</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Director, Office of Energy</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Small Customers &amp; Consumer Groups</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Erin Hogan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Dept. of State Utility</a:t>
                      </a:r>
                      <a:r>
                        <a:rPr lang="en-US" sz="1100" u="none" baseline="0" dirty="0" smtClean="0">
                          <a:solidFill>
                            <a:schemeClr val="tx1"/>
                          </a:solidFill>
                          <a:effectLst/>
                          <a:latin typeface="+mn-lt"/>
                        </a:rPr>
                        <a:t> Intervention Unit (UIU)</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Senior Project Manager</a:t>
                      </a:r>
                      <a:r>
                        <a:rPr lang="en-US" sz="1050" u="none" baseline="0" dirty="0" smtClean="0">
                          <a:solidFill>
                            <a:schemeClr val="tx1"/>
                          </a:solidFill>
                          <a:effectLst/>
                          <a:latin typeface="+mn-lt"/>
                        </a:rPr>
                        <a:t> at NYSERDA</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a:solidFill>
                            <a:srgbClr val="000000"/>
                          </a:solidFill>
                          <a:effectLst/>
                          <a:latin typeface="+mn-lt"/>
                        </a:rPr>
                        <a:t>State/Public power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Maryam Sharif</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NYPA</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Program Manager, Clean Energy Technology</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a:solidFill>
                            <a:srgbClr val="000000"/>
                          </a:solidFill>
                          <a:effectLst/>
                          <a:latin typeface="+mn-lt"/>
                        </a:rPr>
                        <a:t>Environmental</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Miles Farmer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NRDC</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Legal Fellow</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Environmental</a:t>
                      </a:r>
                      <a:endParaRPr lang="en-US" sz="1050" b="1"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Rory Christian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EDF</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Director, NY Clean Energy</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Marketers</a:t>
                      </a:r>
                      <a:endParaRPr lang="en-US" sz="1050" b="1"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Chris </a:t>
                      </a:r>
                      <a:r>
                        <a:rPr lang="en-US" sz="1100" b="0" u="none" dirty="0" err="1" smtClean="0">
                          <a:solidFill>
                            <a:schemeClr val="tx1"/>
                          </a:solidFill>
                          <a:effectLst/>
                          <a:latin typeface="+mn-lt"/>
                        </a:rPr>
                        <a:t>Kallaher</a:t>
                      </a:r>
                      <a:endParaRPr lang="en-US" sz="1100" b="0" u="none"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Direct Energy</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Director, Government &amp; Regulatory Affairs</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Wholesale market</a:t>
                      </a:r>
                      <a:endParaRPr lang="en-US" sz="1050" b="1"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Mike </a:t>
                      </a:r>
                      <a:r>
                        <a:rPr lang="en-US" sz="1100" b="0" u="none" dirty="0" err="1" smtClean="0">
                          <a:solidFill>
                            <a:schemeClr val="tx1"/>
                          </a:solidFill>
                          <a:effectLst/>
                          <a:latin typeface="+mn-lt"/>
                        </a:rPr>
                        <a:t>DeSocio</a:t>
                      </a:r>
                      <a:endParaRPr lang="en-US" sz="1100" b="0" u="none"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NYISO</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Senior Manager, Market Design at</a:t>
                      </a:r>
                      <a:r>
                        <a:rPr lang="en-US" sz="1050" u="none" baseline="0" dirty="0" smtClean="0">
                          <a:solidFill>
                            <a:schemeClr val="tx1"/>
                          </a:solidFill>
                          <a:effectLst/>
                          <a:latin typeface="+mn-lt"/>
                        </a:rPr>
                        <a:t> NYISO</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NYSERDA</a:t>
                      </a:r>
                      <a:endParaRPr lang="en-US" sz="1050" b="1"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John </a:t>
                      </a:r>
                      <a:r>
                        <a:rPr lang="en-US" sz="1100" b="0" u="none" dirty="0" err="1" smtClean="0">
                          <a:solidFill>
                            <a:schemeClr val="tx1"/>
                          </a:solidFill>
                          <a:effectLst/>
                          <a:latin typeface="+mn-lt"/>
                        </a:rPr>
                        <a:t>Saintcross</a:t>
                      </a:r>
                      <a:endParaRPr lang="en-US" sz="1100" b="0" u="none"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NYSERDA</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Assistant Director, Smart Grid Research</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IPPNY</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Chris </a:t>
                      </a:r>
                      <a:r>
                        <a:rPr lang="en-US" sz="1100" b="0" u="none" dirty="0" err="1" smtClean="0">
                          <a:solidFill>
                            <a:schemeClr val="tx1"/>
                          </a:solidFill>
                          <a:effectLst/>
                          <a:latin typeface="+mn-lt"/>
                        </a:rPr>
                        <a:t>Wentlent</a:t>
                      </a:r>
                      <a:endParaRPr lang="en-US" sz="1100" b="0" u="none"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Exelon</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VP,</a:t>
                      </a:r>
                      <a:r>
                        <a:rPr lang="en-US" sz="1050" u="none" baseline="0" dirty="0" smtClean="0">
                          <a:solidFill>
                            <a:schemeClr val="tx1"/>
                          </a:solidFill>
                          <a:effectLst/>
                          <a:latin typeface="+mn-lt"/>
                        </a:rPr>
                        <a:t> Energy Policy</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Joint Utilities</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Tom </a:t>
                      </a:r>
                      <a:r>
                        <a:rPr lang="en-US" sz="1100" b="0" u="none" dirty="0" err="1" smtClean="0">
                          <a:solidFill>
                            <a:schemeClr val="tx1"/>
                          </a:solidFill>
                          <a:effectLst/>
                          <a:latin typeface="+mn-lt"/>
                        </a:rPr>
                        <a:t>Mimnagh</a:t>
                      </a:r>
                      <a:endParaRPr lang="en-US" sz="1100" b="0" u="none"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err="1" smtClean="0">
                          <a:solidFill>
                            <a:schemeClr val="tx1"/>
                          </a:solidFill>
                          <a:effectLst/>
                          <a:latin typeface="+mn-lt"/>
                        </a:rPr>
                        <a:t>ConEdison</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Department Manager</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Joint Utilities</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Damian </a:t>
                      </a:r>
                      <a:r>
                        <a:rPr lang="en-US" sz="1100" b="0" u="none" dirty="0" err="1" smtClean="0">
                          <a:solidFill>
                            <a:schemeClr val="tx1"/>
                          </a:solidFill>
                          <a:effectLst/>
                          <a:latin typeface="+mn-lt"/>
                        </a:rPr>
                        <a:t>Sciano</a:t>
                      </a:r>
                      <a:endParaRPr lang="en-US" sz="1100" b="0" u="none"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err="1" smtClean="0">
                          <a:solidFill>
                            <a:schemeClr val="tx1"/>
                          </a:solidFill>
                          <a:effectLst/>
                          <a:latin typeface="+mn-lt"/>
                        </a:rPr>
                        <a:t>ConEdison</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Director, Distributed Resource Integration</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Joint Utilities</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John </a:t>
                      </a:r>
                      <a:r>
                        <a:rPr lang="en-US" sz="1100" b="0" u="none" dirty="0" err="1" smtClean="0">
                          <a:solidFill>
                            <a:schemeClr val="tx1"/>
                          </a:solidFill>
                          <a:effectLst/>
                          <a:latin typeface="+mn-lt"/>
                        </a:rPr>
                        <a:t>Leana</a:t>
                      </a:r>
                      <a:endParaRPr lang="en-US" sz="1100" b="0" u="none" dirty="0" smtClean="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smtClean="0">
                          <a:solidFill>
                            <a:schemeClr val="tx1"/>
                          </a:solidFill>
                          <a:effectLst/>
                          <a:latin typeface="+mn-lt"/>
                        </a:rPr>
                        <a:t>National Grid</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Director,</a:t>
                      </a:r>
                      <a:r>
                        <a:rPr lang="en-US" sz="1050" u="none" baseline="0" dirty="0" smtClean="0">
                          <a:solidFill>
                            <a:schemeClr val="tx1"/>
                          </a:solidFill>
                          <a:effectLst/>
                          <a:latin typeface="+mn-lt"/>
                        </a:rPr>
                        <a:t> Strategy</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62135">
                <a:tc>
                  <a:txBody>
                    <a:bodyPr/>
                    <a:lstStyle/>
                    <a:p>
                      <a:pPr marL="91440" algn="l" fontAlgn="b">
                        <a:spcBef>
                          <a:spcPts val="0"/>
                        </a:spcBef>
                        <a:spcAft>
                          <a:spcPts val="300"/>
                        </a:spcAft>
                      </a:pPr>
                      <a:r>
                        <a:rPr lang="en-US" sz="1050" b="1" i="0" u="none" strike="noStrike" dirty="0" smtClean="0">
                          <a:solidFill>
                            <a:srgbClr val="000000"/>
                          </a:solidFill>
                          <a:effectLst/>
                          <a:latin typeface="+mn-lt"/>
                        </a:rPr>
                        <a:t>Joint Utilities</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Lori Cole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100" u="none" dirty="0" err="1" smtClean="0">
                          <a:solidFill>
                            <a:schemeClr val="tx1"/>
                          </a:solidFill>
                          <a:effectLst/>
                          <a:latin typeface="+mn-lt"/>
                        </a:rPr>
                        <a:t>Avangrid</a:t>
                      </a:r>
                      <a:endParaRPr lang="en-US" sz="110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marR="0" indent="0" algn="l" defTabSz="914400" rtl="0" eaLnBrk="1" fontAlgn="auto" latinLnBrk="0" hangingPunct="1">
                        <a:lnSpc>
                          <a:spcPct val="100000"/>
                        </a:lnSpc>
                        <a:spcBef>
                          <a:spcPts val="0"/>
                        </a:spcBef>
                        <a:spcAft>
                          <a:spcPts val="300"/>
                        </a:spcAft>
                        <a:buClrTx/>
                        <a:buSzTx/>
                        <a:buFontTx/>
                        <a:buNone/>
                        <a:tabLst/>
                        <a:defRPr/>
                      </a:pPr>
                      <a:r>
                        <a:rPr lang="en-US" sz="1050" u="none" dirty="0" smtClean="0">
                          <a:solidFill>
                            <a:schemeClr val="tx1"/>
                          </a:solidFill>
                          <a:effectLst/>
                          <a:latin typeface="+mn-lt"/>
                        </a:rPr>
                        <a:t>Manager, Regulatory &amp; Tariffs</a:t>
                      </a:r>
                      <a:endParaRPr lang="en-US" sz="105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51215">
                <a:tc>
                  <a:txBody>
                    <a:bodyPr/>
                    <a:lstStyle/>
                    <a:p>
                      <a:pPr marL="91440" algn="l" fontAlgn="b">
                        <a:spcBef>
                          <a:spcPts val="0"/>
                        </a:spcBef>
                        <a:spcAft>
                          <a:spcPts val="300"/>
                        </a:spcAft>
                      </a:pPr>
                      <a:r>
                        <a:rPr lang="en-US" sz="1050" b="1" i="0" u="none" strike="noStrike" dirty="0" smtClean="0">
                          <a:solidFill>
                            <a:srgbClr val="000000"/>
                          </a:solidFill>
                          <a:effectLst/>
                          <a:latin typeface="+mn-lt"/>
                        </a:rPr>
                        <a:t>Joint</a:t>
                      </a:r>
                      <a:r>
                        <a:rPr lang="en-US" sz="1050" b="1" i="0" u="none" strike="noStrike" baseline="0" dirty="0" smtClean="0">
                          <a:solidFill>
                            <a:srgbClr val="000000"/>
                          </a:solidFill>
                          <a:effectLst/>
                          <a:latin typeface="+mn-lt"/>
                        </a:rPr>
                        <a:t> Utilities</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John </a:t>
                      </a:r>
                      <a:r>
                        <a:rPr lang="en-US" sz="1100" b="0" u="none" dirty="0" err="1" smtClean="0">
                          <a:solidFill>
                            <a:schemeClr val="tx1"/>
                          </a:solidFill>
                          <a:effectLst/>
                          <a:latin typeface="+mn-lt"/>
                        </a:rPr>
                        <a:t>Borchert</a:t>
                      </a:r>
                      <a:endParaRPr lang="en-US" sz="1100" b="0" u="none"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dirty="0" smtClean="0">
                          <a:solidFill>
                            <a:schemeClr val="tx1"/>
                          </a:solidFill>
                          <a:effectLst/>
                          <a:latin typeface="+mn-lt"/>
                        </a:rPr>
                        <a:t>Central Hudson</a:t>
                      </a:r>
                      <a:endParaRPr lang="en-US" sz="1100" dirty="0">
                        <a:solidFill>
                          <a:schemeClr val="tx1"/>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r>
                        <a:rPr lang="en-US" sz="1050" kern="1200" dirty="0" smtClean="0">
                          <a:solidFill>
                            <a:schemeClr val="tx1"/>
                          </a:solidFill>
                          <a:effectLst/>
                          <a:latin typeface="+mn-lt"/>
                          <a:ea typeface="+mn-ea"/>
                          <a:cs typeface="+mn-cs"/>
                        </a:rPr>
                        <a:t>Senior Director of Energy Policy and Transmission Development</a:t>
                      </a:r>
                      <a:endParaRPr lang="en-US" sz="1050" kern="1200" dirty="0">
                        <a:solidFill>
                          <a:schemeClr val="tx1"/>
                        </a:solidFill>
                        <a:effectLst/>
                        <a:latin typeface="+mn-lt"/>
                        <a:ea typeface="+mn-ea"/>
                        <a:cs typeface="+mn-cs"/>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151215">
                <a:tc>
                  <a:txBody>
                    <a:bodyPr/>
                    <a:lstStyle/>
                    <a:p>
                      <a:pPr marL="91440" algn="l" fontAlgn="b">
                        <a:spcBef>
                          <a:spcPts val="0"/>
                        </a:spcBef>
                        <a:spcAft>
                          <a:spcPts val="300"/>
                        </a:spcAft>
                      </a:pPr>
                      <a:r>
                        <a:rPr lang="en-US" sz="1050" b="1" i="0" u="none" strike="noStrike" dirty="0" smtClean="0">
                          <a:solidFill>
                            <a:srgbClr val="000000"/>
                          </a:solidFill>
                          <a:effectLst/>
                          <a:latin typeface="+mn-lt"/>
                        </a:rPr>
                        <a:t>Facilitator</a:t>
                      </a:r>
                      <a:endParaRPr lang="en-US" sz="105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b="0" u="none" dirty="0" smtClean="0">
                          <a:solidFill>
                            <a:schemeClr val="tx1"/>
                          </a:solidFill>
                          <a:effectLst/>
                          <a:latin typeface="+mn-lt"/>
                        </a:rPr>
                        <a:t>Paul</a:t>
                      </a:r>
                      <a:r>
                        <a:rPr lang="en-US" sz="1100" b="0" u="none" baseline="0" dirty="0" smtClean="0">
                          <a:solidFill>
                            <a:schemeClr val="tx1"/>
                          </a:solidFill>
                          <a:effectLst/>
                          <a:latin typeface="+mn-lt"/>
                        </a:rPr>
                        <a:t> De Martini</a:t>
                      </a:r>
                      <a:endParaRPr lang="en-US" sz="1100" b="0" u="none" dirty="0">
                        <a:solidFill>
                          <a:schemeClr val="tx1"/>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100" dirty="0" smtClean="0">
                          <a:solidFill>
                            <a:schemeClr val="tx1"/>
                          </a:solidFill>
                          <a:effectLst/>
                          <a:latin typeface="+mn-lt"/>
                        </a:rPr>
                        <a:t>ICF International</a:t>
                      </a:r>
                      <a:endParaRPr lang="en-US" sz="1100" dirty="0">
                        <a:solidFill>
                          <a:schemeClr val="tx1"/>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91440" algn="l">
                        <a:spcBef>
                          <a:spcPts val="0"/>
                        </a:spcBef>
                        <a:spcAft>
                          <a:spcPts val="300"/>
                        </a:spcAft>
                      </a:pPr>
                      <a:r>
                        <a:rPr lang="en-US" sz="1050" dirty="0" smtClean="0">
                          <a:solidFill>
                            <a:schemeClr val="tx1"/>
                          </a:solidFill>
                          <a:effectLst/>
                          <a:latin typeface="+mn-lt"/>
                        </a:rPr>
                        <a:t>AG Facilitator</a:t>
                      </a:r>
                      <a:endParaRPr lang="en-US" sz="1050" dirty="0">
                        <a:solidFill>
                          <a:schemeClr val="tx1"/>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3716815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52" y="2917899"/>
            <a:ext cx="9109848" cy="504825"/>
          </a:xfrm>
        </p:spPr>
        <p:txBody>
          <a:bodyPr/>
          <a:lstStyle/>
          <a:p>
            <a:pPr algn="ctr"/>
            <a:r>
              <a:rPr lang="en-US" dirty="0" smtClean="0"/>
              <a:t>Engagement Group Overview</a:t>
            </a:r>
            <a:endParaRPr lang="en-US" dirty="0"/>
          </a:p>
        </p:txBody>
      </p:sp>
    </p:spTree>
    <p:extLst>
      <p:ext uri="{BB962C8B-B14F-4D97-AF65-F5344CB8AC3E}">
        <p14:creationId xmlns:p14="http://schemas.microsoft.com/office/powerpoint/2010/main" val="2365384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Engagement Group Process and Goals</a:t>
            </a:r>
            <a:endParaRPr lang="en-US" dirty="0"/>
          </a:p>
        </p:txBody>
      </p:sp>
      <p:sp>
        <p:nvSpPr>
          <p:cNvPr id="3" name="Content Placeholder 2"/>
          <p:cNvSpPr txBox="1">
            <a:spLocks/>
          </p:cNvSpPr>
          <p:nvPr/>
        </p:nvSpPr>
        <p:spPr>
          <a:xfrm>
            <a:off x="326439" y="1117026"/>
            <a:ext cx="4686994" cy="4840014"/>
          </a:xfrm>
          <a:prstGeom prst="rect">
            <a:avLst/>
          </a:prstGeom>
          <a:ln>
            <a:noFill/>
          </a:ln>
        </p:spPr>
        <p:style>
          <a:lnRef idx="2">
            <a:schemeClr val="accent1"/>
          </a:lnRef>
          <a:fillRef idx="1">
            <a:schemeClr val="lt1"/>
          </a:fillRef>
          <a:effectRef idx="0">
            <a:schemeClr val="accent1"/>
          </a:effectRef>
          <a:fontRef idx="minor">
            <a:schemeClr val="dk1"/>
          </a:fontRef>
        </p:style>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spcBef>
                <a:spcPts val="600"/>
              </a:spcBef>
              <a:spcAft>
                <a:spcPts val="600"/>
              </a:spcAft>
            </a:pPr>
            <a:r>
              <a:rPr lang="en-US" sz="1800" dirty="0"/>
              <a:t>Engagement groups are intended to first foster shared understanding and then build toward identifying common ground through iterative discussion and feedback. </a:t>
            </a:r>
          </a:p>
          <a:p>
            <a:pPr>
              <a:spcBef>
                <a:spcPts val="600"/>
              </a:spcBef>
              <a:spcAft>
                <a:spcPts val="600"/>
              </a:spcAft>
            </a:pPr>
            <a:r>
              <a:rPr lang="en-US" sz="1800" dirty="0" smtClean="0">
                <a:solidFill>
                  <a:schemeClr val="tx1"/>
                </a:solidFill>
              </a:rPr>
              <a:t>Groups would work through a combination of conference calls and in-person working sessions to facilitate deeper discussions, with ongoing input from Advisory Group. </a:t>
            </a:r>
          </a:p>
          <a:p>
            <a:pPr>
              <a:spcBef>
                <a:spcPts val="600"/>
              </a:spcBef>
              <a:spcAft>
                <a:spcPts val="600"/>
              </a:spcAft>
            </a:pPr>
            <a:r>
              <a:rPr lang="en-US" sz="1800" dirty="0">
                <a:solidFill>
                  <a:schemeClr val="tx1"/>
                </a:solidFill>
              </a:rPr>
              <a:t>The scope of discussions / work products will be conducted over an average  period of 4-6 weeks for each sub-topic within each group.  </a:t>
            </a:r>
          </a:p>
          <a:p>
            <a:pPr>
              <a:spcBef>
                <a:spcPts val="600"/>
              </a:spcBef>
              <a:spcAft>
                <a:spcPts val="600"/>
              </a:spcAft>
            </a:pPr>
            <a:r>
              <a:rPr lang="en-US" sz="1800" dirty="0" smtClean="0"/>
              <a:t>All participants should feel that they have shared ownership of the process, that their input has been considered seriously, and that the process has been a worthwhile effort toward achieving shared understanding and defining effective steps toward REV goals. </a:t>
            </a:r>
          </a:p>
        </p:txBody>
      </p:sp>
      <p:pic>
        <p:nvPicPr>
          <p:cNvPr id="4" name="Picture 3"/>
          <p:cNvPicPr>
            <a:picLocks noChangeAspect="1"/>
          </p:cNvPicPr>
          <p:nvPr/>
        </p:nvPicPr>
        <p:blipFill>
          <a:blip r:embed="rId2"/>
          <a:stretch>
            <a:fillRect/>
          </a:stretch>
        </p:blipFill>
        <p:spPr>
          <a:xfrm>
            <a:off x="5013433" y="1781503"/>
            <a:ext cx="3996752" cy="2920655"/>
          </a:xfrm>
          <a:prstGeom prst="rect">
            <a:avLst/>
          </a:prstGeom>
        </p:spPr>
      </p:pic>
    </p:spTree>
    <p:extLst>
      <p:ext uri="{BB962C8B-B14F-4D97-AF65-F5344CB8AC3E}">
        <p14:creationId xmlns:p14="http://schemas.microsoft.com/office/powerpoint/2010/main" val="8671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noAutofit/>
          </a:bodyPr>
          <a:lstStyle/>
          <a:p>
            <a:pPr marL="9555">
              <a:lnSpc>
                <a:spcPct val="100000"/>
              </a:lnSpc>
            </a:pPr>
            <a:r>
              <a:rPr lang="en-US" b="1" spc="-19" dirty="0" smtClean="0">
                <a:cs typeface="Arial Black"/>
              </a:rPr>
              <a:t>Supplemental DSIP Topics—Based on Final Order </a:t>
            </a:r>
            <a:endParaRPr dirty="0">
              <a:cs typeface="Arial Black"/>
            </a:endParaRPr>
          </a:p>
        </p:txBody>
      </p:sp>
      <p:sp>
        <p:nvSpPr>
          <p:cNvPr id="103" name="object 3"/>
          <p:cNvSpPr/>
          <p:nvPr/>
        </p:nvSpPr>
        <p:spPr>
          <a:xfrm>
            <a:off x="1933742" y="1345659"/>
            <a:ext cx="2217682" cy="517205"/>
          </a:xfrm>
          <a:custGeom>
            <a:avLst/>
            <a:gdLst/>
            <a:ahLst/>
            <a:cxnLst/>
            <a:rect l="l" t="t" r="r" b="b"/>
            <a:pathLst>
              <a:path w="2926080" h="687451">
                <a:moveTo>
                  <a:pt x="0" y="687451"/>
                </a:moveTo>
                <a:lnTo>
                  <a:pt x="2926080" y="687451"/>
                </a:lnTo>
                <a:lnTo>
                  <a:pt x="2926080" y="0"/>
                </a:lnTo>
                <a:lnTo>
                  <a:pt x="0" y="0"/>
                </a:lnTo>
                <a:lnTo>
                  <a:pt x="0" y="687451"/>
                </a:lnTo>
                <a:close/>
              </a:path>
            </a:pathLst>
          </a:custGeom>
          <a:solidFill>
            <a:schemeClr val="accent5"/>
          </a:solidFill>
        </p:spPr>
        <p:txBody>
          <a:bodyPr wrap="square" lIns="0" tIns="0" rIns="0" bIns="0" rtlCol="0" anchor="ctr">
            <a:noAutofit/>
          </a:bodyPr>
          <a:lstStyle/>
          <a:p>
            <a:pPr algn="ctr"/>
            <a:r>
              <a:rPr lang="en-US" sz="1600" b="1" dirty="0" smtClean="0">
                <a:solidFill>
                  <a:srgbClr val="FFFFFF"/>
                </a:solidFill>
                <a:latin typeface="Calibri Light" panose="020F0302020204030204"/>
                <a:cs typeface="Arial"/>
              </a:rPr>
              <a:t>Distri</a:t>
            </a:r>
            <a:r>
              <a:rPr lang="en-US" sz="1600" b="1" spc="-8" dirty="0" smtClean="0">
                <a:solidFill>
                  <a:srgbClr val="FFFFFF"/>
                </a:solidFill>
                <a:latin typeface="Calibri Light" panose="020F0302020204030204"/>
                <a:cs typeface="Arial"/>
              </a:rPr>
              <a:t>b</a:t>
            </a:r>
            <a:r>
              <a:rPr lang="en-US" sz="1600" b="1" dirty="0" smtClean="0">
                <a:solidFill>
                  <a:srgbClr val="FFFFFF"/>
                </a:solidFill>
                <a:latin typeface="Calibri Light" panose="020F0302020204030204"/>
                <a:cs typeface="Arial"/>
              </a:rPr>
              <a:t>ution</a:t>
            </a:r>
            <a:r>
              <a:rPr lang="en-US" sz="1600" b="1" spc="-38" dirty="0" smtClean="0">
                <a:solidFill>
                  <a:srgbClr val="FFFFFF"/>
                </a:solidFill>
                <a:latin typeface="Calibri Light" panose="020F0302020204030204"/>
                <a:cs typeface="Arial"/>
              </a:rPr>
              <a:t> </a:t>
            </a:r>
            <a:r>
              <a:rPr lang="en-US" sz="1600" b="1" spc="-8" dirty="0" smtClean="0">
                <a:solidFill>
                  <a:srgbClr val="FFFFFF"/>
                </a:solidFill>
                <a:latin typeface="Calibri Light" panose="020F0302020204030204"/>
                <a:cs typeface="Arial"/>
              </a:rPr>
              <a:t>S</a:t>
            </a:r>
            <a:r>
              <a:rPr lang="en-US" sz="1600" b="1" spc="-30" dirty="0" smtClean="0">
                <a:solidFill>
                  <a:srgbClr val="FFFFFF"/>
                </a:solidFill>
                <a:latin typeface="Calibri Light" panose="020F0302020204030204"/>
                <a:cs typeface="Arial"/>
              </a:rPr>
              <a:t>y</a:t>
            </a:r>
            <a:r>
              <a:rPr lang="en-US" sz="1600" b="1" dirty="0" smtClean="0">
                <a:solidFill>
                  <a:srgbClr val="FFFFFF"/>
                </a:solidFill>
                <a:latin typeface="Calibri Light" panose="020F0302020204030204"/>
                <a:cs typeface="Arial"/>
              </a:rPr>
              <a:t>stem</a:t>
            </a:r>
            <a:endParaRPr lang="en-US" sz="1600" dirty="0" smtClean="0">
              <a:solidFill>
                <a:prstClr val="black"/>
              </a:solidFill>
              <a:latin typeface="Calibri Light" panose="020F0302020204030204"/>
              <a:cs typeface="Arial"/>
            </a:endParaRPr>
          </a:p>
          <a:p>
            <a:pPr marL="956" algn="ctr"/>
            <a:r>
              <a:rPr lang="en-US" sz="1600" b="1" dirty="0" smtClean="0">
                <a:solidFill>
                  <a:srgbClr val="FFFFFF"/>
                </a:solidFill>
                <a:latin typeface="Calibri Light" panose="020F0302020204030204"/>
                <a:cs typeface="Arial"/>
              </a:rPr>
              <a:t>P</a:t>
            </a:r>
            <a:r>
              <a:rPr lang="en-US" sz="1600" b="1" spc="-8" dirty="0" smtClean="0">
                <a:solidFill>
                  <a:srgbClr val="FFFFFF"/>
                </a:solidFill>
                <a:latin typeface="Calibri Light" panose="020F0302020204030204"/>
                <a:cs typeface="Arial"/>
              </a:rPr>
              <a:t>l</a:t>
            </a:r>
            <a:r>
              <a:rPr lang="en-US" sz="1600" b="1" dirty="0" smtClean="0">
                <a:solidFill>
                  <a:srgbClr val="FFFFFF"/>
                </a:solidFill>
                <a:latin typeface="Calibri Light" panose="020F0302020204030204"/>
                <a:cs typeface="Arial"/>
              </a:rPr>
              <a:t>anning</a:t>
            </a:r>
            <a:endParaRPr lang="en-US" sz="1600" dirty="0">
              <a:solidFill>
                <a:prstClr val="black"/>
              </a:solidFill>
              <a:latin typeface="Calibri Light" panose="020F0302020204030204"/>
              <a:cs typeface="Arial"/>
            </a:endParaRPr>
          </a:p>
        </p:txBody>
      </p:sp>
      <p:sp>
        <p:nvSpPr>
          <p:cNvPr id="107" name="object 113"/>
          <p:cNvSpPr txBox="1"/>
          <p:nvPr/>
        </p:nvSpPr>
        <p:spPr>
          <a:xfrm>
            <a:off x="810589" y="3132430"/>
            <a:ext cx="562303" cy="214507"/>
          </a:xfrm>
          <a:prstGeom prst="rect">
            <a:avLst/>
          </a:prstGeom>
        </p:spPr>
        <p:txBody>
          <a:bodyPr vert="horz" wrap="square" lIns="0" tIns="0" rIns="0" bIns="0" rtlCol="0">
            <a:noAutofit/>
          </a:bodyPr>
          <a:lstStyle/>
          <a:p>
            <a:pPr marL="9555"/>
            <a:r>
              <a:rPr sz="1400" b="1" spc="-98" dirty="0">
                <a:solidFill>
                  <a:srgbClr val="404040"/>
                </a:solidFill>
                <a:latin typeface="Arial"/>
                <a:cs typeface="Arial"/>
              </a:rPr>
              <a:t>T</a:t>
            </a:r>
            <a:r>
              <a:rPr sz="1400" b="1" dirty="0">
                <a:solidFill>
                  <a:srgbClr val="404040"/>
                </a:solidFill>
                <a:latin typeface="Arial"/>
                <a:cs typeface="Arial"/>
              </a:rPr>
              <a:t>o</a:t>
            </a:r>
            <a:r>
              <a:rPr sz="1400" b="1" spc="4" dirty="0">
                <a:solidFill>
                  <a:srgbClr val="404040"/>
                </a:solidFill>
                <a:latin typeface="Arial"/>
                <a:cs typeface="Arial"/>
              </a:rPr>
              <a:t>p</a:t>
            </a:r>
            <a:r>
              <a:rPr sz="1400" b="1" dirty="0">
                <a:solidFill>
                  <a:srgbClr val="404040"/>
                </a:solidFill>
                <a:latin typeface="Arial"/>
                <a:cs typeface="Arial"/>
              </a:rPr>
              <a:t>ics</a:t>
            </a:r>
            <a:endParaRPr sz="1400" dirty="0">
              <a:solidFill>
                <a:prstClr val="black"/>
              </a:solidFill>
              <a:latin typeface="Arial"/>
              <a:cs typeface="Arial"/>
            </a:endParaRPr>
          </a:p>
        </p:txBody>
      </p:sp>
      <p:sp>
        <p:nvSpPr>
          <p:cNvPr id="109" name="object 114"/>
          <p:cNvSpPr/>
          <p:nvPr/>
        </p:nvSpPr>
        <p:spPr>
          <a:xfrm>
            <a:off x="1528072" y="1910626"/>
            <a:ext cx="152656" cy="2682950"/>
          </a:xfrm>
          <a:custGeom>
            <a:avLst/>
            <a:gdLst/>
            <a:ahLst/>
            <a:cxnLst/>
            <a:rect l="l" t="t" r="r" b="b"/>
            <a:pathLst>
              <a:path w="202905" h="3566088">
                <a:moveTo>
                  <a:pt x="202905" y="3566088"/>
                </a:moveTo>
                <a:lnTo>
                  <a:pt x="163682" y="3564854"/>
                </a:lnTo>
                <a:lnTo>
                  <a:pt x="117963" y="3559111"/>
                </a:lnTo>
                <a:lnTo>
                  <a:pt x="95844" y="1800890"/>
                </a:lnTo>
                <a:lnTo>
                  <a:pt x="93937" y="1797501"/>
                </a:lnTo>
                <a:lnTo>
                  <a:pt x="54011" y="1786681"/>
                </a:lnTo>
                <a:lnTo>
                  <a:pt x="0" y="1783079"/>
                </a:lnTo>
                <a:lnTo>
                  <a:pt x="18633" y="1782653"/>
                </a:lnTo>
                <a:lnTo>
                  <a:pt x="68144" y="1777357"/>
                </a:lnTo>
                <a:lnTo>
                  <a:pt x="95844" y="17810"/>
                </a:lnTo>
                <a:lnTo>
                  <a:pt x="97752" y="14421"/>
                </a:lnTo>
                <a:lnTo>
                  <a:pt x="137677" y="3601"/>
                </a:lnTo>
                <a:lnTo>
                  <a:pt x="172096" y="653"/>
                </a:lnTo>
                <a:lnTo>
                  <a:pt x="191689" y="0"/>
                </a:lnTo>
              </a:path>
            </a:pathLst>
          </a:custGeom>
          <a:noFill/>
          <a:ln w="19050">
            <a:solidFill>
              <a:schemeClr val="tx1"/>
            </a:solidFill>
          </a:ln>
        </p:spPr>
        <p:txBody>
          <a:bodyPr wrap="square" lIns="0" tIns="0" rIns="0" bIns="0" rtlCol="0">
            <a:noAutofit/>
          </a:bodyPr>
          <a:lstStyle/>
          <a:p>
            <a:endParaRPr sz="1400">
              <a:solidFill>
                <a:prstClr val="black"/>
              </a:solidFill>
            </a:endParaRPr>
          </a:p>
        </p:txBody>
      </p:sp>
      <p:sp>
        <p:nvSpPr>
          <p:cNvPr id="117" name="object 115"/>
          <p:cNvSpPr txBox="1"/>
          <p:nvPr/>
        </p:nvSpPr>
        <p:spPr>
          <a:xfrm>
            <a:off x="313414" y="1377393"/>
            <a:ext cx="1129819" cy="420892"/>
          </a:xfrm>
          <a:prstGeom prst="rect">
            <a:avLst/>
          </a:prstGeom>
        </p:spPr>
        <p:txBody>
          <a:bodyPr vert="horz" wrap="square" lIns="0" tIns="0" rIns="0" bIns="0" rtlCol="0">
            <a:noAutofit/>
          </a:bodyPr>
          <a:lstStyle/>
          <a:p>
            <a:pPr marL="45866" marR="9555" indent="-36789" algn="ctr"/>
            <a:r>
              <a:rPr lang="en-US" sz="1400" b="1" spc="-26" dirty="0">
                <a:solidFill>
                  <a:srgbClr val="404040"/>
                </a:solidFill>
                <a:latin typeface="Arial"/>
                <a:cs typeface="Arial"/>
              </a:rPr>
              <a:t>Engagement</a:t>
            </a:r>
            <a:r>
              <a:rPr lang="en-US" sz="1200" b="1" spc="-26" dirty="0">
                <a:solidFill>
                  <a:srgbClr val="404040"/>
                </a:solidFill>
                <a:latin typeface="Arial"/>
                <a:cs typeface="Arial"/>
              </a:rPr>
              <a:t> </a:t>
            </a:r>
            <a:r>
              <a:rPr lang="en-US" sz="1400" b="1" spc="-26" dirty="0">
                <a:solidFill>
                  <a:srgbClr val="404040"/>
                </a:solidFill>
                <a:latin typeface="Arial"/>
                <a:cs typeface="Arial"/>
              </a:rPr>
              <a:t>Groups</a:t>
            </a:r>
            <a:endParaRPr sz="1400" dirty="0">
              <a:solidFill>
                <a:prstClr val="black"/>
              </a:solidFill>
              <a:latin typeface="Arial"/>
              <a:cs typeface="Arial"/>
            </a:endParaRPr>
          </a:p>
        </p:txBody>
      </p:sp>
      <p:sp>
        <p:nvSpPr>
          <p:cNvPr id="119" name="object 116"/>
          <p:cNvSpPr/>
          <p:nvPr/>
        </p:nvSpPr>
        <p:spPr>
          <a:xfrm>
            <a:off x="1528072" y="1293480"/>
            <a:ext cx="152656" cy="532133"/>
          </a:xfrm>
          <a:custGeom>
            <a:avLst/>
            <a:gdLst/>
            <a:ahLst/>
            <a:cxnLst/>
            <a:rect l="l" t="t" r="r" b="b"/>
            <a:pathLst>
              <a:path w="202905" h="707293">
                <a:moveTo>
                  <a:pt x="202905" y="707293"/>
                </a:moveTo>
                <a:lnTo>
                  <a:pt x="163678" y="706058"/>
                </a:lnTo>
                <a:lnTo>
                  <a:pt x="117957" y="700322"/>
                </a:lnTo>
                <a:lnTo>
                  <a:pt x="95844" y="371505"/>
                </a:lnTo>
                <a:lnTo>
                  <a:pt x="93937" y="368116"/>
                </a:lnTo>
                <a:lnTo>
                  <a:pt x="54011" y="357297"/>
                </a:lnTo>
                <a:lnTo>
                  <a:pt x="0" y="353695"/>
                </a:lnTo>
                <a:lnTo>
                  <a:pt x="18633" y="353268"/>
                </a:lnTo>
                <a:lnTo>
                  <a:pt x="68144" y="347973"/>
                </a:lnTo>
                <a:lnTo>
                  <a:pt x="95844" y="17683"/>
                </a:lnTo>
                <a:lnTo>
                  <a:pt x="97753" y="14333"/>
                </a:lnTo>
                <a:lnTo>
                  <a:pt x="137692" y="3591"/>
                </a:lnTo>
                <a:lnTo>
                  <a:pt x="172121" y="652"/>
                </a:lnTo>
                <a:lnTo>
                  <a:pt x="191720" y="0"/>
                </a:lnTo>
              </a:path>
            </a:pathLst>
          </a:custGeom>
          <a:ln w="19049">
            <a:solidFill>
              <a:srgbClr val="404040"/>
            </a:solidFill>
          </a:ln>
        </p:spPr>
        <p:txBody>
          <a:bodyPr wrap="square" lIns="0" tIns="0" rIns="0" bIns="0" rtlCol="0">
            <a:noAutofit/>
          </a:bodyPr>
          <a:lstStyle/>
          <a:p>
            <a:endParaRPr sz="1400">
              <a:solidFill>
                <a:prstClr val="black"/>
              </a:solidFill>
            </a:endParaRPr>
          </a:p>
        </p:txBody>
      </p:sp>
      <p:sp>
        <p:nvSpPr>
          <p:cNvPr id="120" name="object 23"/>
          <p:cNvSpPr/>
          <p:nvPr/>
        </p:nvSpPr>
        <p:spPr>
          <a:xfrm>
            <a:off x="1933742" y="4001389"/>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6350">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Probabilistic</a:t>
            </a:r>
          </a:p>
          <a:p>
            <a:pPr marL="9555" marR="9555" indent="-5256" algn="ctr">
              <a:lnSpc>
                <a:spcPct val="100099"/>
              </a:lnSpc>
            </a:pPr>
            <a:r>
              <a:rPr lang="en-US" sz="1200" dirty="0">
                <a:solidFill>
                  <a:prstClr val="black"/>
                </a:solidFill>
                <a:cs typeface="Arial"/>
              </a:rPr>
              <a:t>Planning</a:t>
            </a:r>
          </a:p>
        </p:txBody>
      </p:sp>
      <p:sp>
        <p:nvSpPr>
          <p:cNvPr id="121" name="object 23"/>
          <p:cNvSpPr/>
          <p:nvPr/>
        </p:nvSpPr>
        <p:spPr>
          <a:xfrm>
            <a:off x="3120752" y="3286070"/>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6350">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Load Flow </a:t>
            </a:r>
          </a:p>
          <a:p>
            <a:pPr marL="9555" marR="9555" indent="-5256" algn="ctr">
              <a:lnSpc>
                <a:spcPct val="100099"/>
              </a:lnSpc>
            </a:pPr>
            <a:r>
              <a:rPr lang="en-US" sz="1200" dirty="0">
                <a:solidFill>
                  <a:prstClr val="black"/>
                </a:solidFill>
                <a:cs typeface="Arial"/>
              </a:rPr>
              <a:t>Analysis</a:t>
            </a:r>
          </a:p>
        </p:txBody>
      </p:sp>
      <p:sp>
        <p:nvSpPr>
          <p:cNvPr id="122" name="object 23"/>
          <p:cNvSpPr/>
          <p:nvPr/>
        </p:nvSpPr>
        <p:spPr>
          <a:xfrm>
            <a:off x="3120752" y="2599482"/>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smtClean="0">
                <a:solidFill>
                  <a:prstClr val="black"/>
                </a:solidFill>
                <a:cs typeface="Arial"/>
              </a:rPr>
              <a:t>NWA</a:t>
            </a:r>
          </a:p>
          <a:p>
            <a:pPr marL="9555" marR="9555" indent="-5256" algn="ctr">
              <a:lnSpc>
                <a:spcPct val="100099"/>
              </a:lnSpc>
            </a:pPr>
            <a:r>
              <a:rPr lang="en-US" sz="1200" dirty="0" smtClean="0">
                <a:solidFill>
                  <a:prstClr val="black"/>
                </a:solidFill>
                <a:cs typeface="Arial"/>
              </a:rPr>
              <a:t>Suitability</a:t>
            </a:r>
            <a:endParaRPr lang="en-US" sz="1200" dirty="0">
              <a:solidFill>
                <a:prstClr val="black"/>
              </a:solidFill>
              <a:cs typeface="Arial"/>
            </a:endParaRPr>
          </a:p>
        </p:txBody>
      </p:sp>
      <p:sp>
        <p:nvSpPr>
          <p:cNvPr id="123" name="TextBox 122"/>
          <p:cNvSpPr txBox="1"/>
          <p:nvPr/>
        </p:nvSpPr>
        <p:spPr>
          <a:xfrm>
            <a:off x="5155876" y="4001389"/>
            <a:ext cx="3611314" cy="382092"/>
          </a:xfrm>
          <a:prstGeom prst="rect">
            <a:avLst/>
          </a:prstGeom>
          <a:noFill/>
        </p:spPr>
        <p:txBody>
          <a:bodyPr wrap="square" rtlCol="0">
            <a:spAutoFit/>
          </a:bodyPr>
          <a:lstStyle/>
          <a:p>
            <a:pPr>
              <a:lnSpc>
                <a:spcPct val="150000"/>
              </a:lnSpc>
            </a:pPr>
            <a:r>
              <a:rPr lang="en-US" sz="1400" dirty="0">
                <a:solidFill>
                  <a:prstClr val="black"/>
                </a:solidFill>
              </a:rPr>
              <a:t>Interconnection Technical Working </a:t>
            </a:r>
            <a:r>
              <a:rPr lang="en-US" sz="1400" dirty="0" smtClean="0">
                <a:solidFill>
                  <a:prstClr val="black"/>
                </a:solidFill>
              </a:rPr>
              <a:t>Group</a:t>
            </a:r>
            <a:endParaRPr lang="en-US" sz="1400" dirty="0">
              <a:solidFill>
                <a:prstClr val="black"/>
              </a:solidFill>
            </a:endParaRPr>
          </a:p>
        </p:txBody>
      </p:sp>
      <p:sp>
        <p:nvSpPr>
          <p:cNvPr id="124" name="Rectangle 123"/>
          <p:cNvSpPr/>
          <p:nvPr/>
        </p:nvSpPr>
        <p:spPr>
          <a:xfrm>
            <a:off x="4855884" y="4165501"/>
            <a:ext cx="214118" cy="152047"/>
          </a:xfrm>
          <a:prstGeom prst="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mtClean="0">
              <a:solidFill>
                <a:prstClr val="white"/>
              </a:solidFill>
            </a:endParaRPr>
          </a:p>
        </p:txBody>
      </p:sp>
      <p:sp>
        <p:nvSpPr>
          <p:cNvPr id="126" name="object 3"/>
          <p:cNvSpPr/>
          <p:nvPr/>
        </p:nvSpPr>
        <p:spPr>
          <a:xfrm>
            <a:off x="4278150" y="1345659"/>
            <a:ext cx="2217682" cy="517205"/>
          </a:xfrm>
          <a:custGeom>
            <a:avLst/>
            <a:gdLst/>
            <a:ahLst/>
            <a:cxnLst/>
            <a:rect l="l" t="t" r="r" b="b"/>
            <a:pathLst>
              <a:path w="2926080" h="687451">
                <a:moveTo>
                  <a:pt x="0" y="687451"/>
                </a:moveTo>
                <a:lnTo>
                  <a:pt x="2926080" y="687451"/>
                </a:lnTo>
                <a:lnTo>
                  <a:pt x="2926080" y="0"/>
                </a:lnTo>
                <a:lnTo>
                  <a:pt x="0" y="0"/>
                </a:lnTo>
                <a:lnTo>
                  <a:pt x="0" y="687451"/>
                </a:lnTo>
                <a:close/>
              </a:path>
            </a:pathLst>
          </a:custGeom>
          <a:solidFill>
            <a:schemeClr val="accent5"/>
          </a:solidFill>
        </p:spPr>
        <p:txBody>
          <a:bodyPr wrap="square" lIns="0" tIns="0" rIns="0" bIns="0" rtlCol="0" anchor="ctr">
            <a:noAutofit/>
          </a:bodyPr>
          <a:lstStyle/>
          <a:p>
            <a:pPr algn="ctr"/>
            <a:r>
              <a:rPr lang="en-US" sz="1600" b="1" dirty="0" smtClean="0">
                <a:solidFill>
                  <a:srgbClr val="FFFFFF"/>
                </a:solidFill>
                <a:latin typeface="Calibri Light" panose="020F0302020204030204"/>
                <a:cs typeface="Arial"/>
              </a:rPr>
              <a:t>Grid Operations</a:t>
            </a:r>
            <a:endParaRPr lang="en-US" sz="1600" dirty="0">
              <a:solidFill>
                <a:prstClr val="black"/>
              </a:solidFill>
              <a:latin typeface="Calibri Light" panose="020F0302020204030204"/>
              <a:cs typeface="Arial"/>
            </a:endParaRPr>
          </a:p>
        </p:txBody>
      </p:sp>
      <p:sp>
        <p:nvSpPr>
          <p:cNvPr id="127" name="object 3"/>
          <p:cNvSpPr/>
          <p:nvPr/>
        </p:nvSpPr>
        <p:spPr>
          <a:xfrm>
            <a:off x="6617534" y="1345659"/>
            <a:ext cx="2217682" cy="517205"/>
          </a:xfrm>
          <a:custGeom>
            <a:avLst/>
            <a:gdLst/>
            <a:ahLst/>
            <a:cxnLst/>
            <a:rect l="l" t="t" r="r" b="b"/>
            <a:pathLst>
              <a:path w="2926080" h="687451">
                <a:moveTo>
                  <a:pt x="0" y="687451"/>
                </a:moveTo>
                <a:lnTo>
                  <a:pt x="2926080" y="687451"/>
                </a:lnTo>
                <a:lnTo>
                  <a:pt x="2926080" y="0"/>
                </a:lnTo>
                <a:lnTo>
                  <a:pt x="0" y="0"/>
                </a:lnTo>
                <a:lnTo>
                  <a:pt x="0" y="687451"/>
                </a:lnTo>
                <a:close/>
              </a:path>
            </a:pathLst>
          </a:custGeom>
          <a:solidFill>
            <a:schemeClr val="accent5"/>
          </a:solidFill>
        </p:spPr>
        <p:txBody>
          <a:bodyPr wrap="square" lIns="0" tIns="0" rIns="0" bIns="0" rtlCol="0" anchor="ctr">
            <a:noAutofit/>
          </a:bodyPr>
          <a:lstStyle/>
          <a:p>
            <a:pPr algn="ctr"/>
            <a:r>
              <a:rPr lang="en-US" sz="1600" b="1" dirty="0" smtClean="0">
                <a:solidFill>
                  <a:srgbClr val="FFFFFF"/>
                </a:solidFill>
                <a:latin typeface="Calibri Light" panose="020F0302020204030204"/>
                <a:cs typeface="Arial"/>
              </a:rPr>
              <a:t>Market Operations</a:t>
            </a:r>
            <a:endParaRPr lang="en-US" sz="1600" dirty="0">
              <a:solidFill>
                <a:prstClr val="black"/>
              </a:solidFill>
              <a:latin typeface="Calibri Light" panose="020F0302020204030204"/>
              <a:cs typeface="Arial"/>
            </a:endParaRPr>
          </a:p>
        </p:txBody>
      </p:sp>
      <p:sp>
        <p:nvSpPr>
          <p:cNvPr id="128" name="object 23"/>
          <p:cNvSpPr/>
          <p:nvPr/>
        </p:nvSpPr>
        <p:spPr>
          <a:xfrm>
            <a:off x="1933742" y="3286070"/>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6350">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DER Forecasting</a:t>
            </a:r>
          </a:p>
        </p:txBody>
      </p:sp>
      <p:sp>
        <p:nvSpPr>
          <p:cNvPr id="129" name="object 23"/>
          <p:cNvSpPr/>
          <p:nvPr/>
        </p:nvSpPr>
        <p:spPr>
          <a:xfrm>
            <a:off x="1933742" y="2599481"/>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6350">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Demand</a:t>
            </a:r>
          </a:p>
          <a:p>
            <a:pPr marL="9555" marR="9555" indent="-5256" algn="ctr">
              <a:lnSpc>
                <a:spcPct val="100099"/>
              </a:lnSpc>
            </a:pPr>
            <a:r>
              <a:rPr lang="en-US" sz="1200" dirty="0">
                <a:solidFill>
                  <a:prstClr val="black"/>
                </a:solidFill>
                <a:cs typeface="Arial"/>
              </a:rPr>
              <a:t>Forecasting</a:t>
            </a:r>
          </a:p>
        </p:txBody>
      </p:sp>
      <p:sp>
        <p:nvSpPr>
          <p:cNvPr id="130" name="object 23"/>
          <p:cNvSpPr/>
          <p:nvPr/>
        </p:nvSpPr>
        <p:spPr>
          <a:xfrm>
            <a:off x="3120752" y="1908453"/>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Hosting</a:t>
            </a:r>
          </a:p>
          <a:p>
            <a:pPr marL="9555" marR="9555" indent="-5256" algn="ctr">
              <a:lnSpc>
                <a:spcPct val="100099"/>
              </a:lnSpc>
            </a:pPr>
            <a:r>
              <a:rPr lang="en-US" sz="1200" dirty="0">
                <a:solidFill>
                  <a:prstClr val="black"/>
                </a:solidFill>
                <a:cs typeface="Arial"/>
              </a:rPr>
              <a:t>Capacity</a:t>
            </a:r>
          </a:p>
        </p:txBody>
      </p:sp>
      <p:sp>
        <p:nvSpPr>
          <p:cNvPr id="131" name="object 23"/>
          <p:cNvSpPr/>
          <p:nvPr/>
        </p:nvSpPr>
        <p:spPr>
          <a:xfrm>
            <a:off x="1933742" y="1908452"/>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chemeClr val="accent4"/>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smtClean="0">
                <a:solidFill>
                  <a:prstClr val="black"/>
                </a:solidFill>
                <a:cs typeface="Arial"/>
              </a:rPr>
              <a:t>Interconnection</a:t>
            </a:r>
            <a:endParaRPr lang="en-US" sz="1200" dirty="0">
              <a:solidFill>
                <a:prstClr val="black"/>
              </a:solidFill>
              <a:cs typeface="Arial"/>
            </a:endParaRPr>
          </a:p>
        </p:txBody>
      </p:sp>
      <p:sp>
        <p:nvSpPr>
          <p:cNvPr id="132" name="object 23"/>
          <p:cNvSpPr/>
          <p:nvPr/>
        </p:nvSpPr>
        <p:spPr>
          <a:xfrm>
            <a:off x="5463907" y="2599482"/>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ISO/DSP Roles, Responsibilities, Interaction</a:t>
            </a:r>
          </a:p>
        </p:txBody>
      </p:sp>
      <p:sp>
        <p:nvSpPr>
          <p:cNvPr id="133" name="object 23"/>
          <p:cNvSpPr/>
          <p:nvPr/>
        </p:nvSpPr>
        <p:spPr>
          <a:xfrm>
            <a:off x="4276897" y="2599481"/>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6350">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Cyber</a:t>
            </a:r>
          </a:p>
          <a:p>
            <a:pPr marL="9555" marR="9555" indent="-5256" algn="ctr">
              <a:lnSpc>
                <a:spcPct val="100099"/>
              </a:lnSpc>
            </a:pPr>
            <a:r>
              <a:rPr lang="en-US" sz="1200" dirty="0">
                <a:solidFill>
                  <a:prstClr val="black"/>
                </a:solidFill>
                <a:cs typeface="Arial"/>
              </a:rPr>
              <a:t>Security</a:t>
            </a:r>
          </a:p>
        </p:txBody>
      </p:sp>
      <p:sp>
        <p:nvSpPr>
          <p:cNvPr id="134" name="object 23"/>
          <p:cNvSpPr/>
          <p:nvPr/>
        </p:nvSpPr>
        <p:spPr>
          <a:xfrm>
            <a:off x="5463907" y="1908453"/>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Monitoring &amp;</a:t>
            </a:r>
          </a:p>
          <a:p>
            <a:pPr marL="9555" marR="9555" indent="-5256" algn="ctr">
              <a:lnSpc>
                <a:spcPct val="100099"/>
              </a:lnSpc>
            </a:pPr>
            <a:r>
              <a:rPr lang="en-US" sz="1200" dirty="0">
                <a:solidFill>
                  <a:prstClr val="black"/>
                </a:solidFill>
                <a:cs typeface="Arial"/>
              </a:rPr>
              <a:t>Control</a:t>
            </a:r>
          </a:p>
        </p:txBody>
      </p:sp>
      <p:sp>
        <p:nvSpPr>
          <p:cNvPr id="135" name="object 23"/>
          <p:cNvSpPr/>
          <p:nvPr/>
        </p:nvSpPr>
        <p:spPr>
          <a:xfrm>
            <a:off x="4276897" y="1908452"/>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smtClean="0">
                <a:solidFill>
                  <a:prstClr val="black"/>
                </a:solidFill>
                <a:cs typeface="Arial"/>
              </a:rPr>
              <a:t>System Data</a:t>
            </a:r>
            <a:endParaRPr lang="en-US" sz="1200" dirty="0">
              <a:solidFill>
                <a:prstClr val="black"/>
              </a:solidFill>
              <a:cs typeface="Arial"/>
            </a:endParaRPr>
          </a:p>
        </p:txBody>
      </p:sp>
      <p:sp>
        <p:nvSpPr>
          <p:cNvPr id="136" name="object 23"/>
          <p:cNvSpPr/>
          <p:nvPr/>
        </p:nvSpPr>
        <p:spPr>
          <a:xfrm>
            <a:off x="7804544" y="2599482"/>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6350">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Electric Vehicle Supply Equipment</a:t>
            </a:r>
          </a:p>
        </p:txBody>
      </p:sp>
      <p:sp>
        <p:nvSpPr>
          <p:cNvPr id="137" name="object 23"/>
          <p:cNvSpPr/>
          <p:nvPr/>
        </p:nvSpPr>
        <p:spPr>
          <a:xfrm>
            <a:off x="6617534" y="2599481"/>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rgbClr val="ED7D31"/>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smtClean="0">
                <a:solidFill>
                  <a:prstClr val="black"/>
                </a:solidFill>
                <a:cs typeface="Arial"/>
              </a:rPr>
              <a:t>DER Sourcing - Procurement</a:t>
            </a:r>
            <a:endParaRPr lang="en-US" sz="1200" dirty="0">
              <a:solidFill>
                <a:prstClr val="black"/>
              </a:solidFill>
              <a:cs typeface="Arial"/>
            </a:endParaRPr>
          </a:p>
        </p:txBody>
      </p:sp>
      <p:sp>
        <p:nvSpPr>
          <p:cNvPr id="138" name="object 23"/>
          <p:cNvSpPr/>
          <p:nvPr/>
        </p:nvSpPr>
        <p:spPr>
          <a:xfrm>
            <a:off x="7804544" y="1908453"/>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chemeClr val="accent2"/>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Customer Data</a:t>
            </a:r>
          </a:p>
        </p:txBody>
      </p:sp>
      <p:sp>
        <p:nvSpPr>
          <p:cNvPr id="139" name="object 23"/>
          <p:cNvSpPr/>
          <p:nvPr/>
        </p:nvSpPr>
        <p:spPr>
          <a:xfrm>
            <a:off x="6617534" y="1908452"/>
            <a:ext cx="1031925" cy="619155"/>
          </a:xfrm>
          <a:custGeom>
            <a:avLst/>
            <a:gdLst/>
            <a:ahLst/>
            <a:cxnLst/>
            <a:rect l="l" t="t" r="r" b="b"/>
            <a:pathLst>
              <a:path w="1371600" h="822960">
                <a:moveTo>
                  <a:pt x="0" y="822960"/>
                </a:moveTo>
                <a:lnTo>
                  <a:pt x="1371600" y="822960"/>
                </a:lnTo>
                <a:lnTo>
                  <a:pt x="1371600" y="0"/>
                </a:lnTo>
                <a:lnTo>
                  <a:pt x="0" y="0"/>
                </a:lnTo>
                <a:lnTo>
                  <a:pt x="0" y="822960"/>
                </a:lnTo>
                <a:close/>
              </a:path>
            </a:pathLst>
          </a:custGeom>
          <a:solidFill>
            <a:schemeClr val="accent3">
              <a:lumMod val="40000"/>
              <a:lumOff val="60000"/>
            </a:schemeClr>
          </a:solidFill>
          <a:ln w="28575">
            <a:solidFill>
              <a:srgbClr val="00B050"/>
            </a:solidFill>
          </a:ln>
        </p:spPr>
        <p:style>
          <a:lnRef idx="1">
            <a:schemeClr val="accent3"/>
          </a:lnRef>
          <a:fillRef idx="2">
            <a:schemeClr val="accent3"/>
          </a:fillRef>
          <a:effectRef idx="1">
            <a:schemeClr val="accent3"/>
          </a:effectRef>
          <a:fontRef idx="minor">
            <a:schemeClr val="dk1"/>
          </a:fontRef>
        </p:style>
        <p:txBody>
          <a:bodyPr wrap="square" lIns="0" tIns="0" rIns="0" bIns="0" rtlCol="0" anchor="ctr">
            <a:noAutofit/>
          </a:bodyPr>
          <a:lstStyle/>
          <a:p>
            <a:pPr marL="9555" marR="9555" indent="-5256" algn="ctr">
              <a:lnSpc>
                <a:spcPct val="100099"/>
              </a:lnSpc>
            </a:pPr>
            <a:r>
              <a:rPr lang="en-US" sz="1200" dirty="0">
                <a:solidFill>
                  <a:prstClr val="black"/>
                </a:solidFill>
                <a:cs typeface="Arial"/>
              </a:rPr>
              <a:t>Granular</a:t>
            </a:r>
          </a:p>
          <a:p>
            <a:pPr marL="9555" marR="9555" indent="-5256" algn="ctr">
              <a:lnSpc>
                <a:spcPct val="100099"/>
              </a:lnSpc>
            </a:pPr>
            <a:r>
              <a:rPr lang="en-US" sz="1200" dirty="0">
                <a:solidFill>
                  <a:prstClr val="black"/>
                </a:solidFill>
                <a:cs typeface="Arial"/>
              </a:rPr>
              <a:t>Pricing</a:t>
            </a:r>
          </a:p>
        </p:txBody>
      </p:sp>
      <p:sp>
        <p:nvSpPr>
          <p:cNvPr id="6" name="Rectangle 5"/>
          <p:cNvSpPr/>
          <p:nvPr/>
        </p:nvSpPr>
        <p:spPr>
          <a:xfrm>
            <a:off x="5155876" y="4415380"/>
            <a:ext cx="3547061" cy="415498"/>
          </a:xfrm>
          <a:prstGeom prst="rect">
            <a:avLst/>
          </a:prstGeom>
        </p:spPr>
        <p:txBody>
          <a:bodyPr wrap="none">
            <a:spAutoFit/>
          </a:bodyPr>
          <a:lstStyle/>
          <a:p>
            <a:pPr>
              <a:lnSpc>
                <a:spcPct val="150000"/>
              </a:lnSpc>
            </a:pPr>
            <a:r>
              <a:rPr lang="en-US" sz="1400" dirty="0">
                <a:solidFill>
                  <a:prstClr val="black"/>
                </a:solidFill>
              </a:rPr>
              <a:t>Currently scheduled </a:t>
            </a:r>
            <a:r>
              <a:rPr lang="en-US" sz="1400" dirty="0" smtClean="0">
                <a:solidFill>
                  <a:prstClr val="black"/>
                </a:solidFill>
              </a:rPr>
              <a:t>Engagement </a:t>
            </a:r>
            <a:r>
              <a:rPr lang="en-US" sz="1400" dirty="0">
                <a:solidFill>
                  <a:prstClr val="black"/>
                </a:solidFill>
              </a:rPr>
              <a:t>G</a:t>
            </a:r>
            <a:r>
              <a:rPr lang="en-US" sz="1400" dirty="0" smtClean="0">
                <a:solidFill>
                  <a:prstClr val="black"/>
                </a:solidFill>
              </a:rPr>
              <a:t>roup </a:t>
            </a:r>
            <a:r>
              <a:rPr lang="en-US" sz="1400" dirty="0">
                <a:solidFill>
                  <a:prstClr val="black"/>
                </a:solidFill>
              </a:rPr>
              <a:t>topics</a:t>
            </a:r>
          </a:p>
        </p:txBody>
      </p:sp>
      <p:sp>
        <p:nvSpPr>
          <p:cNvPr id="140" name="Rectangle 139"/>
          <p:cNvSpPr/>
          <p:nvPr/>
        </p:nvSpPr>
        <p:spPr>
          <a:xfrm>
            <a:off x="4855884" y="4547105"/>
            <a:ext cx="214118" cy="15204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mtClean="0">
              <a:solidFill>
                <a:prstClr val="white"/>
              </a:solidFill>
            </a:endParaRPr>
          </a:p>
        </p:txBody>
      </p:sp>
      <p:sp>
        <p:nvSpPr>
          <p:cNvPr id="29" name="Rectangle 28"/>
          <p:cNvSpPr/>
          <p:nvPr/>
        </p:nvSpPr>
        <p:spPr>
          <a:xfrm>
            <a:off x="4855884" y="4972401"/>
            <a:ext cx="214118" cy="152047"/>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mtClean="0">
              <a:solidFill>
                <a:prstClr val="white"/>
              </a:solidFill>
            </a:endParaRPr>
          </a:p>
        </p:txBody>
      </p:sp>
      <p:sp>
        <p:nvSpPr>
          <p:cNvPr id="30" name="Rectangle 29"/>
          <p:cNvSpPr/>
          <p:nvPr/>
        </p:nvSpPr>
        <p:spPr>
          <a:xfrm>
            <a:off x="5155875" y="4819220"/>
            <a:ext cx="3296352" cy="415498"/>
          </a:xfrm>
          <a:prstGeom prst="rect">
            <a:avLst/>
          </a:prstGeom>
        </p:spPr>
        <p:txBody>
          <a:bodyPr wrap="none">
            <a:spAutoFit/>
          </a:bodyPr>
          <a:lstStyle/>
          <a:p>
            <a:pPr>
              <a:lnSpc>
                <a:spcPct val="150000"/>
              </a:lnSpc>
            </a:pPr>
            <a:r>
              <a:rPr lang="en-US" sz="1400" dirty="0">
                <a:solidFill>
                  <a:prstClr val="black"/>
                </a:solidFill>
              </a:rPr>
              <a:t>Currently scheduled </a:t>
            </a:r>
            <a:r>
              <a:rPr lang="en-US" sz="1400" dirty="0" smtClean="0">
                <a:solidFill>
                  <a:prstClr val="black"/>
                </a:solidFill>
              </a:rPr>
              <a:t>Advisory Group topics</a:t>
            </a:r>
            <a:endParaRPr lang="en-US" sz="1400" dirty="0">
              <a:solidFill>
                <a:prstClr val="black"/>
              </a:solidFill>
            </a:endParaRPr>
          </a:p>
        </p:txBody>
      </p:sp>
    </p:spTree>
    <p:extLst>
      <p:ext uri="{BB962C8B-B14F-4D97-AF65-F5344CB8AC3E}">
        <p14:creationId xmlns:p14="http://schemas.microsoft.com/office/powerpoint/2010/main" val="1656263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and Grid Ops Schedule – Subject to Revision</a:t>
            </a:r>
            <a:endParaRPr lang="en-US" dirty="0"/>
          </a:p>
        </p:txBody>
      </p:sp>
      <p:sp>
        <p:nvSpPr>
          <p:cNvPr id="79" name="Rectangle 78"/>
          <p:cNvSpPr/>
          <p:nvPr/>
        </p:nvSpPr>
        <p:spPr>
          <a:xfrm>
            <a:off x="202236" y="1865991"/>
            <a:ext cx="8881439" cy="41864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0" name="Rectangle 79"/>
          <p:cNvSpPr/>
          <p:nvPr/>
        </p:nvSpPr>
        <p:spPr>
          <a:xfrm>
            <a:off x="170067" y="1445080"/>
            <a:ext cx="8880394" cy="3444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81" name="Straight Connector 80"/>
          <p:cNvCxnSpPr/>
          <p:nvPr/>
        </p:nvCxnSpPr>
        <p:spPr>
          <a:xfrm flipV="1">
            <a:off x="408370" y="1240973"/>
            <a:ext cx="8696070" cy="817"/>
          </a:xfrm>
          <a:prstGeom prst="line">
            <a:avLst/>
          </a:prstGeom>
          <a:ln w="38100">
            <a:solidFill>
              <a:schemeClr val="accent1">
                <a:lumMod val="60000"/>
                <a:lumOff val="4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1615532" y="1165159"/>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009302" y="1144771"/>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280853" y="1124384"/>
            <a:ext cx="0" cy="207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5570684" y="1155180"/>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6216316" y="1169105"/>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7488229" y="115648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732351" y="898892"/>
            <a:ext cx="469030" cy="246221"/>
          </a:xfrm>
          <a:prstGeom prst="rect">
            <a:avLst/>
          </a:prstGeom>
          <a:noFill/>
        </p:spPr>
        <p:txBody>
          <a:bodyPr wrap="square" rtlCol="0">
            <a:spAutoFit/>
          </a:bodyPr>
          <a:lstStyle/>
          <a:p>
            <a:pPr algn="ctr"/>
            <a:r>
              <a:rPr lang="en-US" sz="1000" b="1" dirty="0" smtClean="0">
                <a:solidFill>
                  <a:prstClr val="black"/>
                </a:solidFill>
              </a:rPr>
              <a:t>5/23</a:t>
            </a:r>
            <a:endParaRPr lang="en-US" sz="1000" b="1" dirty="0">
              <a:solidFill>
                <a:prstClr val="black"/>
              </a:solidFill>
            </a:endParaRPr>
          </a:p>
        </p:txBody>
      </p:sp>
      <p:sp>
        <p:nvSpPr>
          <p:cNvPr id="89" name="TextBox 88"/>
          <p:cNvSpPr txBox="1"/>
          <p:nvPr/>
        </p:nvSpPr>
        <p:spPr>
          <a:xfrm>
            <a:off x="1381017" y="888838"/>
            <a:ext cx="469030" cy="246221"/>
          </a:xfrm>
          <a:prstGeom prst="rect">
            <a:avLst/>
          </a:prstGeom>
          <a:noFill/>
        </p:spPr>
        <p:txBody>
          <a:bodyPr wrap="square" rtlCol="0">
            <a:spAutoFit/>
          </a:bodyPr>
          <a:lstStyle/>
          <a:p>
            <a:pPr algn="ctr"/>
            <a:r>
              <a:rPr lang="en-US" sz="1000" b="1" dirty="0" smtClean="0">
                <a:solidFill>
                  <a:prstClr val="black"/>
                </a:solidFill>
              </a:rPr>
              <a:t>5/30</a:t>
            </a:r>
            <a:endParaRPr lang="en-US" sz="1000" b="1" dirty="0">
              <a:solidFill>
                <a:prstClr val="black"/>
              </a:solidFill>
            </a:endParaRPr>
          </a:p>
        </p:txBody>
      </p:sp>
      <p:sp>
        <p:nvSpPr>
          <p:cNvPr id="90" name="TextBox 89"/>
          <p:cNvSpPr txBox="1"/>
          <p:nvPr/>
        </p:nvSpPr>
        <p:spPr>
          <a:xfrm>
            <a:off x="2058306" y="898908"/>
            <a:ext cx="469030" cy="246221"/>
          </a:xfrm>
          <a:prstGeom prst="rect">
            <a:avLst/>
          </a:prstGeom>
          <a:noFill/>
        </p:spPr>
        <p:txBody>
          <a:bodyPr wrap="square" rtlCol="0">
            <a:spAutoFit/>
          </a:bodyPr>
          <a:lstStyle/>
          <a:p>
            <a:pPr algn="ctr"/>
            <a:r>
              <a:rPr lang="en-US" sz="1000" b="1" dirty="0" smtClean="0">
                <a:solidFill>
                  <a:prstClr val="black"/>
                </a:solidFill>
              </a:rPr>
              <a:t>6/6</a:t>
            </a:r>
            <a:endParaRPr lang="en-US" sz="1000" b="1" dirty="0">
              <a:solidFill>
                <a:prstClr val="black"/>
              </a:solidFill>
            </a:endParaRPr>
          </a:p>
        </p:txBody>
      </p:sp>
      <p:sp>
        <p:nvSpPr>
          <p:cNvPr id="91" name="TextBox 90"/>
          <p:cNvSpPr txBox="1"/>
          <p:nvPr/>
        </p:nvSpPr>
        <p:spPr>
          <a:xfrm>
            <a:off x="2774787" y="908856"/>
            <a:ext cx="469030" cy="246221"/>
          </a:xfrm>
          <a:prstGeom prst="rect">
            <a:avLst/>
          </a:prstGeom>
          <a:noFill/>
        </p:spPr>
        <p:txBody>
          <a:bodyPr wrap="square" rtlCol="0">
            <a:spAutoFit/>
          </a:bodyPr>
          <a:lstStyle/>
          <a:p>
            <a:pPr algn="ctr"/>
            <a:r>
              <a:rPr lang="en-US" sz="1000" b="1" dirty="0" smtClean="0">
                <a:solidFill>
                  <a:prstClr val="black"/>
                </a:solidFill>
              </a:rPr>
              <a:t>6/13</a:t>
            </a:r>
            <a:endParaRPr lang="en-US" sz="1000" b="1" dirty="0">
              <a:solidFill>
                <a:prstClr val="black"/>
              </a:solidFill>
            </a:endParaRPr>
          </a:p>
        </p:txBody>
      </p:sp>
      <p:sp>
        <p:nvSpPr>
          <p:cNvPr id="92" name="TextBox 91"/>
          <p:cNvSpPr txBox="1"/>
          <p:nvPr/>
        </p:nvSpPr>
        <p:spPr>
          <a:xfrm>
            <a:off x="3393381" y="899252"/>
            <a:ext cx="469030" cy="246221"/>
          </a:xfrm>
          <a:prstGeom prst="rect">
            <a:avLst/>
          </a:prstGeom>
          <a:noFill/>
        </p:spPr>
        <p:txBody>
          <a:bodyPr wrap="square" rtlCol="0">
            <a:spAutoFit/>
          </a:bodyPr>
          <a:lstStyle/>
          <a:p>
            <a:pPr algn="ctr"/>
            <a:r>
              <a:rPr lang="en-US" sz="1000" b="1" dirty="0" smtClean="0">
                <a:solidFill>
                  <a:prstClr val="black"/>
                </a:solidFill>
              </a:rPr>
              <a:t>6/20</a:t>
            </a:r>
            <a:endParaRPr lang="en-US" sz="1000" b="1" dirty="0">
              <a:solidFill>
                <a:prstClr val="black"/>
              </a:solidFill>
            </a:endParaRPr>
          </a:p>
        </p:txBody>
      </p:sp>
      <p:cxnSp>
        <p:nvCxnSpPr>
          <p:cNvPr id="93" name="Straight Connector 92"/>
          <p:cNvCxnSpPr/>
          <p:nvPr/>
        </p:nvCxnSpPr>
        <p:spPr>
          <a:xfrm>
            <a:off x="8653348" y="1148329"/>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5328921" y="895335"/>
            <a:ext cx="469030" cy="246221"/>
          </a:xfrm>
          <a:prstGeom prst="rect">
            <a:avLst/>
          </a:prstGeom>
          <a:noFill/>
        </p:spPr>
        <p:txBody>
          <a:bodyPr wrap="square" rtlCol="0">
            <a:spAutoFit/>
          </a:bodyPr>
          <a:lstStyle/>
          <a:p>
            <a:pPr algn="ctr"/>
            <a:r>
              <a:rPr lang="en-US" sz="1000" b="1" dirty="0" smtClean="0">
                <a:solidFill>
                  <a:prstClr val="black"/>
                </a:solidFill>
              </a:rPr>
              <a:t>7/11</a:t>
            </a:r>
            <a:endParaRPr lang="en-US" sz="1000" b="1" dirty="0">
              <a:solidFill>
                <a:prstClr val="black"/>
              </a:solidFill>
            </a:endParaRPr>
          </a:p>
        </p:txBody>
      </p:sp>
      <p:sp>
        <p:nvSpPr>
          <p:cNvPr id="95" name="Flowchart: Decision 94"/>
          <p:cNvSpPr/>
          <p:nvPr/>
        </p:nvSpPr>
        <p:spPr>
          <a:xfrm>
            <a:off x="5703833" y="1539391"/>
            <a:ext cx="941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6" name="Flowchart: Decision 95"/>
          <p:cNvSpPr/>
          <p:nvPr/>
        </p:nvSpPr>
        <p:spPr>
          <a:xfrm>
            <a:off x="1798434" y="1555015"/>
            <a:ext cx="941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7" name="TextBox 96"/>
          <p:cNvSpPr txBox="1"/>
          <p:nvPr/>
        </p:nvSpPr>
        <p:spPr>
          <a:xfrm>
            <a:off x="245738" y="1468369"/>
            <a:ext cx="1369793" cy="307777"/>
          </a:xfrm>
          <a:prstGeom prst="rect">
            <a:avLst/>
          </a:prstGeom>
          <a:noFill/>
        </p:spPr>
        <p:txBody>
          <a:bodyPr wrap="square" rtlCol="0">
            <a:spAutoFit/>
          </a:bodyPr>
          <a:lstStyle/>
          <a:p>
            <a:r>
              <a:rPr lang="en-US" sz="1400" b="1" dirty="0" smtClean="0">
                <a:solidFill>
                  <a:prstClr val="black"/>
                </a:solidFill>
              </a:rPr>
              <a:t>Advisory Group</a:t>
            </a:r>
            <a:endParaRPr lang="en-US" sz="1400" b="1" dirty="0">
              <a:solidFill>
                <a:prstClr val="black"/>
              </a:solidFill>
            </a:endParaRPr>
          </a:p>
        </p:txBody>
      </p:sp>
      <p:cxnSp>
        <p:nvCxnSpPr>
          <p:cNvPr id="98" name="Straight Connector 97"/>
          <p:cNvCxnSpPr/>
          <p:nvPr/>
        </p:nvCxnSpPr>
        <p:spPr>
          <a:xfrm>
            <a:off x="435265" y="1165159"/>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249580" y="888544"/>
            <a:ext cx="469030" cy="246221"/>
          </a:xfrm>
          <a:prstGeom prst="rect">
            <a:avLst/>
          </a:prstGeom>
          <a:noFill/>
        </p:spPr>
        <p:txBody>
          <a:bodyPr wrap="square" rtlCol="0">
            <a:spAutoFit/>
          </a:bodyPr>
          <a:lstStyle/>
          <a:p>
            <a:pPr algn="ctr"/>
            <a:r>
              <a:rPr lang="en-US" sz="1000" b="1" dirty="0" smtClean="0">
                <a:solidFill>
                  <a:prstClr val="black"/>
                </a:solidFill>
              </a:rPr>
              <a:t>5/16</a:t>
            </a:r>
            <a:endParaRPr lang="en-US" sz="1000" b="1" dirty="0">
              <a:solidFill>
                <a:prstClr val="black"/>
              </a:solidFill>
            </a:endParaRPr>
          </a:p>
        </p:txBody>
      </p:sp>
      <p:sp>
        <p:nvSpPr>
          <p:cNvPr id="100" name="TextBox 99"/>
          <p:cNvSpPr txBox="1"/>
          <p:nvPr/>
        </p:nvSpPr>
        <p:spPr>
          <a:xfrm>
            <a:off x="245680" y="2106101"/>
            <a:ext cx="2447801" cy="523220"/>
          </a:xfrm>
          <a:prstGeom prst="rect">
            <a:avLst/>
          </a:prstGeom>
          <a:noFill/>
        </p:spPr>
        <p:txBody>
          <a:bodyPr wrap="square" rtlCol="0">
            <a:spAutoFit/>
          </a:bodyPr>
          <a:lstStyle/>
          <a:p>
            <a:r>
              <a:rPr lang="en-US" sz="1400" b="1" dirty="0" smtClean="0"/>
              <a:t>Distribution System Planning</a:t>
            </a:r>
          </a:p>
          <a:p>
            <a:r>
              <a:rPr lang="en-US" sz="1400" b="1" dirty="0" smtClean="0"/>
              <a:t>Hosting Capacity</a:t>
            </a:r>
            <a:endParaRPr lang="en-US" sz="1100" b="1" dirty="0"/>
          </a:p>
        </p:txBody>
      </p:sp>
      <p:sp>
        <p:nvSpPr>
          <p:cNvPr id="101" name="Flowchart: Decision 100"/>
          <p:cNvSpPr/>
          <p:nvPr/>
        </p:nvSpPr>
        <p:spPr>
          <a:xfrm>
            <a:off x="2233585" y="4465368"/>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02" name="Flowchart: Decision 101"/>
          <p:cNvSpPr/>
          <p:nvPr/>
        </p:nvSpPr>
        <p:spPr>
          <a:xfrm>
            <a:off x="1061004" y="4465368"/>
            <a:ext cx="94118" cy="155863"/>
          </a:xfrm>
          <a:prstGeom prst="flowChartDecision">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03" name="TextBox 102"/>
          <p:cNvSpPr txBox="1"/>
          <p:nvPr/>
        </p:nvSpPr>
        <p:spPr>
          <a:xfrm>
            <a:off x="655374" y="4768682"/>
            <a:ext cx="905377" cy="769441"/>
          </a:xfrm>
          <a:prstGeom prst="rect">
            <a:avLst/>
          </a:prstGeom>
          <a:noFill/>
        </p:spPr>
        <p:txBody>
          <a:bodyPr wrap="square" rtlCol="0">
            <a:spAutoFit/>
          </a:bodyPr>
          <a:lstStyle/>
          <a:p>
            <a:pPr algn="ctr"/>
            <a:r>
              <a:rPr lang="en-US" sz="1100" dirty="0" smtClean="0">
                <a:solidFill>
                  <a:srgbClr val="0067AB">
                    <a:lumMod val="75000"/>
                  </a:srgbClr>
                </a:solidFill>
              </a:rPr>
              <a:t>5/23 </a:t>
            </a:r>
          </a:p>
          <a:p>
            <a:pPr algn="ctr"/>
            <a:r>
              <a:rPr lang="en-US" sz="1100" dirty="0">
                <a:solidFill>
                  <a:srgbClr val="0067AB">
                    <a:lumMod val="75000"/>
                  </a:srgbClr>
                </a:solidFill>
              </a:rPr>
              <a:t>(</a:t>
            </a:r>
            <a:r>
              <a:rPr lang="en-US" sz="1100" dirty="0" smtClean="0">
                <a:solidFill>
                  <a:srgbClr val="0067AB">
                    <a:lumMod val="75000"/>
                  </a:srgbClr>
                </a:solidFill>
              </a:rPr>
              <a:t>By Phone) </a:t>
            </a:r>
          </a:p>
          <a:p>
            <a:pPr algn="ctr"/>
            <a:r>
              <a:rPr lang="en-US" sz="1100" dirty="0" smtClean="0">
                <a:solidFill>
                  <a:srgbClr val="0067AB">
                    <a:lumMod val="75000"/>
                  </a:srgbClr>
                </a:solidFill>
              </a:rPr>
              <a:t>Kick-off Meeting</a:t>
            </a:r>
            <a:endParaRPr lang="en-US" sz="1000" dirty="0">
              <a:solidFill>
                <a:srgbClr val="0067AB">
                  <a:lumMod val="75000"/>
                </a:srgbClr>
              </a:solidFill>
            </a:endParaRPr>
          </a:p>
        </p:txBody>
      </p:sp>
      <p:sp>
        <p:nvSpPr>
          <p:cNvPr id="104" name="TextBox 103"/>
          <p:cNvSpPr txBox="1"/>
          <p:nvPr/>
        </p:nvSpPr>
        <p:spPr>
          <a:xfrm>
            <a:off x="1496714" y="4767049"/>
            <a:ext cx="1656911" cy="769441"/>
          </a:xfrm>
          <a:prstGeom prst="rect">
            <a:avLst/>
          </a:prstGeom>
          <a:noFill/>
        </p:spPr>
        <p:txBody>
          <a:bodyPr wrap="square" rtlCol="0">
            <a:spAutoFit/>
          </a:bodyPr>
          <a:lstStyle/>
          <a:p>
            <a:pPr algn="ctr"/>
            <a:r>
              <a:rPr lang="en-US" sz="1100" dirty="0">
                <a:solidFill>
                  <a:srgbClr val="0067AB">
                    <a:lumMod val="75000"/>
                  </a:srgbClr>
                </a:solidFill>
              </a:rPr>
              <a:t>6/2 </a:t>
            </a:r>
            <a:r>
              <a:rPr lang="en-US" sz="1100" dirty="0" smtClean="0">
                <a:solidFill>
                  <a:srgbClr val="0067AB">
                    <a:lumMod val="75000"/>
                  </a:srgbClr>
                </a:solidFill>
              </a:rPr>
              <a:t>Albany </a:t>
            </a:r>
            <a:r>
              <a:rPr lang="en-US" sz="1100" dirty="0">
                <a:solidFill>
                  <a:srgbClr val="0067AB">
                    <a:lumMod val="75000"/>
                  </a:srgbClr>
                </a:solidFill>
              </a:rPr>
              <a:t>(afternoon)</a:t>
            </a:r>
            <a:endParaRPr lang="en-US" sz="1000" dirty="0" smtClean="0">
              <a:solidFill>
                <a:srgbClr val="0067AB">
                  <a:lumMod val="75000"/>
                </a:srgbClr>
              </a:solidFill>
            </a:endParaRPr>
          </a:p>
          <a:p>
            <a:pPr algn="ctr"/>
            <a:r>
              <a:rPr lang="en-US" sz="1100" dirty="0">
                <a:solidFill>
                  <a:srgbClr val="0067AB">
                    <a:lumMod val="75000"/>
                  </a:srgbClr>
                </a:solidFill>
              </a:rPr>
              <a:t>Types of information most useful to </a:t>
            </a:r>
            <a:r>
              <a:rPr lang="en-US" sz="1100" dirty="0" smtClean="0">
                <a:solidFill>
                  <a:srgbClr val="0067AB">
                    <a:lumMod val="75000"/>
                  </a:srgbClr>
                </a:solidFill>
              </a:rPr>
              <a:t>stakeholders</a:t>
            </a:r>
            <a:endParaRPr lang="en-US" sz="1000" dirty="0" smtClean="0">
              <a:solidFill>
                <a:srgbClr val="0067AB">
                  <a:lumMod val="75000"/>
                </a:srgbClr>
              </a:solidFill>
            </a:endParaRPr>
          </a:p>
        </p:txBody>
      </p:sp>
      <p:sp>
        <p:nvSpPr>
          <p:cNvPr id="105" name="Flowchart: Decision 104"/>
          <p:cNvSpPr/>
          <p:nvPr/>
        </p:nvSpPr>
        <p:spPr>
          <a:xfrm>
            <a:off x="3497069" y="4465367"/>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06" name="TextBox 105"/>
          <p:cNvSpPr txBox="1"/>
          <p:nvPr/>
        </p:nvSpPr>
        <p:spPr>
          <a:xfrm>
            <a:off x="3962178" y="4767049"/>
            <a:ext cx="1656911" cy="600164"/>
          </a:xfrm>
          <a:prstGeom prst="rect">
            <a:avLst/>
          </a:prstGeom>
          <a:noFill/>
        </p:spPr>
        <p:txBody>
          <a:bodyPr wrap="square" rtlCol="0">
            <a:spAutoFit/>
          </a:bodyPr>
          <a:lstStyle/>
          <a:p>
            <a:pPr algn="ctr"/>
            <a:r>
              <a:rPr lang="en-US" sz="1100" dirty="0">
                <a:solidFill>
                  <a:srgbClr val="0067AB">
                    <a:lumMod val="75000"/>
                  </a:srgbClr>
                </a:solidFill>
              </a:rPr>
              <a:t>6/30 </a:t>
            </a:r>
            <a:r>
              <a:rPr lang="en-US" sz="1100" dirty="0" smtClean="0">
                <a:solidFill>
                  <a:srgbClr val="0067AB">
                    <a:lumMod val="75000"/>
                  </a:srgbClr>
                </a:solidFill>
              </a:rPr>
              <a:t>NYC</a:t>
            </a:r>
            <a:endParaRPr lang="en-US" sz="1000" dirty="0" smtClean="0">
              <a:solidFill>
                <a:srgbClr val="0067AB">
                  <a:lumMod val="75000"/>
                </a:srgbClr>
              </a:solidFill>
            </a:endParaRPr>
          </a:p>
          <a:p>
            <a:pPr algn="ctr"/>
            <a:r>
              <a:rPr lang="en-US" sz="1100" dirty="0">
                <a:solidFill>
                  <a:srgbClr val="0067AB">
                    <a:lumMod val="75000"/>
                  </a:srgbClr>
                </a:solidFill>
              </a:rPr>
              <a:t>Addressing </a:t>
            </a:r>
            <a:endParaRPr lang="en-US" sz="1100" dirty="0" smtClean="0">
              <a:solidFill>
                <a:srgbClr val="0067AB">
                  <a:lumMod val="75000"/>
                </a:srgbClr>
              </a:solidFill>
            </a:endParaRPr>
          </a:p>
          <a:p>
            <a:pPr algn="ctr"/>
            <a:r>
              <a:rPr lang="en-US" sz="1100" dirty="0" smtClean="0">
                <a:solidFill>
                  <a:srgbClr val="0067AB">
                    <a:lumMod val="75000"/>
                  </a:srgbClr>
                </a:solidFill>
              </a:rPr>
              <a:t>security concerns</a:t>
            </a:r>
            <a:endParaRPr lang="en-US" sz="1000" dirty="0" smtClean="0">
              <a:solidFill>
                <a:srgbClr val="0067AB">
                  <a:lumMod val="75000"/>
                </a:srgbClr>
              </a:solidFill>
            </a:endParaRPr>
          </a:p>
        </p:txBody>
      </p:sp>
      <p:sp>
        <p:nvSpPr>
          <p:cNvPr id="107" name="Flowchart: Decision 106"/>
          <p:cNvSpPr/>
          <p:nvPr/>
        </p:nvSpPr>
        <p:spPr>
          <a:xfrm>
            <a:off x="4726703" y="4464339"/>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08" name="TextBox 107"/>
          <p:cNvSpPr txBox="1"/>
          <p:nvPr/>
        </p:nvSpPr>
        <p:spPr>
          <a:xfrm>
            <a:off x="2745106" y="4758385"/>
            <a:ext cx="1656911" cy="769441"/>
          </a:xfrm>
          <a:prstGeom prst="rect">
            <a:avLst/>
          </a:prstGeom>
          <a:noFill/>
        </p:spPr>
        <p:txBody>
          <a:bodyPr wrap="square" rtlCol="0">
            <a:spAutoFit/>
          </a:bodyPr>
          <a:lstStyle/>
          <a:p>
            <a:pPr algn="ctr"/>
            <a:r>
              <a:rPr lang="en-US" sz="1100" dirty="0">
                <a:solidFill>
                  <a:srgbClr val="0067AB">
                    <a:lumMod val="75000"/>
                  </a:srgbClr>
                </a:solidFill>
              </a:rPr>
              <a:t>6/16 </a:t>
            </a:r>
            <a:r>
              <a:rPr lang="en-US" sz="1100" dirty="0" smtClean="0">
                <a:solidFill>
                  <a:srgbClr val="0067AB">
                    <a:lumMod val="75000"/>
                  </a:srgbClr>
                </a:solidFill>
              </a:rPr>
              <a:t>NYC</a:t>
            </a:r>
            <a:endParaRPr lang="en-US" sz="1000" dirty="0">
              <a:solidFill>
                <a:srgbClr val="0067AB">
                  <a:lumMod val="75000"/>
                </a:srgbClr>
              </a:solidFill>
            </a:endParaRPr>
          </a:p>
          <a:p>
            <a:pPr algn="ctr"/>
            <a:r>
              <a:rPr lang="en-US" sz="1100" dirty="0">
                <a:solidFill>
                  <a:srgbClr val="0067AB">
                    <a:lumMod val="75000"/>
                  </a:srgbClr>
                </a:solidFill>
              </a:rPr>
              <a:t>Providing useful </a:t>
            </a:r>
            <a:r>
              <a:rPr lang="en-US" sz="1100" dirty="0" smtClean="0">
                <a:solidFill>
                  <a:srgbClr val="0067AB">
                    <a:lumMod val="75000"/>
                  </a:srgbClr>
                </a:solidFill>
              </a:rPr>
              <a:t>information</a:t>
            </a:r>
            <a:r>
              <a:rPr lang="en-US" sz="1100" dirty="0">
                <a:solidFill>
                  <a:srgbClr val="0067AB">
                    <a:lumMod val="75000"/>
                  </a:srgbClr>
                </a:solidFill>
              </a:rPr>
              <a:t>, </a:t>
            </a:r>
            <a:endParaRPr lang="en-US" sz="1100" dirty="0" smtClean="0">
              <a:solidFill>
                <a:srgbClr val="0067AB">
                  <a:lumMod val="75000"/>
                </a:srgbClr>
              </a:solidFill>
            </a:endParaRPr>
          </a:p>
          <a:p>
            <a:pPr algn="ctr"/>
            <a:r>
              <a:rPr lang="en-US" sz="1100" dirty="0" smtClean="0">
                <a:solidFill>
                  <a:srgbClr val="0067AB">
                    <a:lumMod val="75000"/>
                  </a:srgbClr>
                </a:solidFill>
              </a:rPr>
              <a:t>what </a:t>
            </a:r>
            <a:r>
              <a:rPr lang="en-US" sz="1100" dirty="0">
                <a:solidFill>
                  <a:srgbClr val="0067AB">
                    <a:lumMod val="75000"/>
                  </a:srgbClr>
                </a:solidFill>
              </a:rPr>
              <a:t>and how </a:t>
            </a:r>
          </a:p>
        </p:txBody>
      </p:sp>
      <p:sp>
        <p:nvSpPr>
          <p:cNvPr id="109" name="TextBox 108"/>
          <p:cNvSpPr txBox="1"/>
          <p:nvPr/>
        </p:nvSpPr>
        <p:spPr>
          <a:xfrm>
            <a:off x="1859614" y="1522460"/>
            <a:ext cx="905377" cy="246221"/>
          </a:xfrm>
          <a:prstGeom prst="rect">
            <a:avLst/>
          </a:prstGeom>
          <a:noFill/>
        </p:spPr>
        <p:txBody>
          <a:bodyPr wrap="square" rtlCol="0">
            <a:spAutoFit/>
          </a:bodyPr>
          <a:lstStyle/>
          <a:p>
            <a:pPr algn="ctr"/>
            <a:r>
              <a:rPr lang="en-US" sz="1000" b="1" dirty="0" smtClean="0">
                <a:solidFill>
                  <a:prstClr val="black"/>
                </a:solidFill>
              </a:rPr>
              <a:t>6/1 Albany</a:t>
            </a:r>
            <a:endParaRPr lang="en-US" sz="1000" b="1" dirty="0">
              <a:solidFill>
                <a:prstClr val="black"/>
              </a:solidFill>
            </a:endParaRPr>
          </a:p>
        </p:txBody>
      </p:sp>
      <p:sp>
        <p:nvSpPr>
          <p:cNvPr id="110" name="TextBox 109"/>
          <p:cNvSpPr txBox="1"/>
          <p:nvPr/>
        </p:nvSpPr>
        <p:spPr>
          <a:xfrm>
            <a:off x="5703833" y="1509835"/>
            <a:ext cx="905377" cy="246221"/>
          </a:xfrm>
          <a:prstGeom prst="rect">
            <a:avLst/>
          </a:prstGeom>
          <a:noFill/>
        </p:spPr>
        <p:txBody>
          <a:bodyPr wrap="square" rtlCol="0">
            <a:spAutoFit/>
          </a:bodyPr>
          <a:lstStyle/>
          <a:p>
            <a:pPr algn="ctr"/>
            <a:r>
              <a:rPr lang="en-US" sz="1000" b="1" dirty="0" smtClean="0">
                <a:solidFill>
                  <a:prstClr val="black"/>
                </a:solidFill>
              </a:rPr>
              <a:t>7/13 NYC</a:t>
            </a:r>
            <a:endParaRPr lang="en-US" sz="1000" b="1" dirty="0">
              <a:solidFill>
                <a:prstClr val="black"/>
              </a:solidFill>
            </a:endParaRPr>
          </a:p>
        </p:txBody>
      </p:sp>
      <p:cxnSp>
        <p:nvCxnSpPr>
          <p:cNvPr id="112" name="Straight Connector 111"/>
          <p:cNvCxnSpPr/>
          <p:nvPr/>
        </p:nvCxnSpPr>
        <p:spPr>
          <a:xfrm>
            <a:off x="957280" y="1165159"/>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2289565" y="1165159"/>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3646465" y="1157172"/>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5020952" y="1165159"/>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6893772" y="1166028"/>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8103155" y="1165159"/>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6650012" y="895584"/>
            <a:ext cx="469030" cy="246221"/>
          </a:xfrm>
          <a:prstGeom prst="rect">
            <a:avLst/>
          </a:prstGeom>
          <a:noFill/>
        </p:spPr>
        <p:txBody>
          <a:bodyPr wrap="square" rtlCol="0">
            <a:spAutoFit/>
          </a:bodyPr>
          <a:lstStyle/>
          <a:p>
            <a:pPr algn="ctr"/>
            <a:r>
              <a:rPr lang="en-US" sz="1000" b="1" dirty="0" smtClean="0">
                <a:solidFill>
                  <a:prstClr val="black"/>
                </a:solidFill>
              </a:rPr>
              <a:t>8/1</a:t>
            </a:r>
            <a:endParaRPr lang="en-US" sz="1000" b="1" dirty="0">
              <a:solidFill>
                <a:prstClr val="black"/>
              </a:solidFill>
            </a:endParaRPr>
          </a:p>
        </p:txBody>
      </p:sp>
      <p:sp>
        <p:nvSpPr>
          <p:cNvPr id="119" name="TextBox 118"/>
          <p:cNvSpPr txBox="1"/>
          <p:nvPr/>
        </p:nvSpPr>
        <p:spPr>
          <a:xfrm>
            <a:off x="5966084" y="902108"/>
            <a:ext cx="469030" cy="246221"/>
          </a:xfrm>
          <a:prstGeom prst="rect">
            <a:avLst/>
          </a:prstGeom>
          <a:noFill/>
        </p:spPr>
        <p:txBody>
          <a:bodyPr wrap="square" rtlCol="0">
            <a:spAutoFit/>
          </a:bodyPr>
          <a:lstStyle/>
          <a:p>
            <a:pPr algn="ctr"/>
            <a:r>
              <a:rPr lang="en-US" sz="1000" b="1" dirty="0" smtClean="0">
                <a:solidFill>
                  <a:prstClr val="black"/>
                </a:solidFill>
              </a:rPr>
              <a:t>7/18</a:t>
            </a:r>
            <a:endParaRPr lang="en-US" sz="1000" b="1" dirty="0">
              <a:solidFill>
                <a:prstClr val="black"/>
              </a:solidFill>
            </a:endParaRPr>
          </a:p>
        </p:txBody>
      </p:sp>
      <p:sp>
        <p:nvSpPr>
          <p:cNvPr id="120" name="TextBox 119"/>
          <p:cNvSpPr txBox="1"/>
          <p:nvPr/>
        </p:nvSpPr>
        <p:spPr>
          <a:xfrm>
            <a:off x="7924339" y="881031"/>
            <a:ext cx="469030" cy="246221"/>
          </a:xfrm>
          <a:prstGeom prst="rect">
            <a:avLst/>
          </a:prstGeom>
          <a:noFill/>
        </p:spPr>
        <p:txBody>
          <a:bodyPr wrap="square" rtlCol="0">
            <a:spAutoFit/>
          </a:bodyPr>
          <a:lstStyle/>
          <a:p>
            <a:pPr algn="ctr"/>
            <a:r>
              <a:rPr lang="en-US" sz="1000" b="1" dirty="0" smtClean="0">
                <a:solidFill>
                  <a:prstClr val="black"/>
                </a:solidFill>
              </a:rPr>
              <a:t>8/15</a:t>
            </a:r>
            <a:endParaRPr lang="en-US" sz="1000" b="1" dirty="0">
              <a:solidFill>
                <a:prstClr val="black"/>
              </a:solidFill>
            </a:endParaRPr>
          </a:p>
        </p:txBody>
      </p:sp>
      <p:sp>
        <p:nvSpPr>
          <p:cNvPr id="121" name="TextBox 120"/>
          <p:cNvSpPr txBox="1"/>
          <p:nvPr/>
        </p:nvSpPr>
        <p:spPr>
          <a:xfrm>
            <a:off x="8401760" y="888543"/>
            <a:ext cx="469030" cy="246221"/>
          </a:xfrm>
          <a:prstGeom prst="rect">
            <a:avLst/>
          </a:prstGeom>
          <a:noFill/>
        </p:spPr>
        <p:txBody>
          <a:bodyPr wrap="square" rtlCol="0">
            <a:spAutoFit/>
          </a:bodyPr>
          <a:lstStyle/>
          <a:p>
            <a:pPr algn="ctr"/>
            <a:r>
              <a:rPr lang="en-US" sz="1000" b="1" dirty="0" smtClean="0">
                <a:solidFill>
                  <a:prstClr val="black"/>
                </a:solidFill>
              </a:rPr>
              <a:t>8/22</a:t>
            </a:r>
            <a:endParaRPr lang="en-US" sz="1000" b="1" dirty="0">
              <a:solidFill>
                <a:prstClr val="black"/>
              </a:solidFill>
            </a:endParaRPr>
          </a:p>
        </p:txBody>
      </p:sp>
      <p:sp>
        <p:nvSpPr>
          <p:cNvPr id="122" name="TextBox 121"/>
          <p:cNvSpPr txBox="1"/>
          <p:nvPr/>
        </p:nvSpPr>
        <p:spPr>
          <a:xfrm>
            <a:off x="7636704" y="1490988"/>
            <a:ext cx="905377" cy="246221"/>
          </a:xfrm>
          <a:prstGeom prst="rect">
            <a:avLst/>
          </a:prstGeom>
          <a:noFill/>
        </p:spPr>
        <p:txBody>
          <a:bodyPr wrap="square" rtlCol="0">
            <a:spAutoFit/>
          </a:bodyPr>
          <a:lstStyle/>
          <a:p>
            <a:pPr algn="ctr"/>
            <a:r>
              <a:rPr lang="en-US" sz="1000" b="1" dirty="0" smtClean="0">
                <a:solidFill>
                  <a:prstClr val="black"/>
                </a:solidFill>
              </a:rPr>
              <a:t>8/10 NYC</a:t>
            </a:r>
            <a:endParaRPr lang="en-US" sz="1000" b="1" dirty="0">
              <a:solidFill>
                <a:prstClr val="black"/>
              </a:solidFill>
            </a:endParaRPr>
          </a:p>
        </p:txBody>
      </p:sp>
      <p:sp>
        <p:nvSpPr>
          <p:cNvPr id="123" name="Flowchart: Decision 122"/>
          <p:cNvSpPr/>
          <p:nvPr/>
        </p:nvSpPr>
        <p:spPr>
          <a:xfrm>
            <a:off x="7662586" y="1539391"/>
            <a:ext cx="941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4" name="TextBox 123"/>
          <p:cNvSpPr txBox="1"/>
          <p:nvPr/>
        </p:nvSpPr>
        <p:spPr>
          <a:xfrm>
            <a:off x="5060787" y="4758386"/>
            <a:ext cx="1656911" cy="769441"/>
          </a:xfrm>
          <a:prstGeom prst="rect">
            <a:avLst/>
          </a:prstGeom>
          <a:noFill/>
        </p:spPr>
        <p:txBody>
          <a:bodyPr wrap="square" rtlCol="0">
            <a:spAutoFit/>
          </a:bodyPr>
          <a:lstStyle/>
          <a:p>
            <a:pPr algn="ctr"/>
            <a:r>
              <a:rPr lang="en-US" sz="1100" dirty="0" smtClean="0">
                <a:solidFill>
                  <a:srgbClr val="0067AB">
                    <a:lumMod val="75000"/>
                  </a:srgbClr>
                </a:solidFill>
              </a:rPr>
              <a:t>7/14 NYC</a:t>
            </a:r>
            <a:endParaRPr lang="en-US" sz="1000" dirty="0" smtClean="0">
              <a:solidFill>
                <a:srgbClr val="0067AB">
                  <a:lumMod val="75000"/>
                </a:srgbClr>
              </a:solidFill>
            </a:endParaRPr>
          </a:p>
          <a:p>
            <a:pPr algn="ctr"/>
            <a:r>
              <a:rPr lang="en-US" sz="1100" dirty="0" smtClean="0">
                <a:solidFill>
                  <a:srgbClr val="0067AB">
                    <a:lumMod val="75000"/>
                  </a:srgbClr>
                </a:solidFill>
              </a:rPr>
              <a:t>Monitoring </a:t>
            </a:r>
          </a:p>
          <a:p>
            <a:pPr algn="ctr"/>
            <a:r>
              <a:rPr lang="en-US" sz="1100" dirty="0" smtClean="0">
                <a:solidFill>
                  <a:srgbClr val="0067AB">
                    <a:lumMod val="75000"/>
                  </a:srgbClr>
                </a:solidFill>
              </a:rPr>
              <a:t>&amp;</a:t>
            </a:r>
          </a:p>
          <a:p>
            <a:pPr algn="ctr"/>
            <a:r>
              <a:rPr lang="en-US" sz="1100" dirty="0" smtClean="0">
                <a:solidFill>
                  <a:srgbClr val="0067AB">
                    <a:lumMod val="75000"/>
                  </a:srgbClr>
                </a:solidFill>
              </a:rPr>
              <a:t> Control*</a:t>
            </a:r>
            <a:endParaRPr lang="en-US" sz="1000" dirty="0" smtClean="0">
              <a:solidFill>
                <a:srgbClr val="0067AB">
                  <a:lumMod val="75000"/>
                </a:srgbClr>
              </a:solidFill>
            </a:endParaRPr>
          </a:p>
        </p:txBody>
      </p:sp>
      <p:sp>
        <p:nvSpPr>
          <p:cNvPr id="125" name="Flowchart: Decision 124"/>
          <p:cNvSpPr/>
          <p:nvPr/>
        </p:nvSpPr>
        <p:spPr>
          <a:xfrm>
            <a:off x="5812689" y="4465366"/>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26" name="TextBox 125"/>
          <p:cNvSpPr txBox="1"/>
          <p:nvPr/>
        </p:nvSpPr>
        <p:spPr>
          <a:xfrm>
            <a:off x="6163964" y="4730960"/>
            <a:ext cx="1656911" cy="769441"/>
          </a:xfrm>
          <a:prstGeom prst="rect">
            <a:avLst/>
          </a:prstGeom>
          <a:noFill/>
        </p:spPr>
        <p:txBody>
          <a:bodyPr wrap="square" rtlCol="0">
            <a:spAutoFit/>
          </a:bodyPr>
          <a:lstStyle/>
          <a:p>
            <a:pPr algn="ctr"/>
            <a:r>
              <a:rPr lang="en-US" sz="1100" dirty="0" smtClean="0">
                <a:solidFill>
                  <a:srgbClr val="0067AB">
                    <a:lumMod val="75000"/>
                  </a:srgbClr>
                </a:solidFill>
              </a:rPr>
              <a:t>7/28 Albany</a:t>
            </a:r>
            <a:endParaRPr lang="en-US" sz="1000" dirty="0" smtClean="0">
              <a:solidFill>
                <a:srgbClr val="0067AB">
                  <a:lumMod val="75000"/>
                </a:srgbClr>
              </a:solidFill>
            </a:endParaRPr>
          </a:p>
          <a:p>
            <a:pPr algn="ctr"/>
            <a:r>
              <a:rPr lang="en-US" sz="1100" dirty="0" smtClean="0">
                <a:solidFill>
                  <a:srgbClr val="0067AB">
                    <a:lumMod val="75000"/>
                  </a:srgbClr>
                </a:solidFill>
              </a:rPr>
              <a:t>Monitoring </a:t>
            </a:r>
          </a:p>
          <a:p>
            <a:pPr algn="ctr"/>
            <a:r>
              <a:rPr lang="en-US" sz="1100" dirty="0" smtClean="0">
                <a:solidFill>
                  <a:srgbClr val="0067AB">
                    <a:lumMod val="75000"/>
                  </a:srgbClr>
                </a:solidFill>
              </a:rPr>
              <a:t>&amp;</a:t>
            </a:r>
          </a:p>
          <a:p>
            <a:pPr algn="ctr"/>
            <a:r>
              <a:rPr lang="en-US" sz="1100" dirty="0" smtClean="0">
                <a:solidFill>
                  <a:srgbClr val="0067AB">
                    <a:lumMod val="75000"/>
                  </a:srgbClr>
                </a:solidFill>
              </a:rPr>
              <a:t>Control</a:t>
            </a:r>
            <a:endParaRPr lang="en-US" sz="1000" dirty="0" smtClean="0">
              <a:solidFill>
                <a:srgbClr val="0067AB">
                  <a:lumMod val="75000"/>
                </a:srgbClr>
              </a:solidFill>
            </a:endParaRPr>
          </a:p>
        </p:txBody>
      </p:sp>
      <p:sp>
        <p:nvSpPr>
          <p:cNvPr id="127" name="Flowchart: Decision 126"/>
          <p:cNvSpPr/>
          <p:nvPr/>
        </p:nvSpPr>
        <p:spPr>
          <a:xfrm>
            <a:off x="6927436" y="4464339"/>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28" name="TextBox 127"/>
          <p:cNvSpPr txBox="1"/>
          <p:nvPr/>
        </p:nvSpPr>
        <p:spPr>
          <a:xfrm>
            <a:off x="7253714" y="4730960"/>
            <a:ext cx="1656911" cy="769441"/>
          </a:xfrm>
          <a:prstGeom prst="rect">
            <a:avLst/>
          </a:prstGeom>
          <a:noFill/>
        </p:spPr>
        <p:txBody>
          <a:bodyPr wrap="square" rtlCol="0">
            <a:spAutoFit/>
          </a:bodyPr>
          <a:lstStyle/>
          <a:p>
            <a:pPr algn="ctr"/>
            <a:r>
              <a:rPr lang="en-US" sz="1100" dirty="0" smtClean="0">
                <a:solidFill>
                  <a:srgbClr val="0067AB">
                    <a:lumMod val="75000"/>
                  </a:srgbClr>
                </a:solidFill>
              </a:rPr>
              <a:t>8/11 NYC</a:t>
            </a:r>
            <a:endParaRPr lang="en-US" sz="1000" dirty="0" smtClean="0">
              <a:solidFill>
                <a:srgbClr val="0067AB">
                  <a:lumMod val="75000"/>
                </a:srgbClr>
              </a:solidFill>
            </a:endParaRPr>
          </a:p>
          <a:p>
            <a:pPr algn="ctr"/>
            <a:r>
              <a:rPr lang="en-US" sz="1100" dirty="0" smtClean="0">
                <a:solidFill>
                  <a:srgbClr val="0067AB">
                    <a:lumMod val="75000"/>
                  </a:srgbClr>
                </a:solidFill>
              </a:rPr>
              <a:t>ISO/DSP Roles, Responsibilities, and Interactions</a:t>
            </a:r>
            <a:endParaRPr lang="en-US" sz="1000" dirty="0" smtClean="0">
              <a:solidFill>
                <a:srgbClr val="0067AB">
                  <a:lumMod val="75000"/>
                </a:srgbClr>
              </a:solidFill>
            </a:endParaRPr>
          </a:p>
        </p:txBody>
      </p:sp>
      <p:sp>
        <p:nvSpPr>
          <p:cNvPr id="129" name="Flowchart: Decision 128"/>
          <p:cNvSpPr/>
          <p:nvPr/>
        </p:nvSpPr>
        <p:spPr>
          <a:xfrm>
            <a:off x="8035110" y="4466263"/>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30" name="TextBox 129"/>
          <p:cNvSpPr txBox="1"/>
          <p:nvPr/>
        </p:nvSpPr>
        <p:spPr>
          <a:xfrm>
            <a:off x="5413700" y="5541451"/>
            <a:ext cx="2505330" cy="600164"/>
          </a:xfrm>
          <a:prstGeom prst="rect">
            <a:avLst/>
          </a:prstGeom>
          <a:noFill/>
        </p:spPr>
        <p:txBody>
          <a:bodyPr wrap="square" rtlCol="0">
            <a:spAutoFit/>
          </a:bodyPr>
          <a:lstStyle/>
          <a:p>
            <a:r>
              <a:rPr lang="en-US" sz="1100" i="1" dirty="0" smtClean="0"/>
              <a:t>*Possibility of conference call prior to F2F </a:t>
            </a:r>
            <a:r>
              <a:rPr lang="en-US" sz="1100" i="1" dirty="0"/>
              <a:t>to provide an additional opportunity for a fuller discussion of this </a:t>
            </a:r>
            <a:r>
              <a:rPr lang="en-US" sz="1100" i="1" dirty="0" smtClean="0"/>
              <a:t>topic</a:t>
            </a:r>
            <a:endParaRPr lang="en-US" sz="1100" i="1" dirty="0"/>
          </a:p>
        </p:txBody>
      </p:sp>
      <p:sp>
        <p:nvSpPr>
          <p:cNvPr id="131" name="Flowchart: Decision 130"/>
          <p:cNvSpPr/>
          <p:nvPr/>
        </p:nvSpPr>
        <p:spPr>
          <a:xfrm>
            <a:off x="2176645" y="2727660"/>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32" name="Flowchart: Decision 131"/>
          <p:cNvSpPr/>
          <p:nvPr/>
        </p:nvSpPr>
        <p:spPr>
          <a:xfrm>
            <a:off x="684977" y="2726631"/>
            <a:ext cx="94118" cy="155863"/>
          </a:xfrm>
          <a:prstGeom prst="flowChartDecision">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33" name="TextBox 132"/>
          <p:cNvSpPr txBox="1"/>
          <p:nvPr/>
        </p:nvSpPr>
        <p:spPr>
          <a:xfrm>
            <a:off x="296004" y="3007612"/>
            <a:ext cx="905377" cy="769441"/>
          </a:xfrm>
          <a:prstGeom prst="rect">
            <a:avLst/>
          </a:prstGeom>
          <a:noFill/>
        </p:spPr>
        <p:txBody>
          <a:bodyPr wrap="square" rtlCol="0">
            <a:spAutoFit/>
          </a:bodyPr>
          <a:lstStyle/>
          <a:p>
            <a:pPr algn="ctr"/>
            <a:r>
              <a:rPr lang="en-US" sz="1100" dirty="0" smtClean="0">
                <a:solidFill>
                  <a:srgbClr val="0067AB">
                    <a:lumMod val="75000"/>
                  </a:srgbClr>
                </a:solidFill>
              </a:rPr>
              <a:t>5/20 </a:t>
            </a:r>
          </a:p>
          <a:p>
            <a:pPr algn="ctr"/>
            <a:r>
              <a:rPr lang="en-US" sz="1100" dirty="0">
                <a:solidFill>
                  <a:srgbClr val="0067AB">
                    <a:lumMod val="75000"/>
                  </a:srgbClr>
                </a:solidFill>
              </a:rPr>
              <a:t>(</a:t>
            </a:r>
            <a:r>
              <a:rPr lang="en-US" sz="1100" dirty="0" smtClean="0">
                <a:solidFill>
                  <a:srgbClr val="0067AB">
                    <a:lumMod val="75000"/>
                  </a:srgbClr>
                </a:solidFill>
              </a:rPr>
              <a:t>By Phone) </a:t>
            </a:r>
          </a:p>
          <a:p>
            <a:pPr algn="ctr"/>
            <a:r>
              <a:rPr lang="en-US" sz="1100" dirty="0" smtClean="0">
                <a:solidFill>
                  <a:srgbClr val="0067AB">
                    <a:lumMod val="75000"/>
                  </a:srgbClr>
                </a:solidFill>
              </a:rPr>
              <a:t>Kick-off Meeting</a:t>
            </a:r>
            <a:endParaRPr lang="en-US" sz="1000" dirty="0">
              <a:solidFill>
                <a:srgbClr val="0067AB">
                  <a:lumMod val="75000"/>
                </a:srgbClr>
              </a:solidFill>
            </a:endParaRPr>
          </a:p>
        </p:txBody>
      </p:sp>
      <p:sp>
        <p:nvSpPr>
          <p:cNvPr id="134" name="TextBox 133"/>
          <p:cNvSpPr txBox="1"/>
          <p:nvPr/>
        </p:nvSpPr>
        <p:spPr>
          <a:xfrm>
            <a:off x="1439774" y="3029341"/>
            <a:ext cx="1656911" cy="769441"/>
          </a:xfrm>
          <a:prstGeom prst="rect">
            <a:avLst/>
          </a:prstGeom>
          <a:noFill/>
        </p:spPr>
        <p:txBody>
          <a:bodyPr wrap="square" rtlCol="0">
            <a:spAutoFit/>
          </a:bodyPr>
          <a:lstStyle/>
          <a:p>
            <a:pPr algn="ctr"/>
            <a:r>
              <a:rPr lang="en-US" sz="1100" dirty="0">
                <a:solidFill>
                  <a:srgbClr val="0067AB">
                    <a:lumMod val="75000"/>
                  </a:srgbClr>
                </a:solidFill>
              </a:rPr>
              <a:t>6/2 </a:t>
            </a:r>
            <a:r>
              <a:rPr lang="en-US" sz="1100" dirty="0" smtClean="0">
                <a:solidFill>
                  <a:srgbClr val="0067AB">
                    <a:lumMod val="75000"/>
                  </a:srgbClr>
                </a:solidFill>
              </a:rPr>
              <a:t>Albany (morning)</a:t>
            </a:r>
          </a:p>
          <a:p>
            <a:pPr algn="ctr"/>
            <a:r>
              <a:rPr lang="en-US" sz="1100" dirty="0" smtClean="0">
                <a:solidFill>
                  <a:srgbClr val="0067AB">
                    <a:lumMod val="75000"/>
                  </a:srgbClr>
                </a:solidFill>
              </a:rPr>
              <a:t>Understanding grid</a:t>
            </a:r>
          </a:p>
          <a:p>
            <a:pPr algn="ctr"/>
            <a:r>
              <a:rPr lang="en-US" sz="1100" dirty="0" smtClean="0">
                <a:solidFill>
                  <a:srgbClr val="0067AB">
                    <a:lumMod val="75000"/>
                  </a:srgbClr>
                </a:solidFill>
              </a:rPr>
              <a:t> needs and best/least</a:t>
            </a:r>
          </a:p>
          <a:p>
            <a:pPr algn="ctr"/>
            <a:r>
              <a:rPr lang="en-US" sz="1100" dirty="0" smtClean="0">
                <a:solidFill>
                  <a:srgbClr val="0067AB">
                    <a:lumMod val="75000"/>
                  </a:srgbClr>
                </a:solidFill>
              </a:rPr>
              <a:t> fits for NWAs</a:t>
            </a:r>
          </a:p>
        </p:txBody>
      </p:sp>
      <p:sp>
        <p:nvSpPr>
          <p:cNvPr id="135" name="Flowchart: Decision 134"/>
          <p:cNvSpPr/>
          <p:nvPr/>
        </p:nvSpPr>
        <p:spPr>
          <a:xfrm>
            <a:off x="3440129" y="2727659"/>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36" name="TextBox 135"/>
          <p:cNvSpPr txBox="1"/>
          <p:nvPr/>
        </p:nvSpPr>
        <p:spPr>
          <a:xfrm>
            <a:off x="3935425" y="3030950"/>
            <a:ext cx="1656911" cy="923330"/>
          </a:xfrm>
          <a:prstGeom prst="rect">
            <a:avLst/>
          </a:prstGeom>
          <a:noFill/>
        </p:spPr>
        <p:txBody>
          <a:bodyPr wrap="square" rtlCol="0">
            <a:spAutoFit/>
          </a:bodyPr>
          <a:lstStyle/>
          <a:p>
            <a:pPr algn="ctr"/>
            <a:r>
              <a:rPr lang="en-US" sz="1100" dirty="0">
                <a:solidFill>
                  <a:srgbClr val="0067AB">
                    <a:lumMod val="75000"/>
                  </a:srgbClr>
                </a:solidFill>
              </a:rPr>
              <a:t>6/30 </a:t>
            </a:r>
            <a:r>
              <a:rPr lang="en-US" sz="1100" dirty="0" smtClean="0">
                <a:solidFill>
                  <a:srgbClr val="0067AB">
                    <a:lumMod val="75000"/>
                  </a:srgbClr>
                </a:solidFill>
              </a:rPr>
              <a:t>NYC</a:t>
            </a:r>
          </a:p>
          <a:p>
            <a:pPr algn="ctr"/>
            <a:r>
              <a:rPr lang="en-US" sz="1100" dirty="0" smtClean="0">
                <a:solidFill>
                  <a:srgbClr val="0067AB">
                    <a:lumMod val="75000"/>
                  </a:srgbClr>
                </a:solidFill>
              </a:rPr>
              <a:t>Discuss </a:t>
            </a:r>
          </a:p>
          <a:p>
            <a:pPr algn="ctr"/>
            <a:r>
              <a:rPr lang="en-US" sz="1100" dirty="0" smtClean="0">
                <a:solidFill>
                  <a:srgbClr val="0067AB">
                    <a:lumMod val="75000"/>
                  </a:srgbClr>
                </a:solidFill>
              </a:rPr>
              <a:t>Criteria for project</a:t>
            </a:r>
          </a:p>
          <a:p>
            <a:pPr algn="ctr"/>
            <a:r>
              <a:rPr lang="en-US" sz="1100" dirty="0" smtClean="0">
                <a:solidFill>
                  <a:srgbClr val="0067AB">
                    <a:lumMod val="75000"/>
                  </a:srgbClr>
                </a:solidFill>
              </a:rPr>
              <a:t>applicability</a:t>
            </a:r>
          </a:p>
          <a:p>
            <a:pPr algn="ctr"/>
            <a:endParaRPr lang="en-US" sz="1000" dirty="0" smtClean="0">
              <a:solidFill>
                <a:srgbClr val="0067AB">
                  <a:lumMod val="75000"/>
                </a:srgbClr>
              </a:solidFill>
            </a:endParaRPr>
          </a:p>
        </p:txBody>
      </p:sp>
      <p:sp>
        <p:nvSpPr>
          <p:cNvPr id="137" name="Flowchart: Decision 136"/>
          <p:cNvSpPr/>
          <p:nvPr/>
        </p:nvSpPr>
        <p:spPr>
          <a:xfrm>
            <a:off x="4677322" y="2726631"/>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38" name="TextBox 137"/>
          <p:cNvSpPr txBox="1"/>
          <p:nvPr/>
        </p:nvSpPr>
        <p:spPr>
          <a:xfrm>
            <a:off x="2688166" y="3020677"/>
            <a:ext cx="1656911" cy="769441"/>
          </a:xfrm>
          <a:prstGeom prst="rect">
            <a:avLst/>
          </a:prstGeom>
          <a:noFill/>
        </p:spPr>
        <p:txBody>
          <a:bodyPr wrap="square" rtlCol="0">
            <a:spAutoFit/>
          </a:bodyPr>
          <a:lstStyle/>
          <a:p>
            <a:pPr algn="ctr"/>
            <a:r>
              <a:rPr lang="en-US" sz="1100" dirty="0">
                <a:solidFill>
                  <a:srgbClr val="0067AB">
                    <a:lumMod val="75000"/>
                  </a:srgbClr>
                </a:solidFill>
              </a:rPr>
              <a:t>6/16 </a:t>
            </a:r>
            <a:r>
              <a:rPr lang="en-US" sz="1100" dirty="0" smtClean="0">
                <a:solidFill>
                  <a:srgbClr val="0067AB">
                    <a:lumMod val="75000"/>
                  </a:srgbClr>
                </a:solidFill>
              </a:rPr>
              <a:t>NYC</a:t>
            </a:r>
          </a:p>
          <a:p>
            <a:pPr algn="ctr"/>
            <a:r>
              <a:rPr lang="en-US" sz="1100" dirty="0" smtClean="0">
                <a:solidFill>
                  <a:srgbClr val="0067AB">
                    <a:lumMod val="75000"/>
                  </a:srgbClr>
                </a:solidFill>
              </a:rPr>
              <a:t>Describe potential thresholds that </a:t>
            </a:r>
          </a:p>
          <a:p>
            <a:pPr algn="ctr"/>
            <a:r>
              <a:rPr lang="en-US" sz="1100" dirty="0" smtClean="0">
                <a:solidFill>
                  <a:srgbClr val="0067AB">
                    <a:lumMod val="75000"/>
                  </a:srgbClr>
                </a:solidFill>
              </a:rPr>
              <a:t>indicate NWA suitability</a:t>
            </a:r>
          </a:p>
        </p:txBody>
      </p:sp>
      <p:sp>
        <p:nvSpPr>
          <p:cNvPr id="139" name="TextBox 138"/>
          <p:cNvSpPr txBox="1"/>
          <p:nvPr/>
        </p:nvSpPr>
        <p:spPr>
          <a:xfrm>
            <a:off x="5003847" y="3020678"/>
            <a:ext cx="1656911" cy="430887"/>
          </a:xfrm>
          <a:prstGeom prst="rect">
            <a:avLst/>
          </a:prstGeom>
          <a:noFill/>
        </p:spPr>
        <p:txBody>
          <a:bodyPr wrap="square" rtlCol="0">
            <a:spAutoFit/>
          </a:bodyPr>
          <a:lstStyle/>
          <a:p>
            <a:pPr algn="ctr"/>
            <a:r>
              <a:rPr lang="en-US" sz="1100" dirty="0" smtClean="0">
                <a:solidFill>
                  <a:srgbClr val="0067AB">
                    <a:lumMod val="75000"/>
                  </a:srgbClr>
                </a:solidFill>
              </a:rPr>
              <a:t>7/14 NYC</a:t>
            </a:r>
            <a:endParaRPr lang="en-US" sz="1000" dirty="0" smtClean="0">
              <a:solidFill>
                <a:srgbClr val="0067AB">
                  <a:lumMod val="75000"/>
                </a:srgbClr>
              </a:solidFill>
            </a:endParaRPr>
          </a:p>
          <a:p>
            <a:pPr algn="ctr"/>
            <a:endParaRPr lang="en-US" sz="1000" dirty="0" smtClean="0">
              <a:solidFill>
                <a:srgbClr val="0067AB">
                  <a:lumMod val="75000"/>
                </a:srgbClr>
              </a:solidFill>
            </a:endParaRPr>
          </a:p>
        </p:txBody>
      </p:sp>
      <p:sp>
        <p:nvSpPr>
          <p:cNvPr id="140" name="Flowchart: Decision 139"/>
          <p:cNvSpPr/>
          <p:nvPr/>
        </p:nvSpPr>
        <p:spPr>
          <a:xfrm>
            <a:off x="5755749" y="2727658"/>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41" name="TextBox 140"/>
          <p:cNvSpPr txBox="1"/>
          <p:nvPr/>
        </p:nvSpPr>
        <p:spPr>
          <a:xfrm>
            <a:off x="6107024" y="2993252"/>
            <a:ext cx="1656911" cy="261610"/>
          </a:xfrm>
          <a:prstGeom prst="rect">
            <a:avLst/>
          </a:prstGeom>
          <a:noFill/>
        </p:spPr>
        <p:txBody>
          <a:bodyPr wrap="square" rtlCol="0">
            <a:spAutoFit/>
          </a:bodyPr>
          <a:lstStyle/>
          <a:p>
            <a:pPr algn="ctr"/>
            <a:r>
              <a:rPr lang="en-US" sz="1100" dirty="0" smtClean="0">
                <a:solidFill>
                  <a:srgbClr val="0067AB">
                    <a:lumMod val="75000"/>
                  </a:srgbClr>
                </a:solidFill>
              </a:rPr>
              <a:t>7/28 Albany</a:t>
            </a:r>
            <a:endParaRPr lang="en-US" sz="1000" dirty="0" smtClean="0">
              <a:solidFill>
                <a:srgbClr val="0067AB">
                  <a:lumMod val="75000"/>
                </a:srgbClr>
              </a:solidFill>
            </a:endParaRPr>
          </a:p>
        </p:txBody>
      </p:sp>
      <p:sp>
        <p:nvSpPr>
          <p:cNvPr id="142" name="Flowchart: Decision 141"/>
          <p:cNvSpPr/>
          <p:nvPr/>
        </p:nvSpPr>
        <p:spPr>
          <a:xfrm>
            <a:off x="6870496" y="2726631"/>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43" name="TextBox 142"/>
          <p:cNvSpPr txBox="1"/>
          <p:nvPr/>
        </p:nvSpPr>
        <p:spPr>
          <a:xfrm>
            <a:off x="7196774" y="2993252"/>
            <a:ext cx="1656911" cy="261610"/>
          </a:xfrm>
          <a:prstGeom prst="rect">
            <a:avLst/>
          </a:prstGeom>
          <a:noFill/>
        </p:spPr>
        <p:txBody>
          <a:bodyPr wrap="square" rtlCol="0">
            <a:spAutoFit/>
          </a:bodyPr>
          <a:lstStyle/>
          <a:p>
            <a:pPr algn="ctr"/>
            <a:r>
              <a:rPr lang="en-US" sz="1100" dirty="0" smtClean="0">
                <a:solidFill>
                  <a:srgbClr val="0067AB">
                    <a:lumMod val="75000"/>
                  </a:srgbClr>
                </a:solidFill>
              </a:rPr>
              <a:t>8/11 NYC</a:t>
            </a:r>
            <a:endParaRPr lang="en-US" sz="1000" dirty="0" smtClean="0">
              <a:solidFill>
                <a:srgbClr val="0067AB">
                  <a:lumMod val="75000"/>
                </a:srgbClr>
              </a:solidFill>
            </a:endParaRPr>
          </a:p>
        </p:txBody>
      </p:sp>
      <p:sp>
        <p:nvSpPr>
          <p:cNvPr id="144" name="Flowchart: Decision 143"/>
          <p:cNvSpPr/>
          <p:nvPr/>
        </p:nvSpPr>
        <p:spPr>
          <a:xfrm>
            <a:off x="7978170" y="2728555"/>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45" name="TextBox 144"/>
          <p:cNvSpPr txBox="1"/>
          <p:nvPr/>
        </p:nvSpPr>
        <p:spPr>
          <a:xfrm>
            <a:off x="334425" y="3892402"/>
            <a:ext cx="1511068" cy="523220"/>
          </a:xfrm>
          <a:prstGeom prst="rect">
            <a:avLst/>
          </a:prstGeom>
          <a:noFill/>
        </p:spPr>
        <p:txBody>
          <a:bodyPr wrap="square" rtlCol="0">
            <a:spAutoFit/>
          </a:bodyPr>
          <a:lstStyle/>
          <a:p>
            <a:r>
              <a:rPr lang="en-US" sz="1400" b="1" dirty="0" smtClean="0"/>
              <a:t>Grid Operations</a:t>
            </a:r>
          </a:p>
          <a:p>
            <a:r>
              <a:rPr lang="en-US" sz="1400" b="1" dirty="0" smtClean="0"/>
              <a:t>System Data</a:t>
            </a:r>
            <a:endParaRPr lang="en-US" sz="1100" b="1" dirty="0"/>
          </a:p>
        </p:txBody>
      </p:sp>
      <p:sp>
        <p:nvSpPr>
          <p:cNvPr id="146" name="Flowchart: Decision 145"/>
          <p:cNvSpPr/>
          <p:nvPr/>
        </p:nvSpPr>
        <p:spPr>
          <a:xfrm>
            <a:off x="2741088" y="2753363"/>
            <a:ext cx="94118" cy="155863"/>
          </a:xfrm>
          <a:prstGeom prst="flowChartDecision">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47" name="TextBox 146"/>
          <p:cNvSpPr txBox="1"/>
          <p:nvPr/>
        </p:nvSpPr>
        <p:spPr>
          <a:xfrm>
            <a:off x="2126571" y="2246297"/>
            <a:ext cx="1417270" cy="430887"/>
          </a:xfrm>
          <a:prstGeom prst="rect">
            <a:avLst/>
          </a:prstGeom>
          <a:noFill/>
        </p:spPr>
        <p:txBody>
          <a:bodyPr wrap="square" rtlCol="0">
            <a:spAutoFit/>
          </a:bodyPr>
          <a:lstStyle/>
          <a:p>
            <a:pPr algn="ctr"/>
            <a:r>
              <a:rPr lang="en-US" sz="1100" dirty="0" smtClean="0">
                <a:solidFill>
                  <a:srgbClr val="0067AB">
                    <a:lumMod val="75000"/>
                  </a:srgbClr>
                </a:solidFill>
              </a:rPr>
              <a:t>6/8 </a:t>
            </a:r>
          </a:p>
          <a:p>
            <a:pPr algn="ctr"/>
            <a:r>
              <a:rPr lang="en-US" sz="1100" dirty="0" smtClean="0">
                <a:solidFill>
                  <a:srgbClr val="0067AB">
                    <a:lumMod val="75000"/>
                  </a:srgbClr>
                </a:solidFill>
              </a:rPr>
              <a:t>Phone </a:t>
            </a:r>
            <a:r>
              <a:rPr lang="en-US" sz="1100" dirty="0">
                <a:solidFill>
                  <a:srgbClr val="0067AB">
                    <a:lumMod val="75000"/>
                  </a:srgbClr>
                </a:solidFill>
              </a:rPr>
              <a:t>/ Webinar</a:t>
            </a:r>
            <a:endParaRPr lang="en-US" sz="1000" dirty="0">
              <a:solidFill>
                <a:srgbClr val="0067AB">
                  <a:lumMod val="75000"/>
                </a:srgbClr>
              </a:solidFill>
            </a:endParaRPr>
          </a:p>
        </p:txBody>
      </p:sp>
      <p:sp>
        <p:nvSpPr>
          <p:cNvPr id="148" name="Flowchart: Decision 147"/>
          <p:cNvSpPr/>
          <p:nvPr/>
        </p:nvSpPr>
        <p:spPr>
          <a:xfrm>
            <a:off x="3960066" y="2739895"/>
            <a:ext cx="94118" cy="155863"/>
          </a:xfrm>
          <a:prstGeom prst="flowChartDecision">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49" name="TextBox 148"/>
          <p:cNvSpPr txBox="1"/>
          <p:nvPr/>
        </p:nvSpPr>
        <p:spPr>
          <a:xfrm>
            <a:off x="3345549" y="2232829"/>
            <a:ext cx="1417270" cy="430887"/>
          </a:xfrm>
          <a:prstGeom prst="rect">
            <a:avLst/>
          </a:prstGeom>
          <a:noFill/>
        </p:spPr>
        <p:txBody>
          <a:bodyPr wrap="square" rtlCol="0">
            <a:spAutoFit/>
          </a:bodyPr>
          <a:lstStyle/>
          <a:p>
            <a:pPr algn="ctr"/>
            <a:r>
              <a:rPr lang="en-US" sz="1100" dirty="0" smtClean="0">
                <a:solidFill>
                  <a:srgbClr val="0067AB">
                    <a:lumMod val="75000"/>
                  </a:srgbClr>
                </a:solidFill>
              </a:rPr>
              <a:t>6/23 </a:t>
            </a:r>
          </a:p>
          <a:p>
            <a:pPr algn="ctr"/>
            <a:r>
              <a:rPr lang="en-US" sz="1100" dirty="0" smtClean="0">
                <a:solidFill>
                  <a:srgbClr val="0067AB">
                    <a:lumMod val="75000"/>
                  </a:srgbClr>
                </a:solidFill>
              </a:rPr>
              <a:t>Phone </a:t>
            </a:r>
            <a:r>
              <a:rPr lang="en-US" sz="1100" dirty="0">
                <a:solidFill>
                  <a:srgbClr val="0067AB">
                    <a:lumMod val="75000"/>
                  </a:srgbClr>
                </a:solidFill>
              </a:rPr>
              <a:t>/ Webinar</a:t>
            </a:r>
            <a:endParaRPr lang="en-US" sz="1000" dirty="0">
              <a:solidFill>
                <a:srgbClr val="0067AB">
                  <a:lumMod val="75000"/>
                </a:srgbClr>
              </a:solidFill>
            </a:endParaRPr>
          </a:p>
        </p:txBody>
      </p:sp>
      <p:sp>
        <p:nvSpPr>
          <p:cNvPr id="150" name="TextBox 149"/>
          <p:cNvSpPr txBox="1"/>
          <p:nvPr/>
        </p:nvSpPr>
        <p:spPr>
          <a:xfrm>
            <a:off x="6660757" y="2125007"/>
            <a:ext cx="1436901" cy="430887"/>
          </a:xfrm>
          <a:prstGeom prst="rect">
            <a:avLst/>
          </a:prstGeom>
          <a:noFill/>
        </p:spPr>
        <p:txBody>
          <a:bodyPr wrap="square" rtlCol="0">
            <a:spAutoFit/>
          </a:bodyPr>
          <a:lstStyle/>
          <a:p>
            <a:pPr algn="ctr"/>
            <a:r>
              <a:rPr lang="en-US" sz="1100" dirty="0" smtClean="0">
                <a:solidFill>
                  <a:srgbClr val="0067AB">
                    <a:lumMod val="75000"/>
                  </a:srgbClr>
                </a:solidFill>
              </a:rPr>
              <a:t>8/4</a:t>
            </a:r>
          </a:p>
          <a:p>
            <a:pPr algn="ctr"/>
            <a:r>
              <a:rPr lang="en-US" sz="1100" dirty="0" smtClean="0">
                <a:solidFill>
                  <a:srgbClr val="0067AB">
                    <a:lumMod val="75000"/>
                  </a:srgbClr>
                </a:solidFill>
              </a:rPr>
              <a:t>Phone </a:t>
            </a:r>
            <a:r>
              <a:rPr lang="en-US" sz="1100" dirty="0">
                <a:solidFill>
                  <a:srgbClr val="0067AB">
                    <a:lumMod val="75000"/>
                  </a:srgbClr>
                </a:solidFill>
              </a:rPr>
              <a:t>/ Webinar</a:t>
            </a:r>
            <a:endParaRPr lang="en-US" sz="1000" dirty="0">
              <a:solidFill>
                <a:srgbClr val="0067AB">
                  <a:lumMod val="75000"/>
                </a:srgbClr>
              </a:solidFill>
            </a:endParaRPr>
          </a:p>
        </p:txBody>
      </p:sp>
      <p:sp>
        <p:nvSpPr>
          <p:cNvPr id="151" name="TextBox 150"/>
          <p:cNvSpPr txBox="1"/>
          <p:nvPr/>
        </p:nvSpPr>
        <p:spPr>
          <a:xfrm>
            <a:off x="5674740" y="2111500"/>
            <a:ext cx="1417270" cy="430887"/>
          </a:xfrm>
          <a:prstGeom prst="rect">
            <a:avLst/>
          </a:prstGeom>
          <a:noFill/>
        </p:spPr>
        <p:txBody>
          <a:bodyPr wrap="square" rtlCol="0">
            <a:spAutoFit/>
          </a:bodyPr>
          <a:lstStyle/>
          <a:p>
            <a:pPr algn="ctr"/>
            <a:r>
              <a:rPr lang="en-US" sz="1100" dirty="0" smtClean="0">
                <a:solidFill>
                  <a:srgbClr val="0067AB">
                    <a:lumMod val="75000"/>
                  </a:srgbClr>
                </a:solidFill>
              </a:rPr>
              <a:t>7/21 </a:t>
            </a:r>
          </a:p>
          <a:p>
            <a:pPr algn="ctr"/>
            <a:r>
              <a:rPr lang="en-US" sz="1100" dirty="0" smtClean="0">
                <a:solidFill>
                  <a:srgbClr val="0067AB">
                    <a:lumMod val="75000"/>
                  </a:srgbClr>
                </a:solidFill>
              </a:rPr>
              <a:t>Phone </a:t>
            </a:r>
            <a:r>
              <a:rPr lang="en-US" sz="1100" dirty="0">
                <a:solidFill>
                  <a:srgbClr val="0067AB">
                    <a:lumMod val="75000"/>
                  </a:srgbClr>
                </a:solidFill>
              </a:rPr>
              <a:t>/ Webinar</a:t>
            </a:r>
            <a:endParaRPr lang="en-US" sz="1000" dirty="0">
              <a:solidFill>
                <a:srgbClr val="0067AB">
                  <a:lumMod val="75000"/>
                </a:srgbClr>
              </a:solidFill>
            </a:endParaRPr>
          </a:p>
        </p:txBody>
      </p:sp>
      <p:sp>
        <p:nvSpPr>
          <p:cNvPr id="152" name="Flowchart: Decision 151"/>
          <p:cNvSpPr/>
          <p:nvPr/>
        </p:nvSpPr>
        <p:spPr>
          <a:xfrm>
            <a:off x="6378887" y="2718617"/>
            <a:ext cx="94118" cy="155863"/>
          </a:xfrm>
          <a:prstGeom prst="flowChartDecision">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53" name="Flowchart: Decision 152"/>
          <p:cNvSpPr/>
          <p:nvPr/>
        </p:nvSpPr>
        <p:spPr>
          <a:xfrm>
            <a:off x="7338356" y="2740165"/>
            <a:ext cx="94118" cy="155863"/>
          </a:xfrm>
          <a:prstGeom prst="flowChartDecision">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7AB">
                  <a:lumMod val="75000"/>
                </a:srgbClr>
              </a:solidFill>
            </a:endParaRPr>
          </a:p>
        </p:txBody>
      </p:sp>
      <p:sp>
        <p:nvSpPr>
          <p:cNvPr id="154" name="TextBox 153"/>
          <p:cNvSpPr txBox="1"/>
          <p:nvPr/>
        </p:nvSpPr>
        <p:spPr>
          <a:xfrm>
            <a:off x="7253714" y="876763"/>
            <a:ext cx="469030" cy="246221"/>
          </a:xfrm>
          <a:prstGeom prst="rect">
            <a:avLst/>
          </a:prstGeom>
          <a:noFill/>
        </p:spPr>
        <p:txBody>
          <a:bodyPr wrap="square" rtlCol="0">
            <a:spAutoFit/>
          </a:bodyPr>
          <a:lstStyle/>
          <a:p>
            <a:pPr algn="ctr"/>
            <a:r>
              <a:rPr lang="en-US" sz="1000" b="1" dirty="0" smtClean="0">
                <a:solidFill>
                  <a:prstClr val="black"/>
                </a:solidFill>
              </a:rPr>
              <a:t>8/8</a:t>
            </a:r>
            <a:endParaRPr lang="en-US" sz="1000" b="1" dirty="0">
              <a:solidFill>
                <a:prstClr val="black"/>
              </a:solidFill>
            </a:endParaRPr>
          </a:p>
        </p:txBody>
      </p:sp>
      <p:sp>
        <p:nvSpPr>
          <p:cNvPr id="157" name="TextBox 156"/>
          <p:cNvSpPr txBox="1"/>
          <p:nvPr/>
        </p:nvSpPr>
        <p:spPr>
          <a:xfrm>
            <a:off x="4046338" y="876763"/>
            <a:ext cx="469030" cy="246221"/>
          </a:xfrm>
          <a:prstGeom prst="rect">
            <a:avLst/>
          </a:prstGeom>
          <a:noFill/>
        </p:spPr>
        <p:txBody>
          <a:bodyPr wrap="square" rtlCol="0">
            <a:spAutoFit/>
          </a:bodyPr>
          <a:lstStyle/>
          <a:p>
            <a:pPr algn="ctr"/>
            <a:r>
              <a:rPr lang="en-US" sz="1000" b="1" dirty="0" smtClean="0">
                <a:solidFill>
                  <a:prstClr val="black"/>
                </a:solidFill>
              </a:rPr>
              <a:t>6/27</a:t>
            </a:r>
            <a:endParaRPr lang="en-US" sz="1000" b="1" dirty="0">
              <a:solidFill>
                <a:prstClr val="black"/>
              </a:solidFill>
            </a:endParaRPr>
          </a:p>
        </p:txBody>
      </p:sp>
      <p:sp>
        <p:nvSpPr>
          <p:cNvPr id="158" name="TextBox 157"/>
          <p:cNvSpPr txBox="1"/>
          <p:nvPr/>
        </p:nvSpPr>
        <p:spPr>
          <a:xfrm>
            <a:off x="4762819" y="876763"/>
            <a:ext cx="469030" cy="246221"/>
          </a:xfrm>
          <a:prstGeom prst="rect">
            <a:avLst/>
          </a:prstGeom>
          <a:noFill/>
        </p:spPr>
        <p:txBody>
          <a:bodyPr wrap="square" rtlCol="0">
            <a:spAutoFit/>
          </a:bodyPr>
          <a:lstStyle/>
          <a:p>
            <a:pPr algn="ctr"/>
            <a:r>
              <a:rPr lang="en-US" sz="1000" b="1" dirty="0" smtClean="0">
                <a:solidFill>
                  <a:prstClr val="black"/>
                </a:solidFill>
              </a:rPr>
              <a:t>7/4</a:t>
            </a:r>
            <a:endParaRPr lang="en-US" sz="1000" b="1" dirty="0">
              <a:solidFill>
                <a:prstClr val="black"/>
              </a:solidFill>
            </a:endParaRPr>
          </a:p>
        </p:txBody>
      </p:sp>
    </p:spTree>
    <p:extLst>
      <p:ext uri="{BB962C8B-B14F-4D97-AF65-F5344CB8AC3E}">
        <p14:creationId xmlns:p14="http://schemas.microsoft.com/office/powerpoint/2010/main" val="3370162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Ops Schedule – Subject to Revision</a:t>
            </a:r>
            <a:endParaRPr lang="en-US" dirty="0"/>
          </a:p>
        </p:txBody>
      </p:sp>
      <p:sp>
        <p:nvSpPr>
          <p:cNvPr id="80" name="Rectangle 79"/>
          <p:cNvSpPr/>
          <p:nvPr/>
        </p:nvSpPr>
        <p:spPr>
          <a:xfrm>
            <a:off x="170067" y="1445080"/>
            <a:ext cx="8880394" cy="3444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81" name="Straight Connector 80"/>
          <p:cNvCxnSpPr/>
          <p:nvPr/>
        </p:nvCxnSpPr>
        <p:spPr>
          <a:xfrm flipV="1">
            <a:off x="408370" y="1240973"/>
            <a:ext cx="8696070" cy="817"/>
          </a:xfrm>
          <a:prstGeom prst="line">
            <a:avLst/>
          </a:prstGeom>
          <a:ln w="38100">
            <a:solidFill>
              <a:schemeClr val="accent1">
                <a:lumMod val="60000"/>
                <a:lumOff val="4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1615532" y="1165159"/>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009302" y="1144771"/>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280853" y="1124384"/>
            <a:ext cx="0" cy="207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5570684" y="1155180"/>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6216316" y="1169105"/>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7488229" y="115648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732351" y="898892"/>
            <a:ext cx="469030" cy="246221"/>
          </a:xfrm>
          <a:prstGeom prst="rect">
            <a:avLst/>
          </a:prstGeom>
          <a:noFill/>
        </p:spPr>
        <p:txBody>
          <a:bodyPr wrap="square" rtlCol="0">
            <a:spAutoFit/>
          </a:bodyPr>
          <a:lstStyle/>
          <a:p>
            <a:pPr algn="ctr"/>
            <a:r>
              <a:rPr lang="en-US" sz="1000" b="1" dirty="0" smtClean="0">
                <a:solidFill>
                  <a:prstClr val="black"/>
                </a:solidFill>
              </a:rPr>
              <a:t>5/23</a:t>
            </a:r>
            <a:endParaRPr lang="en-US" sz="1000" b="1" dirty="0">
              <a:solidFill>
                <a:prstClr val="black"/>
              </a:solidFill>
            </a:endParaRPr>
          </a:p>
        </p:txBody>
      </p:sp>
      <p:sp>
        <p:nvSpPr>
          <p:cNvPr id="89" name="TextBox 88"/>
          <p:cNvSpPr txBox="1"/>
          <p:nvPr/>
        </p:nvSpPr>
        <p:spPr>
          <a:xfrm>
            <a:off x="1381017" y="888838"/>
            <a:ext cx="469030" cy="246221"/>
          </a:xfrm>
          <a:prstGeom prst="rect">
            <a:avLst/>
          </a:prstGeom>
          <a:noFill/>
        </p:spPr>
        <p:txBody>
          <a:bodyPr wrap="square" rtlCol="0">
            <a:spAutoFit/>
          </a:bodyPr>
          <a:lstStyle/>
          <a:p>
            <a:pPr algn="ctr"/>
            <a:r>
              <a:rPr lang="en-US" sz="1000" b="1" dirty="0" smtClean="0">
                <a:solidFill>
                  <a:prstClr val="black"/>
                </a:solidFill>
              </a:rPr>
              <a:t>5/30</a:t>
            </a:r>
            <a:endParaRPr lang="en-US" sz="1000" b="1" dirty="0">
              <a:solidFill>
                <a:prstClr val="black"/>
              </a:solidFill>
            </a:endParaRPr>
          </a:p>
        </p:txBody>
      </p:sp>
      <p:sp>
        <p:nvSpPr>
          <p:cNvPr id="90" name="TextBox 89"/>
          <p:cNvSpPr txBox="1"/>
          <p:nvPr/>
        </p:nvSpPr>
        <p:spPr>
          <a:xfrm>
            <a:off x="2058306" y="898908"/>
            <a:ext cx="469030" cy="246221"/>
          </a:xfrm>
          <a:prstGeom prst="rect">
            <a:avLst/>
          </a:prstGeom>
          <a:noFill/>
        </p:spPr>
        <p:txBody>
          <a:bodyPr wrap="square" rtlCol="0">
            <a:spAutoFit/>
          </a:bodyPr>
          <a:lstStyle/>
          <a:p>
            <a:pPr algn="ctr"/>
            <a:r>
              <a:rPr lang="en-US" sz="1000" b="1" dirty="0" smtClean="0">
                <a:solidFill>
                  <a:prstClr val="black"/>
                </a:solidFill>
              </a:rPr>
              <a:t>6/6</a:t>
            </a:r>
            <a:endParaRPr lang="en-US" sz="1000" b="1" dirty="0">
              <a:solidFill>
                <a:prstClr val="black"/>
              </a:solidFill>
            </a:endParaRPr>
          </a:p>
        </p:txBody>
      </p:sp>
      <p:sp>
        <p:nvSpPr>
          <p:cNvPr id="91" name="TextBox 90"/>
          <p:cNvSpPr txBox="1"/>
          <p:nvPr/>
        </p:nvSpPr>
        <p:spPr>
          <a:xfrm>
            <a:off x="2774787" y="908856"/>
            <a:ext cx="469030" cy="246221"/>
          </a:xfrm>
          <a:prstGeom prst="rect">
            <a:avLst/>
          </a:prstGeom>
          <a:noFill/>
        </p:spPr>
        <p:txBody>
          <a:bodyPr wrap="square" rtlCol="0">
            <a:spAutoFit/>
          </a:bodyPr>
          <a:lstStyle/>
          <a:p>
            <a:pPr algn="ctr"/>
            <a:r>
              <a:rPr lang="en-US" sz="1000" b="1" dirty="0" smtClean="0">
                <a:solidFill>
                  <a:prstClr val="black"/>
                </a:solidFill>
              </a:rPr>
              <a:t>6/13</a:t>
            </a:r>
            <a:endParaRPr lang="en-US" sz="1000" b="1" dirty="0">
              <a:solidFill>
                <a:prstClr val="black"/>
              </a:solidFill>
            </a:endParaRPr>
          </a:p>
        </p:txBody>
      </p:sp>
      <p:sp>
        <p:nvSpPr>
          <p:cNvPr id="92" name="TextBox 91"/>
          <p:cNvSpPr txBox="1"/>
          <p:nvPr/>
        </p:nvSpPr>
        <p:spPr>
          <a:xfrm>
            <a:off x="3393381" y="899252"/>
            <a:ext cx="469030" cy="246221"/>
          </a:xfrm>
          <a:prstGeom prst="rect">
            <a:avLst/>
          </a:prstGeom>
          <a:noFill/>
        </p:spPr>
        <p:txBody>
          <a:bodyPr wrap="square" rtlCol="0">
            <a:spAutoFit/>
          </a:bodyPr>
          <a:lstStyle/>
          <a:p>
            <a:pPr algn="ctr"/>
            <a:r>
              <a:rPr lang="en-US" sz="1000" b="1" dirty="0" smtClean="0">
                <a:solidFill>
                  <a:prstClr val="black"/>
                </a:solidFill>
              </a:rPr>
              <a:t>6/20</a:t>
            </a:r>
            <a:endParaRPr lang="en-US" sz="1000" b="1" dirty="0">
              <a:solidFill>
                <a:prstClr val="black"/>
              </a:solidFill>
            </a:endParaRPr>
          </a:p>
        </p:txBody>
      </p:sp>
      <p:cxnSp>
        <p:nvCxnSpPr>
          <p:cNvPr id="93" name="Straight Connector 92"/>
          <p:cNvCxnSpPr/>
          <p:nvPr/>
        </p:nvCxnSpPr>
        <p:spPr>
          <a:xfrm>
            <a:off x="8653348" y="1148329"/>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5328921" y="895335"/>
            <a:ext cx="469030" cy="246221"/>
          </a:xfrm>
          <a:prstGeom prst="rect">
            <a:avLst/>
          </a:prstGeom>
          <a:noFill/>
        </p:spPr>
        <p:txBody>
          <a:bodyPr wrap="square" rtlCol="0">
            <a:spAutoFit/>
          </a:bodyPr>
          <a:lstStyle/>
          <a:p>
            <a:pPr algn="ctr"/>
            <a:r>
              <a:rPr lang="en-US" sz="1000" b="1" dirty="0" smtClean="0">
                <a:solidFill>
                  <a:prstClr val="black"/>
                </a:solidFill>
              </a:rPr>
              <a:t>7/11</a:t>
            </a:r>
            <a:endParaRPr lang="en-US" sz="1000" b="1" dirty="0">
              <a:solidFill>
                <a:prstClr val="black"/>
              </a:solidFill>
            </a:endParaRPr>
          </a:p>
        </p:txBody>
      </p:sp>
      <p:sp>
        <p:nvSpPr>
          <p:cNvPr id="95" name="Flowchart: Decision 94"/>
          <p:cNvSpPr/>
          <p:nvPr/>
        </p:nvSpPr>
        <p:spPr>
          <a:xfrm>
            <a:off x="5703833" y="1539391"/>
            <a:ext cx="941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6" name="Flowchart: Decision 95"/>
          <p:cNvSpPr/>
          <p:nvPr/>
        </p:nvSpPr>
        <p:spPr>
          <a:xfrm>
            <a:off x="1798434" y="1555015"/>
            <a:ext cx="941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7" name="TextBox 96"/>
          <p:cNvSpPr txBox="1"/>
          <p:nvPr/>
        </p:nvSpPr>
        <p:spPr>
          <a:xfrm>
            <a:off x="245738" y="1468369"/>
            <a:ext cx="1369793" cy="307777"/>
          </a:xfrm>
          <a:prstGeom prst="rect">
            <a:avLst/>
          </a:prstGeom>
          <a:noFill/>
        </p:spPr>
        <p:txBody>
          <a:bodyPr wrap="square" rtlCol="0">
            <a:spAutoFit/>
          </a:bodyPr>
          <a:lstStyle/>
          <a:p>
            <a:r>
              <a:rPr lang="en-US" sz="1400" b="1" dirty="0" smtClean="0">
                <a:solidFill>
                  <a:prstClr val="black"/>
                </a:solidFill>
              </a:rPr>
              <a:t>Advisory Group</a:t>
            </a:r>
            <a:endParaRPr lang="en-US" sz="1400" b="1" dirty="0">
              <a:solidFill>
                <a:prstClr val="black"/>
              </a:solidFill>
            </a:endParaRPr>
          </a:p>
        </p:txBody>
      </p:sp>
      <p:cxnSp>
        <p:nvCxnSpPr>
          <p:cNvPr id="98" name="Straight Connector 97"/>
          <p:cNvCxnSpPr/>
          <p:nvPr/>
        </p:nvCxnSpPr>
        <p:spPr>
          <a:xfrm>
            <a:off x="435265" y="1165159"/>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249580" y="888544"/>
            <a:ext cx="469030" cy="246221"/>
          </a:xfrm>
          <a:prstGeom prst="rect">
            <a:avLst/>
          </a:prstGeom>
          <a:noFill/>
        </p:spPr>
        <p:txBody>
          <a:bodyPr wrap="square" rtlCol="0">
            <a:spAutoFit/>
          </a:bodyPr>
          <a:lstStyle/>
          <a:p>
            <a:pPr algn="ctr"/>
            <a:r>
              <a:rPr lang="en-US" sz="1000" b="1" dirty="0" smtClean="0">
                <a:solidFill>
                  <a:prstClr val="black"/>
                </a:solidFill>
              </a:rPr>
              <a:t>5/16</a:t>
            </a:r>
            <a:endParaRPr lang="en-US" sz="1000" b="1" dirty="0">
              <a:solidFill>
                <a:prstClr val="black"/>
              </a:solidFill>
            </a:endParaRPr>
          </a:p>
        </p:txBody>
      </p:sp>
      <p:sp>
        <p:nvSpPr>
          <p:cNvPr id="109" name="TextBox 108"/>
          <p:cNvSpPr txBox="1"/>
          <p:nvPr/>
        </p:nvSpPr>
        <p:spPr>
          <a:xfrm>
            <a:off x="1859614" y="1522460"/>
            <a:ext cx="905377" cy="246221"/>
          </a:xfrm>
          <a:prstGeom prst="rect">
            <a:avLst/>
          </a:prstGeom>
          <a:noFill/>
        </p:spPr>
        <p:txBody>
          <a:bodyPr wrap="square" rtlCol="0">
            <a:spAutoFit/>
          </a:bodyPr>
          <a:lstStyle/>
          <a:p>
            <a:pPr algn="ctr"/>
            <a:r>
              <a:rPr lang="en-US" sz="1000" b="1" dirty="0" smtClean="0">
                <a:solidFill>
                  <a:prstClr val="black"/>
                </a:solidFill>
              </a:rPr>
              <a:t>6/1 Albany</a:t>
            </a:r>
            <a:endParaRPr lang="en-US" sz="1000" b="1" dirty="0">
              <a:solidFill>
                <a:prstClr val="black"/>
              </a:solidFill>
            </a:endParaRPr>
          </a:p>
        </p:txBody>
      </p:sp>
      <p:sp>
        <p:nvSpPr>
          <p:cNvPr id="110" name="TextBox 109"/>
          <p:cNvSpPr txBox="1"/>
          <p:nvPr/>
        </p:nvSpPr>
        <p:spPr>
          <a:xfrm>
            <a:off x="5779302" y="1508563"/>
            <a:ext cx="905377" cy="246221"/>
          </a:xfrm>
          <a:prstGeom prst="rect">
            <a:avLst/>
          </a:prstGeom>
          <a:noFill/>
        </p:spPr>
        <p:txBody>
          <a:bodyPr wrap="square" rtlCol="0">
            <a:spAutoFit/>
          </a:bodyPr>
          <a:lstStyle/>
          <a:p>
            <a:pPr algn="ctr"/>
            <a:r>
              <a:rPr lang="en-US" sz="1000" b="1" dirty="0" smtClean="0">
                <a:solidFill>
                  <a:prstClr val="black"/>
                </a:solidFill>
              </a:rPr>
              <a:t>7/12 NYC</a:t>
            </a:r>
            <a:endParaRPr lang="en-US" sz="1000" b="1" dirty="0">
              <a:solidFill>
                <a:prstClr val="black"/>
              </a:solidFill>
            </a:endParaRPr>
          </a:p>
        </p:txBody>
      </p:sp>
      <p:cxnSp>
        <p:nvCxnSpPr>
          <p:cNvPr id="112" name="Straight Connector 111"/>
          <p:cNvCxnSpPr/>
          <p:nvPr/>
        </p:nvCxnSpPr>
        <p:spPr>
          <a:xfrm>
            <a:off x="957280" y="1165159"/>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2289565" y="1165159"/>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3646465" y="1157172"/>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5020952" y="1165159"/>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6893772" y="1166028"/>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8103155" y="1165159"/>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6650012" y="895584"/>
            <a:ext cx="469030" cy="246221"/>
          </a:xfrm>
          <a:prstGeom prst="rect">
            <a:avLst/>
          </a:prstGeom>
          <a:noFill/>
        </p:spPr>
        <p:txBody>
          <a:bodyPr wrap="square" rtlCol="0">
            <a:spAutoFit/>
          </a:bodyPr>
          <a:lstStyle/>
          <a:p>
            <a:pPr algn="ctr"/>
            <a:r>
              <a:rPr lang="en-US" sz="1000" b="1" dirty="0" smtClean="0">
                <a:solidFill>
                  <a:prstClr val="black"/>
                </a:solidFill>
              </a:rPr>
              <a:t>8/1</a:t>
            </a:r>
            <a:endParaRPr lang="en-US" sz="1000" b="1" dirty="0">
              <a:solidFill>
                <a:prstClr val="black"/>
              </a:solidFill>
            </a:endParaRPr>
          </a:p>
        </p:txBody>
      </p:sp>
      <p:sp>
        <p:nvSpPr>
          <p:cNvPr id="119" name="TextBox 118"/>
          <p:cNvSpPr txBox="1"/>
          <p:nvPr/>
        </p:nvSpPr>
        <p:spPr>
          <a:xfrm>
            <a:off x="5966084" y="902108"/>
            <a:ext cx="469030" cy="246221"/>
          </a:xfrm>
          <a:prstGeom prst="rect">
            <a:avLst/>
          </a:prstGeom>
          <a:noFill/>
        </p:spPr>
        <p:txBody>
          <a:bodyPr wrap="square" rtlCol="0">
            <a:spAutoFit/>
          </a:bodyPr>
          <a:lstStyle/>
          <a:p>
            <a:pPr algn="ctr"/>
            <a:r>
              <a:rPr lang="en-US" sz="1000" b="1" dirty="0" smtClean="0">
                <a:solidFill>
                  <a:prstClr val="black"/>
                </a:solidFill>
              </a:rPr>
              <a:t>7/18</a:t>
            </a:r>
            <a:endParaRPr lang="en-US" sz="1000" b="1" dirty="0">
              <a:solidFill>
                <a:prstClr val="black"/>
              </a:solidFill>
            </a:endParaRPr>
          </a:p>
        </p:txBody>
      </p:sp>
      <p:sp>
        <p:nvSpPr>
          <p:cNvPr id="120" name="TextBox 119"/>
          <p:cNvSpPr txBox="1"/>
          <p:nvPr/>
        </p:nvSpPr>
        <p:spPr>
          <a:xfrm>
            <a:off x="7924339" y="881031"/>
            <a:ext cx="469030" cy="246221"/>
          </a:xfrm>
          <a:prstGeom prst="rect">
            <a:avLst/>
          </a:prstGeom>
          <a:noFill/>
        </p:spPr>
        <p:txBody>
          <a:bodyPr wrap="square" rtlCol="0">
            <a:spAutoFit/>
          </a:bodyPr>
          <a:lstStyle/>
          <a:p>
            <a:pPr algn="ctr"/>
            <a:r>
              <a:rPr lang="en-US" sz="1000" b="1" dirty="0" smtClean="0">
                <a:solidFill>
                  <a:prstClr val="black"/>
                </a:solidFill>
              </a:rPr>
              <a:t>8/15</a:t>
            </a:r>
            <a:endParaRPr lang="en-US" sz="1000" b="1" dirty="0">
              <a:solidFill>
                <a:prstClr val="black"/>
              </a:solidFill>
            </a:endParaRPr>
          </a:p>
        </p:txBody>
      </p:sp>
      <p:sp>
        <p:nvSpPr>
          <p:cNvPr id="121" name="TextBox 120"/>
          <p:cNvSpPr txBox="1"/>
          <p:nvPr/>
        </p:nvSpPr>
        <p:spPr>
          <a:xfrm>
            <a:off x="8401760" y="888543"/>
            <a:ext cx="469030" cy="246221"/>
          </a:xfrm>
          <a:prstGeom prst="rect">
            <a:avLst/>
          </a:prstGeom>
          <a:noFill/>
        </p:spPr>
        <p:txBody>
          <a:bodyPr wrap="square" rtlCol="0">
            <a:spAutoFit/>
          </a:bodyPr>
          <a:lstStyle/>
          <a:p>
            <a:pPr algn="ctr"/>
            <a:r>
              <a:rPr lang="en-US" sz="1000" b="1" dirty="0" smtClean="0">
                <a:solidFill>
                  <a:prstClr val="black"/>
                </a:solidFill>
              </a:rPr>
              <a:t>8/22</a:t>
            </a:r>
            <a:endParaRPr lang="en-US" sz="1000" b="1" dirty="0">
              <a:solidFill>
                <a:prstClr val="black"/>
              </a:solidFill>
            </a:endParaRPr>
          </a:p>
        </p:txBody>
      </p:sp>
      <p:sp>
        <p:nvSpPr>
          <p:cNvPr id="122" name="TextBox 121"/>
          <p:cNvSpPr txBox="1"/>
          <p:nvPr/>
        </p:nvSpPr>
        <p:spPr>
          <a:xfrm>
            <a:off x="7636704" y="1490988"/>
            <a:ext cx="905377" cy="246221"/>
          </a:xfrm>
          <a:prstGeom prst="rect">
            <a:avLst/>
          </a:prstGeom>
          <a:noFill/>
        </p:spPr>
        <p:txBody>
          <a:bodyPr wrap="square" rtlCol="0">
            <a:spAutoFit/>
          </a:bodyPr>
          <a:lstStyle/>
          <a:p>
            <a:pPr algn="ctr"/>
            <a:r>
              <a:rPr lang="en-US" sz="1000" b="1" dirty="0" smtClean="0">
                <a:solidFill>
                  <a:prstClr val="black"/>
                </a:solidFill>
              </a:rPr>
              <a:t>8/10 NYC</a:t>
            </a:r>
            <a:endParaRPr lang="en-US" sz="1000" b="1" dirty="0">
              <a:solidFill>
                <a:prstClr val="black"/>
              </a:solidFill>
            </a:endParaRPr>
          </a:p>
        </p:txBody>
      </p:sp>
      <p:sp>
        <p:nvSpPr>
          <p:cNvPr id="123" name="Flowchart: Decision 122"/>
          <p:cNvSpPr/>
          <p:nvPr/>
        </p:nvSpPr>
        <p:spPr>
          <a:xfrm>
            <a:off x="7662586" y="1539391"/>
            <a:ext cx="941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4" name="TextBox 153"/>
          <p:cNvSpPr txBox="1"/>
          <p:nvPr/>
        </p:nvSpPr>
        <p:spPr>
          <a:xfrm>
            <a:off x="7253714" y="876763"/>
            <a:ext cx="469030" cy="246221"/>
          </a:xfrm>
          <a:prstGeom prst="rect">
            <a:avLst/>
          </a:prstGeom>
          <a:noFill/>
        </p:spPr>
        <p:txBody>
          <a:bodyPr wrap="square" rtlCol="0">
            <a:spAutoFit/>
          </a:bodyPr>
          <a:lstStyle/>
          <a:p>
            <a:pPr algn="ctr"/>
            <a:r>
              <a:rPr lang="en-US" sz="1000" b="1" dirty="0" smtClean="0">
                <a:solidFill>
                  <a:prstClr val="black"/>
                </a:solidFill>
              </a:rPr>
              <a:t>8/8</a:t>
            </a:r>
            <a:endParaRPr lang="en-US" sz="1000" b="1" dirty="0">
              <a:solidFill>
                <a:prstClr val="black"/>
              </a:solidFill>
            </a:endParaRPr>
          </a:p>
        </p:txBody>
      </p:sp>
      <p:sp>
        <p:nvSpPr>
          <p:cNvPr id="157" name="TextBox 156"/>
          <p:cNvSpPr txBox="1"/>
          <p:nvPr/>
        </p:nvSpPr>
        <p:spPr>
          <a:xfrm>
            <a:off x="4046338" y="876763"/>
            <a:ext cx="469030" cy="246221"/>
          </a:xfrm>
          <a:prstGeom prst="rect">
            <a:avLst/>
          </a:prstGeom>
          <a:noFill/>
        </p:spPr>
        <p:txBody>
          <a:bodyPr wrap="square" rtlCol="0">
            <a:spAutoFit/>
          </a:bodyPr>
          <a:lstStyle/>
          <a:p>
            <a:pPr algn="ctr"/>
            <a:r>
              <a:rPr lang="en-US" sz="1000" b="1" dirty="0" smtClean="0">
                <a:solidFill>
                  <a:prstClr val="black"/>
                </a:solidFill>
              </a:rPr>
              <a:t>6/27</a:t>
            </a:r>
            <a:endParaRPr lang="en-US" sz="1000" b="1" dirty="0">
              <a:solidFill>
                <a:prstClr val="black"/>
              </a:solidFill>
            </a:endParaRPr>
          </a:p>
        </p:txBody>
      </p:sp>
      <p:sp>
        <p:nvSpPr>
          <p:cNvPr id="158" name="TextBox 157"/>
          <p:cNvSpPr txBox="1"/>
          <p:nvPr/>
        </p:nvSpPr>
        <p:spPr>
          <a:xfrm>
            <a:off x="4762819" y="876763"/>
            <a:ext cx="469030" cy="246221"/>
          </a:xfrm>
          <a:prstGeom prst="rect">
            <a:avLst/>
          </a:prstGeom>
          <a:noFill/>
        </p:spPr>
        <p:txBody>
          <a:bodyPr wrap="square" rtlCol="0">
            <a:spAutoFit/>
          </a:bodyPr>
          <a:lstStyle/>
          <a:p>
            <a:pPr algn="ctr"/>
            <a:r>
              <a:rPr lang="en-US" sz="1000" b="1" dirty="0" smtClean="0">
                <a:solidFill>
                  <a:prstClr val="black"/>
                </a:solidFill>
              </a:rPr>
              <a:t>7/4</a:t>
            </a:r>
            <a:endParaRPr lang="en-US" sz="1000" b="1" dirty="0">
              <a:solidFill>
                <a:prstClr val="black"/>
              </a:solidFill>
            </a:endParaRPr>
          </a:p>
        </p:txBody>
      </p:sp>
      <p:sp>
        <p:nvSpPr>
          <p:cNvPr id="51" name="Rectangle 50"/>
          <p:cNvSpPr/>
          <p:nvPr/>
        </p:nvSpPr>
        <p:spPr>
          <a:xfrm>
            <a:off x="89341" y="2127813"/>
            <a:ext cx="8961120" cy="372603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2" name="TextBox 51"/>
          <p:cNvSpPr txBox="1"/>
          <p:nvPr/>
        </p:nvSpPr>
        <p:spPr>
          <a:xfrm>
            <a:off x="112899" y="2099882"/>
            <a:ext cx="2984984" cy="1123384"/>
          </a:xfrm>
          <a:prstGeom prst="rect">
            <a:avLst/>
          </a:prstGeom>
          <a:noFill/>
        </p:spPr>
        <p:txBody>
          <a:bodyPr wrap="square" rtlCol="0" anchor="t">
            <a:spAutoFit/>
          </a:bodyPr>
          <a:lstStyle/>
          <a:p>
            <a:r>
              <a:rPr lang="en-US" sz="1400" b="1" dirty="0">
                <a:solidFill>
                  <a:srgbClr val="0067AB">
                    <a:lumMod val="75000"/>
                  </a:srgbClr>
                </a:solidFill>
              </a:rPr>
              <a:t>Customer </a:t>
            </a:r>
            <a:r>
              <a:rPr lang="en-US" sz="1400" b="1" dirty="0" smtClean="0">
                <a:solidFill>
                  <a:srgbClr val="0067AB">
                    <a:lumMod val="75000"/>
                  </a:srgbClr>
                </a:solidFill>
              </a:rPr>
              <a:t>Data (Tuesday mornings)</a:t>
            </a:r>
          </a:p>
          <a:p>
            <a:r>
              <a:rPr lang="en-US" sz="1400" b="1" dirty="0">
                <a:solidFill>
                  <a:prstClr val="black"/>
                </a:solidFill>
              </a:rPr>
              <a:t>DER Sourcing </a:t>
            </a:r>
            <a:r>
              <a:rPr lang="en-US" sz="1400" b="1" dirty="0" smtClean="0">
                <a:solidFill>
                  <a:prstClr val="black"/>
                </a:solidFill>
              </a:rPr>
              <a:t>(Tuesday afternoons)</a:t>
            </a:r>
          </a:p>
          <a:p>
            <a:r>
              <a:rPr lang="en-US" sz="1400" b="1" dirty="0" smtClean="0">
                <a:solidFill>
                  <a:srgbClr val="00B050"/>
                </a:solidFill>
              </a:rPr>
              <a:t>Granular Pricing  (Advisory Group)</a:t>
            </a:r>
          </a:p>
          <a:p>
            <a:r>
              <a:rPr lang="en-US" sz="1400" b="1" dirty="0" smtClean="0">
                <a:solidFill>
                  <a:srgbClr val="7030A0"/>
                </a:solidFill>
              </a:rPr>
              <a:t>EVSE</a:t>
            </a:r>
            <a:endParaRPr lang="en-US" sz="1400" b="1" dirty="0">
              <a:solidFill>
                <a:srgbClr val="7030A0"/>
              </a:solidFill>
            </a:endParaRPr>
          </a:p>
          <a:p>
            <a:endParaRPr lang="en-US" sz="1100" b="1" dirty="0">
              <a:solidFill>
                <a:srgbClr val="0067AB">
                  <a:lumMod val="75000"/>
                </a:srgbClr>
              </a:solidFill>
            </a:endParaRPr>
          </a:p>
        </p:txBody>
      </p:sp>
      <p:sp>
        <p:nvSpPr>
          <p:cNvPr id="53" name="TextBox 2"/>
          <p:cNvSpPr txBox="1"/>
          <p:nvPr/>
        </p:nvSpPr>
        <p:spPr>
          <a:xfrm>
            <a:off x="4667457" y="3076047"/>
            <a:ext cx="1656911" cy="246221"/>
          </a:xfrm>
          <a:prstGeom prst="rect">
            <a:avLst/>
          </a:prstGeom>
          <a:noFill/>
        </p:spPr>
        <p:txBody>
          <a:bodyPr wrap="square" rtlCol="0" anchor="t">
            <a:spAutoFit/>
          </a:bodyPr>
          <a:lstStyle/>
          <a:p>
            <a:pPr algn="ctr"/>
            <a:endParaRPr lang="en-US" sz="1000" dirty="0">
              <a:solidFill>
                <a:prstClr val="white">
                  <a:lumMod val="85000"/>
                </a:prstClr>
              </a:solidFill>
            </a:endParaRPr>
          </a:p>
        </p:txBody>
      </p:sp>
      <p:grpSp>
        <p:nvGrpSpPr>
          <p:cNvPr id="54" name="Group 65"/>
          <p:cNvGrpSpPr/>
          <p:nvPr/>
        </p:nvGrpSpPr>
        <p:grpSpPr>
          <a:xfrm>
            <a:off x="1308966" y="3158655"/>
            <a:ext cx="7409121" cy="1281773"/>
            <a:chOff x="1235522" y="3636770"/>
            <a:chExt cx="7409121" cy="1281773"/>
          </a:xfrm>
        </p:grpSpPr>
        <p:sp>
          <p:nvSpPr>
            <p:cNvPr id="55" name="TextBox 66"/>
            <p:cNvSpPr txBox="1"/>
            <p:nvPr/>
          </p:nvSpPr>
          <p:spPr>
            <a:xfrm>
              <a:off x="1235522" y="3929790"/>
              <a:ext cx="1075073" cy="769441"/>
            </a:xfrm>
            <a:prstGeom prst="rect">
              <a:avLst/>
            </a:prstGeom>
            <a:noFill/>
          </p:spPr>
          <p:txBody>
            <a:bodyPr wrap="square" rtlCol="0">
              <a:spAutoFit/>
            </a:bodyPr>
            <a:lstStyle/>
            <a:p>
              <a:pPr algn="ctr"/>
              <a:r>
                <a:rPr lang="en-US" sz="1100" b="1" dirty="0">
                  <a:solidFill>
                    <a:prstClr val="black"/>
                  </a:solidFill>
                </a:rPr>
                <a:t>June 28</a:t>
              </a:r>
              <a:endParaRPr lang="en-US" sz="1000" dirty="0">
                <a:solidFill>
                  <a:prstClr val="black"/>
                </a:solidFill>
              </a:endParaRPr>
            </a:p>
            <a:p>
              <a:pPr algn="ctr"/>
              <a:r>
                <a:rPr lang="en-US" sz="1100" dirty="0">
                  <a:solidFill>
                    <a:prstClr val="black"/>
                  </a:solidFill>
                </a:rPr>
                <a:t>(By Phone) </a:t>
              </a:r>
            </a:p>
            <a:p>
              <a:pPr algn="ctr"/>
              <a:r>
                <a:rPr lang="en-US" sz="1100" dirty="0">
                  <a:solidFill>
                    <a:prstClr val="black"/>
                  </a:solidFill>
                </a:rPr>
                <a:t>Kick-off Meeting</a:t>
              </a:r>
              <a:endParaRPr lang="en-US" sz="1000" dirty="0">
                <a:solidFill>
                  <a:prstClr val="black"/>
                </a:solidFill>
              </a:endParaRPr>
            </a:p>
          </p:txBody>
        </p:sp>
        <p:sp>
          <p:nvSpPr>
            <p:cNvPr id="56" name="TextBox 67"/>
            <p:cNvSpPr txBox="1"/>
            <p:nvPr/>
          </p:nvSpPr>
          <p:spPr>
            <a:xfrm>
              <a:off x="2883245" y="3979824"/>
              <a:ext cx="1959456" cy="938719"/>
            </a:xfrm>
            <a:prstGeom prst="rect">
              <a:avLst/>
            </a:prstGeom>
            <a:noFill/>
          </p:spPr>
          <p:txBody>
            <a:bodyPr wrap="square" rtlCol="0" anchor="t">
              <a:spAutoFit/>
            </a:bodyPr>
            <a:lstStyle/>
            <a:p>
              <a:pPr algn="ctr"/>
              <a:r>
                <a:rPr lang="en-US" sz="1100" b="1" dirty="0">
                  <a:solidFill>
                    <a:prstClr val="black"/>
                  </a:solidFill>
                </a:rPr>
                <a:t>July 13</a:t>
              </a:r>
            </a:p>
            <a:p>
              <a:pPr algn="ctr"/>
              <a:r>
                <a:rPr lang="en-US" sz="1100" b="1" dirty="0">
                  <a:solidFill>
                    <a:prstClr val="black"/>
                  </a:solidFill>
                </a:rPr>
                <a:t>NYC</a:t>
              </a:r>
            </a:p>
            <a:p>
              <a:pPr algn="ctr"/>
              <a:r>
                <a:rPr lang="en-US" sz="1100" dirty="0">
                  <a:solidFill>
                    <a:prstClr val="black"/>
                  </a:solidFill>
                </a:rPr>
                <a:t>Collection Frequency, Reporting Frequency and Availability of Usage Data</a:t>
              </a:r>
            </a:p>
          </p:txBody>
        </p:sp>
        <p:sp>
          <p:nvSpPr>
            <p:cNvPr id="57" name="Flowchart: Decision 68"/>
            <p:cNvSpPr/>
            <p:nvPr/>
          </p:nvSpPr>
          <p:spPr>
            <a:xfrm>
              <a:off x="3854977" y="3646494"/>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lumMod val="85000"/>
                  </a:prstClr>
                </a:solidFill>
              </a:endParaRPr>
            </a:p>
          </p:txBody>
        </p:sp>
        <p:sp>
          <p:nvSpPr>
            <p:cNvPr id="58" name="TextBox 69"/>
            <p:cNvSpPr txBox="1"/>
            <p:nvPr/>
          </p:nvSpPr>
          <p:spPr>
            <a:xfrm>
              <a:off x="5584825" y="3976688"/>
              <a:ext cx="1179513" cy="769441"/>
            </a:xfrm>
            <a:prstGeom prst="rect">
              <a:avLst/>
            </a:prstGeom>
            <a:noFill/>
          </p:spPr>
          <p:txBody>
            <a:bodyPr wrap="square" rtlCol="0" anchor="t">
              <a:spAutoFit/>
            </a:bodyPr>
            <a:lstStyle/>
            <a:p>
              <a:pPr algn="ctr"/>
              <a:r>
                <a:rPr lang="en-US" sz="1100" b="1" dirty="0">
                  <a:solidFill>
                    <a:prstClr val="black"/>
                  </a:solidFill>
                </a:rPr>
                <a:t>July 26</a:t>
              </a:r>
            </a:p>
            <a:p>
              <a:pPr algn="ctr"/>
              <a:r>
                <a:rPr lang="en-US" sz="1100" b="1" dirty="0">
                  <a:solidFill>
                    <a:prstClr val="black"/>
                  </a:solidFill>
                </a:rPr>
                <a:t>Albany</a:t>
              </a:r>
            </a:p>
            <a:p>
              <a:pPr algn="ctr"/>
              <a:r>
                <a:rPr lang="en-US" sz="1100" dirty="0">
                  <a:solidFill>
                    <a:prstClr val="black"/>
                  </a:solidFill>
                </a:rPr>
                <a:t>Aggregation of Usage Data</a:t>
              </a:r>
              <a:endParaRPr lang="en-US" sz="1000" dirty="0">
                <a:solidFill>
                  <a:prstClr val="black"/>
                </a:solidFill>
              </a:endParaRPr>
            </a:p>
          </p:txBody>
        </p:sp>
        <p:sp>
          <p:nvSpPr>
            <p:cNvPr id="59" name="Flowchart: Decision 70"/>
            <p:cNvSpPr/>
            <p:nvPr/>
          </p:nvSpPr>
          <p:spPr>
            <a:xfrm>
              <a:off x="6083572" y="3636770"/>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lumMod val="85000"/>
                  </a:prstClr>
                </a:solidFill>
              </a:endParaRPr>
            </a:p>
          </p:txBody>
        </p:sp>
        <p:sp>
          <p:nvSpPr>
            <p:cNvPr id="60" name="Flowchart: Decision 71"/>
            <p:cNvSpPr/>
            <p:nvPr/>
          </p:nvSpPr>
          <p:spPr>
            <a:xfrm>
              <a:off x="1726000" y="3641050"/>
              <a:ext cx="94118" cy="155863"/>
            </a:xfrm>
            <a:prstGeom prst="flowChartDecision">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lumMod val="85000"/>
                  </a:prstClr>
                </a:solidFill>
              </a:endParaRPr>
            </a:p>
          </p:txBody>
        </p:sp>
        <p:sp>
          <p:nvSpPr>
            <p:cNvPr id="61" name="TextBox 72"/>
            <p:cNvSpPr txBox="1"/>
            <p:nvPr/>
          </p:nvSpPr>
          <p:spPr>
            <a:xfrm>
              <a:off x="7798623" y="3977090"/>
              <a:ext cx="846020" cy="769441"/>
            </a:xfrm>
            <a:prstGeom prst="rect">
              <a:avLst/>
            </a:prstGeom>
            <a:noFill/>
          </p:spPr>
          <p:txBody>
            <a:bodyPr wrap="square" rtlCol="0" anchor="t">
              <a:spAutoFit/>
            </a:bodyPr>
            <a:lstStyle/>
            <a:p>
              <a:pPr algn="ctr"/>
              <a:r>
                <a:rPr lang="en-US" sz="1100" b="1" dirty="0">
                  <a:solidFill>
                    <a:prstClr val="black"/>
                  </a:solidFill>
                </a:rPr>
                <a:t>August 9</a:t>
              </a:r>
            </a:p>
            <a:p>
              <a:pPr algn="ctr"/>
              <a:r>
                <a:rPr lang="en-US" sz="1100" b="1" dirty="0">
                  <a:solidFill>
                    <a:prstClr val="black"/>
                  </a:solidFill>
                </a:rPr>
                <a:t>NYC</a:t>
              </a:r>
            </a:p>
            <a:p>
              <a:pPr algn="ctr"/>
              <a:r>
                <a:rPr lang="en-US" sz="1100" dirty="0">
                  <a:solidFill>
                    <a:prstClr val="black"/>
                  </a:solidFill>
                </a:rPr>
                <a:t>Additional Data Needs</a:t>
              </a:r>
              <a:endParaRPr lang="en-US" sz="1000" dirty="0">
                <a:solidFill>
                  <a:prstClr val="black"/>
                </a:solidFill>
              </a:endParaRPr>
            </a:p>
          </p:txBody>
        </p:sp>
        <p:sp>
          <p:nvSpPr>
            <p:cNvPr id="62" name="Flowchart: Decision 73"/>
            <p:cNvSpPr/>
            <p:nvPr/>
          </p:nvSpPr>
          <p:spPr>
            <a:xfrm>
              <a:off x="8211827" y="3636770"/>
              <a:ext cx="94118" cy="155863"/>
            </a:xfrm>
            <a:prstGeom prst="flowChartDecision">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lumMod val="85000"/>
                  </a:prstClr>
                </a:solidFill>
              </a:endParaRPr>
            </a:p>
          </p:txBody>
        </p:sp>
        <p:sp>
          <p:nvSpPr>
            <p:cNvPr id="63" name="TextBox 74"/>
            <p:cNvSpPr txBox="1"/>
            <p:nvPr/>
          </p:nvSpPr>
          <p:spPr>
            <a:xfrm>
              <a:off x="4549754" y="3977090"/>
              <a:ext cx="885846" cy="430887"/>
            </a:xfrm>
            <a:prstGeom prst="rect">
              <a:avLst/>
            </a:prstGeom>
            <a:noFill/>
          </p:spPr>
          <p:txBody>
            <a:bodyPr wrap="square" rtlCol="0">
              <a:spAutoFit/>
            </a:bodyPr>
            <a:lstStyle/>
            <a:p>
              <a:pPr algn="ctr"/>
              <a:r>
                <a:rPr lang="en-US" sz="1100" b="1" dirty="0">
                  <a:solidFill>
                    <a:prstClr val="black"/>
                  </a:solidFill>
                </a:rPr>
                <a:t>July 19</a:t>
              </a:r>
              <a:endParaRPr lang="en-US" sz="1000" b="1" dirty="0">
                <a:solidFill>
                  <a:prstClr val="black"/>
                </a:solidFill>
              </a:endParaRPr>
            </a:p>
            <a:p>
              <a:pPr algn="ctr"/>
              <a:r>
                <a:rPr lang="en-US" sz="1100" dirty="0">
                  <a:solidFill>
                    <a:prstClr val="black"/>
                  </a:solidFill>
                </a:rPr>
                <a:t>(By Phone*) </a:t>
              </a:r>
            </a:p>
          </p:txBody>
        </p:sp>
        <p:sp>
          <p:nvSpPr>
            <p:cNvPr id="64" name="Flowchart: Decision 75"/>
            <p:cNvSpPr/>
            <p:nvPr/>
          </p:nvSpPr>
          <p:spPr>
            <a:xfrm>
              <a:off x="4921664" y="3642867"/>
              <a:ext cx="94118" cy="155863"/>
            </a:xfrm>
            <a:prstGeom prst="flowChartDecision">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lumMod val="85000"/>
                  </a:prstClr>
                </a:solidFill>
              </a:endParaRPr>
            </a:p>
          </p:txBody>
        </p:sp>
        <p:sp>
          <p:nvSpPr>
            <p:cNvPr id="65" name="TextBox 76"/>
            <p:cNvSpPr txBox="1"/>
            <p:nvPr/>
          </p:nvSpPr>
          <p:spPr>
            <a:xfrm>
              <a:off x="6673654" y="3977090"/>
              <a:ext cx="1075073" cy="430887"/>
            </a:xfrm>
            <a:prstGeom prst="rect">
              <a:avLst/>
            </a:prstGeom>
            <a:noFill/>
          </p:spPr>
          <p:txBody>
            <a:bodyPr wrap="square" rtlCol="0">
              <a:spAutoFit/>
            </a:bodyPr>
            <a:lstStyle/>
            <a:p>
              <a:pPr algn="ctr"/>
              <a:r>
                <a:rPr lang="en-US" sz="1100" b="1" dirty="0">
                  <a:solidFill>
                    <a:prstClr val="black"/>
                  </a:solidFill>
                </a:rPr>
                <a:t>August 2</a:t>
              </a:r>
              <a:endParaRPr lang="en-US" sz="1000" b="1" dirty="0">
                <a:solidFill>
                  <a:prstClr val="black"/>
                </a:solidFill>
              </a:endParaRPr>
            </a:p>
            <a:p>
              <a:pPr algn="ctr"/>
              <a:r>
                <a:rPr lang="en-US" sz="1100" dirty="0">
                  <a:solidFill>
                    <a:prstClr val="black"/>
                  </a:solidFill>
                </a:rPr>
                <a:t>(By Phone*) </a:t>
              </a:r>
            </a:p>
          </p:txBody>
        </p:sp>
        <p:sp>
          <p:nvSpPr>
            <p:cNvPr id="66" name="Flowchart: Decision 77"/>
            <p:cNvSpPr/>
            <p:nvPr/>
          </p:nvSpPr>
          <p:spPr>
            <a:xfrm>
              <a:off x="7149924" y="3636770"/>
              <a:ext cx="94118" cy="155863"/>
            </a:xfrm>
            <a:prstGeom prst="flowChartDecision">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lumMod val="85000"/>
                  </a:prstClr>
                </a:solidFill>
              </a:endParaRPr>
            </a:p>
          </p:txBody>
        </p:sp>
      </p:grpSp>
      <p:grpSp>
        <p:nvGrpSpPr>
          <p:cNvPr id="67" name="Group 91"/>
          <p:cNvGrpSpPr/>
          <p:nvPr/>
        </p:nvGrpSpPr>
        <p:grpSpPr>
          <a:xfrm>
            <a:off x="3147779" y="2179220"/>
            <a:ext cx="5564023" cy="943218"/>
            <a:chOff x="3080620" y="3636770"/>
            <a:chExt cx="5564023" cy="943218"/>
          </a:xfrm>
        </p:grpSpPr>
        <p:sp>
          <p:nvSpPr>
            <p:cNvPr id="68" name="TextBox 92"/>
            <p:cNvSpPr txBox="1"/>
            <p:nvPr/>
          </p:nvSpPr>
          <p:spPr>
            <a:xfrm>
              <a:off x="3080620" y="3979824"/>
              <a:ext cx="1535204" cy="600164"/>
            </a:xfrm>
            <a:prstGeom prst="rect">
              <a:avLst/>
            </a:prstGeom>
            <a:noFill/>
          </p:spPr>
          <p:txBody>
            <a:bodyPr wrap="square" rtlCol="0" anchor="t">
              <a:spAutoFit/>
            </a:bodyPr>
            <a:lstStyle/>
            <a:p>
              <a:pPr algn="ctr"/>
              <a:r>
                <a:rPr lang="en-US" sz="1100" b="1" dirty="0">
                  <a:solidFill>
                    <a:prstClr val="black"/>
                  </a:solidFill>
                </a:rPr>
                <a:t>July 13</a:t>
              </a:r>
            </a:p>
            <a:p>
              <a:pPr algn="ctr"/>
              <a:r>
                <a:rPr lang="en-US" sz="1100" b="1" dirty="0">
                  <a:solidFill>
                    <a:prstClr val="black"/>
                  </a:solidFill>
                </a:rPr>
                <a:t>NYC</a:t>
              </a:r>
            </a:p>
            <a:p>
              <a:pPr algn="ctr"/>
              <a:r>
                <a:rPr lang="en-US" sz="1100" dirty="0">
                  <a:solidFill>
                    <a:prstClr val="black"/>
                  </a:solidFill>
                </a:rPr>
                <a:t>TBD</a:t>
              </a:r>
            </a:p>
          </p:txBody>
        </p:sp>
        <p:sp>
          <p:nvSpPr>
            <p:cNvPr id="69" name="Flowchart: Decision 93"/>
            <p:cNvSpPr/>
            <p:nvPr/>
          </p:nvSpPr>
          <p:spPr>
            <a:xfrm>
              <a:off x="3854977" y="3646494"/>
              <a:ext cx="94118" cy="155863"/>
            </a:xfrm>
            <a:prstGeom prst="flowChartDecis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70" name="TextBox 94"/>
            <p:cNvSpPr txBox="1"/>
            <p:nvPr/>
          </p:nvSpPr>
          <p:spPr>
            <a:xfrm>
              <a:off x="5584825" y="3976688"/>
              <a:ext cx="1179513" cy="584775"/>
            </a:xfrm>
            <a:prstGeom prst="rect">
              <a:avLst/>
            </a:prstGeom>
            <a:noFill/>
          </p:spPr>
          <p:txBody>
            <a:bodyPr wrap="square" rtlCol="0" anchor="t">
              <a:spAutoFit/>
            </a:bodyPr>
            <a:lstStyle/>
            <a:p>
              <a:pPr algn="ctr"/>
              <a:r>
                <a:rPr lang="en-US" sz="1100" b="1" dirty="0">
                  <a:solidFill>
                    <a:prstClr val="black"/>
                  </a:solidFill>
                </a:rPr>
                <a:t>July 26</a:t>
              </a:r>
            </a:p>
            <a:p>
              <a:pPr algn="ctr"/>
              <a:r>
                <a:rPr lang="en-US" sz="1000" b="1" dirty="0">
                  <a:solidFill>
                    <a:prstClr val="black"/>
                  </a:solidFill>
                </a:rPr>
                <a:t>Albany</a:t>
              </a:r>
            </a:p>
            <a:p>
              <a:pPr algn="ctr"/>
              <a:r>
                <a:rPr lang="en-US" sz="1100" dirty="0">
                  <a:solidFill>
                    <a:prstClr val="black"/>
                  </a:solidFill>
                </a:rPr>
                <a:t>TBD</a:t>
              </a:r>
              <a:endParaRPr lang="en-US" sz="1000" dirty="0">
                <a:solidFill>
                  <a:prstClr val="black"/>
                </a:solidFill>
              </a:endParaRPr>
            </a:p>
          </p:txBody>
        </p:sp>
        <p:sp>
          <p:nvSpPr>
            <p:cNvPr id="71" name="Flowchart: Decision 95"/>
            <p:cNvSpPr/>
            <p:nvPr/>
          </p:nvSpPr>
          <p:spPr>
            <a:xfrm>
              <a:off x="6083572" y="3636770"/>
              <a:ext cx="94118" cy="155863"/>
            </a:xfrm>
            <a:prstGeom prst="flowChartDecis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72" name="TextBox 96"/>
            <p:cNvSpPr txBox="1"/>
            <p:nvPr/>
          </p:nvSpPr>
          <p:spPr>
            <a:xfrm>
              <a:off x="7798623" y="3977090"/>
              <a:ext cx="846020" cy="600164"/>
            </a:xfrm>
            <a:prstGeom prst="rect">
              <a:avLst/>
            </a:prstGeom>
            <a:noFill/>
          </p:spPr>
          <p:txBody>
            <a:bodyPr wrap="square" rtlCol="0" anchor="t">
              <a:spAutoFit/>
            </a:bodyPr>
            <a:lstStyle/>
            <a:p>
              <a:pPr algn="ctr"/>
              <a:r>
                <a:rPr lang="en-US" sz="1100" b="1" dirty="0">
                  <a:solidFill>
                    <a:prstClr val="black"/>
                  </a:solidFill>
                </a:rPr>
                <a:t>August 9</a:t>
              </a:r>
            </a:p>
            <a:p>
              <a:pPr algn="ctr"/>
              <a:r>
                <a:rPr lang="en-US" sz="1100" b="1" dirty="0">
                  <a:solidFill>
                    <a:prstClr val="black"/>
                  </a:solidFill>
                </a:rPr>
                <a:t>NYC</a:t>
              </a:r>
            </a:p>
            <a:p>
              <a:pPr algn="ctr"/>
              <a:r>
                <a:rPr lang="en-US" sz="1100" dirty="0">
                  <a:solidFill>
                    <a:prstClr val="black"/>
                  </a:solidFill>
                </a:rPr>
                <a:t>TBD</a:t>
              </a:r>
              <a:endParaRPr lang="en-US" sz="1000" dirty="0">
                <a:solidFill>
                  <a:prstClr val="black"/>
                </a:solidFill>
              </a:endParaRPr>
            </a:p>
          </p:txBody>
        </p:sp>
        <p:sp>
          <p:nvSpPr>
            <p:cNvPr id="73" name="Flowchart: Decision 97"/>
            <p:cNvSpPr/>
            <p:nvPr/>
          </p:nvSpPr>
          <p:spPr>
            <a:xfrm>
              <a:off x="8211827" y="3636770"/>
              <a:ext cx="94118" cy="155863"/>
            </a:xfrm>
            <a:prstGeom prst="flowChartDecis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74" name="TextBox 98"/>
            <p:cNvSpPr txBox="1"/>
            <p:nvPr/>
          </p:nvSpPr>
          <p:spPr>
            <a:xfrm>
              <a:off x="4549753" y="3977090"/>
              <a:ext cx="904265" cy="430887"/>
            </a:xfrm>
            <a:prstGeom prst="rect">
              <a:avLst/>
            </a:prstGeom>
            <a:noFill/>
          </p:spPr>
          <p:txBody>
            <a:bodyPr wrap="square" rtlCol="0">
              <a:spAutoFit/>
            </a:bodyPr>
            <a:lstStyle/>
            <a:p>
              <a:pPr algn="ctr"/>
              <a:r>
                <a:rPr lang="en-US" sz="1100" b="1" dirty="0">
                  <a:solidFill>
                    <a:prstClr val="black"/>
                  </a:solidFill>
                </a:rPr>
                <a:t>July 19</a:t>
              </a:r>
              <a:endParaRPr lang="en-US" sz="1000" b="1" dirty="0">
                <a:solidFill>
                  <a:prstClr val="black"/>
                </a:solidFill>
              </a:endParaRPr>
            </a:p>
            <a:p>
              <a:pPr algn="ctr"/>
              <a:r>
                <a:rPr lang="en-US" sz="1100" dirty="0">
                  <a:solidFill>
                    <a:prstClr val="black"/>
                  </a:solidFill>
                </a:rPr>
                <a:t>(By Phone*) </a:t>
              </a:r>
            </a:p>
          </p:txBody>
        </p:sp>
        <p:sp>
          <p:nvSpPr>
            <p:cNvPr id="75" name="Flowchart: Decision 99"/>
            <p:cNvSpPr/>
            <p:nvPr/>
          </p:nvSpPr>
          <p:spPr>
            <a:xfrm>
              <a:off x="4921664" y="3642867"/>
              <a:ext cx="94118" cy="155863"/>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76" name="TextBox 100"/>
            <p:cNvSpPr txBox="1"/>
            <p:nvPr/>
          </p:nvSpPr>
          <p:spPr>
            <a:xfrm>
              <a:off x="6673654" y="3977090"/>
              <a:ext cx="1075073" cy="430887"/>
            </a:xfrm>
            <a:prstGeom prst="rect">
              <a:avLst/>
            </a:prstGeom>
            <a:noFill/>
          </p:spPr>
          <p:txBody>
            <a:bodyPr wrap="square" rtlCol="0">
              <a:spAutoFit/>
            </a:bodyPr>
            <a:lstStyle/>
            <a:p>
              <a:pPr algn="ctr"/>
              <a:r>
                <a:rPr lang="en-US" sz="1100" b="1" dirty="0">
                  <a:solidFill>
                    <a:prstClr val="black"/>
                  </a:solidFill>
                </a:rPr>
                <a:t>August 2</a:t>
              </a:r>
              <a:endParaRPr lang="en-US" sz="1000" b="1" dirty="0">
                <a:solidFill>
                  <a:prstClr val="black"/>
                </a:solidFill>
              </a:endParaRPr>
            </a:p>
            <a:p>
              <a:pPr algn="ctr"/>
              <a:r>
                <a:rPr lang="en-US" sz="1100" dirty="0">
                  <a:solidFill>
                    <a:prstClr val="black"/>
                  </a:solidFill>
                </a:rPr>
                <a:t>(By Phone*) </a:t>
              </a:r>
            </a:p>
          </p:txBody>
        </p:sp>
        <p:sp>
          <p:nvSpPr>
            <p:cNvPr id="77" name="Flowchart: Decision 101"/>
            <p:cNvSpPr/>
            <p:nvPr/>
          </p:nvSpPr>
          <p:spPr>
            <a:xfrm>
              <a:off x="7149924" y="3636770"/>
              <a:ext cx="94118" cy="155863"/>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grpSp>
      <p:sp>
        <p:nvSpPr>
          <p:cNvPr id="78" name="TextBox 77"/>
          <p:cNvSpPr txBox="1"/>
          <p:nvPr/>
        </p:nvSpPr>
        <p:spPr>
          <a:xfrm>
            <a:off x="5581007" y="5606517"/>
            <a:ext cx="3389773" cy="261610"/>
          </a:xfrm>
          <a:prstGeom prst="rect">
            <a:avLst/>
          </a:prstGeom>
          <a:noFill/>
        </p:spPr>
        <p:txBody>
          <a:bodyPr wrap="square" rtlCol="0">
            <a:spAutoFit/>
          </a:bodyPr>
          <a:lstStyle/>
          <a:p>
            <a:r>
              <a:rPr lang="en-US" sz="1100" dirty="0" smtClean="0">
                <a:solidFill>
                  <a:prstClr val="black"/>
                </a:solidFill>
              </a:rPr>
              <a:t>*Additional phone sessions will be held as needed</a:t>
            </a:r>
            <a:endParaRPr lang="en-US" sz="1100" dirty="0">
              <a:solidFill>
                <a:prstClr val="black"/>
              </a:solidFill>
            </a:endParaRPr>
          </a:p>
        </p:txBody>
      </p:sp>
      <p:sp>
        <p:nvSpPr>
          <p:cNvPr id="101" name="TextBox 100"/>
          <p:cNvSpPr txBox="1"/>
          <p:nvPr/>
        </p:nvSpPr>
        <p:spPr>
          <a:xfrm>
            <a:off x="1198242" y="4865470"/>
            <a:ext cx="1342108" cy="600164"/>
          </a:xfrm>
          <a:prstGeom prst="rect">
            <a:avLst/>
          </a:prstGeom>
          <a:noFill/>
        </p:spPr>
        <p:txBody>
          <a:bodyPr wrap="square" rtlCol="0">
            <a:spAutoFit/>
          </a:bodyPr>
          <a:lstStyle/>
          <a:p>
            <a:pPr algn="ctr"/>
            <a:r>
              <a:rPr lang="en-US" sz="1100" b="1">
                <a:solidFill>
                  <a:prstClr val="black"/>
                </a:solidFill>
              </a:rPr>
              <a:t>June </a:t>
            </a:r>
            <a:r>
              <a:rPr lang="en-US" sz="1100" b="1" smtClean="0">
                <a:solidFill>
                  <a:prstClr val="black"/>
                </a:solidFill>
              </a:rPr>
              <a:t>28</a:t>
            </a:r>
            <a:endParaRPr lang="en-US" sz="1000" dirty="0">
              <a:solidFill>
                <a:prstClr val="black"/>
              </a:solidFill>
            </a:endParaRPr>
          </a:p>
          <a:p>
            <a:pPr algn="ctr"/>
            <a:r>
              <a:rPr lang="en-US" sz="1100" dirty="0">
                <a:solidFill>
                  <a:prstClr val="black"/>
                </a:solidFill>
              </a:rPr>
              <a:t>(By Phone) </a:t>
            </a:r>
          </a:p>
          <a:p>
            <a:pPr algn="ctr"/>
            <a:r>
              <a:rPr lang="en-US" sz="1100" dirty="0">
                <a:solidFill>
                  <a:prstClr val="black"/>
                </a:solidFill>
              </a:rPr>
              <a:t>Kick-off Meeting</a:t>
            </a:r>
            <a:endParaRPr lang="en-US" sz="1000" dirty="0">
              <a:solidFill>
                <a:prstClr val="black"/>
              </a:solidFill>
            </a:endParaRPr>
          </a:p>
        </p:txBody>
      </p:sp>
      <p:sp>
        <p:nvSpPr>
          <p:cNvPr id="102" name="Flowchart: Decision 101"/>
          <p:cNvSpPr/>
          <p:nvPr/>
        </p:nvSpPr>
        <p:spPr>
          <a:xfrm>
            <a:off x="1799444" y="4576730"/>
            <a:ext cx="94118" cy="155863"/>
          </a:xfrm>
          <a:prstGeom prst="flowChartDecision">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lumMod val="85000"/>
                </a:prstClr>
              </a:solidFill>
            </a:endParaRPr>
          </a:p>
        </p:txBody>
      </p:sp>
      <p:sp>
        <p:nvSpPr>
          <p:cNvPr id="103" name="TextBox 113"/>
          <p:cNvSpPr txBox="1"/>
          <p:nvPr/>
        </p:nvSpPr>
        <p:spPr>
          <a:xfrm>
            <a:off x="5657919" y="4822793"/>
            <a:ext cx="1878591" cy="600164"/>
          </a:xfrm>
          <a:prstGeom prst="rect">
            <a:avLst/>
          </a:prstGeom>
          <a:noFill/>
        </p:spPr>
        <p:txBody>
          <a:bodyPr wrap="square" rtlCol="0">
            <a:spAutoFit/>
          </a:bodyPr>
          <a:lstStyle/>
          <a:p>
            <a:pPr algn="ctr"/>
            <a:r>
              <a:rPr lang="en-US" sz="1100" b="1" dirty="0">
                <a:solidFill>
                  <a:prstClr val="black"/>
                </a:solidFill>
              </a:rPr>
              <a:t>End of July</a:t>
            </a:r>
            <a:endParaRPr lang="en-US" sz="1000" dirty="0">
              <a:solidFill>
                <a:prstClr val="black"/>
              </a:solidFill>
            </a:endParaRPr>
          </a:p>
          <a:p>
            <a:pPr algn="ctr"/>
            <a:r>
              <a:rPr lang="en-US" sz="1100" dirty="0">
                <a:solidFill>
                  <a:prstClr val="black"/>
                </a:solidFill>
              </a:rPr>
              <a:t>(By Phone*) </a:t>
            </a:r>
          </a:p>
          <a:p>
            <a:pPr algn="ctr"/>
            <a:r>
              <a:rPr lang="en-US" sz="1100" dirty="0">
                <a:solidFill>
                  <a:prstClr val="black"/>
                </a:solidFill>
              </a:rPr>
              <a:t>TBD</a:t>
            </a:r>
            <a:endParaRPr lang="en-US" sz="1000" dirty="0">
              <a:solidFill>
                <a:prstClr val="black"/>
              </a:solidFill>
            </a:endParaRPr>
          </a:p>
        </p:txBody>
      </p:sp>
      <p:sp>
        <p:nvSpPr>
          <p:cNvPr id="104" name="Flowchart: Decision 114"/>
          <p:cNvSpPr/>
          <p:nvPr/>
        </p:nvSpPr>
        <p:spPr>
          <a:xfrm>
            <a:off x="6562614" y="4534053"/>
            <a:ext cx="94118" cy="155863"/>
          </a:xfrm>
          <a:prstGeom prst="flowChartDecision">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lumMod val="85000"/>
                </a:prstClr>
              </a:solidFill>
            </a:endParaRPr>
          </a:p>
        </p:txBody>
      </p:sp>
    </p:spTree>
    <p:extLst>
      <p:ext uri="{BB962C8B-B14F-4D97-AF65-F5344CB8AC3E}">
        <p14:creationId xmlns:p14="http://schemas.microsoft.com/office/powerpoint/2010/main" val="3718541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787400"/>
            <a:ext cx="9144000" cy="5295900"/>
          </a:xfrm>
        </p:spPr>
        <p:txBody>
          <a:bodyPr/>
          <a:lstStyle/>
          <a:p>
            <a:pPr algn="ctr">
              <a:lnSpc>
                <a:spcPct val="100000"/>
              </a:lnSpc>
              <a:spcBef>
                <a:spcPts val="0"/>
              </a:spcBef>
              <a:defRPr/>
            </a:pPr>
            <a:r>
              <a:rPr lang="en-US" sz="3200" dirty="0" smtClean="0">
                <a:ln>
                  <a:solidFill>
                    <a:srgbClr val="002060"/>
                  </a:solidFill>
                </a:ln>
                <a:solidFill>
                  <a:schemeClr val="tx1"/>
                </a:solidFill>
                <a:ea typeface="Times New Roman"/>
                <a:cs typeface="Times New Roman"/>
              </a:rPr>
              <a:t>Distribution System Planning Engagement Group</a:t>
            </a:r>
            <a:r>
              <a:rPr lang="en-US" sz="3200" dirty="0">
                <a:ln>
                  <a:solidFill>
                    <a:srgbClr val="002060"/>
                  </a:solidFill>
                </a:ln>
                <a:solidFill>
                  <a:schemeClr val="tx1"/>
                </a:solidFill>
                <a:ea typeface="Times New Roman"/>
                <a:cs typeface="Times New Roman"/>
              </a:rPr>
              <a:t/>
            </a:r>
            <a:br>
              <a:rPr lang="en-US" sz="3200" dirty="0">
                <a:ln>
                  <a:solidFill>
                    <a:srgbClr val="002060"/>
                  </a:solidFill>
                </a:ln>
                <a:solidFill>
                  <a:schemeClr val="tx1"/>
                </a:solidFill>
                <a:ea typeface="Times New Roman"/>
                <a:cs typeface="Times New Roman"/>
              </a:rPr>
            </a:br>
            <a:endParaRPr lang="en-US" sz="2400" dirty="0">
              <a:ln>
                <a:solidFill>
                  <a:srgbClr val="002060"/>
                </a:solidFill>
              </a:ln>
              <a:solidFill>
                <a:schemeClr val="tx1"/>
              </a:solidFill>
              <a:ea typeface="Times New Roman"/>
              <a:cs typeface="Times New Roman"/>
            </a:endParaRPr>
          </a:p>
        </p:txBody>
      </p:sp>
    </p:spTree>
    <p:extLst>
      <p:ext uri="{BB962C8B-B14F-4D97-AF65-F5344CB8AC3E}">
        <p14:creationId xmlns:p14="http://schemas.microsoft.com/office/powerpoint/2010/main" val="315283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432692059"/>
              </p:ext>
            </p:extLst>
          </p:nvPr>
        </p:nvGraphicFramePr>
        <p:xfrm>
          <a:off x="1044044" y="1836858"/>
          <a:ext cx="7255894" cy="3969258"/>
        </p:xfrm>
        <a:graphic>
          <a:graphicData uri="http://schemas.openxmlformats.org/drawingml/2006/table">
            <a:tbl>
              <a:tblPr firstRow="1" bandRow="1">
                <a:tableStyleId>{5A111915-BE36-4E01-A7E5-04B1672EAD32}</a:tableStyleId>
              </a:tblPr>
              <a:tblGrid>
                <a:gridCol w="1927656">
                  <a:extLst>
                    <a:ext uri="{9D8B030D-6E8A-4147-A177-3AD203B41FA5}">
                      <a16:colId xmlns="" xmlns:a16="http://schemas.microsoft.com/office/drawing/2014/main" val="20000"/>
                    </a:ext>
                  </a:extLst>
                </a:gridCol>
                <a:gridCol w="5328238">
                  <a:extLst>
                    <a:ext uri="{9D8B030D-6E8A-4147-A177-3AD203B41FA5}">
                      <a16:colId xmlns="" xmlns:a16="http://schemas.microsoft.com/office/drawing/2014/main" val="20001"/>
                    </a:ext>
                  </a:extLst>
                </a:gridCol>
              </a:tblGrid>
              <a:tr h="433578">
                <a:tc>
                  <a:txBody>
                    <a:bodyPr/>
                    <a:lstStyle/>
                    <a:p>
                      <a:pPr algn="l"/>
                      <a:r>
                        <a:rPr lang="en-US" sz="2000" dirty="0"/>
                        <a:t>Time</a:t>
                      </a:r>
                      <a:endParaRPr lang="en-US" sz="2000" dirty="0">
                        <a:solidFill>
                          <a:schemeClr val="tx1"/>
                        </a:solidFill>
                      </a:endParaRPr>
                    </a:p>
                  </a:txBody>
                  <a:tcPr>
                    <a:lnB w="12700" cap="flat" cmpd="sng" algn="ctr">
                      <a:solidFill>
                        <a:schemeClr val="tx1"/>
                      </a:solidFill>
                      <a:prstDash val="solid"/>
                      <a:round/>
                      <a:headEnd type="none" w="med" len="med"/>
                      <a:tailEnd type="none" w="med" len="med"/>
                    </a:lnB>
                    <a:solidFill>
                      <a:srgbClr val="002060"/>
                    </a:solidFill>
                  </a:tcPr>
                </a:tc>
                <a:tc>
                  <a:txBody>
                    <a:bodyPr/>
                    <a:lstStyle/>
                    <a:p>
                      <a:r>
                        <a:rPr lang="en-US" sz="2000" dirty="0"/>
                        <a:t>Topic</a:t>
                      </a:r>
                      <a:endParaRPr lang="en-US" sz="2000" dirty="0">
                        <a:solidFill>
                          <a:schemeClr val="tx1"/>
                        </a:solidFill>
                      </a:endParaRPr>
                    </a:p>
                  </a:txBody>
                  <a:tcPr>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 xmlns:a16="http://schemas.microsoft.com/office/drawing/2014/main" val="10000"/>
                  </a:ext>
                </a:extLst>
              </a:tr>
              <a:tr h="465811">
                <a:tc>
                  <a:txBody>
                    <a:bodyPr/>
                    <a:lstStyle/>
                    <a:p>
                      <a:pPr algn="l"/>
                      <a:r>
                        <a:rPr lang="en-US" sz="1600" dirty="0" smtClean="0">
                          <a:ln>
                            <a:solidFill>
                              <a:srgbClr val="002060"/>
                            </a:solidFill>
                          </a:ln>
                        </a:rPr>
                        <a:t>9:00</a:t>
                      </a:r>
                      <a:r>
                        <a:rPr lang="en-US" sz="1600" baseline="0" dirty="0" smtClean="0">
                          <a:ln>
                            <a:solidFill>
                              <a:srgbClr val="002060"/>
                            </a:solidFill>
                          </a:ln>
                        </a:rPr>
                        <a:t> </a:t>
                      </a:r>
                      <a:r>
                        <a:rPr lang="en-US" sz="1600" baseline="0" dirty="0">
                          <a:ln>
                            <a:solidFill>
                              <a:srgbClr val="002060"/>
                            </a:solidFill>
                          </a:ln>
                        </a:rPr>
                        <a:t>– </a:t>
                      </a:r>
                      <a:r>
                        <a:rPr lang="en-US" sz="1600" baseline="0" dirty="0" smtClean="0">
                          <a:ln>
                            <a:solidFill>
                              <a:srgbClr val="002060"/>
                            </a:solidFill>
                          </a:ln>
                        </a:rPr>
                        <a:t>9:10</a:t>
                      </a:r>
                      <a:endParaRPr lang="en-US" sz="1600" dirty="0">
                        <a:ln>
                          <a:solidFill>
                            <a:srgbClr val="002060"/>
                          </a:solid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n>
                            <a:solidFill>
                              <a:srgbClr val="002060"/>
                            </a:solidFill>
                          </a:ln>
                          <a:effectLst/>
                        </a:rPr>
                        <a:t>Introduction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ln>
                            <a:solidFill>
                              <a:srgbClr val="002060"/>
                            </a:solidFill>
                          </a:ln>
                          <a:effectLst/>
                        </a:rPr>
                        <a:t>Matt</a:t>
                      </a:r>
                      <a:r>
                        <a:rPr lang="en-US" sz="1400" baseline="0" dirty="0" smtClean="0">
                          <a:ln>
                            <a:solidFill>
                              <a:srgbClr val="002060"/>
                            </a:solidFill>
                          </a:ln>
                          <a:effectLst/>
                        </a:rPr>
                        <a:t> Robison (ICF)</a:t>
                      </a:r>
                      <a:endParaRPr lang="en-US" sz="1400" dirty="0">
                        <a:ln>
                          <a:solidFill>
                            <a:srgbClr val="002060"/>
                          </a:solidFill>
                        </a:ln>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n>
                            <a:solidFill>
                              <a:srgbClr val="002060"/>
                            </a:solidFill>
                          </a:ln>
                          <a:effectLst/>
                        </a:rPr>
                        <a:t>9:10 </a:t>
                      </a:r>
                      <a:r>
                        <a:rPr lang="en-US" sz="1600" dirty="0">
                          <a:ln>
                            <a:solidFill>
                              <a:srgbClr val="002060"/>
                            </a:solidFill>
                          </a:ln>
                          <a:effectLst/>
                        </a:rPr>
                        <a:t>– </a:t>
                      </a:r>
                      <a:r>
                        <a:rPr lang="en-US" sz="1600" dirty="0" smtClean="0">
                          <a:ln>
                            <a:solidFill>
                              <a:srgbClr val="002060"/>
                            </a:solidFill>
                          </a:ln>
                          <a:effectLst/>
                        </a:rPr>
                        <a:t>9:20</a:t>
                      </a:r>
                      <a:endParaRPr lang="en-US" sz="1600" dirty="0">
                        <a:ln>
                          <a:solidFill>
                            <a:srgbClr val="002060"/>
                          </a:solidFill>
                        </a:ln>
                        <a:solidFill>
                          <a:schemeClr val="tx1"/>
                        </a:solidFill>
                        <a:effectLst/>
                        <a:latin typeface="+mn-lt"/>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ln>
                            <a:solidFill>
                              <a:srgbClr val="002060"/>
                            </a:solidFill>
                          </a:ln>
                          <a:effectLst/>
                        </a:rPr>
                        <a:t>Stakeholder Engagement Objectives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baseline="0" dirty="0" smtClean="0">
                          <a:ln>
                            <a:solidFill>
                              <a:srgbClr val="002060"/>
                            </a:solidFill>
                          </a:ln>
                          <a:effectLst/>
                        </a:rPr>
                        <a:t>Tammy </a:t>
                      </a:r>
                      <a:r>
                        <a:rPr lang="en-US" sz="1400" b="0" baseline="0" dirty="0" smtClean="0">
                          <a:ln>
                            <a:solidFill>
                              <a:srgbClr val="002060"/>
                            </a:solidFill>
                          </a:ln>
                          <a:effectLst/>
                        </a:rPr>
                        <a:t>Mitchell (NY DPS) </a:t>
                      </a:r>
                      <a:r>
                        <a:rPr lang="en-US" sz="1400" b="0" baseline="0" dirty="0" smtClean="0">
                          <a:ln>
                            <a:solidFill>
                              <a:srgbClr val="002060"/>
                            </a:solidFill>
                          </a:ln>
                          <a:effectLst/>
                        </a:rPr>
                        <a:t>present objectives of the stakeholder engagement as articulated in the Final Guidance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n>
                            <a:solidFill>
                              <a:srgbClr val="002060"/>
                            </a:solidFill>
                          </a:ln>
                          <a:effectLst/>
                        </a:rPr>
                        <a:t>9:20 </a:t>
                      </a:r>
                      <a:r>
                        <a:rPr lang="en-US" sz="1600" dirty="0">
                          <a:ln>
                            <a:solidFill>
                              <a:srgbClr val="002060"/>
                            </a:solidFill>
                          </a:ln>
                          <a:effectLst/>
                        </a:rPr>
                        <a:t>–</a:t>
                      </a:r>
                      <a:r>
                        <a:rPr lang="en-US" sz="1600" baseline="0" dirty="0">
                          <a:ln>
                            <a:solidFill>
                              <a:srgbClr val="002060"/>
                            </a:solidFill>
                          </a:ln>
                          <a:effectLst/>
                        </a:rPr>
                        <a:t> </a:t>
                      </a:r>
                      <a:r>
                        <a:rPr lang="en-US" sz="1600" baseline="0" dirty="0" smtClean="0">
                          <a:ln>
                            <a:solidFill>
                              <a:srgbClr val="002060"/>
                            </a:solidFill>
                          </a:ln>
                          <a:effectLst/>
                        </a:rPr>
                        <a:t>9:35</a:t>
                      </a:r>
                      <a:endParaRPr lang="en-US" sz="1600" dirty="0">
                        <a:ln>
                          <a:solidFill>
                            <a:srgbClr val="002060"/>
                          </a:solidFill>
                        </a:ln>
                        <a:solidFill>
                          <a:schemeClr val="tx1"/>
                        </a:solidFill>
                        <a:effectLst/>
                        <a:latin typeface="+mn-lt"/>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ln>
                            <a:solidFill>
                              <a:srgbClr val="002060"/>
                            </a:solidFill>
                          </a:ln>
                          <a:solidFill>
                            <a:schemeClr val="tx1"/>
                          </a:solidFill>
                          <a:effectLst/>
                          <a:latin typeface="+mn-lt"/>
                          <a:ea typeface="Times New Roman"/>
                          <a:cs typeface="Times New Roman"/>
                        </a:rPr>
                        <a:t>Stakeholder Engagement Process Overview</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ln>
                            <a:solidFill>
                              <a:srgbClr val="002060"/>
                            </a:solidFill>
                          </a:ln>
                          <a:solidFill>
                            <a:schemeClr val="tx1"/>
                          </a:solidFill>
                          <a:effectLst/>
                          <a:latin typeface="+mn-lt"/>
                          <a:ea typeface="Times New Roman"/>
                          <a:cs typeface="Times New Roman"/>
                        </a:rPr>
                        <a:t>Tom Mimnagh (Con Edison) summarize </a:t>
                      </a:r>
                      <a:r>
                        <a:rPr lang="en-US" sz="1400" baseline="0" dirty="0" smtClean="0">
                          <a:ln>
                            <a:solidFill>
                              <a:srgbClr val="002060"/>
                            </a:solidFill>
                          </a:ln>
                          <a:solidFill>
                            <a:schemeClr val="tx1"/>
                          </a:solidFill>
                          <a:effectLst/>
                          <a:latin typeface="+mn-lt"/>
                          <a:ea typeface="Times New Roman"/>
                          <a:cs typeface="Times New Roman"/>
                        </a:rPr>
                        <a:t>approach based on filing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n>
                            <a:solidFill>
                              <a:srgbClr val="002060"/>
                            </a:solidFill>
                          </a:ln>
                          <a:solidFill>
                            <a:schemeClr val="tx1"/>
                          </a:solidFill>
                          <a:effectLst/>
                          <a:latin typeface="+mn-lt"/>
                          <a:ea typeface="Calibri"/>
                          <a:cs typeface="Times New Roman"/>
                        </a:rPr>
                        <a:t>9:35-9:50</a:t>
                      </a:r>
                      <a:endParaRPr lang="en-US" sz="1600" dirty="0">
                        <a:ln>
                          <a:solidFill>
                            <a:srgbClr val="002060"/>
                          </a:solidFill>
                        </a:ln>
                        <a:solidFill>
                          <a:schemeClr val="tx1"/>
                        </a:solidFill>
                        <a:effectLst/>
                        <a:latin typeface="+mn-lt"/>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ln>
                            <a:solidFill>
                              <a:srgbClr val="002060"/>
                            </a:solidFill>
                          </a:ln>
                          <a:solidFill>
                            <a:schemeClr val="tx1"/>
                          </a:solidFill>
                          <a:effectLst/>
                          <a:latin typeface="+mn-lt"/>
                          <a:ea typeface="Times New Roman"/>
                          <a:cs typeface="Times New Roman"/>
                        </a:rPr>
                        <a:t>Stakeholder Engagement Details </a:t>
                      </a:r>
                      <a:r>
                        <a:rPr lang="en-US" sz="1800" baseline="0" dirty="0" smtClean="0">
                          <a:ln>
                            <a:solidFill>
                              <a:srgbClr val="002060"/>
                            </a:solidFill>
                          </a:ln>
                          <a:solidFill>
                            <a:schemeClr val="tx1"/>
                          </a:solidFill>
                          <a:effectLst/>
                          <a:latin typeface="+mn-lt"/>
                          <a:ea typeface="Times New Roman"/>
                          <a:cs typeface="Times New Roman"/>
                        </a:rPr>
                        <a:t>– </a:t>
                      </a:r>
                      <a:r>
                        <a:rPr lang="en-US" sz="1400" baseline="0" dirty="0" smtClean="0">
                          <a:ln>
                            <a:solidFill>
                              <a:srgbClr val="002060"/>
                            </a:solidFill>
                          </a:ln>
                          <a:solidFill>
                            <a:schemeClr val="tx1"/>
                          </a:solidFill>
                          <a:effectLst/>
                          <a:latin typeface="+mn-lt"/>
                          <a:ea typeface="Times New Roman"/>
                          <a:cs typeface="Times New Roman"/>
                        </a:rPr>
                        <a:t>Paul De Martini (ICF)</a:t>
                      </a:r>
                      <a:endParaRPr lang="en-US" sz="1400" baseline="0" dirty="0" smtClean="0">
                        <a:ln>
                          <a:solidFill>
                            <a:srgbClr val="002060"/>
                          </a:solidFill>
                        </a:ln>
                        <a:solidFill>
                          <a:schemeClr val="tx1"/>
                        </a:solidFill>
                        <a:effectLst/>
                        <a:latin typeface="+mn-lt"/>
                        <a:ea typeface="Times New Roman"/>
                        <a:cs typeface="Times New Roman"/>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ln>
                            <a:solidFill>
                              <a:srgbClr val="002060"/>
                            </a:solidFill>
                          </a:ln>
                          <a:solidFill>
                            <a:schemeClr val="tx1"/>
                          </a:solidFill>
                          <a:effectLst/>
                          <a:latin typeface="+mn-lt"/>
                          <a:ea typeface="Times New Roman"/>
                          <a:cs typeface="Times New Roman"/>
                        </a:rPr>
                        <a:t>Topics/Charters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ln>
                            <a:solidFill>
                              <a:srgbClr val="002060"/>
                            </a:solidFill>
                          </a:ln>
                          <a:solidFill>
                            <a:schemeClr val="tx1"/>
                          </a:solidFill>
                          <a:effectLst/>
                          <a:latin typeface="+mn-lt"/>
                          <a:ea typeface="Times New Roman"/>
                          <a:cs typeface="Times New Roman"/>
                        </a:rPr>
                        <a:t>Stakeholder Engagement Schedule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ln>
                            <a:solidFill>
                              <a:srgbClr val="002060"/>
                            </a:solidFill>
                          </a:ln>
                          <a:solidFill>
                            <a:schemeClr val="tx1"/>
                          </a:solidFill>
                          <a:effectLst/>
                          <a:latin typeface="+mn-lt"/>
                          <a:ea typeface="Times New Roman"/>
                          <a:cs typeface="Times New Roman"/>
                        </a:rPr>
                        <a:t>Participation opportunities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n>
                            <a:solidFill>
                              <a:srgbClr val="002060"/>
                            </a:solidFill>
                          </a:ln>
                          <a:solidFill>
                            <a:schemeClr val="tx1"/>
                          </a:solidFill>
                          <a:effectLst/>
                          <a:latin typeface="+mn-lt"/>
                          <a:ea typeface="Calibri"/>
                          <a:cs typeface="Times New Roman"/>
                        </a:rPr>
                        <a:t>9:50 </a:t>
                      </a:r>
                      <a:r>
                        <a:rPr lang="en-US" sz="1600" dirty="0">
                          <a:ln>
                            <a:solidFill>
                              <a:srgbClr val="002060"/>
                            </a:solidFill>
                          </a:ln>
                          <a:solidFill>
                            <a:schemeClr val="tx1"/>
                          </a:solidFill>
                          <a:effectLst/>
                          <a:latin typeface="+mn-lt"/>
                          <a:ea typeface="Calibri"/>
                          <a:cs typeface="Times New Roman"/>
                        </a:rPr>
                        <a:t>– </a:t>
                      </a:r>
                      <a:r>
                        <a:rPr lang="en-US" sz="1600" dirty="0" smtClean="0">
                          <a:ln>
                            <a:solidFill>
                              <a:srgbClr val="002060"/>
                            </a:solidFill>
                          </a:ln>
                          <a:solidFill>
                            <a:schemeClr val="tx1"/>
                          </a:solidFill>
                          <a:effectLst/>
                          <a:latin typeface="+mn-lt"/>
                          <a:ea typeface="Calibri"/>
                          <a:cs typeface="Times New Roman"/>
                        </a:rPr>
                        <a:t>10:30</a:t>
                      </a:r>
                      <a:endParaRPr lang="en-US" sz="1600" dirty="0">
                        <a:ln>
                          <a:solidFill>
                            <a:srgbClr val="002060"/>
                          </a:solidFill>
                        </a:ln>
                        <a:solidFill>
                          <a:schemeClr val="tx1"/>
                        </a:solidFill>
                        <a:effectLst/>
                        <a:latin typeface="+mn-lt"/>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ln>
                            <a:solidFill>
                              <a:srgbClr val="002060"/>
                            </a:solidFill>
                          </a:ln>
                          <a:solidFill>
                            <a:schemeClr val="tx1"/>
                          </a:solidFill>
                          <a:effectLst/>
                          <a:latin typeface="+mn-lt"/>
                          <a:ea typeface="Times New Roman"/>
                          <a:cs typeface="Times New Roman"/>
                        </a:rPr>
                        <a:t>Question &amp; Answers – </a:t>
                      </a:r>
                      <a:r>
                        <a:rPr lang="en-US" sz="1400" baseline="0" dirty="0" smtClean="0">
                          <a:ln>
                            <a:solidFill>
                              <a:srgbClr val="002060"/>
                            </a:solidFill>
                          </a:ln>
                          <a:solidFill>
                            <a:schemeClr val="tx1"/>
                          </a:solidFill>
                          <a:effectLst/>
                          <a:latin typeface="+mn-lt"/>
                          <a:ea typeface="Times New Roman"/>
                          <a:cs typeface="Times New Roman"/>
                        </a:rPr>
                        <a:t>Moderated by </a:t>
                      </a:r>
                      <a:r>
                        <a:rPr lang="en-US" sz="1400" baseline="0" dirty="0" smtClean="0">
                          <a:ln>
                            <a:solidFill>
                              <a:srgbClr val="002060"/>
                            </a:solidFill>
                          </a:ln>
                          <a:solidFill>
                            <a:schemeClr val="tx1"/>
                          </a:solidFill>
                          <a:effectLst/>
                          <a:latin typeface="+mn-lt"/>
                          <a:ea typeface="Times New Roman"/>
                          <a:cs typeface="Times New Roman"/>
                        </a:rPr>
                        <a:t>Matt Robison (ICF)</a:t>
                      </a:r>
                      <a:endParaRPr lang="en-US" sz="1400" baseline="0" dirty="0" smtClean="0">
                        <a:ln>
                          <a:solidFill>
                            <a:srgbClr val="002060"/>
                          </a:solidFill>
                        </a:ln>
                        <a:solidFill>
                          <a:schemeClr val="tx1"/>
                        </a:solidFill>
                        <a:effectLst/>
                        <a:latin typeface="+mn-lt"/>
                        <a:ea typeface="Times New Roman"/>
                        <a:cs typeface="Times New Roman"/>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ln>
                            <a:solidFill>
                              <a:srgbClr val="002060"/>
                            </a:solidFill>
                          </a:ln>
                          <a:solidFill>
                            <a:schemeClr val="tx1"/>
                          </a:solidFill>
                          <a:effectLst/>
                          <a:latin typeface="+mn-lt"/>
                          <a:ea typeface="Times New Roman"/>
                          <a:cs typeface="Times New Roman"/>
                        </a:rPr>
                        <a:t>Based on questions submitted before and during webinar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4" name="TextBox 3"/>
          <p:cNvSpPr txBox="1"/>
          <p:nvPr/>
        </p:nvSpPr>
        <p:spPr>
          <a:xfrm>
            <a:off x="484095" y="964054"/>
            <a:ext cx="8367805" cy="646331"/>
          </a:xfrm>
          <a:prstGeom prst="rect">
            <a:avLst/>
          </a:prstGeom>
          <a:noFill/>
        </p:spPr>
        <p:txBody>
          <a:bodyPr wrap="square" rtlCol="0">
            <a:spAutoFit/>
          </a:bodyPr>
          <a:lstStyle/>
          <a:p>
            <a:r>
              <a:rPr lang="en-US" b="1" dirty="0" smtClean="0"/>
              <a:t>Purpose</a:t>
            </a:r>
            <a:r>
              <a:rPr lang="en-US" dirty="0" smtClean="0"/>
              <a:t>: Provide an overview of the Joint Utilities of New York Stakeholder Engagement Process and present opportunities for involvement in the ongoing effort</a:t>
            </a:r>
            <a:endParaRPr lang="en-US" dirty="0"/>
          </a:p>
        </p:txBody>
      </p:sp>
    </p:spTree>
    <p:extLst>
      <p:ext uri="{BB962C8B-B14F-4D97-AF65-F5344CB8AC3E}">
        <p14:creationId xmlns:p14="http://schemas.microsoft.com/office/powerpoint/2010/main" val="2762188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sz="2400" dirty="0"/>
              <a:t>Distribution System Planning Engagement Group </a:t>
            </a:r>
            <a:r>
              <a:rPr lang="en-US" sz="2400" smtClean="0"/>
              <a:t>Charter </a:t>
            </a:r>
            <a:br>
              <a:rPr lang="en-US" sz="2400" smtClean="0"/>
            </a:br>
            <a:r>
              <a:rPr lang="en-US" sz="1000" smtClean="0"/>
              <a:t>(</a:t>
            </a:r>
            <a:r>
              <a:rPr lang="en-US" sz="1000" dirty="0" smtClean="0"/>
              <a:t>updated draft 05/23/2016)</a:t>
            </a:r>
            <a:endParaRPr lang="en-US" sz="1000" dirty="0"/>
          </a:p>
        </p:txBody>
      </p:sp>
      <p:sp>
        <p:nvSpPr>
          <p:cNvPr id="6" name="Content Placeholder 2"/>
          <p:cNvSpPr txBox="1">
            <a:spLocks/>
          </p:cNvSpPr>
          <p:nvPr/>
        </p:nvSpPr>
        <p:spPr>
          <a:xfrm>
            <a:off x="4543951" y="2319438"/>
            <a:ext cx="4281989" cy="3661231"/>
          </a:xfrm>
          <a:prstGeom prst="rect">
            <a:avLst/>
          </a:prstGeom>
          <a:ln>
            <a:solidFill>
              <a:srgbClr val="002060"/>
            </a:solidFill>
          </a:ln>
        </p:spPr>
        <p:txBody>
          <a:bodyPr vert="horz" lIns="91440" tIns="45720" rIns="91440" bIns="45720" rtlCol="0">
            <a:noAutofit/>
          </a:bodyPr>
          <a:lstStyle>
            <a:lvl1pPr marL="182880" indent="-182880" algn="l" defTabSz="914400" rtl="0" eaLnBrk="1" latinLnBrk="0" hangingPunct="1">
              <a:spcBef>
                <a:spcPts val="1800"/>
              </a:spcBef>
              <a:spcAft>
                <a:spcPts val="0"/>
              </a:spcAft>
              <a:buClr>
                <a:schemeClr val="accent1"/>
              </a:buClr>
              <a:buFont typeface="Wingdings" pitchFamily="2" charset="2"/>
              <a:buChar char="§"/>
              <a:defRPr sz="2000" b="1" kern="1200" baseline="0">
                <a:solidFill>
                  <a:schemeClr val="tx1"/>
                </a:solidFill>
                <a:latin typeface="+mn-lt"/>
                <a:ea typeface="+mn-ea"/>
                <a:cs typeface="+mn-cs"/>
              </a:defRPr>
            </a:lvl1pPr>
            <a:lvl2pPr marL="457200" indent="-228600" algn="l" defTabSz="914400" rtl="0" eaLnBrk="1" latinLnBrk="0" hangingPunct="1">
              <a:spcBef>
                <a:spcPts val="600"/>
              </a:spcBef>
              <a:buClr>
                <a:schemeClr val="accent1"/>
              </a:buClr>
              <a:buFont typeface="Arial" pitchFamily="34" charset="0"/>
              <a:buChar char="–"/>
              <a:defRPr sz="1800" kern="1200" baseline="0">
                <a:solidFill>
                  <a:schemeClr val="tx1"/>
                </a:solidFill>
                <a:latin typeface="+mn-lt"/>
                <a:ea typeface="+mn-ea"/>
                <a:cs typeface="+mn-cs"/>
              </a:defRPr>
            </a:lvl2pPr>
            <a:lvl3pPr marL="640080" indent="-182880" algn="l" defTabSz="914400" rtl="0" eaLnBrk="1" latinLnBrk="0" hangingPunct="1">
              <a:spcBef>
                <a:spcPts val="600"/>
              </a:spcBef>
              <a:buClr>
                <a:schemeClr val="accent1"/>
              </a:buClr>
              <a:buFont typeface="Arial" pitchFamily="34" charset="0"/>
              <a:buChar char="•"/>
              <a:defRPr sz="16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600"/>
              </a:spcBef>
              <a:buNone/>
            </a:pPr>
            <a:r>
              <a:rPr lang="en-US" sz="1400" dirty="0"/>
              <a:t>Hosting Capacity</a:t>
            </a:r>
          </a:p>
          <a:p>
            <a:pPr>
              <a:spcBef>
                <a:spcPts val="600"/>
              </a:spcBef>
              <a:buClr>
                <a:srgbClr val="002060"/>
              </a:buClr>
              <a:buFont typeface="Arial" panose="020B0604020202020204" pitchFamily="34" charset="0"/>
              <a:buChar char="•"/>
            </a:pPr>
            <a:r>
              <a:rPr lang="en-US" sz="1360" b="0" dirty="0"/>
              <a:t>Discuss methodological approaches and data inputs for determining hosting capacity, and which are appropriate for which systems in New York.</a:t>
            </a:r>
          </a:p>
          <a:p>
            <a:pPr lvl="1">
              <a:buClr>
                <a:srgbClr val="002060"/>
              </a:buClr>
              <a:buFont typeface="Courier New" panose="02070309020205020404" pitchFamily="49" charset="0"/>
              <a:buChar char="o"/>
            </a:pPr>
            <a:r>
              <a:rPr lang="en-US" sz="1360" b="0" dirty="0"/>
              <a:t>Describe how these answers differ for radial and network systems.</a:t>
            </a:r>
          </a:p>
          <a:p>
            <a:pPr lvl="1">
              <a:buClr>
                <a:srgbClr val="002060"/>
              </a:buClr>
              <a:buFont typeface="Courier New" panose="02070309020205020404" pitchFamily="49" charset="0"/>
              <a:buChar char="o"/>
            </a:pPr>
            <a:r>
              <a:rPr lang="en-US" sz="1360" b="0" dirty="0"/>
              <a:t>Discuss the potential evolution of methodology in terms of modeling and data requirements, the outputs that can be derived from the analysis, and the uses of those outputs.</a:t>
            </a:r>
          </a:p>
          <a:p>
            <a:pPr>
              <a:spcBef>
                <a:spcPts val="600"/>
              </a:spcBef>
              <a:buClr>
                <a:srgbClr val="002060"/>
              </a:buClr>
              <a:buFont typeface="Arial" panose="020B0604020202020204" pitchFamily="34" charset="0"/>
              <a:buChar char="•"/>
            </a:pPr>
            <a:r>
              <a:rPr lang="en-US" sz="1360" b="0" dirty="0"/>
              <a:t>Review different models and approaches to calculate and publish hosting capacity </a:t>
            </a:r>
          </a:p>
          <a:p>
            <a:pPr>
              <a:spcBef>
                <a:spcPts val="600"/>
              </a:spcBef>
              <a:buClr>
                <a:srgbClr val="002060"/>
              </a:buClr>
              <a:buFont typeface="Arial" panose="020B0604020202020204" pitchFamily="34" charset="0"/>
              <a:buChar char="•"/>
            </a:pPr>
            <a:r>
              <a:rPr lang="en-US" sz="1360" b="0" dirty="0" smtClean="0"/>
              <a:t>Discuss </a:t>
            </a:r>
            <a:r>
              <a:rPr lang="en-US" sz="1360" b="0" dirty="0"/>
              <a:t>potential </a:t>
            </a:r>
            <a:r>
              <a:rPr lang="en-US" sz="1360" b="0" dirty="0" smtClean="0"/>
              <a:t>solutions </a:t>
            </a:r>
            <a:r>
              <a:rPr lang="en-US" sz="1360" b="0" dirty="0"/>
              <a:t>to increasing hosting </a:t>
            </a:r>
            <a:r>
              <a:rPr lang="en-US" sz="1360" b="0" dirty="0" smtClean="0"/>
              <a:t>capacity (e.g. storage)</a:t>
            </a:r>
            <a:endParaRPr lang="en-US" sz="1360" b="0" dirty="0"/>
          </a:p>
          <a:p>
            <a:pPr>
              <a:spcBef>
                <a:spcPts val="600"/>
              </a:spcBef>
              <a:buClr>
                <a:srgbClr val="002060"/>
              </a:buClr>
              <a:buFont typeface="Arial" panose="020B0604020202020204" pitchFamily="34" charset="0"/>
              <a:buChar char="•"/>
            </a:pPr>
            <a:r>
              <a:rPr lang="en-US" sz="1360" b="0" dirty="0" smtClean="0"/>
              <a:t>Develop </a:t>
            </a:r>
            <a:r>
              <a:rPr lang="en-US" sz="1360" b="0" dirty="0"/>
              <a:t>timeline to implement</a:t>
            </a:r>
            <a:r>
              <a:rPr lang="en-US" sz="1360" b="0" dirty="0" smtClean="0"/>
              <a:t>.</a:t>
            </a:r>
            <a:endParaRPr lang="en-US" sz="1360" dirty="0"/>
          </a:p>
        </p:txBody>
      </p:sp>
      <p:sp>
        <p:nvSpPr>
          <p:cNvPr id="7" name="Content Placeholder 2"/>
          <p:cNvSpPr txBox="1">
            <a:spLocks/>
          </p:cNvSpPr>
          <p:nvPr/>
        </p:nvSpPr>
        <p:spPr>
          <a:xfrm>
            <a:off x="434530" y="2319438"/>
            <a:ext cx="4109421" cy="3661231"/>
          </a:xfrm>
          <a:prstGeom prst="rect">
            <a:avLst/>
          </a:prstGeom>
          <a:ln>
            <a:solidFill>
              <a:srgbClr val="002060"/>
            </a:solidFill>
          </a:ln>
        </p:spPr>
        <p:txBody>
          <a:bodyPr vert="horz" lIns="91440" tIns="45720" rIns="91440" bIns="45720" rtlCol="0">
            <a:noAutofit/>
          </a:bodyPr>
          <a:lstStyle>
            <a:lvl1pPr marL="182880" indent="-182880" algn="l" defTabSz="914400" rtl="0" eaLnBrk="1" latinLnBrk="0" hangingPunct="1">
              <a:spcBef>
                <a:spcPts val="1800"/>
              </a:spcBef>
              <a:spcAft>
                <a:spcPts val="0"/>
              </a:spcAft>
              <a:buClr>
                <a:schemeClr val="accent1"/>
              </a:buClr>
              <a:buFont typeface="Wingdings" pitchFamily="2" charset="2"/>
              <a:buChar char="§"/>
              <a:defRPr sz="2000" b="1" kern="1200" baseline="0">
                <a:solidFill>
                  <a:schemeClr val="tx1"/>
                </a:solidFill>
                <a:latin typeface="+mn-lt"/>
                <a:ea typeface="+mn-ea"/>
                <a:cs typeface="+mn-cs"/>
              </a:defRPr>
            </a:lvl1pPr>
            <a:lvl2pPr marL="457200" indent="-228600" algn="l" defTabSz="914400" rtl="0" eaLnBrk="1" latinLnBrk="0" hangingPunct="1">
              <a:spcBef>
                <a:spcPts val="600"/>
              </a:spcBef>
              <a:buClr>
                <a:schemeClr val="accent1"/>
              </a:buClr>
              <a:buFont typeface="Arial" pitchFamily="34" charset="0"/>
              <a:buChar char="–"/>
              <a:defRPr sz="1800" kern="1200" baseline="0">
                <a:solidFill>
                  <a:schemeClr val="tx1"/>
                </a:solidFill>
                <a:latin typeface="+mn-lt"/>
                <a:ea typeface="+mn-ea"/>
                <a:cs typeface="+mn-cs"/>
              </a:defRPr>
            </a:lvl2pPr>
            <a:lvl3pPr marL="640080" indent="-182880" algn="l" defTabSz="914400" rtl="0" eaLnBrk="1" latinLnBrk="0" hangingPunct="1">
              <a:spcBef>
                <a:spcPts val="600"/>
              </a:spcBef>
              <a:buClr>
                <a:schemeClr val="accent1"/>
              </a:buClr>
              <a:buFont typeface="Arial" pitchFamily="34" charset="0"/>
              <a:buChar char="•"/>
              <a:defRPr sz="16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600"/>
              </a:spcBef>
              <a:spcAft>
                <a:spcPts val="600"/>
              </a:spcAft>
              <a:buNone/>
            </a:pPr>
            <a:r>
              <a:rPr lang="en-US" sz="1400" dirty="0"/>
              <a:t>Suitability Criteria for Non-Wires Alternatives</a:t>
            </a:r>
          </a:p>
          <a:p>
            <a:pPr>
              <a:spcBef>
                <a:spcPts val="600"/>
              </a:spcBef>
              <a:buClr>
                <a:srgbClr val="002060"/>
              </a:buClr>
              <a:buFont typeface="Arial" panose="020B0604020202020204" pitchFamily="34" charset="0"/>
              <a:buChar char="•"/>
            </a:pPr>
            <a:r>
              <a:rPr lang="en-US" sz="1360" b="0" dirty="0"/>
              <a:t>Determine a set of appropriate criteria for project applicability including risk and design standards</a:t>
            </a:r>
          </a:p>
          <a:p>
            <a:pPr>
              <a:spcBef>
                <a:spcPts val="600"/>
              </a:spcBef>
              <a:buClr>
                <a:srgbClr val="002060"/>
              </a:buClr>
              <a:buFont typeface="Arial" panose="020B0604020202020204" pitchFamily="34" charset="0"/>
              <a:buChar char="•"/>
            </a:pPr>
            <a:r>
              <a:rPr lang="en-US" sz="1360" b="0" dirty="0"/>
              <a:t>Discuss which types of needs (examples: load relief, reliability) can best be met through NWA solutions, and which may present less opportunity for DER-led solutions. </a:t>
            </a:r>
          </a:p>
          <a:p>
            <a:pPr lvl="1">
              <a:buClr>
                <a:srgbClr val="002060"/>
              </a:buClr>
              <a:buFont typeface="Courier New" panose="02070309020205020404" pitchFamily="49" charset="0"/>
              <a:buChar char="o"/>
            </a:pPr>
            <a:r>
              <a:rPr lang="en-US" sz="1360" b="0" dirty="0"/>
              <a:t>Understand the what and why of grid needs </a:t>
            </a:r>
            <a:endParaRPr lang="en-US" sz="1360" b="0" dirty="0" smtClean="0"/>
          </a:p>
          <a:p>
            <a:pPr lvl="1">
              <a:buClr>
                <a:srgbClr val="002060"/>
              </a:buClr>
              <a:buFont typeface="Courier New" panose="02070309020205020404" pitchFamily="49" charset="0"/>
              <a:buChar char="o"/>
            </a:pPr>
            <a:r>
              <a:rPr lang="en-US" sz="1360" b="0" dirty="0" smtClean="0"/>
              <a:t>Describe </a:t>
            </a:r>
            <a:r>
              <a:rPr lang="en-US" sz="1360" b="0" dirty="0"/>
              <a:t>how these factors, project characteristics and timelines to completion affect NWA suitability.</a:t>
            </a:r>
          </a:p>
          <a:p>
            <a:pPr>
              <a:spcBef>
                <a:spcPts val="600"/>
              </a:spcBef>
              <a:buClr>
                <a:srgbClr val="002060"/>
              </a:buClr>
              <a:buFont typeface="Arial" panose="020B0604020202020204" pitchFamily="34" charset="0"/>
              <a:buChar char="•"/>
            </a:pPr>
            <a:r>
              <a:rPr lang="en-US" sz="1360" b="0" dirty="0"/>
              <a:t>Explore the dimensions of projects, including </a:t>
            </a:r>
            <a:r>
              <a:rPr lang="en-US" sz="1360" b="0" dirty="0" smtClean="0"/>
              <a:t>traditional and alternative cost </a:t>
            </a:r>
            <a:r>
              <a:rPr lang="en-US" sz="1360" b="0" dirty="0"/>
              <a:t>and fit parameters, and whether there are threshold levels that indicate NWA suitability.</a:t>
            </a:r>
          </a:p>
        </p:txBody>
      </p:sp>
      <p:sp>
        <p:nvSpPr>
          <p:cNvPr id="5" name="Rectangle 4"/>
          <p:cNvSpPr/>
          <p:nvPr/>
        </p:nvSpPr>
        <p:spPr>
          <a:xfrm>
            <a:off x="434530" y="797540"/>
            <a:ext cx="8218842" cy="1461939"/>
          </a:xfrm>
          <a:prstGeom prst="rect">
            <a:avLst/>
          </a:prstGeom>
        </p:spPr>
        <p:txBody>
          <a:bodyPr wrap="square">
            <a:spAutoFit/>
          </a:bodyPr>
          <a:lstStyle/>
          <a:p>
            <a:pPr algn="just">
              <a:spcBef>
                <a:spcPts val="600"/>
              </a:spcBef>
              <a:spcAft>
                <a:spcPts val="600"/>
              </a:spcAft>
            </a:pPr>
            <a:r>
              <a:rPr lang="en-US" sz="1400" b="1" u="sng" dirty="0"/>
              <a:t>Purpose</a:t>
            </a:r>
            <a:r>
              <a:rPr lang="en-US" sz="1400" b="1" dirty="0"/>
              <a:t>: </a:t>
            </a:r>
            <a:r>
              <a:rPr lang="en-US" sz="1400" dirty="0"/>
              <a:t>Explore common ground in approaches regarding the evolution in planning the distribution system in New York as Distributed Energy Resource (DER) penetration increases and as the market evolves, in order meet customers’ needs and public policy goals. Will include a uniform methodology for calculating hosting capacity and to increase hosting capability, a move toward probabilistic planning, a plan for optimization improvements that will result in a more efficient interconnection process.</a:t>
            </a:r>
          </a:p>
          <a:p>
            <a:pPr algn="just"/>
            <a:r>
              <a:rPr lang="en-US" sz="1400" b="1" u="sng" dirty="0"/>
              <a:t>Topics and Scope</a:t>
            </a:r>
            <a:r>
              <a:rPr lang="en-US" sz="1400" b="1" dirty="0"/>
              <a:t>: </a:t>
            </a:r>
            <a:r>
              <a:rPr lang="en-US" sz="1400" dirty="0"/>
              <a:t>Suitability Criteria for Non-Wires Alternatives (NWAs); Hosting Capacity</a:t>
            </a:r>
            <a:endParaRPr lang="en-US" sz="1400" i="1" dirty="0"/>
          </a:p>
        </p:txBody>
      </p:sp>
    </p:spTree>
    <p:extLst>
      <p:ext uri="{BB962C8B-B14F-4D97-AF65-F5344CB8AC3E}">
        <p14:creationId xmlns:p14="http://schemas.microsoft.com/office/powerpoint/2010/main" val="3691266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787400"/>
            <a:ext cx="9144000" cy="5295900"/>
          </a:xfrm>
        </p:spPr>
        <p:txBody>
          <a:bodyPr/>
          <a:lstStyle/>
          <a:p>
            <a:pPr algn="ctr">
              <a:lnSpc>
                <a:spcPct val="100000"/>
              </a:lnSpc>
              <a:spcBef>
                <a:spcPts val="0"/>
              </a:spcBef>
              <a:defRPr/>
            </a:pPr>
            <a:r>
              <a:rPr lang="en-US" sz="3200" dirty="0" smtClean="0">
                <a:ln>
                  <a:solidFill>
                    <a:srgbClr val="002060"/>
                  </a:solidFill>
                </a:ln>
                <a:solidFill>
                  <a:schemeClr val="tx1"/>
                </a:solidFill>
                <a:ea typeface="Times New Roman"/>
                <a:cs typeface="Times New Roman"/>
              </a:rPr>
              <a:t>Grid Operations Engagement Group</a:t>
            </a:r>
            <a:r>
              <a:rPr lang="en-US" sz="3200" dirty="0">
                <a:ln>
                  <a:solidFill>
                    <a:srgbClr val="002060"/>
                  </a:solidFill>
                </a:ln>
                <a:solidFill>
                  <a:schemeClr val="tx1"/>
                </a:solidFill>
                <a:ea typeface="Times New Roman"/>
                <a:cs typeface="Times New Roman"/>
              </a:rPr>
              <a:t/>
            </a:r>
            <a:br>
              <a:rPr lang="en-US" sz="3200" dirty="0">
                <a:ln>
                  <a:solidFill>
                    <a:srgbClr val="002060"/>
                  </a:solidFill>
                </a:ln>
                <a:solidFill>
                  <a:schemeClr val="tx1"/>
                </a:solidFill>
                <a:ea typeface="Times New Roman"/>
                <a:cs typeface="Times New Roman"/>
              </a:rPr>
            </a:br>
            <a:endParaRPr lang="en-US" sz="2400" dirty="0">
              <a:ln>
                <a:solidFill>
                  <a:srgbClr val="002060"/>
                </a:solidFill>
              </a:ln>
              <a:solidFill>
                <a:schemeClr val="tx1"/>
              </a:solidFill>
              <a:ea typeface="Times New Roman"/>
              <a:cs typeface="Times New Roman"/>
            </a:endParaRPr>
          </a:p>
        </p:txBody>
      </p:sp>
    </p:spTree>
    <p:extLst>
      <p:ext uri="{BB962C8B-B14F-4D97-AF65-F5344CB8AC3E}">
        <p14:creationId xmlns:p14="http://schemas.microsoft.com/office/powerpoint/2010/main" val="791166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smtClean="0"/>
              <a:t>Grid Operations Engagement Group Charter</a:t>
            </a:r>
            <a:endParaRPr lang="en-US" dirty="0"/>
          </a:p>
        </p:txBody>
      </p:sp>
      <p:sp>
        <p:nvSpPr>
          <p:cNvPr id="14" name="Content Placeholder 2"/>
          <p:cNvSpPr txBox="1">
            <a:spLocks/>
          </p:cNvSpPr>
          <p:nvPr/>
        </p:nvSpPr>
        <p:spPr>
          <a:xfrm>
            <a:off x="338699" y="966353"/>
            <a:ext cx="8526434" cy="463434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sz="1400" b="1" dirty="0" smtClean="0"/>
              <a:t>Purpose</a:t>
            </a:r>
            <a:r>
              <a:rPr lang="en-US" sz="1400" dirty="0" smtClean="0"/>
              <a:t>: Explore JU common approaches for continued secure, safe and reliable operation of the distribution system under increased penetration of Distributed Energy Resources (DER) while enhancing DER participation opportunities and move towards a future utility role as Distributed System Platform (DSP).</a:t>
            </a:r>
          </a:p>
          <a:p>
            <a:pPr algn="just">
              <a:spcBef>
                <a:spcPts val="600"/>
              </a:spcBef>
              <a:spcAft>
                <a:spcPts val="600"/>
              </a:spcAft>
            </a:pPr>
            <a:r>
              <a:rPr lang="en-US" sz="1400" b="1" dirty="0" smtClean="0"/>
              <a:t>Topics and Scope</a:t>
            </a:r>
            <a:r>
              <a:rPr lang="en-US" sz="1400" dirty="0" smtClean="0"/>
              <a:t>: System Data; NYISO/DSP Interaction and Coordination, Monitoring and Control</a:t>
            </a:r>
          </a:p>
        </p:txBody>
      </p:sp>
      <p:sp>
        <p:nvSpPr>
          <p:cNvPr id="15" name="Content Placeholder 2"/>
          <p:cNvSpPr txBox="1">
            <a:spLocks/>
          </p:cNvSpPr>
          <p:nvPr/>
        </p:nvSpPr>
        <p:spPr>
          <a:xfrm>
            <a:off x="5922487" y="2000474"/>
            <a:ext cx="2793099" cy="4080059"/>
          </a:xfrm>
          <a:prstGeom prst="rect">
            <a:avLst/>
          </a:prstGeom>
          <a:ln>
            <a:solidFill>
              <a:srgbClr val="002060"/>
            </a:solidFill>
          </a:ln>
        </p:spPr>
        <p:txBody>
          <a:bodyPr vert="horz" lIns="91440" tIns="45720" rIns="91440" bIns="45720" rtlCol="0">
            <a:noAutofit/>
          </a:bodyPr>
          <a:lstStyle>
            <a:lvl1pPr marL="182880" indent="-182880" algn="l" defTabSz="914400" rtl="0" eaLnBrk="1" latinLnBrk="0" hangingPunct="1">
              <a:spcBef>
                <a:spcPts val="1800"/>
              </a:spcBef>
              <a:spcAft>
                <a:spcPts val="0"/>
              </a:spcAft>
              <a:buClr>
                <a:schemeClr val="accent1"/>
              </a:buClr>
              <a:buFont typeface="Wingdings" pitchFamily="2" charset="2"/>
              <a:buChar char="§"/>
              <a:defRPr sz="2000" b="1" kern="1200" baseline="0">
                <a:solidFill>
                  <a:schemeClr val="tx1"/>
                </a:solidFill>
                <a:latin typeface="+mn-lt"/>
                <a:ea typeface="+mn-ea"/>
                <a:cs typeface="+mn-cs"/>
              </a:defRPr>
            </a:lvl1pPr>
            <a:lvl2pPr marL="457200" indent="-228600" algn="l" defTabSz="914400" rtl="0" eaLnBrk="1" latinLnBrk="0" hangingPunct="1">
              <a:spcBef>
                <a:spcPts val="600"/>
              </a:spcBef>
              <a:buClr>
                <a:schemeClr val="accent1"/>
              </a:buClr>
              <a:buFont typeface="Arial" pitchFamily="34" charset="0"/>
              <a:buChar char="–"/>
              <a:defRPr sz="1800" kern="1200" baseline="0">
                <a:solidFill>
                  <a:schemeClr val="tx1"/>
                </a:solidFill>
                <a:latin typeface="+mn-lt"/>
                <a:ea typeface="+mn-ea"/>
                <a:cs typeface="+mn-cs"/>
              </a:defRPr>
            </a:lvl2pPr>
            <a:lvl3pPr marL="640080" indent="-182880" algn="l" defTabSz="914400" rtl="0" eaLnBrk="1" latinLnBrk="0" hangingPunct="1">
              <a:spcBef>
                <a:spcPts val="600"/>
              </a:spcBef>
              <a:buClr>
                <a:schemeClr val="accent1"/>
              </a:buClr>
              <a:buFont typeface="Arial" pitchFamily="34" charset="0"/>
              <a:buChar char="•"/>
              <a:defRPr sz="16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None/>
            </a:pPr>
            <a:r>
              <a:rPr lang="en-US" sz="1400" dirty="0" smtClean="0"/>
              <a:t>NYISO/DSP Interaction and Coordination</a:t>
            </a:r>
          </a:p>
          <a:p>
            <a:pPr lvl="1">
              <a:spcAft>
                <a:spcPts val="600"/>
              </a:spcAft>
              <a:buClr>
                <a:srgbClr val="002060"/>
              </a:buClr>
              <a:buFont typeface="Arial" panose="020B0604020202020204" pitchFamily="34" charset="0"/>
              <a:buChar char="•"/>
            </a:pPr>
            <a:r>
              <a:rPr lang="en-US" sz="1200" dirty="0"/>
              <a:t>Describe the extent to which retail and wholesale operations are currently coordinated within existing programs.</a:t>
            </a:r>
          </a:p>
          <a:p>
            <a:pPr lvl="1">
              <a:spcBef>
                <a:spcPts val="0"/>
              </a:spcBef>
              <a:spcAft>
                <a:spcPts val="600"/>
              </a:spcAft>
              <a:buClr>
                <a:srgbClr val="002060"/>
              </a:buClr>
              <a:buFont typeface="Arial" panose="020B0604020202020204" pitchFamily="34" charset="0"/>
              <a:buChar char="•"/>
            </a:pPr>
            <a:r>
              <a:rPr lang="en-US" sz="1200" dirty="0"/>
              <a:t>Explore the evolution in assumptions necessary to align ISO and DSP operations.</a:t>
            </a:r>
          </a:p>
          <a:p>
            <a:pPr lvl="1">
              <a:spcBef>
                <a:spcPts val="0"/>
              </a:spcBef>
              <a:spcAft>
                <a:spcPts val="600"/>
              </a:spcAft>
              <a:buClr>
                <a:srgbClr val="002060"/>
              </a:buClr>
              <a:buFont typeface="Arial" panose="020B0604020202020204" pitchFamily="34" charset="0"/>
              <a:buChar char="•"/>
            </a:pPr>
            <a:r>
              <a:rPr lang="en-US" sz="1200" dirty="0" smtClean="0"/>
              <a:t>Determine </a:t>
            </a:r>
            <a:r>
              <a:rPr lang="en-US" sz="1200" dirty="0"/>
              <a:t>whether further analysis of </a:t>
            </a:r>
            <a:r>
              <a:rPr lang="en-US" sz="1200" dirty="0" smtClean="0"/>
              <a:t>DER is </a:t>
            </a:r>
            <a:r>
              <a:rPr lang="en-US" sz="1200" dirty="0"/>
              <a:t>necessary for more accurate estimation of DER contribution to serving grid needs for planning and operations</a:t>
            </a:r>
            <a:r>
              <a:rPr lang="en-US" sz="1200" dirty="0" smtClean="0"/>
              <a:t>.</a:t>
            </a:r>
          </a:p>
          <a:p>
            <a:pPr lvl="1">
              <a:spcBef>
                <a:spcPts val="0"/>
              </a:spcBef>
              <a:spcAft>
                <a:spcPts val="600"/>
              </a:spcAft>
              <a:buClr>
                <a:srgbClr val="002060"/>
              </a:buClr>
              <a:buFont typeface="Arial" panose="020B0604020202020204" pitchFamily="34" charset="0"/>
              <a:buChar char="•"/>
            </a:pPr>
            <a:r>
              <a:rPr lang="en-US" sz="1200" dirty="0"/>
              <a:t>Explore the visibility required for DER on the distribution system for the ISO to accurately reflect and align their forecasts</a:t>
            </a:r>
          </a:p>
          <a:p>
            <a:pPr lvl="1">
              <a:spcBef>
                <a:spcPts val="0"/>
              </a:spcBef>
              <a:spcAft>
                <a:spcPts val="600"/>
              </a:spcAft>
              <a:buClr>
                <a:srgbClr val="002060"/>
              </a:buClr>
              <a:buFont typeface="Arial" panose="020B0604020202020204" pitchFamily="34" charset="0"/>
              <a:buChar char="•"/>
            </a:pPr>
            <a:endParaRPr lang="en-US" sz="1200" dirty="0"/>
          </a:p>
        </p:txBody>
      </p:sp>
      <p:sp>
        <p:nvSpPr>
          <p:cNvPr id="16" name="Content Placeholder 2"/>
          <p:cNvSpPr txBox="1">
            <a:spLocks/>
          </p:cNvSpPr>
          <p:nvPr/>
        </p:nvSpPr>
        <p:spPr>
          <a:xfrm>
            <a:off x="338699" y="2000698"/>
            <a:ext cx="2948160" cy="4080059"/>
          </a:xfrm>
          <a:prstGeom prst="rect">
            <a:avLst/>
          </a:prstGeom>
          <a:ln>
            <a:solidFill>
              <a:srgbClr val="002060"/>
            </a:solidFill>
          </a:ln>
        </p:spPr>
        <p:txBody>
          <a:bodyPr vert="horz" lIns="91440" tIns="45720" rIns="91440" bIns="45720" rtlCol="0">
            <a:noAutofit/>
          </a:bodyPr>
          <a:lstStyle>
            <a:lvl1pPr marL="182880" indent="-182880" algn="l" defTabSz="914400" rtl="0" eaLnBrk="1" latinLnBrk="0" hangingPunct="1">
              <a:spcBef>
                <a:spcPts val="1800"/>
              </a:spcBef>
              <a:spcAft>
                <a:spcPts val="0"/>
              </a:spcAft>
              <a:buClr>
                <a:schemeClr val="accent1"/>
              </a:buClr>
              <a:buFont typeface="Wingdings" pitchFamily="2" charset="2"/>
              <a:buChar char="§"/>
              <a:defRPr sz="2000" b="1" kern="1200" baseline="0">
                <a:solidFill>
                  <a:schemeClr val="tx1"/>
                </a:solidFill>
                <a:latin typeface="+mn-lt"/>
                <a:ea typeface="+mn-ea"/>
                <a:cs typeface="+mn-cs"/>
              </a:defRPr>
            </a:lvl1pPr>
            <a:lvl2pPr marL="457200" indent="-228600" algn="l" defTabSz="914400" rtl="0" eaLnBrk="1" latinLnBrk="0" hangingPunct="1">
              <a:spcBef>
                <a:spcPts val="600"/>
              </a:spcBef>
              <a:buClr>
                <a:schemeClr val="accent1"/>
              </a:buClr>
              <a:buFont typeface="Arial" pitchFamily="34" charset="0"/>
              <a:buChar char="–"/>
              <a:defRPr sz="1800" kern="1200" baseline="0">
                <a:solidFill>
                  <a:schemeClr val="tx1"/>
                </a:solidFill>
                <a:latin typeface="+mn-lt"/>
                <a:ea typeface="+mn-ea"/>
                <a:cs typeface="+mn-cs"/>
              </a:defRPr>
            </a:lvl2pPr>
            <a:lvl3pPr marL="640080" indent="-182880" algn="l" defTabSz="914400" rtl="0" eaLnBrk="1" latinLnBrk="0" hangingPunct="1">
              <a:spcBef>
                <a:spcPts val="600"/>
              </a:spcBef>
              <a:buClr>
                <a:schemeClr val="accent1"/>
              </a:buClr>
              <a:buFont typeface="Arial" pitchFamily="34" charset="0"/>
              <a:buChar char="•"/>
              <a:defRPr sz="16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600"/>
              </a:spcBef>
              <a:spcAft>
                <a:spcPts val="600"/>
              </a:spcAft>
              <a:buNone/>
            </a:pPr>
            <a:r>
              <a:rPr lang="en-US" sz="1400" dirty="0" smtClean="0"/>
              <a:t>System Data</a:t>
            </a:r>
          </a:p>
          <a:p>
            <a:pPr lvl="1">
              <a:buClr>
                <a:srgbClr val="002060"/>
              </a:buClr>
              <a:buFont typeface="Arial" panose="020B0604020202020204" pitchFamily="34" charset="0"/>
              <a:buChar char="•"/>
            </a:pPr>
            <a:r>
              <a:rPr lang="en-US" sz="1200" dirty="0"/>
              <a:t>Discuss the type of system data that the stakeholders would require to make investment decisions on the NY grid</a:t>
            </a:r>
          </a:p>
          <a:p>
            <a:pPr lvl="2">
              <a:buClr>
                <a:srgbClr val="002060"/>
              </a:buClr>
              <a:buFont typeface="Courier New" panose="02070309020205020404" pitchFamily="49" charset="0"/>
              <a:buChar char="o"/>
            </a:pPr>
            <a:r>
              <a:rPr lang="en-US" sz="1200" dirty="0"/>
              <a:t>Identify the highest value information for DER providers to make effective decisions</a:t>
            </a:r>
          </a:p>
          <a:p>
            <a:pPr lvl="2">
              <a:buClr>
                <a:srgbClr val="002060"/>
              </a:buClr>
              <a:buFont typeface="Courier New" panose="02070309020205020404" pitchFamily="49" charset="0"/>
              <a:buChar char="o"/>
            </a:pPr>
            <a:r>
              <a:rPr lang="en-US" sz="1200" dirty="0"/>
              <a:t>Identify the granularity of the information required for specific </a:t>
            </a:r>
            <a:r>
              <a:rPr lang="en-US" sz="1200" dirty="0" smtClean="0"/>
              <a:t>planning and analysis purposes</a:t>
            </a:r>
            <a:endParaRPr lang="en-US" sz="1200" dirty="0"/>
          </a:p>
          <a:p>
            <a:pPr lvl="2">
              <a:buClr>
                <a:srgbClr val="002060"/>
              </a:buClr>
              <a:buFont typeface="Courier New" panose="02070309020205020404" pitchFamily="49" charset="0"/>
              <a:buChar char="o"/>
            </a:pPr>
            <a:r>
              <a:rPr lang="en-US" sz="1200" dirty="0"/>
              <a:t>Identify the frequency of </a:t>
            </a:r>
            <a:r>
              <a:rPr lang="en-US" sz="1200" dirty="0" smtClean="0"/>
              <a:t>the information required</a:t>
            </a:r>
            <a:endParaRPr lang="en-US" sz="1200" dirty="0"/>
          </a:p>
          <a:p>
            <a:pPr lvl="1">
              <a:buClr>
                <a:srgbClr val="002060"/>
              </a:buClr>
              <a:buFont typeface="Arial" panose="020B0604020202020204" pitchFamily="34" charset="0"/>
              <a:buChar char="•"/>
            </a:pPr>
            <a:r>
              <a:rPr lang="en-US" sz="1200" dirty="0" smtClean="0"/>
              <a:t>Discuss </a:t>
            </a:r>
            <a:r>
              <a:rPr lang="en-US" sz="1200" dirty="0"/>
              <a:t>methods for overcoming limitations related to security and confidentiality </a:t>
            </a:r>
          </a:p>
          <a:p>
            <a:pPr lvl="1">
              <a:buClr>
                <a:srgbClr val="002060"/>
              </a:buClr>
              <a:buFont typeface="Arial" panose="020B0604020202020204" pitchFamily="34" charset="0"/>
              <a:buChar char="•"/>
            </a:pPr>
            <a:r>
              <a:rPr lang="en-US" sz="1200" dirty="0"/>
              <a:t>Discuss the process for providing value added information to stakeholders</a:t>
            </a:r>
          </a:p>
          <a:p>
            <a:pPr lvl="1">
              <a:lnSpc>
                <a:spcPct val="120000"/>
              </a:lnSpc>
              <a:spcBef>
                <a:spcPts val="0"/>
              </a:spcBef>
              <a:spcAft>
                <a:spcPts val="600"/>
              </a:spcAft>
            </a:pPr>
            <a:endParaRPr lang="en-US" sz="1200" dirty="0"/>
          </a:p>
        </p:txBody>
      </p:sp>
      <p:sp>
        <p:nvSpPr>
          <p:cNvPr id="17" name="Content Placeholder 2"/>
          <p:cNvSpPr txBox="1">
            <a:spLocks/>
          </p:cNvSpPr>
          <p:nvPr/>
        </p:nvSpPr>
        <p:spPr>
          <a:xfrm>
            <a:off x="3293725" y="2000699"/>
            <a:ext cx="2622980" cy="4080059"/>
          </a:xfrm>
          <a:prstGeom prst="rect">
            <a:avLst/>
          </a:prstGeom>
          <a:ln>
            <a:solidFill>
              <a:srgbClr val="002060"/>
            </a:solidFill>
          </a:ln>
        </p:spPr>
        <p:txBody>
          <a:bodyPr vert="horz" lIns="91440" tIns="45720" rIns="91440" bIns="45720" rtlCol="0">
            <a:noAutofit/>
          </a:bodyPr>
          <a:lstStyle>
            <a:lvl1pPr marL="182880" indent="-182880" algn="l" defTabSz="914400" rtl="0" eaLnBrk="1" latinLnBrk="0" hangingPunct="1">
              <a:spcBef>
                <a:spcPts val="1800"/>
              </a:spcBef>
              <a:spcAft>
                <a:spcPts val="0"/>
              </a:spcAft>
              <a:buClr>
                <a:schemeClr val="accent1"/>
              </a:buClr>
              <a:buFont typeface="Wingdings" pitchFamily="2" charset="2"/>
              <a:buChar char="§"/>
              <a:defRPr sz="2000" b="1" kern="1200" baseline="0">
                <a:solidFill>
                  <a:schemeClr val="tx1"/>
                </a:solidFill>
                <a:latin typeface="+mn-lt"/>
                <a:ea typeface="+mn-ea"/>
                <a:cs typeface="+mn-cs"/>
              </a:defRPr>
            </a:lvl1pPr>
            <a:lvl2pPr marL="457200" indent="-228600" algn="l" defTabSz="914400" rtl="0" eaLnBrk="1" latinLnBrk="0" hangingPunct="1">
              <a:spcBef>
                <a:spcPts val="600"/>
              </a:spcBef>
              <a:buClr>
                <a:schemeClr val="accent1"/>
              </a:buClr>
              <a:buFont typeface="Arial" pitchFamily="34" charset="0"/>
              <a:buChar char="–"/>
              <a:defRPr sz="1800" kern="1200" baseline="0">
                <a:solidFill>
                  <a:schemeClr val="tx1"/>
                </a:solidFill>
                <a:latin typeface="+mn-lt"/>
                <a:ea typeface="+mn-ea"/>
                <a:cs typeface="+mn-cs"/>
              </a:defRPr>
            </a:lvl2pPr>
            <a:lvl3pPr marL="640080" indent="-182880" algn="l" defTabSz="914400" rtl="0" eaLnBrk="1" latinLnBrk="0" hangingPunct="1">
              <a:spcBef>
                <a:spcPts val="600"/>
              </a:spcBef>
              <a:buClr>
                <a:schemeClr val="accent1"/>
              </a:buClr>
              <a:buFont typeface="Arial" pitchFamily="34" charset="0"/>
              <a:buChar char="•"/>
              <a:defRPr sz="16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600"/>
              </a:spcBef>
              <a:spcAft>
                <a:spcPts val="600"/>
              </a:spcAft>
              <a:buNone/>
            </a:pPr>
            <a:r>
              <a:rPr lang="en-US" sz="1400" dirty="0" smtClean="0"/>
              <a:t>Monitoring and Control</a:t>
            </a:r>
          </a:p>
          <a:p>
            <a:pPr lvl="1">
              <a:spcBef>
                <a:spcPts val="0"/>
              </a:spcBef>
              <a:spcAft>
                <a:spcPts val="600"/>
              </a:spcAft>
              <a:buClr>
                <a:srgbClr val="002060"/>
              </a:buClr>
              <a:buFont typeface="Arial" panose="020B0604020202020204" pitchFamily="34" charset="0"/>
              <a:buChar char="•"/>
            </a:pPr>
            <a:endParaRPr lang="en-US" sz="1200" dirty="0" smtClean="0"/>
          </a:p>
          <a:p>
            <a:pPr lvl="1">
              <a:spcBef>
                <a:spcPts val="0"/>
              </a:spcBef>
              <a:spcAft>
                <a:spcPts val="600"/>
              </a:spcAft>
              <a:buClr>
                <a:srgbClr val="002060"/>
              </a:buClr>
              <a:buFont typeface="Arial" panose="020B0604020202020204" pitchFamily="34" charset="0"/>
              <a:buChar char="•"/>
            </a:pPr>
            <a:r>
              <a:rPr lang="en-US" sz="1200" dirty="0" smtClean="0"/>
              <a:t>Determine monitoring requirement of DERs </a:t>
            </a:r>
          </a:p>
          <a:p>
            <a:pPr lvl="1">
              <a:spcBef>
                <a:spcPts val="0"/>
              </a:spcBef>
              <a:spcAft>
                <a:spcPts val="600"/>
              </a:spcAft>
              <a:buClr>
                <a:srgbClr val="002060"/>
              </a:buClr>
              <a:buFont typeface="Arial" panose="020B0604020202020204" pitchFamily="34" charset="0"/>
              <a:buChar char="•"/>
            </a:pPr>
            <a:r>
              <a:rPr lang="en-US" sz="1200" dirty="0" smtClean="0"/>
              <a:t>Explore the impact of DERs on real-time operations of the grid that include scheduling, operation and dispatch</a:t>
            </a:r>
          </a:p>
          <a:p>
            <a:pPr lvl="1">
              <a:spcBef>
                <a:spcPts val="0"/>
              </a:spcBef>
              <a:spcAft>
                <a:spcPts val="600"/>
              </a:spcAft>
              <a:buClr>
                <a:srgbClr val="002060"/>
              </a:buClr>
              <a:buFont typeface="Arial" panose="020B0604020202020204" pitchFamily="34" charset="0"/>
              <a:buChar char="•"/>
            </a:pPr>
            <a:r>
              <a:rPr lang="en-US" sz="1200" dirty="0" smtClean="0"/>
              <a:t>Explore </a:t>
            </a:r>
            <a:r>
              <a:rPr lang="en-US" sz="1200" dirty="0"/>
              <a:t>potential control signals to align NYISO and DSP generation or needs for load reduction</a:t>
            </a:r>
            <a:r>
              <a:rPr lang="en-US" sz="1200" dirty="0" smtClean="0"/>
              <a:t>.</a:t>
            </a:r>
          </a:p>
          <a:p>
            <a:pPr lvl="1">
              <a:spcBef>
                <a:spcPts val="0"/>
              </a:spcBef>
              <a:spcAft>
                <a:spcPts val="600"/>
              </a:spcAft>
              <a:buClr>
                <a:srgbClr val="002060"/>
              </a:buClr>
              <a:buFont typeface="Arial" panose="020B0604020202020204" pitchFamily="34" charset="0"/>
              <a:buChar char="•"/>
            </a:pPr>
            <a:r>
              <a:rPr lang="en-US" sz="1200" dirty="0" smtClean="0"/>
              <a:t>Discuss standards and protocols for DER aggregation</a:t>
            </a:r>
          </a:p>
          <a:p>
            <a:pPr lvl="1">
              <a:spcBef>
                <a:spcPts val="0"/>
              </a:spcBef>
              <a:spcAft>
                <a:spcPts val="600"/>
              </a:spcAft>
              <a:buClr>
                <a:srgbClr val="002060"/>
              </a:buClr>
              <a:buFont typeface="Arial" panose="020B0604020202020204" pitchFamily="34" charset="0"/>
              <a:buChar char="•"/>
            </a:pPr>
            <a:r>
              <a:rPr lang="en-US" sz="1200" dirty="0" smtClean="0"/>
              <a:t> Discuss DER response to emergency and contingency events.</a:t>
            </a:r>
            <a:endParaRPr lang="en-US" sz="1200" dirty="0"/>
          </a:p>
          <a:p>
            <a:pPr lvl="1">
              <a:lnSpc>
                <a:spcPct val="120000"/>
              </a:lnSpc>
              <a:spcBef>
                <a:spcPts val="0"/>
              </a:spcBef>
              <a:spcAft>
                <a:spcPts val="600"/>
              </a:spcAft>
            </a:pPr>
            <a:endParaRPr lang="en-US" sz="1200" dirty="0"/>
          </a:p>
        </p:txBody>
      </p:sp>
    </p:spTree>
    <p:extLst>
      <p:ext uri="{BB962C8B-B14F-4D97-AF65-F5344CB8AC3E}">
        <p14:creationId xmlns:p14="http://schemas.microsoft.com/office/powerpoint/2010/main" val="12072123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787400"/>
            <a:ext cx="9144000" cy="5295900"/>
          </a:xfrm>
        </p:spPr>
        <p:txBody>
          <a:bodyPr/>
          <a:lstStyle/>
          <a:p>
            <a:pPr algn="ctr">
              <a:lnSpc>
                <a:spcPct val="100000"/>
              </a:lnSpc>
              <a:spcBef>
                <a:spcPts val="0"/>
              </a:spcBef>
              <a:defRPr/>
            </a:pPr>
            <a:r>
              <a:rPr lang="en-US" sz="3200" dirty="0" smtClean="0">
                <a:ln>
                  <a:solidFill>
                    <a:srgbClr val="002060"/>
                  </a:solidFill>
                </a:ln>
                <a:solidFill>
                  <a:schemeClr val="tx1"/>
                </a:solidFill>
                <a:ea typeface="Times New Roman"/>
                <a:cs typeface="Times New Roman"/>
              </a:rPr>
              <a:t>Market Operations Engagement Group</a:t>
            </a:r>
            <a:r>
              <a:rPr lang="en-US" sz="3200" dirty="0">
                <a:ln>
                  <a:solidFill>
                    <a:srgbClr val="002060"/>
                  </a:solidFill>
                </a:ln>
                <a:solidFill>
                  <a:schemeClr val="tx1"/>
                </a:solidFill>
                <a:ea typeface="Times New Roman"/>
                <a:cs typeface="Times New Roman"/>
              </a:rPr>
              <a:t/>
            </a:r>
            <a:br>
              <a:rPr lang="en-US" sz="3200" dirty="0">
                <a:ln>
                  <a:solidFill>
                    <a:srgbClr val="002060"/>
                  </a:solidFill>
                </a:ln>
                <a:solidFill>
                  <a:schemeClr val="tx1"/>
                </a:solidFill>
                <a:ea typeface="Times New Roman"/>
                <a:cs typeface="Times New Roman"/>
              </a:rPr>
            </a:br>
            <a:endParaRPr lang="en-US" sz="2400" dirty="0">
              <a:ln>
                <a:solidFill>
                  <a:srgbClr val="002060"/>
                </a:solidFill>
              </a:ln>
              <a:solidFill>
                <a:schemeClr val="tx1"/>
              </a:solidFill>
              <a:ea typeface="Times New Roman"/>
              <a:cs typeface="Times New Roman"/>
            </a:endParaRPr>
          </a:p>
        </p:txBody>
      </p:sp>
    </p:spTree>
    <p:extLst>
      <p:ext uri="{BB962C8B-B14F-4D97-AF65-F5344CB8AC3E}">
        <p14:creationId xmlns:p14="http://schemas.microsoft.com/office/powerpoint/2010/main" val="634663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Market Operations Engagement Group </a:t>
            </a:r>
            <a:r>
              <a:rPr lang="en-US" dirty="0" smtClean="0"/>
              <a:t>Charters</a:t>
            </a:r>
            <a:endParaRPr lang="en-US" dirty="0"/>
          </a:p>
        </p:txBody>
      </p:sp>
      <p:sp>
        <p:nvSpPr>
          <p:cNvPr id="6" name="Content Placeholder 2"/>
          <p:cNvSpPr txBox="1">
            <a:spLocks/>
          </p:cNvSpPr>
          <p:nvPr/>
        </p:nvSpPr>
        <p:spPr>
          <a:xfrm>
            <a:off x="338699" y="966354"/>
            <a:ext cx="8526434" cy="120632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sz="1400" b="1" dirty="0"/>
              <a:t>Purpose</a:t>
            </a:r>
            <a:r>
              <a:rPr lang="en-US" sz="1400" dirty="0"/>
              <a:t>: Explore the Joint Utilities</a:t>
            </a:r>
            <a:r>
              <a:rPr lang="en-US" sz="1400" dirty="0" smtClean="0"/>
              <a:t>' approaches for facilitating </a:t>
            </a:r>
            <a:r>
              <a:rPr lang="en-US" sz="1400" dirty="0"/>
              <a:t>market mechanisms that effectively support and encourage the adoption of Distributed Energy Resources while meeting customers’ needs and </a:t>
            </a:r>
            <a:r>
              <a:rPr lang="en-US" sz="1400" dirty="0" smtClean="0"/>
              <a:t>complying with the DSIP Guidance Order. </a:t>
            </a:r>
          </a:p>
          <a:p>
            <a:pPr algn="just">
              <a:spcBef>
                <a:spcPts val="600"/>
              </a:spcBef>
              <a:spcAft>
                <a:spcPts val="600"/>
              </a:spcAft>
            </a:pPr>
            <a:r>
              <a:rPr lang="en-US" sz="1400" b="1" dirty="0" smtClean="0"/>
              <a:t>Topics </a:t>
            </a:r>
            <a:r>
              <a:rPr lang="en-US" sz="1400" b="1" dirty="0"/>
              <a:t>and Scope</a:t>
            </a:r>
            <a:r>
              <a:rPr lang="en-US" sz="1400" dirty="0"/>
              <a:t>: Customer </a:t>
            </a:r>
            <a:r>
              <a:rPr lang="en-US" sz="1400" dirty="0" smtClean="0"/>
              <a:t>Data, </a:t>
            </a:r>
            <a:r>
              <a:rPr lang="en-US" sz="1400" dirty="0"/>
              <a:t>Electric Vehicle </a:t>
            </a:r>
            <a:r>
              <a:rPr lang="en-US" sz="1400" dirty="0" smtClean="0"/>
              <a:t>Supply Equipment </a:t>
            </a:r>
            <a:r>
              <a:rPr lang="en-US" sz="1400" dirty="0"/>
              <a:t>(EVSE)</a:t>
            </a:r>
          </a:p>
        </p:txBody>
      </p:sp>
      <p:graphicFrame>
        <p:nvGraphicFramePr>
          <p:cNvPr id="4" name="Table 3"/>
          <p:cNvGraphicFramePr>
            <a:graphicFrameLocks noGrp="1"/>
          </p:cNvGraphicFramePr>
          <p:nvPr>
            <p:extLst>
              <p:ext uri="{D42A27DB-BD31-4B8C-83A1-F6EECF244321}">
                <p14:modId xmlns:p14="http://schemas.microsoft.com/office/powerpoint/2010/main" val="3674500915"/>
              </p:ext>
            </p:extLst>
          </p:nvPr>
        </p:nvGraphicFramePr>
        <p:xfrm>
          <a:off x="458668" y="1981687"/>
          <a:ext cx="8520057" cy="3970226"/>
        </p:xfrm>
        <a:graphic>
          <a:graphicData uri="http://schemas.openxmlformats.org/drawingml/2006/table">
            <a:tbl>
              <a:tblPr firstRow="1" bandRow="1">
                <a:tableStyleId>{5C22544A-7EE6-4342-B048-85BDC9FD1C3A}</a:tableStyleId>
              </a:tblPr>
              <a:tblGrid>
                <a:gridCol w="4921135">
                  <a:extLst>
                    <a:ext uri="{9D8B030D-6E8A-4147-A177-3AD203B41FA5}">
                      <a16:colId xmlns:a16="http://schemas.microsoft.com/office/drawing/2014/main" xmlns="" val="20000"/>
                    </a:ext>
                  </a:extLst>
                </a:gridCol>
                <a:gridCol w="3598922">
                  <a:extLst>
                    <a:ext uri="{9D8B030D-6E8A-4147-A177-3AD203B41FA5}">
                      <a16:colId xmlns:a16="http://schemas.microsoft.com/office/drawing/2014/main" xmlns="" val="20001"/>
                    </a:ext>
                  </a:extLst>
                </a:gridCol>
              </a:tblGrid>
              <a:tr h="308967">
                <a:tc>
                  <a:txBody>
                    <a:bodyPr/>
                    <a:lstStyle/>
                    <a:p>
                      <a:r>
                        <a:rPr lang="en-US" sz="1400" dirty="0"/>
                        <a:t>Customer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r>
                        <a:rPr lang="en-US" sz="1400" dirty="0"/>
                        <a:t>EVSE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xmlns="" val="10000"/>
                  </a:ext>
                </a:extLst>
              </a:tr>
              <a:tr h="3661259">
                <a:tc>
                  <a:txBody>
                    <a:bodyPr/>
                    <a:lstStyle/>
                    <a:p>
                      <a:pPr marL="285750" indent="-285750">
                        <a:buFont typeface="Arial" panose="020B0604020202020204" pitchFamily="34" charset="0"/>
                        <a:buChar char="•"/>
                      </a:pPr>
                      <a:r>
                        <a:rPr lang="en-US" sz="1100" kern="1200" dirty="0">
                          <a:solidFill>
                            <a:schemeClr val="dk1"/>
                          </a:solidFill>
                          <a:effectLst/>
                          <a:latin typeface="+mn-lt"/>
                          <a:ea typeface="+mn-ea"/>
                          <a:cs typeface="+mn-cs"/>
                        </a:rPr>
                        <a:t>Collection Frequency, Reporting Frequency and Availability of Usage Data</a:t>
                      </a:r>
                    </a:p>
                    <a:p>
                      <a:pPr marL="742950" lvl="1" indent="-285750">
                        <a:buFont typeface="Courier New" panose="02070309020205020404" pitchFamily="49" charset="0"/>
                        <a:buChar char="o"/>
                      </a:pPr>
                      <a:r>
                        <a:rPr lang="en-US" sz="1100" kern="1200" dirty="0">
                          <a:solidFill>
                            <a:schemeClr val="dk1"/>
                          </a:solidFill>
                          <a:effectLst/>
                          <a:latin typeface="+mn-lt"/>
                          <a:ea typeface="+mn-ea"/>
                          <a:cs typeface="+mn-cs"/>
                        </a:rPr>
                        <a:t>Discuss how often usage data might be collected by the utility, and how often it would be made available to customers/authorized agents, and at what quality level</a:t>
                      </a:r>
                    </a:p>
                    <a:p>
                      <a:pPr marL="742950" lvl="1" indent="-285750">
                        <a:buFont typeface="Courier New" panose="02070309020205020404" pitchFamily="49" charset="0"/>
                        <a:buChar char="o"/>
                      </a:pPr>
                      <a:r>
                        <a:rPr lang="en-US" sz="1100" kern="1200" dirty="0">
                          <a:solidFill>
                            <a:schemeClr val="dk1"/>
                          </a:solidFill>
                          <a:effectLst/>
                          <a:latin typeface="+mn-lt"/>
                          <a:ea typeface="+mn-ea"/>
                          <a:cs typeface="+mn-cs"/>
                        </a:rPr>
                        <a:t>Discuss customer data platform-related sensitivities (e.g. AMI versus non-AMI systems)</a:t>
                      </a:r>
                    </a:p>
                    <a:p>
                      <a:pPr marL="285750" lvl="0" indent="-285750">
                        <a:buFont typeface="Arial" panose="020B0604020202020204" pitchFamily="34" charset="0"/>
                        <a:buChar char="•"/>
                      </a:pPr>
                      <a:r>
                        <a:rPr lang="en-US" sz="1100" kern="1200" dirty="0">
                          <a:solidFill>
                            <a:schemeClr val="dk1"/>
                          </a:solidFill>
                          <a:effectLst/>
                          <a:latin typeface="+mn-lt"/>
                          <a:ea typeface="+mn-ea"/>
                          <a:cs typeface="+mn-cs"/>
                        </a:rPr>
                        <a:t>Aggregation of Usage Data</a:t>
                      </a:r>
                    </a:p>
                    <a:p>
                      <a:pPr marL="742950" lvl="1" indent="-285750">
                        <a:buFont typeface="Courier New" panose="02070309020205020404" pitchFamily="49" charset="0"/>
                        <a:buChar char="o"/>
                      </a:pPr>
                      <a:r>
                        <a:rPr lang="en-US" sz="1100" kern="1200" dirty="0">
                          <a:solidFill>
                            <a:schemeClr val="dk1"/>
                          </a:solidFill>
                          <a:effectLst/>
                          <a:latin typeface="+mn-lt"/>
                          <a:ea typeface="+mn-ea"/>
                          <a:cs typeface="+mn-cs"/>
                        </a:rPr>
                        <a:t>Discuss standardized aggregated data offerings (e.g. rate class, kW, kWh, circuit, tax district, zip code</a:t>
                      </a:r>
                      <a:r>
                        <a:rPr lang="en-US" sz="1100" kern="1200" dirty="0" smtClean="0">
                          <a:solidFill>
                            <a:schemeClr val="dk1"/>
                          </a:solidFill>
                          <a:effectLst/>
                          <a:latin typeface="+mn-lt"/>
                          <a:ea typeface="+mn-ea"/>
                          <a:cs typeface="+mn-cs"/>
                        </a:rPr>
                        <a:t>)</a:t>
                      </a:r>
                    </a:p>
                    <a:p>
                      <a:pPr marL="742950" lvl="1" indent="-285750">
                        <a:buFont typeface="Courier New" panose="02070309020205020404" pitchFamily="49" charset="0"/>
                        <a:buChar char="o"/>
                      </a:pPr>
                      <a:r>
                        <a:rPr lang="en-US" sz="1100" kern="1200" dirty="0" smtClean="0">
                          <a:solidFill>
                            <a:schemeClr val="dk1"/>
                          </a:solidFill>
                          <a:effectLst/>
                          <a:latin typeface="+mn-lt"/>
                          <a:ea typeface="+mn-ea"/>
                          <a:cs typeface="+mn-cs"/>
                        </a:rPr>
                        <a:t>Discuss utility sided aggregated</a:t>
                      </a:r>
                      <a:r>
                        <a:rPr lang="en-US" sz="1100" kern="1200" baseline="0" dirty="0" smtClean="0">
                          <a:solidFill>
                            <a:schemeClr val="dk1"/>
                          </a:solidFill>
                          <a:effectLst/>
                          <a:latin typeface="+mn-lt"/>
                          <a:ea typeface="+mn-ea"/>
                          <a:cs typeface="+mn-cs"/>
                        </a:rPr>
                        <a:t> data system automation efforts and reporting methods</a:t>
                      </a:r>
                      <a:endParaRPr lang="en-US" sz="1100" kern="1200" dirty="0">
                        <a:solidFill>
                          <a:schemeClr val="dk1"/>
                        </a:solidFill>
                        <a:effectLst/>
                        <a:latin typeface="+mn-lt"/>
                        <a:ea typeface="+mn-ea"/>
                        <a:cs typeface="+mn-cs"/>
                      </a:endParaRPr>
                    </a:p>
                    <a:p>
                      <a:pPr marL="742950" lvl="1" indent="-285750">
                        <a:buFont typeface="Courier New" panose="02070309020205020404" pitchFamily="49" charset="0"/>
                        <a:buChar char="o"/>
                      </a:pPr>
                      <a:r>
                        <a:rPr lang="en-US" sz="1100" kern="1200" dirty="0">
                          <a:solidFill>
                            <a:schemeClr val="dk1"/>
                          </a:solidFill>
                          <a:effectLst/>
                          <a:latin typeface="+mn-lt"/>
                          <a:ea typeface="+mn-ea"/>
                          <a:cs typeface="+mn-cs"/>
                        </a:rPr>
                        <a:t>Discuss standards for anonymizing aggregated data to protect individual customer privacy (e.g. 15/15 rule)</a:t>
                      </a:r>
                    </a:p>
                    <a:p>
                      <a:pPr marL="285750" lvl="0" indent="-285750">
                        <a:buFont typeface="Arial" panose="020B0604020202020204" pitchFamily="34" charset="0"/>
                        <a:buChar char="•"/>
                      </a:pPr>
                      <a:r>
                        <a:rPr lang="en-US" sz="1100" kern="1200" dirty="0">
                          <a:solidFill>
                            <a:schemeClr val="dk1"/>
                          </a:solidFill>
                          <a:effectLst/>
                          <a:latin typeface="+mn-lt"/>
                          <a:ea typeface="+mn-ea"/>
                          <a:cs typeface="+mn-cs"/>
                        </a:rPr>
                        <a:t>Additional Data Needs</a:t>
                      </a:r>
                    </a:p>
                    <a:p>
                      <a:pPr marL="742950" lvl="1" indent="-285750">
                        <a:buFont typeface="Courier New" panose="02070309020205020404" pitchFamily="49" charset="0"/>
                        <a:buChar char="o"/>
                      </a:pPr>
                      <a:r>
                        <a:rPr lang="en-US" sz="1100" kern="1200" dirty="0" smtClean="0">
                          <a:solidFill>
                            <a:schemeClr val="dk1"/>
                          </a:solidFill>
                          <a:effectLst/>
                          <a:latin typeface="+mn-lt"/>
                          <a:ea typeface="+mn-ea"/>
                          <a:cs typeface="+mn-cs"/>
                        </a:rPr>
                        <a:t>Explore and identify additional useful customer information </a:t>
                      </a:r>
                      <a:r>
                        <a:rPr lang="en-US" sz="1100" kern="1200" dirty="0" smtClean="0">
                          <a:solidFill>
                            <a:schemeClr val="tx1"/>
                          </a:solidFill>
                          <a:effectLst/>
                          <a:latin typeface="+mn-lt"/>
                          <a:ea typeface="+mn-ea"/>
                          <a:cs typeface="+mn-cs"/>
                        </a:rPr>
                        <a:t>beyond usage data</a:t>
                      </a:r>
                    </a:p>
                    <a:p>
                      <a:pPr marL="742950" lvl="1" indent="-285750">
                        <a:buFont typeface="Courier New" panose="02070309020205020404" pitchFamily="49" charset="0"/>
                        <a:buChar char="o"/>
                      </a:pPr>
                      <a:r>
                        <a:rPr lang="en-US" sz="1100" kern="1200" dirty="0" smtClean="0">
                          <a:solidFill>
                            <a:schemeClr val="tx1"/>
                          </a:solidFill>
                          <a:effectLst/>
                          <a:latin typeface="+mn-lt"/>
                          <a:ea typeface="+mn-ea"/>
                          <a:cs typeface="+mn-cs"/>
                        </a:rPr>
                        <a:t>The Commission-approved</a:t>
                      </a:r>
                      <a:r>
                        <a:rPr lang="en-US" sz="1100" kern="1200" baseline="0" dirty="0" smtClean="0">
                          <a:solidFill>
                            <a:schemeClr val="tx1"/>
                          </a:solidFill>
                          <a:effectLst/>
                          <a:latin typeface="+mn-lt"/>
                          <a:ea typeface="+mn-ea"/>
                          <a:cs typeface="+mn-cs"/>
                        </a:rPr>
                        <a:t> </a:t>
                      </a:r>
                      <a:r>
                        <a:rPr lang="en-US" sz="1100" kern="1200" dirty="0" smtClean="0">
                          <a:solidFill>
                            <a:schemeClr val="tx1"/>
                          </a:solidFill>
                          <a:effectLst/>
                          <a:latin typeface="+mn-lt"/>
                          <a:ea typeface="+mn-ea"/>
                          <a:cs typeface="+mn-cs"/>
                        </a:rPr>
                        <a:t>Track 2 Order defined</a:t>
                      </a:r>
                      <a:r>
                        <a:rPr lang="en-US" sz="1100" kern="1200" baseline="0" dirty="0" smtClean="0">
                          <a:solidFill>
                            <a:schemeClr val="tx1"/>
                          </a:solidFill>
                          <a:effectLst/>
                          <a:latin typeface="+mn-lt"/>
                          <a:ea typeface="+mn-ea"/>
                          <a:cs typeface="+mn-cs"/>
                        </a:rPr>
                        <a:t> </a:t>
                      </a:r>
                      <a:r>
                        <a:rPr lang="en-US" sz="1100" kern="1200" dirty="0" smtClean="0">
                          <a:solidFill>
                            <a:schemeClr val="tx1"/>
                          </a:solidFill>
                          <a:effectLst/>
                          <a:latin typeface="+mn-lt"/>
                          <a:ea typeface="+mn-ea"/>
                          <a:cs typeface="+mn-cs"/>
                        </a:rPr>
                        <a:t>Basic Data as "the usage for each applicable rate element, including usage bands specified in the applicable tariff. This is the level</a:t>
                      </a:r>
                      <a:r>
                        <a:rPr lang="en-US" sz="1100" kern="1200" baseline="0" dirty="0" smtClean="0">
                          <a:solidFill>
                            <a:schemeClr val="tx1"/>
                          </a:solidFill>
                          <a:effectLst/>
                          <a:latin typeface="+mn-lt"/>
                          <a:ea typeface="+mn-ea"/>
                          <a:cs typeface="+mn-cs"/>
                        </a:rPr>
                        <a:t> of data necessary to render, reconstruct and understand the customer's bill"</a:t>
                      </a:r>
                      <a:endParaRPr lang="en-US" sz="1100" kern="1200" dirty="0" smtClean="0">
                        <a:solidFill>
                          <a:schemeClr val="tx1"/>
                        </a:solidFill>
                        <a:effectLst/>
                        <a:latin typeface="+mn-lt"/>
                        <a:ea typeface="+mn-ea"/>
                        <a:cs typeface="+mn-cs"/>
                      </a:endParaRPr>
                    </a:p>
                    <a:p>
                      <a:pPr marL="742950" lvl="1" indent="-285750">
                        <a:buFont typeface="Courier New" panose="02070309020205020404" pitchFamily="49" charset="0"/>
                        <a:buChar char="o"/>
                      </a:pPr>
                      <a:r>
                        <a:rPr lang="en-US" sz="1100" i="1" kern="1200" dirty="0" smtClean="0">
                          <a:solidFill>
                            <a:schemeClr val="dk1"/>
                          </a:solidFill>
                          <a:effectLst/>
                          <a:latin typeface="+mn-lt"/>
                          <a:ea typeface="+mn-ea"/>
                          <a:cs typeface="+mn-cs"/>
                        </a:rPr>
                        <a:t>Note: pricing for basic and Value-Added data is a Track 2 matter</a:t>
                      </a:r>
                      <a:r>
                        <a:rPr lang="en-US" sz="1100" kern="1200" dirty="0" smtClean="0">
                          <a:solidFill>
                            <a:schemeClr val="dk1"/>
                          </a:solidFill>
                          <a:effectLst/>
                          <a:latin typeface="+mn-lt"/>
                          <a:ea typeface="+mn-ea"/>
                          <a:cs typeface="+mn-cs"/>
                        </a:rPr>
                        <a:t>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lvl="1" indent="-171450">
                        <a:spcBef>
                          <a:spcPts val="0"/>
                        </a:spcBef>
                        <a:spcAft>
                          <a:spcPts val="600"/>
                        </a:spcAft>
                        <a:buClr>
                          <a:srgbClr val="002060"/>
                        </a:buClr>
                        <a:buFont typeface="Arial" panose="020B0604020202020204" pitchFamily="34" charset="0"/>
                        <a:buChar char="•"/>
                      </a:pPr>
                      <a:r>
                        <a:rPr lang="en-US" sz="1200" dirty="0" smtClean="0"/>
                        <a:t>Under development</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6262637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Market </a:t>
            </a:r>
            <a:r>
              <a:rPr lang="en-US" dirty="0" smtClean="0"/>
              <a:t>Operations Engagement Group Charters</a:t>
            </a:r>
            <a:endParaRPr lang="en-US" dirty="0"/>
          </a:p>
        </p:txBody>
      </p:sp>
      <p:sp>
        <p:nvSpPr>
          <p:cNvPr id="6" name="Content Placeholder 2"/>
          <p:cNvSpPr txBox="1">
            <a:spLocks/>
          </p:cNvSpPr>
          <p:nvPr/>
        </p:nvSpPr>
        <p:spPr>
          <a:xfrm>
            <a:off x="338699" y="966353"/>
            <a:ext cx="8364238" cy="1148193"/>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sz="1400" b="1" dirty="0" smtClean="0">
                <a:solidFill>
                  <a:prstClr val="black"/>
                </a:solidFill>
              </a:rPr>
              <a:t>Purpose</a:t>
            </a:r>
            <a:r>
              <a:rPr lang="en-US" sz="1400" dirty="0" smtClean="0">
                <a:solidFill>
                  <a:prstClr val="black"/>
                </a:solidFill>
              </a:rPr>
              <a:t>: Explore the Joint Utilities' approaches for facilitating market mechanisms that effectively support and encourage the adoption of Distributed Energy Resources while meeting customers’ </a:t>
            </a:r>
            <a:r>
              <a:rPr lang="en-US" sz="1400" dirty="0">
                <a:solidFill>
                  <a:prstClr val="black"/>
                </a:solidFill>
              </a:rPr>
              <a:t>needs </a:t>
            </a:r>
            <a:r>
              <a:rPr lang="en-US" sz="1400" dirty="0" smtClean="0">
                <a:solidFill>
                  <a:prstClr val="black"/>
                </a:solidFill>
              </a:rPr>
              <a:t>and complying </a:t>
            </a:r>
            <a:r>
              <a:rPr lang="en-US" sz="1400" dirty="0">
                <a:solidFill>
                  <a:prstClr val="black"/>
                </a:solidFill>
              </a:rPr>
              <a:t>with the DSIP Guidance Order.</a:t>
            </a:r>
          </a:p>
          <a:p>
            <a:pPr algn="just">
              <a:spcBef>
                <a:spcPts val="600"/>
              </a:spcBef>
              <a:spcAft>
                <a:spcPts val="600"/>
              </a:spcAft>
            </a:pPr>
            <a:r>
              <a:rPr lang="en-US" sz="1400" b="1" dirty="0" smtClean="0">
                <a:solidFill>
                  <a:prstClr val="black"/>
                </a:solidFill>
              </a:rPr>
              <a:t>Topic </a:t>
            </a:r>
            <a:r>
              <a:rPr lang="en-US" sz="1400" b="1" dirty="0">
                <a:solidFill>
                  <a:prstClr val="black"/>
                </a:solidFill>
              </a:rPr>
              <a:t>&amp; Scope: </a:t>
            </a:r>
            <a:r>
              <a:rPr lang="en-US" sz="1400" dirty="0">
                <a:solidFill>
                  <a:prstClr val="black"/>
                </a:solidFill>
              </a:rPr>
              <a:t>Granular Pricing, Distributed Energy Resources (DER) Sourcing</a:t>
            </a:r>
          </a:p>
        </p:txBody>
      </p:sp>
      <p:graphicFrame>
        <p:nvGraphicFramePr>
          <p:cNvPr id="7" name="Table 2"/>
          <p:cNvGraphicFramePr>
            <a:graphicFrameLocks noGrp="1"/>
          </p:cNvGraphicFramePr>
          <p:nvPr>
            <p:extLst/>
          </p:nvPr>
        </p:nvGraphicFramePr>
        <p:xfrm>
          <a:off x="338699" y="2114545"/>
          <a:ext cx="8372528" cy="3668839"/>
        </p:xfrm>
        <a:graphic>
          <a:graphicData uri="http://schemas.openxmlformats.org/drawingml/2006/table">
            <a:tbl>
              <a:tblPr firstRow="1" bandRow="1">
                <a:tableStyleId>{5C22544A-7EE6-4342-B048-85BDC9FD1C3A}</a:tableStyleId>
              </a:tblPr>
              <a:tblGrid>
                <a:gridCol w="4186264">
                  <a:extLst>
                    <a:ext uri="{9D8B030D-6E8A-4147-A177-3AD203B41FA5}">
                      <a16:colId xmlns:a16="http://schemas.microsoft.com/office/drawing/2014/main" xmlns="" val="20000"/>
                    </a:ext>
                  </a:extLst>
                </a:gridCol>
                <a:gridCol w="4186264">
                  <a:extLst>
                    <a:ext uri="{9D8B030D-6E8A-4147-A177-3AD203B41FA5}">
                      <a16:colId xmlns:a16="http://schemas.microsoft.com/office/drawing/2014/main" xmlns="" val="20001"/>
                    </a:ext>
                  </a:extLst>
                </a:gridCol>
              </a:tblGrid>
              <a:tr h="325881">
                <a:tc>
                  <a:txBody>
                    <a:bodyPr/>
                    <a:lstStyle/>
                    <a:p>
                      <a:pPr algn="l"/>
                      <a:r>
                        <a:rPr lang="en-US" sz="1400" dirty="0"/>
                        <a:t>Granular Pricing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l"/>
                      <a:r>
                        <a:rPr lang="en-US" sz="1400" dirty="0"/>
                        <a:t>DER Sourcing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xmlns="" val="10000"/>
                  </a:ext>
                </a:extLst>
              </a:tr>
              <a:tr h="3342958">
                <a:tc>
                  <a:txBody>
                    <a:bodyPr/>
                    <a:lstStyle/>
                    <a:p>
                      <a:pPr marL="285750" indent="-285750">
                        <a:buFont typeface="Arial" panose="020B0604020202020204" pitchFamily="34" charset="0"/>
                        <a:buChar char="•"/>
                      </a:pPr>
                      <a:r>
                        <a:rPr lang="en-US" sz="1400" dirty="0"/>
                        <a:t>Discuss NYISO initiative for revealing subzonal LMPs</a:t>
                      </a:r>
                    </a:p>
                    <a:p>
                      <a:pPr marL="742950" lvl="1" indent="-285750">
                        <a:buFont typeface="Courier New" panose="02070309020205020404" pitchFamily="49" charset="0"/>
                        <a:buChar char="o"/>
                      </a:pPr>
                      <a:r>
                        <a:rPr lang="en-US" sz="1400" dirty="0"/>
                        <a:t>Background</a:t>
                      </a:r>
                    </a:p>
                    <a:p>
                      <a:pPr marL="742950" lvl="1" indent="-285750">
                        <a:buFont typeface="Courier New" panose="02070309020205020404" pitchFamily="49" charset="0"/>
                        <a:buChar char="o"/>
                      </a:pPr>
                      <a:r>
                        <a:rPr lang="en-US" sz="1400" dirty="0"/>
                        <a:t>Explore stakeholder's views on:</a:t>
                      </a:r>
                    </a:p>
                    <a:p>
                      <a:pPr marL="1200150" lvl="2" indent="-285750">
                        <a:buFont typeface="Arial" panose="020B0604020202020204" pitchFamily="34" charset="0"/>
                        <a:buChar char="•"/>
                      </a:pPr>
                      <a:r>
                        <a:rPr lang="en-US" sz="1400" dirty="0"/>
                        <a:t>What locational naming convention might be provided to easily identify the price point?</a:t>
                      </a:r>
                    </a:p>
                    <a:p>
                      <a:pPr marL="1200150" lvl="2" indent="-285750">
                        <a:buFont typeface="Arial" panose="020B0604020202020204" pitchFamily="34" charset="0"/>
                        <a:buChar char="•"/>
                        <a:defRPr/>
                      </a:pPr>
                      <a:r>
                        <a:rPr lang="en-US" sz="1400" dirty="0"/>
                        <a:t>Ways to make pricing data accessible and available</a:t>
                      </a:r>
                      <a:endParaRPr lang="en-US" sz="1400" baseline="0" dirty="0"/>
                    </a:p>
                    <a:p>
                      <a:pPr marL="742950" lvl="1" indent="-285750">
                        <a:buFont typeface="Courier New" panose="02070309020205020404" pitchFamily="49" charset="0"/>
                        <a:buChar char="o"/>
                        <a:defRPr/>
                      </a:pPr>
                      <a:r>
                        <a:rPr lang="en-US" sz="1400" dirty="0"/>
                        <a:t>Discuss price </a:t>
                      </a:r>
                      <a:r>
                        <a:rPr lang="en-US" sz="1400" baseline="0" dirty="0"/>
                        <a:t>variability expectations</a:t>
                      </a:r>
                    </a:p>
                    <a:p>
                      <a:pPr marL="742950" lvl="1" indent="-285750">
                        <a:buFont typeface="Courier New" panose="02070309020205020404" pitchFamily="49" charset="0"/>
                        <a:buChar char="o"/>
                      </a:pPr>
                      <a:r>
                        <a:rPr lang="en-US" sz="1400" baseline="0" dirty="0"/>
                        <a:t>Explore and discuss timing of current initiative and criteria and considerations for moving forward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marR="0" lvl="1" indent="-171450" algn="l" defTabSz="914400" rtl="0" eaLnBrk="1" fontAlgn="auto" latinLnBrk="0" hangingPunct="1">
                        <a:lnSpc>
                          <a:spcPct val="100000"/>
                        </a:lnSpc>
                        <a:spcBef>
                          <a:spcPts val="0"/>
                        </a:spcBef>
                        <a:spcAft>
                          <a:spcPts val="600"/>
                        </a:spcAft>
                        <a:buClr>
                          <a:srgbClr val="002060"/>
                        </a:buClr>
                        <a:buSzTx/>
                        <a:buFont typeface="Arial" panose="020B0604020202020204" pitchFamily="34" charset="0"/>
                        <a:buChar char="•"/>
                        <a:tabLst/>
                        <a:defRPr/>
                      </a:pPr>
                      <a:r>
                        <a:rPr lang="en-US" sz="1350" strike="noStrike" dirty="0" smtClean="0"/>
                        <a:t>DER Sourcing - Describe and discuss dependencies with</a:t>
                      </a:r>
                      <a:r>
                        <a:rPr lang="en-US" sz="1350" strike="noStrike" baseline="0" dirty="0" smtClean="0"/>
                        <a:t> other REV and REV-related </a:t>
                      </a:r>
                      <a:r>
                        <a:rPr lang="en-US" sz="1350" strike="noStrike" dirty="0" smtClean="0"/>
                        <a:t>proceedings</a:t>
                      </a:r>
                      <a:endParaRPr lang="en-US" sz="1350" dirty="0" smtClean="0"/>
                    </a:p>
                    <a:p>
                      <a:pPr marL="171450" lvl="1" indent="-171450">
                        <a:spcBef>
                          <a:spcPts val="0"/>
                        </a:spcBef>
                        <a:spcAft>
                          <a:spcPts val="600"/>
                        </a:spcAft>
                        <a:buClr>
                          <a:srgbClr val="002060"/>
                        </a:buClr>
                        <a:buFont typeface="Arial" panose="020B0604020202020204" pitchFamily="34" charset="0"/>
                        <a:buChar char="•"/>
                      </a:pPr>
                      <a:r>
                        <a:rPr lang="en-US" sz="1350" dirty="0" smtClean="0"/>
                        <a:t>Share existing NWA plans and challenges/lessons learned</a:t>
                      </a:r>
                    </a:p>
                    <a:p>
                      <a:pPr marL="171450" lvl="1" indent="-171450">
                        <a:spcAft>
                          <a:spcPts val="600"/>
                        </a:spcAft>
                        <a:buClr>
                          <a:srgbClr val="002060"/>
                        </a:buClr>
                        <a:buFont typeface="Arial" panose="020B0604020202020204" pitchFamily="34" charset="0"/>
                        <a:buChar char="•"/>
                      </a:pPr>
                      <a:r>
                        <a:rPr lang="en-US" sz="1350" dirty="0" smtClean="0"/>
                        <a:t>Discuss potential refinement of the NWA Procurement approaches to improve efficiency and effectiveness and the potential for common implementation by the Joint Utilities</a:t>
                      </a:r>
                      <a:endParaRPr lang="en-US" sz="13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2857411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011059"/>
            <a:ext cx="9144000" cy="1200329"/>
          </a:xfrm>
          <a:prstGeom prst="rect">
            <a:avLst/>
          </a:prstGeom>
          <a:noFill/>
        </p:spPr>
        <p:txBody>
          <a:bodyPr wrap="square" rtlCol="0">
            <a:spAutoFit/>
          </a:bodyPr>
          <a:lstStyle/>
          <a:p>
            <a:pPr algn="ctr"/>
            <a:r>
              <a:rPr lang="en-US" dirty="0" smtClean="0"/>
              <a:t>Please contact </a:t>
            </a:r>
            <a:r>
              <a:rPr lang="en-US" dirty="0" smtClean="0">
                <a:hlinkClick r:id="rId3"/>
              </a:rPr>
              <a:t>info@jointutilitiesofny.org</a:t>
            </a:r>
            <a:r>
              <a:rPr lang="en-US" dirty="0" smtClean="0"/>
              <a:t> </a:t>
            </a:r>
          </a:p>
          <a:p>
            <a:pPr algn="ctr"/>
            <a:r>
              <a:rPr lang="en-US" dirty="0" smtClean="0"/>
              <a:t>or </a:t>
            </a:r>
          </a:p>
          <a:p>
            <a:pPr algn="ctr"/>
            <a:r>
              <a:rPr lang="en-US" dirty="0" smtClean="0"/>
              <a:t>visit our website </a:t>
            </a:r>
            <a:r>
              <a:rPr lang="en-US" dirty="0" smtClean="0">
                <a:hlinkClick r:id="rId4"/>
              </a:rPr>
              <a:t>www.jointutilitiesofny.org</a:t>
            </a:r>
            <a:r>
              <a:rPr lang="en-US" dirty="0" smtClean="0"/>
              <a:t> for more information</a:t>
            </a:r>
          </a:p>
          <a:p>
            <a:pPr algn="ctr"/>
            <a:endParaRPr lang="en-US" dirty="0"/>
          </a:p>
        </p:txBody>
      </p:sp>
      <p:sp>
        <p:nvSpPr>
          <p:cNvPr id="3" name="TextBox 2"/>
          <p:cNvSpPr txBox="1"/>
          <p:nvPr/>
        </p:nvSpPr>
        <p:spPr>
          <a:xfrm>
            <a:off x="0" y="815545"/>
            <a:ext cx="9144000" cy="461665"/>
          </a:xfrm>
          <a:prstGeom prst="rect">
            <a:avLst/>
          </a:prstGeom>
          <a:noFill/>
        </p:spPr>
        <p:txBody>
          <a:bodyPr wrap="square" rtlCol="0">
            <a:spAutoFit/>
          </a:bodyPr>
          <a:lstStyle/>
          <a:p>
            <a:pPr algn="ctr"/>
            <a:r>
              <a:rPr lang="en-US" sz="2400" dirty="0" smtClean="0"/>
              <a:t>Thank you for joining us!</a:t>
            </a:r>
            <a:endParaRPr lang="en-US" sz="2400" dirty="0"/>
          </a:p>
        </p:txBody>
      </p:sp>
    </p:spTree>
    <p:extLst>
      <p:ext uri="{BB962C8B-B14F-4D97-AF65-F5344CB8AC3E}">
        <p14:creationId xmlns:p14="http://schemas.microsoft.com/office/powerpoint/2010/main" val="4034136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787400"/>
            <a:ext cx="9144000" cy="5295900"/>
          </a:xfrm>
        </p:spPr>
        <p:txBody>
          <a:bodyPr/>
          <a:lstStyle/>
          <a:p>
            <a:pPr algn="ctr">
              <a:lnSpc>
                <a:spcPct val="100000"/>
              </a:lnSpc>
              <a:spcBef>
                <a:spcPts val="0"/>
              </a:spcBef>
              <a:defRPr/>
            </a:pPr>
            <a:r>
              <a:rPr lang="en-US" sz="3200" dirty="0" smtClean="0">
                <a:ln>
                  <a:solidFill>
                    <a:srgbClr val="002060"/>
                  </a:solidFill>
                </a:ln>
                <a:solidFill>
                  <a:schemeClr val="tx1"/>
                </a:solidFill>
                <a:ea typeface="Times New Roman"/>
                <a:cs typeface="Times New Roman"/>
              </a:rPr>
              <a:t>Appendix</a:t>
            </a:r>
            <a:r>
              <a:rPr lang="en-US" sz="3200" dirty="0">
                <a:ln>
                  <a:solidFill>
                    <a:srgbClr val="002060"/>
                  </a:solidFill>
                </a:ln>
                <a:solidFill>
                  <a:schemeClr val="tx1"/>
                </a:solidFill>
                <a:ea typeface="Times New Roman"/>
                <a:cs typeface="Times New Roman"/>
              </a:rPr>
              <a:t/>
            </a:r>
            <a:br>
              <a:rPr lang="en-US" sz="3200" dirty="0">
                <a:ln>
                  <a:solidFill>
                    <a:srgbClr val="002060"/>
                  </a:solidFill>
                </a:ln>
                <a:solidFill>
                  <a:schemeClr val="tx1"/>
                </a:solidFill>
                <a:ea typeface="Times New Roman"/>
                <a:cs typeface="Times New Roman"/>
              </a:rPr>
            </a:br>
            <a:endParaRPr lang="en-US" sz="2400" dirty="0">
              <a:ln>
                <a:solidFill>
                  <a:srgbClr val="002060"/>
                </a:solidFill>
              </a:ln>
              <a:solidFill>
                <a:schemeClr val="tx1"/>
              </a:solidFill>
              <a:ea typeface="Times New Roman"/>
              <a:cs typeface="Times New Roman"/>
            </a:endParaRPr>
          </a:p>
        </p:txBody>
      </p:sp>
    </p:spTree>
    <p:extLst>
      <p:ext uri="{BB962C8B-B14F-4D97-AF65-F5344CB8AC3E}">
        <p14:creationId xmlns:p14="http://schemas.microsoft.com/office/powerpoint/2010/main" val="1313337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System Planning Topic Descriptions</a:t>
            </a:r>
          </a:p>
        </p:txBody>
      </p:sp>
      <p:sp>
        <p:nvSpPr>
          <p:cNvPr id="3" name="TextBox 2"/>
          <p:cNvSpPr txBox="1"/>
          <p:nvPr/>
        </p:nvSpPr>
        <p:spPr>
          <a:xfrm>
            <a:off x="484095" y="849780"/>
            <a:ext cx="8218842" cy="5324535"/>
          </a:xfrm>
          <a:prstGeom prst="rect">
            <a:avLst/>
          </a:prstGeom>
          <a:noFill/>
        </p:spPr>
        <p:txBody>
          <a:bodyPr wrap="square" rtlCol="0">
            <a:spAutoFit/>
          </a:bodyPr>
          <a:lstStyle/>
          <a:p>
            <a:pPr>
              <a:spcBef>
                <a:spcPts val="600"/>
              </a:spcBef>
            </a:pPr>
            <a:r>
              <a:rPr lang="en-US" sz="1500" b="1" dirty="0"/>
              <a:t>Interconnection</a:t>
            </a:r>
            <a:endParaRPr lang="en-US" sz="1500" dirty="0"/>
          </a:p>
          <a:p>
            <a:pPr>
              <a:spcBef>
                <a:spcPts val="600"/>
              </a:spcBef>
            </a:pPr>
            <a:r>
              <a:rPr lang="en-US" sz="1500" dirty="0"/>
              <a:t>Supplemental DSIPs should include a proposed interconnection plan, developed through stakeholder engagement, as well as a timeline to implement the proposed improvements. Allow for the efficient expansion of DERs while maintaining safe operations. Requires a process for interconnecting DERs through an online portal in the Initial DSIPs. The process should include the status of current efforts, future plans, and how this function will be integrated into planning process improvements, and monitored to measure the effectiveness of the interconnection process, as well as plans for optimization of planning by modeling system impacts of DERs, risk assessments, and resiliency. </a:t>
            </a:r>
            <a:endParaRPr lang="en-US" sz="1500" i="1" dirty="0"/>
          </a:p>
          <a:p>
            <a:pPr>
              <a:spcBef>
                <a:spcPts val="600"/>
              </a:spcBef>
            </a:pPr>
            <a:r>
              <a:rPr lang="en-US" sz="1500" b="1" dirty="0"/>
              <a:t>Hosting Capacity</a:t>
            </a:r>
            <a:endParaRPr lang="en-US" sz="1500" dirty="0"/>
          </a:p>
          <a:p>
            <a:pPr>
              <a:spcBef>
                <a:spcPts val="600"/>
              </a:spcBef>
            </a:pPr>
            <a:r>
              <a:rPr lang="en-US" sz="1500" dirty="0" smtClean="0">
                <a:solidFill>
                  <a:schemeClr val="tx1">
                    <a:lumMod val="95000"/>
                    <a:lumOff val="5000"/>
                  </a:schemeClr>
                </a:solidFill>
              </a:rPr>
              <a:t>Hosting capacity is the amount of DER that can be accommodated without adversely impacting power quality or reliability under existing control configurations and without requiring infrastructure upgrades. Discussions on hosting capacity within the stakeholder engagement group will </a:t>
            </a:r>
            <a:r>
              <a:rPr lang="en-US" sz="1500" dirty="0">
                <a:solidFill>
                  <a:schemeClr val="tx1">
                    <a:lumMod val="95000"/>
                    <a:lumOff val="5000"/>
                  </a:schemeClr>
                </a:solidFill>
              </a:rPr>
              <a:t>i</a:t>
            </a:r>
            <a:r>
              <a:rPr lang="en-US" sz="1500" dirty="0" smtClean="0">
                <a:solidFill>
                  <a:schemeClr val="tx1">
                    <a:lumMod val="95000"/>
                    <a:lumOff val="5000"/>
                  </a:schemeClr>
                </a:solidFill>
              </a:rPr>
              <a:t>nclude </a:t>
            </a:r>
            <a:r>
              <a:rPr lang="en-US" sz="1500" dirty="0">
                <a:solidFill>
                  <a:schemeClr val="tx1">
                    <a:lumMod val="95000"/>
                    <a:lumOff val="5000"/>
                  </a:schemeClr>
                </a:solidFill>
              </a:rPr>
              <a:t>a timeline and standard methodology for calculating and improving circuit-level hosting capacity </a:t>
            </a:r>
            <a:r>
              <a:rPr lang="en-US" sz="1500" dirty="0" smtClean="0">
                <a:solidFill>
                  <a:schemeClr val="tx1">
                    <a:lumMod val="95000"/>
                    <a:lumOff val="5000"/>
                  </a:schemeClr>
                </a:solidFill>
              </a:rPr>
              <a:t>data. The group will also examine </a:t>
            </a:r>
            <a:r>
              <a:rPr lang="en-US" sz="1500" dirty="0">
                <a:solidFill>
                  <a:schemeClr val="tx1">
                    <a:lumMod val="95000"/>
                    <a:lumOff val="5000"/>
                  </a:schemeClr>
                </a:solidFill>
              </a:rPr>
              <a:t>the information tools available  or can be made available to increase hosting </a:t>
            </a:r>
            <a:r>
              <a:rPr lang="en-US" sz="1500" dirty="0" smtClean="0">
                <a:solidFill>
                  <a:schemeClr val="tx1">
                    <a:lumMod val="95000"/>
                    <a:lumOff val="5000"/>
                  </a:schemeClr>
                </a:solidFill>
              </a:rPr>
              <a:t>capacity (e.g. storage).</a:t>
            </a:r>
            <a:endParaRPr lang="en-US" sz="1500" dirty="0">
              <a:solidFill>
                <a:schemeClr val="tx1">
                  <a:lumMod val="95000"/>
                  <a:lumOff val="5000"/>
                </a:schemeClr>
              </a:solidFill>
            </a:endParaRPr>
          </a:p>
          <a:p>
            <a:pPr>
              <a:spcBef>
                <a:spcPts val="600"/>
              </a:spcBef>
            </a:pPr>
            <a:r>
              <a:rPr lang="en-US" sz="1500" b="1" dirty="0"/>
              <a:t>NWA </a:t>
            </a:r>
            <a:r>
              <a:rPr lang="en-US" sz="1500" b="1" dirty="0" smtClean="0"/>
              <a:t>Suitability </a:t>
            </a:r>
            <a:r>
              <a:rPr lang="en-US" sz="1500" b="1" dirty="0"/>
              <a:t>for BCA</a:t>
            </a:r>
            <a:endParaRPr lang="en-US" sz="1500" dirty="0"/>
          </a:p>
          <a:p>
            <a:pPr>
              <a:spcBef>
                <a:spcPts val="600"/>
              </a:spcBef>
            </a:pPr>
            <a:r>
              <a:rPr lang="en-US" sz="1500" dirty="0" smtClean="0">
                <a:solidFill>
                  <a:schemeClr val="tx1">
                    <a:lumMod val="95000"/>
                    <a:lumOff val="5000"/>
                  </a:schemeClr>
                </a:solidFill>
              </a:rPr>
              <a:t>NWA suitability criteria address screening processes to identify projects where DER solutions should be considered as potential alternatives to traditional grid infrastructure.  The goals of these criteria are to ensure developers get the best projects with the greatest chance for success; provide developers with greater clarity, certainty and long term visibility to the market; and avoid misallocation of time and resources for market participants</a:t>
            </a:r>
            <a:endParaRPr lang="en-US" sz="1500" dirty="0">
              <a:solidFill>
                <a:schemeClr val="tx1">
                  <a:lumMod val="95000"/>
                  <a:lumOff val="5000"/>
                </a:schemeClr>
              </a:solidFill>
            </a:endParaRPr>
          </a:p>
        </p:txBody>
      </p:sp>
    </p:spTree>
    <p:extLst>
      <p:ext uri="{BB962C8B-B14F-4D97-AF65-F5344CB8AC3E}">
        <p14:creationId xmlns:p14="http://schemas.microsoft.com/office/powerpoint/2010/main" val="17439117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78165"/>
            <a:ext cx="8218842" cy="504825"/>
          </a:xfrm>
        </p:spPr>
        <p:txBody>
          <a:bodyPr/>
          <a:lstStyle/>
          <a:p>
            <a:r>
              <a:rPr lang="en-US" dirty="0"/>
              <a:t>Distribution System Planning Topic Descriptions </a:t>
            </a:r>
            <a:r>
              <a:rPr lang="en-US" i="1" dirty="0"/>
              <a:t>continued</a:t>
            </a:r>
          </a:p>
        </p:txBody>
      </p:sp>
      <p:sp>
        <p:nvSpPr>
          <p:cNvPr id="4" name="Content Placeholder 2"/>
          <p:cNvSpPr txBox="1">
            <a:spLocks/>
          </p:cNvSpPr>
          <p:nvPr/>
        </p:nvSpPr>
        <p:spPr>
          <a:xfrm>
            <a:off x="484095" y="971915"/>
            <a:ext cx="8119578" cy="47371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buNone/>
            </a:pPr>
            <a:r>
              <a:rPr lang="en-US" sz="1500" b="1" dirty="0"/>
              <a:t>Demand and Energy Forecasting</a:t>
            </a:r>
            <a:endParaRPr lang="en-US" sz="1500" dirty="0"/>
          </a:p>
          <a:p>
            <a:pPr marL="0" indent="0">
              <a:spcBef>
                <a:spcPts val="600"/>
              </a:spcBef>
              <a:buNone/>
            </a:pPr>
            <a:r>
              <a:rPr lang="en-US" sz="1500" dirty="0"/>
              <a:t>In future DSIPs the utilities should assess the accuracy of prior substation and system-wide forecasts as an element of determining if there are inherent biases that may need to be addressed in their forecasting techniques. Forecasts should follow a stochastic, or probabilistic, methodology rather than a deterministic methodology. Ultimately, quality forecasts, with data as granular as possible, which take into account demand-drivers as explanatory variables, will lead to more optimal investment decisions by the utilities and DER providers. </a:t>
            </a:r>
          </a:p>
          <a:p>
            <a:pPr marL="0" indent="0">
              <a:spcBef>
                <a:spcPts val="600"/>
              </a:spcBef>
              <a:buNone/>
            </a:pPr>
            <a:r>
              <a:rPr lang="en-US" sz="1500" b="1" dirty="0"/>
              <a:t>DER Forecasting</a:t>
            </a:r>
            <a:endParaRPr lang="en-US" sz="1500" dirty="0"/>
          </a:p>
          <a:p>
            <a:pPr marL="0" indent="0">
              <a:spcBef>
                <a:spcPts val="600"/>
              </a:spcBef>
              <a:buNone/>
            </a:pPr>
            <a:r>
              <a:rPr lang="en-US" sz="1500" dirty="0"/>
              <a:t>Gather information to enhance forecasts, expected performance and penetration, specific expected contribution. Develop a standard process to coordinate information between utility and DER providers. </a:t>
            </a:r>
          </a:p>
          <a:p>
            <a:pPr marL="0" indent="0">
              <a:spcBef>
                <a:spcPts val="600"/>
              </a:spcBef>
              <a:buNone/>
            </a:pPr>
            <a:r>
              <a:rPr lang="en-US" sz="1500" b="1" dirty="0"/>
              <a:t>Load Flow Analysis</a:t>
            </a:r>
            <a:endParaRPr lang="en-US" sz="1500" dirty="0"/>
          </a:p>
          <a:p>
            <a:pPr marL="0" indent="0">
              <a:spcBef>
                <a:spcPts val="600"/>
              </a:spcBef>
              <a:buNone/>
            </a:pPr>
            <a:r>
              <a:rPr lang="en-US" sz="1500" dirty="0"/>
              <a:t>As various DER continue to be deployed, the use of new modeling approaches will be necessary to operate in a proficient manner. Develop a process for performing load flow analyses. </a:t>
            </a:r>
          </a:p>
          <a:p>
            <a:pPr marL="0" indent="0">
              <a:spcBef>
                <a:spcPts val="600"/>
              </a:spcBef>
              <a:buNone/>
            </a:pPr>
            <a:r>
              <a:rPr lang="en-US" sz="1500" b="1" dirty="0"/>
              <a:t>Probabilistic Planning Methodology</a:t>
            </a:r>
            <a:endParaRPr lang="en-US" sz="1500" dirty="0"/>
          </a:p>
          <a:p>
            <a:pPr marL="0" indent="0">
              <a:spcBef>
                <a:spcPts val="600"/>
              </a:spcBef>
              <a:buNone/>
            </a:pPr>
            <a:r>
              <a:rPr lang="en-US" sz="1500" dirty="0"/>
              <a:t>Forecasts should follow a stochastic, or probabilistic, methodology rather than a deterministic methodology. Move from deterministic to a probabilistic modeling approach. </a:t>
            </a:r>
          </a:p>
        </p:txBody>
      </p:sp>
    </p:spTree>
    <p:extLst>
      <p:ext uri="{BB962C8B-B14F-4D97-AF65-F5344CB8AC3E}">
        <p14:creationId xmlns:p14="http://schemas.microsoft.com/office/powerpoint/2010/main" val="3276165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OTLSHAPE_M_23abe643d7664c16a87d0993876cb30a_Title"/>
          <p:cNvSpPr txBox="1"/>
          <p:nvPr>
            <p:custDataLst>
              <p:tags r:id="rId2"/>
            </p:custDataLst>
          </p:nvPr>
        </p:nvSpPr>
        <p:spPr>
          <a:xfrm>
            <a:off x="2178825" y="3985576"/>
            <a:ext cx="3038788" cy="1600438"/>
          </a:xfrm>
          <a:prstGeom prst="rect">
            <a:avLst/>
          </a:prstGeom>
          <a:noFill/>
          <a:ln>
            <a:solidFill>
              <a:srgbClr val="7030A0"/>
            </a:solidFill>
          </a:ln>
        </p:spPr>
        <p:txBody>
          <a:bodyPr vert="horz" wrap="square" lIns="0" tIns="0" rIns="0" bIns="0" rtlCol="0" anchor="ctr" anchorCtr="0">
            <a:spAutoFit/>
          </a:bodyPr>
          <a:lstStyle/>
          <a:p>
            <a:pPr algn="ctr"/>
            <a:r>
              <a:rPr lang="en-US" sz="1300" b="1" dirty="0" smtClean="0">
                <a:solidFill>
                  <a:srgbClr val="7030A0"/>
                </a:solidFill>
              </a:rPr>
              <a:t>REV Track 1 Order</a:t>
            </a:r>
          </a:p>
          <a:p>
            <a:pPr algn="ctr"/>
            <a:r>
              <a:rPr lang="en-US" sz="1300" spc="-6" dirty="0" smtClean="0">
                <a:solidFill>
                  <a:srgbClr val="7030A0"/>
                </a:solidFill>
                <a:latin typeface="Calibri" panose="020F0502020204030204" pitchFamily="34" charset="0"/>
              </a:rPr>
              <a:t>February 26, 2015</a:t>
            </a:r>
          </a:p>
          <a:p>
            <a:pPr algn="ctr"/>
            <a:r>
              <a:rPr lang="en-US" sz="1300" spc="-6" dirty="0">
                <a:solidFill>
                  <a:srgbClr val="7030A0"/>
                </a:solidFill>
                <a:latin typeface="Calibri" panose="020F0502020204030204" pitchFamily="34" charset="0"/>
              </a:rPr>
              <a:t>“Staff has convened a</a:t>
            </a:r>
          </a:p>
          <a:p>
            <a:pPr algn="ctr"/>
            <a:r>
              <a:rPr lang="en-US" sz="1300" spc="-6" dirty="0" smtClean="0">
                <a:solidFill>
                  <a:srgbClr val="7030A0"/>
                </a:solidFill>
                <a:latin typeface="Calibri" panose="020F0502020204030204" pitchFamily="34" charset="0"/>
              </a:rPr>
              <a:t>stakeholder effort (Market Design and Platform Technology or MDPT) to identify </a:t>
            </a:r>
            <a:r>
              <a:rPr lang="en-US" sz="1300" spc="-6" dirty="0">
                <a:solidFill>
                  <a:srgbClr val="7030A0"/>
                </a:solidFill>
                <a:latin typeface="Calibri" panose="020F0502020204030204" pitchFamily="34" charset="0"/>
              </a:rPr>
              <a:t>the necessary functional and business </a:t>
            </a:r>
            <a:r>
              <a:rPr lang="en-US" sz="1300" spc="-6" dirty="0" smtClean="0">
                <a:solidFill>
                  <a:srgbClr val="7030A0"/>
                </a:solidFill>
                <a:latin typeface="Calibri" panose="020F0502020204030204" pitchFamily="34" charset="0"/>
              </a:rPr>
              <a:t>architecture </a:t>
            </a:r>
            <a:r>
              <a:rPr lang="en-US" sz="1300" spc="-6" dirty="0">
                <a:solidFill>
                  <a:srgbClr val="7030A0"/>
                </a:solidFill>
                <a:latin typeface="Calibri" panose="020F0502020204030204" pitchFamily="34" charset="0"/>
              </a:rPr>
              <a:t>for the DSP and DSP markets, and </a:t>
            </a:r>
            <a:r>
              <a:rPr lang="en-US" sz="1300" spc="-6" dirty="0" smtClean="0">
                <a:solidFill>
                  <a:srgbClr val="7030A0"/>
                </a:solidFill>
                <a:latin typeface="Calibri" panose="020F0502020204030204" pitchFamily="34" charset="0"/>
              </a:rPr>
              <a:t>we direct </a:t>
            </a:r>
            <a:r>
              <a:rPr lang="en-US" sz="1300" spc="-6" dirty="0">
                <a:solidFill>
                  <a:srgbClr val="7030A0"/>
                </a:solidFill>
                <a:latin typeface="Calibri" panose="020F0502020204030204" pitchFamily="34" charset="0"/>
              </a:rPr>
              <a:t>Staff to continue this process.</a:t>
            </a:r>
          </a:p>
        </p:txBody>
      </p:sp>
      <p:sp>
        <p:nvSpPr>
          <p:cNvPr id="1438" name="OTLSHAPE_TB_00000000000000000000000000000000_LeftEndCaps"/>
          <p:cNvSpPr txBox="1"/>
          <p:nvPr>
            <p:custDataLst>
              <p:tags r:id="rId3"/>
            </p:custDataLst>
          </p:nvPr>
        </p:nvSpPr>
        <p:spPr>
          <a:xfrm>
            <a:off x="254000" y="3380559"/>
            <a:ext cx="368300" cy="217043"/>
          </a:xfrm>
          <a:prstGeom prst="rect">
            <a:avLst/>
          </a:prstGeom>
          <a:noFill/>
        </p:spPr>
        <p:txBody>
          <a:bodyPr vert="horz" wrap="square" lIns="0" tIns="0" rIns="0" bIns="0" rtlCol="0" anchor="ctr" anchorCtr="0">
            <a:spAutoFit/>
          </a:bodyPr>
          <a:lstStyle/>
          <a:p>
            <a:pPr algn="ctr"/>
            <a:r>
              <a:rPr lang="en-US" sz="1400" b="1" spc="-26" dirty="0" smtClean="0">
                <a:solidFill>
                  <a:schemeClr val="dk2"/>
                </a:solidFill>
                <a:latin typeface="Calibri" panose="020F0502020204030204" pitchFamily="34" charset="0"/>
              </a:rPr>
              <a:t>2013</a:t>
            </a:r>
            <a:endParaRPr lang="en-US" sz="1400" b="1" spc="-26" dirty="0">
              <a:solidFill>
                <a:schemeClr val="dk2"/>
              </a:solidFill>
              <a:latin typeface="Calibri" panose="020F0502020204030204" pitchFamily="34" charset="0"/>
            </a:endParaRPr>
          </a:p>
        </p:txBody>
      </p:sp>
      <p:sp>
        <p:nvSpPr>
          <p:cNvPr id="1439" name="OTLSHAPE_TB_00000000000000000000000000000000_RightEndCaps"/>
          <p:cNvSpPr txBox="1"/>
          <p:nvPr>
            <p:custDataLst>
              <p:tags r:id="rId4"/>
            </p:custDataLst>
          </p:nvPr>
        </p:nvSpPr>
        <p:spPr>
          <a:xfrm>
            <a:off x="8529489" y="3380559"/>
            <a:ext cx="368300" cy="217043"/>
          </a:xfrm>
          <a:prstGeom prst="rect">
            <a:avLst/>
          </a:prstGeom>
          <a:noFill/>
        </p:spPr>
        <p:txBody>
          <a:bodyPr vert="horz" wrap="square" lIns="0" tIns="0" rIns="0" bIns="0" rtlCol="0" anchor="ctr" anchorCtr="0">
            <a:spAutoFit/>
          </a:bodyPr>
          <a:lstStyle/>
          <a:p>
            <a:pPr algn="ctr"/>
            <a:r>
              <a:rPr lang="en-US" sz="1400" b="1" spc="-26" dirty="0" smtClean="0">
                <a:solidFill>
                  <a:schemeClr val="dk2"/>
                </a:solidFill>
                <a:latin typeface="Calibri" panose="020F0502020204030204" pitchFamily="34" charset="0"/>
              </a:rPr>
              <a:t>2017</a:t>
            </a:r>
            <a:endParaRPr lang="en-US" sz="1400" b="1" spc="-26" dirty="0">
              <a:solidFill>
                <a:schemeClr val="dk2"/>
              </a:solidFill>
              <a:latin typeface="Calibri" panose="020F0502020204030204" pitchFamily="34" charset="0"/>
            </a:endParaRPr>
          </a:p>
        </p:txBody>
      </p:sp>
      <p:sp>
        <p:nvSpPr>
          <p:cNvPr id="1440" name="OTLSHAPE_TB_00000000000000000000000000000000_ScaleContainer"/>
          <p:cNvSpPr/>
          <p:nvPr>
            <p:custDataLst>
              <p:tags r:id="rId5"/>
            </p:custDataLst>
          </p:nvPr>
        </p:nvSpPr>
        <p:spPr>
          <a:xfrm>
            <a:off x="741511" y="3298581"/>
            <a:ext cx="7787978" cy="381000"/>
          </a:xfrm>
          <a:prstGeom prst="rect">
            <a:avLst/>
          </a:prstGeom>
          <a:solidFill>
            <a:srgbClr val="0070C0"/>
          </a:soli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5" name="OTLSHAPE_TB_00000000000000000000000000000000_TimescaleInterval1"/>
          <p:cNvSpPr txBox="1"/>
          <p:nvPr>
            <p:custDataLst>
              <p:tags r:id="rId6"/>
            </p:custDataLst>
          </p:nvPr>
        </p:nvSpPr>
        <p:spPr>
          <a:xfrm>
            <a:off x="805011"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Q4</a:t>
            </a:r>
            <a:endParaRPr lang="en-US" sz="1200" b="1" spc="-28" dirty="0">
              <a:solidFill>
                <a:schemeClr val="lt1"/>
              </a:solidFill>
              <a:latin typeface="Calibri" panose="020F0502020204030204" pitchFamily="34" charset="0"/>
            </a:endParaRPr>
          </a:p>
        </p:txBody>
      </p:sp>
      <p:sp>
        <p:nvSpPr>
          <p:cNvPr id="1446" name="OTLSHAPE_TB_00000000000000000000000000000000_TimescaleInterval2"/>
          <p:cNvSpPr txBox="1"/>
          <p:nvPr>
            <p:custDataLst>
              <p:tags r:id="rId7"/>
            </p:custDataLst>
          </p:nvPr>
        </p:nvSpPr>
        <p:spPr>
          <a:xfrm>
            <a:off x="1302949" y="3336681"/>
            <a:ext cx="317500" cy="304800"/>
          </a:xfrm>
          <a:prstGeom prst="rect">
            <a:avLst/>
          </a:prstGeom>
          <a:noFill/>
        </p:spPr>
        <p:txBody>
          <a:bodyPr vert="horz" wrap="square" lIns="0" tIns="0" rIns="0" bIns="0" rtlCol="0" anchor="ctr" anchorCtr="0">
            <a:noAutofit/>
          </a:bodyPr>
          <a:lstStyle/>
          <a:p>
            <a:r>
              <a:rPr lang="en-US" sz="1200" b="1" spc="-20" dirty="0" smtClean="0">
                <a:solidFill>
                  <a:schemeClr val="lt1"/>
                </a:solidFill>
                <a:latin typeface="Calibri" panose="020F0502020204030204" pitchFamily="34" charset="0"/>
              </a:rPr>
              <a:t>Q1
2014</a:t>
            </a:r>
            <a:endParaRPr lang="en-US" sz="1200" b="1" spc="-20" dirty="0">
              <a:solidFill>
                <a:schemeClr val="lt1"/>
              </a:solidFill>
              <a:latin typeface="Calibri" panose="020F0502020204030204" pitchFamily="34" charset="0"/>
            </a:endParaRPr>
          </a:p>
        </p:txBody>
      </p:sp>
      <p:sp>
        <p:nvSpPr>
          <p:cNvPr id="1447" name="OTLSHAPE_TB_00000000000000000000000000000000_TimescaleInterval3"/>
          <p:cNvSpPr txBox="1"/>
          <p:nvPr>
            <p:custDataLst>
              <p:tags r:id="rId8"/>
            </p:custDataLst>
          </p:nvPr>
        </p:nvSpPr>
        <p:spPr>
          <a:xfrm>
            <a:off x="1890518"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Q2</a:t>
            </a:r>
            <a:endParaRPr lang="en-US" sz="1200" b="1" spc="-28" dirty="0">
              <a:solidFill>
                <a:schemeClr val="lt1"/>
              </a:solidFill>
              <a:latin typeface="Calibri" panose="020F0502020204030204" pitchFamily="34" charset="0"/>
            </a:endParaRPr>
          </a:p>
        </p:txBody>
      </p:sp>
      <p:sp>
        <p:nvSpPr>
          <p:cNvPr id="1448" name="OTLSHAPE_TB_00000000000000000000000000000000_TimescaleInterval4"/>
          <p:cNvSpPr txBox="1"/>
          <p:nvPr>
            <p:custDataLst>
              <p:tags r:id="rId9"/>
            </p:custDataLst>
          </p:nvPr>
        </p:nvSpPr>
        <p:spPr>
          <a:xfrm>
            <a:off x="2388580"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Q3</a:t>
            </a:r>
            <a:endParaRPr lang="en-US" sz="1200" b="1" spc="-28" dirty="0">
              <a:solidFill>
                <a:schemeClr val="lt1"/>
              </a:solidFill>
              <a:latin typeface="Calibri" panose="020F0502020204030204" pitchFamily="34" charset="0"/>
            </a:endParaRPr>
          </a:p>
        </p:txBody>
      </p:sp>
      <p:sp>
        <p:nvSpPr>
          <p:cNvPr id="1449" name="OTLSHAPE_TB_00000000000000000000000000000000_TimescaleInterval5"/>
          <p:cNvSpPr txBox="1"/>
          <p:nvPr>
            <p:custDataLst>
              <p:tags r:id="rId10"/>
            </p:custDataLst>
          </p:nvPr>
        </p:nvSpPr>
        <p:spPr>
          <a:xfrm>
            <a:off x="2856725"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Q4</a:t>
            </a:r>
            <a:endParaRPr lang="en-US" sz="1200" b="1" spc="-28" dirty="0">
              <a:solidFill>
                <a:schemeClr val="lt1"/>
              </a:solidFill>
              <a:latin typeface="Calibri" panose="020F0502020204030204" pitchFamily="34" charset="0"/>
            </a:endParaRPr>
          </a:p>
        </p:txBody>
      </p:sp>
      <p:sp>
        <p:nvSpPr>
          <p:cNvPr id="1450" name="OTLSHAPE_TB_00000000000000000000000000000000_TimescaleInterval6"/>
          <p:cNvSpPr txBox="1"/>
          <p:nvPr>
            <p:custDataLst>
              <p:tags r:id="rId11"/>
            </p:custDataLst>
          </p:nvPr>
        </p:nvSpPr>
        <p:spPr>
          <a:xfrm>
            <a:off x="3380719" y="3336681"/>
            <a:ext cx="317500" cy="304800"/>
          </a:xfrm>
          <a:prstGeom prst="rect">
            <a:avLst/>
          </a:prstGeom>
          <a:noFill/>
        </p:spPr>
        <p:txBody>
          <a:bodyPr vert="horz" wrap="square" lIns="0" tIns="0" rIns="0" bIns="0" rtlCol="0" anchor="ctr" anchorCtr="0">
            <a:noAutofit/>
          </a:bodyPr>
          <a:lstStyle/>
          <a:p>
            <a:r>
              <a:rPr lang="en-US" sz="1200" b="1" spc="-20" dirty="0" smtClean="0">
                <a:solidFill>
                  <a:schemeClr val="lt1"/>
                </a:solidFill>
                <a:latin typeface="Calibri" panose="020F0502020204030204" pitchFamily="34" charset="0"/>
              </a:rPr>
              <a:t>Q1
2015</a:t>
            </a:r>
            <a:endParaRPr lang="en-US" sz="1200" b="1" spc="-20" dirty="0">
              <a:solidFill>
                <a:schemeClr val="lt1"/>
              </a:solidFill>
              <a:latin typeface="Calibri" panose="020F0502020204030204" pitchFamily="34" charset="0"/>
            </a:endParaRPr>
          </a:p>
        </p:txBody>
      </p:sp>
      <p:sp>
        <p:nvSpPr>
          <p:cNvPr id="1451" name="OTLSHAPE_TB_00000000000000000000000000000000_TimescaleInterval7"/>
          <p:cNvSpPr txBox="1"/>
          <p:nvPr>
            <p:custDataLst>
              <p:tags r:id="rId12"/>
            </p:custDataLst>
          </p:nvPr>
        </p:nvSpPr>
        <p:spPr>
          <a:xfrm>
            <a:off x="3979065"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Q2</a:t>
            </a:r>
            <a:endParaRPr lang="en-US" sz="1200" b="1" spc="-28" dirty="0">
              <a:solidFill>
                <a:schemeClr val="lt1"/>
              </a:solidFill>
              <a:latin typeface="Calibri" panose="020F0502020204030204" pitchFamily="34" charset="0"/>
            </a:endParaRPr>
          </a:p>
        </p:txBody>
      </p:sp>
      <p:sp>
        <p:nvSpPr>
          <p:cNvPr id="1452" name="OTLSHAPE_TB_00000000000000000000000000000000_TimescaleInterval8"/>
          <p:cNvSpPr txBox="1"/>
          <p:nvPr>
            <p:custDataLst>
              <p:tags r:id="rId13"/>
            </p:custDataLst>
          </p:nvPr>
        </p:nvSpPr>
        <p:spPr>
          <a:xfrm>
            <a:off x="4499858"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Q3</a:t>
            </a:r>
            <a:endParaRPr lang="en-US" sz="1200" b="1" spc="-28" dirty="0">
              <a:solidFill>
                <a:schemeClr val="lt1"/>
              </a:solidFill>
              <a:latin typeface="Calibri" panose="020F0502020204030204" pitchFamily="34" charset="0"/>
            </a:endParaRPr>
          </a:p>
        </p:txBody>
      </p:sp>
      <p:sp>
        <p:nvSpPr>
          <p:cNvPr id="1478" name="OTLSHAPE_M_e1c7cf84c58947e29d39b8ae60f45498_Shape"/>
          <p:cNvSpPr/>
          <p:nvPr>
            <p:custDataLst>
              <p:tags r:id="rId14"/>
            </p:custDataLst>
          </p:nvPr>
        </p:nvSpPr>
        <p:spPr>
          <a:xfrm>
            <a:off x="1859893" y="3184281"/>
            <a:ext cx="152400" cy="177800"/>
          </a:xfrm>
          <a:prstGeom prst="chevron">
            <a:avLst>
              <a:gd name="adj" fmla="val 30000"/>
            </a:avLst>
          </a:prstGeom>
          <a:solidFill>
            <a:srgbClr val="7030A0"/>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7" name="OTLSHAPE_TB_00000000000000000000000000000000_TimescaleInterval5"/>
          <p:cNvSpPr txBox="1"/>
          <p:nvPr>
            <p:custDataLst>
              <p:tags r:id="rId15"/>
            </p:custDataLst>
          </p:nvPr>
        </p:nvSpPr>
        <p:spPr>
          <a:xfrm>
            <a:off x="4936568"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Q4</a:t>
            </a:r>
            <a:endParaRPr lang="en-US" sz="1200" b="1" spc="-28" dirty="0">
              <a:solidFill>
                <a:schemeClr val="lt1"/>
              </a:solidFill>
              <a:latin typeface="Calibri" panose="020F0502020204030204" pitchFamily="34" charset="0"/>
            </a:endParaRPr>
          </a:p>
        </p:txBody>
      </p:sp>
      <p:sp>
        <p:nvSpPr>
          <p:cNvPr id="68" name="OTLSHAPE_TB_00000000000000000000000000000000_TimescaleInterval6"/>
          <p:cNvSpPr txBox="1"/>
          <p:nvPr>
            <p:custDataLst>
              <p:tags r:id="rId16"/>
            </p:custDataLst>
          </p:nvPr>
        </p:nvSpPr>
        <p:spPr>
          <a:xfrm>
            <a:off x="5391837" y="3336681"/>
            <a:ext cx="317500" cy="304800"/>
          </a:xfrm>
          <a:prstGeom prst="rect">
            <a:avLst/>
          </a:prstGeom>
          <a:noFill/>
        </p:spPr>
        <p:txBody>
          <a:bodyPr vert="horz" wrap="square" lIns="0" tIns="0" rIns="0" bIns="0" rtlCol="0" anchor="ctr" anchorCtr="0">
            <a:noAutofit/>
          </a:bodyPr>
          <a:lstStyle/>
          <a:p>
            <a:r>
              <a:rPr lang="en-US" sz="1200" b="1" spc="-20" dirty="0" smtClean="0">
                <a:solidFill>
                  <a:schemeClr val="lt1"/>
                </a:solidFill>
                <a:latin typeface="Calibri" panose="020F0502020204030204" pitchFamily="34" charset="0"/>
              </a:rPr>
              <a:t>Q1
2016</a:t>
            </a:r>
            <a:endParaRPr lang="en-US" sz="1200" b="1" spc="-20" dirty="0">
              <a:solidFill>
                <a:schemeClr val="lt1"/>
              </a:solidFill>
              <a:latin typeface="Calibri" panose="020F0502020204030204" pitchFamily="34" charset="0"/>
            </a:endParaRPr>
          </a:p>
        </p:txBody>
      </p:sp>
      <p:sp>
        <p:nvSpPr>
          <p:cNvPr id="69" name="OTLSHAPE_TB_00000000000000000000000000000000_TimescaleInterval7"/>
          <p:cNvSpPr txBox="1"/>
          <p:nvPr>
            <p:custDataLst>
              <p:tags r:id="rId17"/>
            </p:custDataLst>
          </p:nvPr>
        </p:nvSpPr>
        <p:spPr>
          <a:xfrm>
            <a:off x="5990183"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Q2</a:t>
            </a:r>
            <a:endParaRPr lang="en-US" sz="1200" b="1" spc="-28" dirty="0">
              <a:solidFill>
                <a:schemeClr val="lt1"/>
              </a:solidFill>
              <a:latin typeface="Calibri" panose="020F0502020204030204" pitchFamily="34" charset="0"/>
            </a:endParaRPr>
          </a:p>
        </p:txBody>
      </p:sp>
      <p:sp>
        <p:nvSpPr>
          <p:cNvPr id="70" name="OTLSHAPE_TB_00000000000000000000000000000000_TimescaleInterval8"/>
          <p:cNvSpPr txBox="1"/>
          <p:nvPr>
            <p:custDataLst>
              <p:tags r:id="rId18"/>
            </p:custDataLst>
          </p:nvPr>
        </p:nvSpPr>
        <p:spPr>
          <a:xfrm>
            <a:off x="6510976"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Q3</a:t>
            </a:r>
            <a:endParaRPr lang="en-US" sz="1200" b="1" spc="-28" dirty="0">
              <a:solidFill>
                <a:schemeClr val="lt1"/>
              </a:solidFill>
              <a:latin typeface="Calibri" panose="020F0502020204030204" pitchFamily="34" charset="0"/>
            </a:endParaRPr>
          </a:p>
        </p:txBody>
      </p:sp>
      <p:sp>
        <p:nvSpPr>
          <p:cNvPr id="71" name="OTLSHAPE_TB_00000000000000000000000000000000_TimescaleInterval5"/>
          <p:cNvSpPr txBox="1"/>
          <p:nvPr>
            <p:custDataLst>
              <p:tags r:id="rId19"/>
            </p:custDataLst>
          </p:nvPr>
        </p:nvSpPr>
        <p:spPr>
          <a:xfrm>
            <a:off x="6947686"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Q4</a:t>
            </a:r>
            <a:endParaRPr lang="en-US" sz="1200" b="1" spc="-28" dirty="0">
              <a:solidFill>
                <a:schemeClr val="lt1"/>
              </a:solidFill>
              <a:latin typeface="Calibri" panose="020F0502020204030204" pitchFamily="34" charset="0"/>
            </a:endParaRPr>
          </a:p>
        </p:txBody>
      </p:sp>
      <p:sp>
        <p:nvSpPr>
          <p:cNvPr id="72" name="OTLSHAPE_TB_00000000000000000000000000000000_TimescaleInterval6"/>
          <p:cNvSpPr txBox="1"/>
          <p:nvPr>
            <p:custDataLst>
              <p:tags r:id="rId20"/>
            </p:custDataLst>
          </p:nvPr>
        </p:nvSpPr>
        <p:spPr>
          <a:xfrm>
            <a:off x="7428300" y="3336681"/>
            <a:ext cx="317500" cy="304800"/>
          </a:xfrm>
          <a:prstGeom prst="rect">
            <a:avLst/>
          </a:prstGeom>
          <a:noFill/>
        </p:spPr>
        <p:txBody>
          <a:bodyPr vert="horz" wrap="square" lIns="0" tIns="0" rIns="0" bIns="0" rtlCol="0" anchor="ctr" anchorCtr="0">
            <a:noAutofit/>
          </a:bodyPr>
          <a:lstStyle/>
          <a:p>
            <a:r>
              <a:rPr lang="en-US" sz="1200" b="1" spc="-20" dirty="0" smtClean="0">
                <a:solidFill>
                  <a:schemeClr val="lt1"/>
                </a:solidFill>
                <a:latin typeface="Calibri" panose="020F0502020204030204" pitchFamily="34" charset="0"/>
              </a:rPr>
              <a:t>Q1
2017</a:t>
            </a:r>
            <a:endParaRPr lang="en-US" sz="1200" b="1" spc="-20" dirty="0">
              <a:solidFill>
                <a:schemeClr val="lt1"/>
              </a:solidFill>
              <a:latin typeface="Calibri" panose="020F0502020204030204" pitchFamily="34" charset="0"/>
            </a:endParaRPr>
          </a:p>
        </p:txBody>
      </p:sp>
      <p:sp>
        <p:nvSpPr>
          <p:cNvPr id="89" name="OTLSHAPE_M_23abe643d7664c16a87d0993876cb30a_Title"/>
          <p:cNvSpPr txBox="1"/>
          <p:nvPr>
            <p:custDataLst>
              <p:tags r:id="rId21"/>
            </p:custDataLst>
          </p:nvPr>
        </p:nvSpPr>
        <p:spPr>
          <a:xfrm>
            <a:off x="558983" y="1057212"/>
            <a:ext cx="2651228" cy="2000548"/>
          </a:xfrm>
          <a:prstGeom prst="rect">
            <a:avLst/>
          </a:prstGeom>
          <a:noFill/>
          <a:ln>
            <a:solidFill>
              <a:srgbClr val="7030A0"/>
            </a:solidFill>
          </a:ln>
        </p:spPr>
        <p:txBody>
          <a:bodyPr vert="horz" wrap="square" lIns="0" tIns="0" rIns="0" bIns="0" rtlCol="0" anchor="ctr" anchorCtr="0">
            <a:spAutoFit/>
          </a:bodyPr>
          <a:lstStyle/>
          <a:p>
            <a:pPr algn="ctr"/>
            <a:r>
              <a:rPr lang="en-US" sz="1300" b="1" dirty="0">
                <a:solidFill>
                  <a:srgbClr val="7030A0"/>
                </a:solidFill>
              </a:rPr>
              <a:t> Reforming the Energy Vision (REV) </a:t>
            </a:r>
            <a:r>
              <a:rPr lang="en-US" sz="1300" b="1" dirty="0" smtClean="0">
                <a:solidFill>
                  <a:srgbClr val="7030A0"/>
                </a:solidFill>
              </a:rPr>
              <a:t>DPS Staff Report and Proposal; </a:t>
            </a:r>
          </a:p>
          <a:p>
            <a:pPr algn="ctr"/>
            <a:r>
              <a:rPr lang="en-US" sz="1300" b="1" dirty="0" smtClean="0">
                <a:solidFill>
                  <a:srgbClr val="7030A0"/>
                </a:solidFill>
              </a:rPr>
              <a:t>Order Instituting Proceeding</a:t>
            </a:r>
          </a:p>
          <a:p>
            <a:pPr algn="ctr"/>
            <a:r>
              <a:rPr lang="en-US" sz="1300" spc="-6" dirty="0" smtClean="0">
                <a:solidFill>
                  <a:srgbClr val="7030A0"/>
                </a:solidFill>
                <a:latin typeface="Calibri" panose="020F0502020204030204" pitchFamily="34" charset="0"/>
              </a:rPr>
              <a:t>April 25, 2014</a:t>
            </a:r>
          </a:p>
          <a:p>
            <a:pPr algn="ctr"/>
            <a:r>
              <a:rPr lang="en-US" sz="1300" spc="-6" dirty="0">
                <a:solidFill>
                  <a:srgbClr val="7030A0"/>
                </a:solidFill>
                <a:latin typeface="Calibri" panose="020F0502020204030204" pitchFamily="34" charset="0"/>
              </a:rPr>
              <a:t>“A Technical Platform Design Stakeholder Process should be designed </a:t>
            </a:r>
            <a:r>
              <a:rPr lang="en-US" sz="1300" spc="-6" dirty="0" smtClean="0">
                <a:solidFill>
                  <a:srgbClr val="7030A0"/>
                </a:solidFill>
                <a:latin typeface="Calibri" panose="020F0502020204030204" pitchFamily="34" charset="0"/>
              </a:rPr>
              <a:t>and launched </a:t>
            </a:r>
            <a:r>
              <a:rPr lang="en-US" sz="1300" spc="-6" dirty="0">
                <a:solidFill>
                  <a:srgbClr val="7030A0"/>
                </a:solidFill>
                <a:latin typeface="Calibri" panose="020F0502020204030204" pitchFamily="34" charset="0"/>
              </a:rPr>
              <a:t>to facilitate multi-stakeholder engagement and </a:t>
            </a:r>
            <a:r>
              <a:rPr lang="en-US" sz="1300" spc="-6" dirty="0" smtClean="0">
                <a:solidFill>
                  <a:srgbClr val="7030A0"/>
                </a:solidFill>
                <a:latin typeface="Calibri" panose="020F0502020204030204" pitchFamily="34" charset="0"/>
              </a:rPr>
              <a:t>recommendation creation </a:t>
            </a:r>
            <a:r>
              <a:rPr lang="en-US" sz="1300" spc="-6" dirty="0">
                <a:solidFill>
                  <a:srgbClr val="7030A0"/>
                </a:solidFill>
                <a:latin typeface="Calibri" panose="020F0502020204030204" pitchFamily="34" charset="0"/>
              </a:rPr>
              <a:t>for design parameters and </a:t>
            </a:r>
            <a:r>
              <a:rPr lang="en-US" sz="1300" spc="-6" dirty="0" smtClean="0">
                <a:solidFill>
                  <a:srgbClr val="7030A0"/>
                </a:solidFill>
                <a:latin typeface="Calibri" panose="020F0502020204030204" pitchFamily="34" charset="0"/>
              </a:rPr>
              <a:t>standardization”</a:t>
            </a:r>
            <a:endParaRPr lang="en-US" sz="1300" spc="-6" dirty="0">
              <a:solidFill>
                <a:srgbClr val="7030A0"/>
              </a:solidFill>
              <a:latin typeface="Calibri" panose="020F0502020204030204" pitchFamily="34" charset="0"/>
            </a:endParaRPr>
          </a:p>
        </p:txBody>
      </p:sp>
      <p:sp>
        <p:nvSpPr>
          <p:cNvPr id="98" name="OTLSHAPE_M_e1c7cf84c58947e29d39b8ae60f45498_Shape"/>
          <p:cNvSpPr/>
          <p:nvPr>
            <p:custDataLst>
              <p:tags r:id="rId22"/>
            </p:custDataLst>
          </p:nvPr>
        </p:nvSpPr>
        <p:spPr>
          <a:xfrm>
            <a:off x="3624786" y="3552581"/>
            <a:ext cx="152400" cy="177800"/>
          </a:xfrm>
          <a:prstGeom prst="chevron">
            <a:avLst>
              <a:gd name="adj" fmla="val 30000"/>
            </a:avLst>
          </a:prstGeom>
          <a:solidFill>
            <a:srgbClr val="7030A0"/>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1" name="OTLSHAPE_M_e1c7cf84c58947e29d39b8ae60f45498_Shape"/>
          <p:cNvSpPr/>
          <p:nvPr>
            <p:custDataLst>
              <p:tags r:id="rId23"/>
            </p:custDataLst>
          </p:nvPr>
        </p:nvSpPr>
        <p:spPr>
          <a:xfrm>
            <a:off x="6249448" y="3605507"/>
            <a:ext cx="152400" cy="177800"/>
          </a:xfrm>
          <a:prstGeom prst="chevron">
            <a:avLst>
              <a:gd name="adj" fmla="val 30000"/>
            </a:avLst>
          </a:prstGeom>
          <a:solidFill>
            <a:srgbClr val="7030A0"/>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3" name="OTLSHAPE_M_23abe643d7664c16a87d0993876cb30a_Title"/>
          <p:cNvSpPr txBox="1"/>
          <p:nvPr>
            <p:custDataLst>
              <p:tags r:id="rId24"/>
            </p:custDataLst>
          </p:nvPr>
        </p:nvSpPr>
        <p:spPr>
          <a:xfrm>
            <a:off x="3366413" y="1157238"/>
            <a:ext cx="2647890" cy="1800493"/>
          </a:xfrm>
          <a:prstGeom prst="rect">
            <a:avLst/>
          </a:prstGeom>
          <a:noFill/>
          <a:ln>
            <a:solidFill>
              <a:srgbClr val="7030A0"/>
            </a:solidFill>
          </a:ln>
        </p:spPr>
        <p:txBody>
          <a:bodyPr vert="horz" wrap="square" lIns="0" tIns="0" rIns="0" bIns="0" rtlCol="0" anchor="ctr" anchorCtr="0">
            <a:spAutoFit/>
          </a:bodyPr>
          <a:lstStyle/>
          <a:p>
            <a:pPr algn="ctr"/>
            <a:r>
              <a:rPr lang="en-US" sz="1300" b="1" dirty="0" smtClean="0">
                <a:solidFill>
                  <a:srgbClr val="7030A0"/>
                </a:solidFill>
              </a:rPr>
              <a:t>Staff Proposal DSIP Guidance</a:t>
            </a:r>
          </a:p>
          <a:p>
            <a:pPr algn="ctr"/>
            <a:r>
              <a:rPr lang="en-US" sz="1300" spc="-6" dirty="0" smtClean="0">
                <a:solidFill>
                  <a:srgbClr val="7030A0"/>
                </a:solidFill>
                <a:latin typeface="Calibri" panose="020F0502020204030204" pitchFamily="34" charset="0"/>
              </a:rPr>
              <a:t>October 15, 2015</a:t>
            </a:r>
          </a:p>
          <a:p>
            <a:pPr algn="ctr"/>
            <a:r>
              <a:rPr lang="en-US" sz="1300" spc="-6" dirty="0" smtClean="0">
                <a:solidFill>
                  <a:srgbClr val="7030A0"/>
                </a:solidFill>
                <a:latin typeface="Calibri" panose="020F0502020204030204" pitchFamily="34" charset="0"/>
              </a:rPr>
              <a:t>“Staff expects a stakeholder engagement process that includes focused technical conferences and discussions to allow each subject area to be appropriately vetted…utilities and other interested parties need to begin to define the stakeholder process.</a:t>
            </a:r>
            <a:r>
              <a:rPr lang="en-US" sz="1300" dirty="0" smtClean="0">
                <a:solidFill>
                  <a:srgbClr val="7030A0"/>
                </a:solidFill>
              </a:rPr>
              <a:t>  </a:t>
            </a:r>
            <a:endParaRPr lang="en-US" sz="1300" b="1" spc="-6" dirty="0">
              <a:solidFill>
                <a:srgbClr val="7030A0"/>
              </a:solidFill>
              <a:latin typeface="Calibri" panose="020F0502020204030204" pitchFamily="34" charset="0"/>
            </a:endParaRPr>
          </a:p>
        </p:txBody>
      </p:sp>
      <p:sp>
        <p:nvSpPr>
          <p:cNvPr id="146" name="OTLSHAPE_M_e1c7cf84c58947e29d39b8ae60f45498_Shape"/>
          <p:cNvSpPr/>
          <p:nvPr>
            <p:custDataLst>
              <p:tags r:id="rId25"/>
            </p:custDataLst>
          </p:nvPr>
        </p:nvSpPr>
        <p:spPr>
          <a:xfrm>
            <a:off x="4751011" y="3184281"/>
            <a:ext cx="152400" cy="177800"/>
          </a:xfrm>
          <a:prstGeom prst="chevron">
            <a:avLst>
              <a:gd name="adj" fmla="val 30000"/>
            </a:avLst>
          </a:prstGeom>
          <a:solidFill>
            <a:srgbClr val="7030A0"/>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7" name="OTLSHAPE_M_23abe643d7664c16a87d0993876cb30a_Title"/>
          <p:cNvSpPr txBox="1"/>
          <p:nvPr>
            <p:custDataLst>
              <p:tags r:id="rId26"/>
            </p:custDataLst>
          </p:nvPr>
        </p:nvSpPr>
        <p:spPr>
          <a:xfrm>
            <a:off x="5300444" y="3996726"/>
            <a:ext cx="2127856" cy="1800493"/>
          </a:xfrm>
          <a:prstGeom prst="rect">
            <a:avLst/>
          </a:prstGeom>
          <a:noFill/>
          <a:ln>
            <a:solidFill>
              <a:srgbClr val="7030A0"/>
            </a:solidFill>
          </a:ln>
        </p:spPr>
        <p:txBody>
          <a:bodyPr vert="horz" wrap="square" lIns="0" tIns="0" rIns="0" bIns="0" rtlCol="0" anchor="ctr" anchorCtr="0">
            <a:spAutoFit/>
          </a:bodyPr>
          <a:lstStyle/>
          <a:p>
            <a:pPr algn="ctr"/>
            <a:r>
              <a:rPr lang="en-US" sz="1300" b="1" dirty="0" smtClean="0">
                <a:solidFill>
                  <a:srgbClr val="7030A0"/>
                </a:solidFill>
              </a:rPr>
              <a:t>Order Adopting DSIP Plan Guidance</a:t>
            </a:r>
          </a:p>
          <a:p>
            <a:pPr algn="ctr"/>
            <a:r>
              <a:rPr lang="en-US" sz="1300" spc="-6" dirty="0" smtClean="0">
                <a:solidFill>
                  <a:srgbClr val="7030A0"/>
                </a:solidFill>
                <a:latin typeface="Calibri" panose="020F0502020204030204" pitchFamily="34" charset="0"/>
              </a:rPr>
              <a:t>April 20, 2016</a:t>
            </a:r>
            <a:r>
              <a:rPr lang="en-US" sz="1300" dirty="0" smtClean="0">
                <a:solidFill>
                  <a:srgbClr val="7030A0"/>
                </a:solidFill>
              </a:rPr>
              <a:t>  </a:t>
            </a:r>
          </a:p>
          <a:p>
            <a:pPr algn="ctr"/>
            <a:r>
              <a:rPr lang="en-US" sz="1300" b="1" spc="-6" dirty="0" smtClean="0">
                <a:solidFill>
                  <a:srgbClr val="7030A0"/>
                </a:solidFill>
                <a:latin typeface="Calibri" panose="020F0502020204030204" pitchFamily="34" charset="0"/>
              </a:rPr>
              <a:t>“…</a:t>
            </a:r>
            <a:r>
              <a:rPr lang="en-US" sz="1300" spc="-6" dirty="0" smtClean="0">
                <a:solidFill>
                  <a:srgbClr val="7030A0"/>
                </a:solidFill>
                <a:latin typeface="Calibri" panose="020F0502020204030204" pitchFamily="34" charset="0"/>
              </a:rPr>
              <a:t>a </a:t>
            </a:r>
            <a:r>
              <a:rPr lang="en-US" sz="1300" spc="-6" dirty="0">
                <a:solidFill>
                  <a:srgbClr val="7030A0"/>
                </a:solidFill>
                <a:latin typeface="Calibri" panose="020F0502020204030204" pitchFamily="34" charset="0"/>
              </a:rPr>
              <a:t>meaningful stakeholder engagement process, including focused technical conferences and discussions, will be a critical component of developing the DSIP </a:t>
            </a:r>
            <a:r>
              <a:rPr lang="en-US" sz="1300" spc="-6" dirty="0" smtClean="0">
                <a:solidFill>
                  <a:srgbClr val="7030A0"/>
                </a:solidFill>
                <a:latin typeface="Calibri" panose="020F0502020204030204" pitchFamily="34" charset="0"/>
              </a:rPr>
              <a:t>filings”</a:t>
            </a:r>
            <a:endParaRPr lang="en-US" sz="1300" spc="-6" dirty="0">
              <a:solidFill>
                <a:srgbClr val="7030A0"/>
              </a:solidFill>
              <a:latin typeface="Calibri" panose="020F0502020204030204" pitchFamily="34" charset="0"/>
            </a:endParaRPr>
          </a:p>
        </p:txBody>
      </p:sp>
      <p:sp>
        <p:nvSpPr>
          <p:cNvPr id="34" name="OTLSHAPE_M_e1c7cf84c58947e29d39b8ae60f45498_Shape"/>
          <p:cNvSpPr/>
          <p:nvPr>
            <p:custDataLst>
              <p:tags r:id="rId27"/>
            </p:custDataLst>
          </p:nvPr>
        </p:nvSpPr>
        <p:spPr>
          <a:xfrm>
            <a:off x="6364285" y="3184281"/>
            <a:ext cx="152400" cy="177800"/>
          </a:xfrm>
          <a:prstGeom prst="chevron">
            <a:avLst>
              <a:gd name="adj" fmla="val 30000"/>
            </a:avLst>
          </a:prstGeom>
          <a:solidFill>
            <a:srgbClr val="7030A0"/>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5" name="OTLSHAPE_M_23abe643d7664c16a87d0993876cb30a_Title"/>
          <p:cNvSpPr txBox="1"/>
          <p:nvPr>
            <p:custDataLst>
              <p:tags r:id="rId28"/>
            </p:custDataLst>
          </p:nvPr>
        </p:nvSpPr>
        <p:spPr>
          <a:xfrm>
            <a:off x="6249447" y="985523"/>
            <a:ext cx="2574703" cy="2000548"/>
          </a:xfrm>
          <a:prstGeom prst="rect">
            <a:avLst/>
          </a:prstGeom>
          <a:noFill/>
          <a:ln>
            <a:solidFill>
              <a:srgbClr val="7030A0"/>
            </a:solidFill>
          </a:ln>
        </p:spPr>
        <p:txBody>
          <a:bodyPr vert="horz" wrap="square" lIns="0" tIns="0" rIns="0" bIns="0" rtlCol="0" anchor="ctr" anchorCtr="0">
            <a:spAutoFit/>
          </a:bodyPr>
          <a:lstStyle/>
          <a:p>
            <a:pPr algn="ctr"/>
            <a:r>
              <a:rPr lang="en-US" sz="1300" b="1" dirty="0" smtClean="0">
                <a:solidFill>
                  <a:srgbClr val="7030A0"/>
                </a:solidFill>
              </a:rPr>
              <a:t>JU files Stakeholder Required Engagement Plan</a:t>
            </a:r>
          </a:p>
          <a:p>
            <a:pPr algn="ctr"/>
            <a:r>
              <a:rPr lang="en-US" sz="1300" spc="-6" dirty="0" smtClean="0">
                <a:solidFill>
                  <a:srgbClr val="7030A0"/>
                </a:solidFill>
                <a:latin typeface="Calibri" panose="020F0502020204030204" pitchFamily="34" charset="0"/>
              </a:rPr>
              <a:t>May 5, 2016</a:t>
            </a:r>
            <a:r>
              <a:rPr lang="en-US" sz="1300" dirty="0" smtClean="0">
                <a:solidFill>
                  <a:srgbClr val="7030A0"/>
                </a:solidFill>
              </a:rPr>
              <a:t>  </a:t>
            </a:r>
          </a:p>
          <a:p>
            <a:pPr algn="ctr"/>
            <a:r>
              <a:rPr lang="en-US" sz="1300" b="1" spc="-6" dirty="0">
                <a:solidFill>
                  <a:srgbClr val="7030A0"/>
                </a:solidFill>
                <a:latin typeface="Calibri" panose="020F0502020204030204" pitchFamily="34" charset="0"/>
              </a:rPr>
              <a:t>“</a:t>
            </a:r>
            <a:r>
              <a:rPr lang="en-US" sz="1300" spc="-6" dirty="0">
                <a:solidFill>
                  <a:srgbClr val="7030A0"/>
                </a:solidFill>
                <a:latin typeface="Calibri" panose="020F0502020204030204" pitchFamily="34" charset="0"/>
              </a:rPr>
              <a:t>the Joint Utilities’ plan for stakeholder engagement progresses on a coordinated pathway that addresses both the Initial DSIP and Supplemental DSIP, and continues after the Initial and Supplemental DSIPs have been filed</a:t>
            </a:r>
            <a:r>
              <a:rPr lang="en-US" sz="1300" spc="-6" dirty="0" smtClean="0">
                <a:solidFill>
                  <a:srgbClr val="7030A0"/>
                </a:solidFill>
                <a:latin typeface="Calibri" panose="020F0502020204030204" pitchFamily="34" charset="0"/>
              </a:rPr>
              <a:t>”</a:t>
            </a:r>
            <a:endParaRPr lang="en-US" sz="1300" spc="-6" dirty="0">
              <a:solidFill>
                <a:srgbClr val="7030A0"/>
              </a:solidFill>
              <a:latin typeface="Calibri" panose="020F0502020204030204" pitchFamily="34" charset="0"/>
            </a:endParaRPr>
          </a:p>
        </p:txBody>
      </p:sp>
      <p:sp>
        <p:nvSpPr>
          <p:cNvPr id="36" name="Title 6"/>
          <p:cNvSpPr>
            <a:spLocks noGrp="1"/>
          </p:cNvSpPr>
          <p:nvPr>
            <p:ph type="title"/>
          </p:nvPr>
        </p:nvSpPr>
        <p:spPr>
          <a:xfrm>
            <a:off x="484095" y="232756"/>
            <a:ext cx="8218842" cy="504825"/>
          </a:xfrm>
        </p:spPr>
        <p:txBody>
          <a:bodyPr/>
          <a:lstStyle/>
          <a:p>
            <a:r>
              <a:rPr lang="en-US" dirty="0" smtClean="0"/>
              <a:t>DSIP Stakeholder Engagement — Timeline</a:t>
            </a:r>
            <a:endParaRPr lang="en-US" dirty="0"/>
          </a:p>
        </p:txBody>
      </p:sp>
    </p:spTree>
    <p:custDataLst>
      <p:tags r:id="rId1"/>
    </p:custDataLst>
    <p:extLst>
      <p:ext uri="{BB962C8B-B14F-4D97-AF65-F5344CB8AC3E}">
        <p14:creationId xmlns:p14="http://schemas.microsoft.com/office/powerpoint/2010/main" val="31565383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smtClean="0"/>
              <a:t>Grid Operations Topic Descriptions </a:t>
            </a:r>
            <a:endParaRPr lang="en-US" dirty="0"/>
          </a:p>
        </p:txBody>
      </p:sp>
      <p:sp>
        <p:nvSpPr>
          <p:cNvPr id="6" name="Content Placeholder 2"/>
          <p:cNvSpPr txBox="1">
            <a:spLocks/>
          </p:cNvSpPr>
          <p:nvPr/>
        </p:nvSpPr>
        <p:spPr>
          <a:xfrm>
            <a:off x="484095" y="874644"/>
            <a:ext cx="8218842" cy="514218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b="1" dirty="0"/>
              <a:t>System </a:t>
            </a:r>
            <a:r>
              <a:rPr lang="en-US" sz="1800" b="1" dirty="0" smtClean="0"/>
              <a:t>Data</a:t>
            </a:r>
          </a:p>
          <a:p>
            <a:pPr marL="0" indent="0">
              <a:buNone/>
            </a:pPr>
            <a:r>
              <a:rPr lang="en-US" sz="1800" dirty="0" smtClean="0"/>
              <a:t>System </a:t>
            </a:r>
            <a:r>
              <a:rPr lang="en-US" sz="1800" dirty="0"/>
              <a:t>data includes grid information such as power consumption, power quality, and reliability at various granularities (system-wide, substation, feeder, etc.). The data is used to generate insightful information that is used by the utilities to support the planning and operation of the distribution system. Insightful information derived from system data would also enable DER providers to make investment and operational decisions that would be beneficial to the overall system thereby increasing societal benefits. </a:t>
            </a:r>
            <a:r>
              <a:rPr lang="en-US" sz="1800" dirty="0" smtClean="0"/>
              <a:t>The utilities would provide </a:t>
            </a:r>
            <a:r>
              <a:rPr lang="en-US" sz="1800" dirty="0"/>
              <a:t>the information necessary for developers to offer solutions that can improve the efficiency of the system and add value to </a:t>
            </a:r>
            <a:r>
              <a:rPr lang="en-US" sz="1800" dirty="0" smtClean="0"/>
              <a:t>customers. </a:t>
            </a:r>
          </a:p>
          <a:p>
            <a:pPr marL="0" indent="0">
              <a:buNone/>
            </a:pPr>
            <a:r>
              <a:rPr lang="en-US" sz="1800" b="1" dirty="0" smtClean="0"/>
              <a:t>Cyber Security </a:t>
            </a:r>
          </a:p>
          <a:p>
            <a:pPr marL="0" indent="0">
              <a:buNone/>
            </a:pPr>
            <a:r>
              <a:rPr lang="en-US" sz="1800" dirty="0" smtClean="0"/>
              <a:t>Cyber security measures are essential for maintaining the confidentiality, integrity, and availability of information. With increased communication and information exchange between the grid entities, cyber security is a critical issue that must be addressed by the utilities. Cyber security plans account for protection of all and any communication of data within the utility and between the utility and third party facilities.</a:t>
            </a:r>
          </a:p>
        </p:txBody>
      </p:sp>
    </p:spTree>
    <p:extLst>
      <p:ext uri="{BB962C8B-B14F-4D97-AF65-F5344CB8AC3E}">
        <p14:creationId xmlns:p14="http://schemas.microsoft.com/office/powerpoint/2010/main" val="14620350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smtClean="0"/>
              <a:t>Grid Operations Topic Descriptions </a:t>
            </a:r>
            <a:r>
              <a:rPr lang="en-US" i="1" dirty="0" smtClean="0"/>
              <a:t>continued</a:t>
            </a:r>
            <a:endParaRPr lang="en-US" i="1" dirty="0"/>
          </a:p>
        </p:txBody>
      </p:sp>
      <p:sp>
        <p:nvSpPr>
          <p:cNvPr id="6" name="Content Placeholder 2"/>
          <p:cNvSpPr txBox="1">
            <a:spLocks/>
          </p:cNvSpPr>
          <p:nvPr/>
        </p:nvSpPr>
        <p:spPr>
          <a:xfrm>
            <a:off x="484095" y="874644"/>
            <a:ext cx="8218842" cy="514218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b="1" dirty="0" smtClean="0"/>
              <a:t>Monitoring and Control</a:t>
            </a:r>
          </a:p>
          <a:p>
            <a:pPr marL="457200" lvl="1" indent="0">
              <a:buNone/>
            </a:pPr>
            <a:r>
              <a:rPr lang="en-US" sz="1800" b="1" dirty="0" smtClean="0"/>
              <a:t>Monitoring</a:t>
            </a:r>
            <a:r>
              <a:rPr lang="en-US" sz="1800" dirty="0" smtClean="0"/>
              <a:t> </a:t>
            </a:r>
          </a:p>
          <a:p>
            <a:pPr marL="457200" lvl="1" indent="0">
              <a:buNone/>
            </a:pPr>
            <a:r>
              <a:rPr lang="en-US" sz="1800" dirty="0" smtClean="0"/>
              <a:t>Monitoring </a:t>
            </a:r>
            <a:r>
              <a:rPr lang="en-US" sz="1800" dirty="0"/>
              <a:t>of the distribution assets and DERs in the distribution system is essential for maintaining the reliability of the grid. </a:t>
            </a:r>
            <a:r>
              <a:rPr lang="en-US" sz="1800" dirty="0" smtClean="0"/>
              <a:t>As </a:t>
            </a:r>
            <a:r>
              <a:rPr lang="en-US" sz="1800" dirty="0"/>
              <a:t>distributed energy resources have considerable impact on the distribution grid operation, the need for advanced monitoring capability increases with the penetration of distributed energy resources. </a:t>
            </a:r>
            <a:r>
              <a:rPr lang="en-US" sz="1800" dirty="0" smtClean="0"/>
              <a:t>The topic focuses on the needed expansion and improvement in visibility and communication protocols to interact with and observe DER providers. </a:t>
            </a:r>
            <a:endParaRPr lang="en-US" sz="1800" dirty="0"/>
          </a:p>
          <a:p>
            <a:pPr marL="457200" lvl="1" indent="0">
              <a:buNone/>
            </a:pPr>
            <a:r>
              <a:rPr lang="en-US" sz="1800" b="1" dirty="0" smtClean="0"/>
              <a:t>Control/Dispatch</a:t>
            </a:r>
            <a:endParaRPr lang="en-US" sz="1800" b="1" dirty="0"/>
          </a:p>
          <a:p>
            <a:pPr marL="457200" lvl="1" indent="0">
              <a:buNone/>
            </a:pPr>
            <a:r>
              <a:rPr lang="en-US" sz="1800" dirty="0" smtClean="0"/>
              <a:t>Control </a:t>
            </a:r>
            <a:r>
              <a:rPr lang="en-US" sz="1800" dirty="0"/>
              <a:t>at the distribution level refers to signaling and mobilization of distribution assets to satisfy system operational goals in real-time. The ability to control distribution system assets is vital to the reliable and efficient operation of the distribution grid. The term ‘control’ signifies the utility having complete discretion over operation of the asset. Whereas, the term ‘dispatch’ indicates that the utility sends control signals to the asset owner who have discretion over operation of the asset. The term ‘dispatch’ is used for signals sent to DER providers. </a:t>
            </a:r>
          </a:p>
        </p:txBody>
      </p:sp>
    </p:spTree>
    <p:extLst>
      <p:ext uri="{BB962C8B-B14F-4D97-AF65-F5344CB8AC3E}">
        <p14:creationId xmlns:p14="http://schemas.microsoft.com/office/powerpoint/2010/main" val="30146799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Market Operations Topic Descriptions</a:t>
            </a:r>
          </a:p>
        </p:txBody>
      </p:sp>
      <p:sp>
        <p:nvSpPr>
          <p:cNvPr id="5" name="Content Placeholder 2"/>
          <p:cNvSpPr txBox="1">
            <a:spLocks/>
          </p:cNvSpPr>
          <p:nvPr/>
        </p:nvSpPr>
        <p:spPr>
          <a:xfrm>
            <a:off x="484095" y="1007917"/>
            <a:ext cx="8119578" cy="5068030"/>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1000"/>
              </a:spcBef>
              <a:buNone/>
            </a:pPr>
            <a:r>
              <a:rPr lang="en-US" sz="1400" b="1" dirty="0">
                <a:solidFill>
                  <a:prstClr val="black"/>
                </a:solidFill>
              </a:rPr>
              <a:t>Customer Data</a:t>
            </a:r>
            <a:r>
              <a:rPr lang="en-US" sz="1400" dirty="0">
                <a:solidFill>
                  <a:prstClr val="black"/>
                </a:solidFill>
              </a:rPr>
              <a:t>: may identify the person or entity to which it applies. </a:t>
            </a:r>
            <a:r>
              <a:rPr lang="en-US" sz="1400" u="sng" dirty="0">
                <a:solidFill>
                  <a:prstClr val="black"/>
                </a:solidFill>
              </a:rPr>
              <a:t>Customer information</a:t>
            </a:r>
            <a:r>
              <a:rPr lang="en-US" sz="1400" dirty="0">
                <a:solidFill>
                  <a:prstClr val="black"/>
                </a:solidFill>
              </a:rPr>
              <a:t> may include usage data, account/profile data, end-use and other qualitative data, and results from customer specific analyses. </a:t>
            </a:r>
            <a:r>
              <a:rPr lang="en-US" sz="1400" u="sng" dirty="0">
                <a:solidFill>
                  <a:prstClr val="black"/>
                </a:solidFill>
              </a:rPr>
              <a:t>Customer usage data</a:t>
            </a:r>
            <a:r>
              <a:rPr lang="en-US" sz="1400" dirty="0">
                <a:solidFill>
                  <a:prstClr val="black"/>
                </a:solidFill>
              </a:rPr>
              <a:t> is a subset of customer information and contains a customer's usage or production of energy. The REV Track 2 Order defined Basic Data as "the usage for each applicable rate element, including usage bands specified in the </a:t>
            </a:r>
            <a:r>
              <a:rPr lang="en-US" sz="1400" dirty="0"/>
              <a:t>applicable tariff. This is the level of data necessary to render, reconstruct and understand the customer's bill." Usage data can be shared with authorized third parties, or aggregated by various groupings for use by third parties. </a:t>
            </a:r>
          </a:p>
          <a:p>
            <a:pPr marL="0" lvl="1" indent="0">
              <a:spcBef>
                <a:spcPts val="1000"/>
              </a:spcBef>
              <a:buNone/>
            </a:pPr>
            <a:r>
              <a:rPr lang="en-US" sz="1400" b="1" dirty="0">
                <a:solidFill>
                  <a:prstClr val="black"/>
                </a:solidFill>
              </a:rPr>
              <a:t>DER Sourcing</a:t>
            </a:r>
            <a:r>
              <a:rPr lang="en-US" sz="1400" dirty="0">
                <a:solidFill>
                  <a:prstClr val="black"/>
                </a:solidFill>
              </a:rPr>
              <a:t>: market actions taken by the utility to increase the amount of installed DER on its system. This may be done to address specific system deficiencies (i.e. Non-Wires Alternatives), and/or to secure the environmental or other attributes of DERs. The chief mechanisms for DER Sourcing are Pricing (e.g. Net Energy Metering tariffs, TOU pricing), Programs (e.g. distribution-level Demand Response tariffs) and Procurement (e.g. bilateral contracts, RFPs/RFIs/RFOs). </a:t>
            </a:r>
          </a:p>
          <a:p>
            <a:pPr marL="0" lvl="1" indent="0">
              <a:spcBef>
                <a:spcPts val="1000"/>
              </a:spcBef>
              <a:buNone/>
            </a:pPr>
            <a:r>
              <a:rPr lang="en-US" sz="1400" b="1" dirty="0">
                <a:solidFill>
                  <a:prstClr val="black"/>
                </a:solidFill>
              </a:rPr>
              <a:t>Granular Pricing: </a:t>
            </a:r>
            <a:r>
              <a:rPr lang="en-US" sz="1400" dirty="0">
                <a:solidFill>
                  <a:prstClr val="black"/>
                </a:solidFill>
              </a:rPr>
              <a:t>the distribution-level marginal prices that reflect the value of a specific DER, or portfolio of DERs, to the distribution system at a given location and point in time. Granular prices will likely be unbundled, i.e. there will be separate prices for energy, capacity, reliability and other services offered by DERs. Utilities will work with NYSIO to develop a methodology for revealing </a:t>
            </a:r>
            <a:r>
              <a:rPr lang="en-US" sz="1400" dirty="0" err="1">
                <a:solidFill>
                  <a:prstClr val="black"/>
                </a:solidFill>
              </a:rPr>
              <a:t>subzonal</a:t>
            </a:r>
            <a:r>
              <a:rPr lang="en-US" sz="1400" dirty="0">
                <a:solidFill>
                  <a:prstClr val="black"/>
                </a:solidFill>
              </a:rPr>
              <a:t> wholesale LMPS, on either an hourly or sub-hourly basis. </a:t>
            </a:r>
            <a:r>
              <a:rPr lang="en-US" sz="1400" i="1" dirty="0">
                <a:solidFill>
                  <a:prstClr val="black"/>
                </a:solidFill>
              </a:rPr>
              <a:t>Note: this definition is pending the outcomes of Case 15-E-0751, "Value of D" Proceeding. </a:t>
            </a:r>
          </a:p>
          <a:p>
            <a:pPr marL="0" indent="0">
              <a:buNone/>
            </a:pPr>
            <a:r>
              <a:rPr lang="en-US" sz="1400" b="1" dirty="0">
                <a:solidFill>
                  <a:prstClr val="black"/>
                </a:solidFill>
              </a:rPr>
              <a:t>Electric Vehicle Supply Equipment (EVSE): </a:t>
            </a:r>
            <a:r>
              <a:rPr lang="en-US" sz="1400" dirty="0">
                <a:solidFill>
                  <a:prstClr val="black"/>
                </a:solidFill>
              </a:rPr>
              <a:t>planning for and developing an engagement plan for the increased deployment of EVSE on utilities’ distribution system which supports the State’s deployment and market growth goals for plug-in electric vehicles (PEVs) with the intent of reduced carbon emissions.  Planning for deployment of EVSE is responsive to expected growth in PEVs as well as represents an opportunity to address the distribution planning and operational issues of vehicle-grid integration.  Early planning should identify and address collaborative initiatives that set the stage for accelerated market growth of PEVs. </a:t>
            </a:r>
          </a:p>
        </p:txBody>
      </p:sp>
    </p:spTree>
    <p:extLst>
      <p:ext uri="{BB962C8B-B14F-4D97-AF65-F5344CB8AC3E}">
        <p14:creationId xmlns:p14="http://schemas.microsoft.com/office/powerpoint/2010/main" val="852831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84094" y="1021399"/>
            <a:ext cx="8218843" cy="4993035"/>
          </a:xfrm>
        </p:spPr>
        <p:txBody>
          <a:bodyPr>
            <a:normAutofit/>
          </a:bodyPr>
          <a:lstStyle/>
          <a:p>
            <a:pPr lvl="0"/>
            <a:r>
              <a:rPr lang="en-US" sz="2400" dirty="0" smtClean="0"/>
              <a:t>The DSIP stakeholder </a:t>
            </a:r>
            <a:r>
              <a:rPr lang="en-US" sz="2400" dirty="0"/>
              <a:t>engagement process is intended to:</a:t>
            </a:r>
          </a:p>
          <a:p>
            <a:pPr lvl="1">
              <a:spcBef>
                <a:spcPts val="1000"/>
              </a:spcBef>
            </a:pPr>
            <a:r>
              <a:rPr lang="en-US" sz="2100" dirty="0"/>
              <a:t>P</a:t>
            </a:r>
            <a:r>
              <a:rPr lang="en-US" sz="2100" dirty="0" smtClean="0"/>
              <a:t>romote </a:t>
            </a:r>
            <a:r>
              <a:rPr lang="en-US" sz="2100" dirty="0"/>
              <a:t>utility/stakeholder relations and provide for greater transparency with respect to utility operations and planning </a:t>
            </a:r>
          </a:p>
          <a:p>
            <a:pPr lvl="1">
              <a:spcBef>
                <a:spcPts val="1000"/>
              </a:spcBef>
            </a:pPr>
            <a:r>
              <a:rPr lang="en-US" sz="2100" dirty="0" smtClean="0"/>
              <a:t>Allow </a:t>
            </a:r>
            <a:r>
              <a:rPr lang="en-US" sz="2100" dirty="0"/>
              <a:t>for adequate vetting of DSIP topics</a:t>
            </a:r>
          </a:p>
          <a:p>
            <a:pPr lvl="1">
              <a:spcBef>
                <a:spcPts val="1000"/>
              </a:spcBef>
            </a:pPr>
            <a:r>
              <a:rPr lang="en-US" sz="2100" dirty="0" smtClean="0"/>
              <a:t>Utilities/stakeholders expected to collaborate </a:t>
            </a:r>
            <a:r>
              <a:rPr lang="en-US" sz="2100" dirty="0"/>
              <a:t>to determine the types, level, amount and format of data and information to be provided.</a:t>
            </a:r>
          </a:p>
          <a:p>
            <a:r>
              <a:rPr lang="en-US" sz="2400" dirty="0" smtClean="0"/>
              <a:t>Stakeholder </a:t>
            </a:r>
            <a:r>
              <a:rPr lang="en-US" sz="2400" dirty="0"/>
              <a:t>engagement will continue into the future, beyond the first round of utility DSIP filings. </a:t>
            </a:r>
          </a:p>
          <a:p>
            <a:pPr lvl="1">
              <a:spcBef>
                <a:spcPts val="1000"/>
              </a:spcBef>
            </a:pPr>
            <a:r>
              <a:rPr lang="en-US" sz="2100" dirty="0" smtClean="0"/>
              <a:t>Process </a:t>
            </a:r>
            <a:r>
              <a:rPr lang="en-US" sz="2100" dirty="0"/>
              <a:t>for stakeholder comment on the DSIP filings </a:t>
            </a:r>
            <a:r>
              <a:rPr lang="en-US" sz="2100" dirty="0" smtClean="0"/>
              <a:t>will </a:t>
            </a:r>
            <a:r>
              <a:rPr lang="en-US" sz="2100" dirty="0"/>
              <a:t>be set forth pursuant to public notice </a:t>
            </a:r>
          </a:p>
        </p:txBody>
      </p:sp>
      <p:sp>
        <p:nvSpPr>
          <p:cNvPr id="7" name="Title 6"/>
          <p:cNvSpPr>
            <a:spLocks noGrp="1"/>
          </p:cNvSpPr>
          <p:nvPr>
            <p:ph type="title"/>
          </p:nvPr>
        </p:nvSpPr>
        <p:spPr/>
        <p:txBody>
          <a:bodyPr/>
          <a:lstStyle/>
          <a:p>
            <a:r>
              <a:rPr lang="en-US" dirty="0" smtClean="0"/>
              <a:t>DSIP Stakeholder Engagement Objectives</a:t>
            </a:r>
            <a:endParaRPr lang="en-US" dirty="0"/>
          </a:p>
        </p:txBody>
      </p:sp>
    </p:spTree>
    <p:extLst>
      <p:ext uri="{BB962C8B-B14F-4D97-AF65-F5344CB8AC3E}">
        <p14:creationId xmlns:p14="http://schemas.microsoft.com/office/powerpoint/2010/main" val="4277596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84094" y="1021399"/>
            <a:ext cx="8218843" cy="4993035"/>
          </a:xfrm>
        </p:spPr>
        <p:txBody>
          <a:bodyPr>
            <a:normAutofit fontScale="92500" lnSpcReduction="10000"/>
          </a:bodyPr>
          <a:lstStyle/>
          <a:p>
            <a:r>
              <a:rPr lang="en-US" sz="2000" dirty="0" smtClean="0"/>
              <a:t>The Final </a:t>
            </a:r>
            <a:r>
              <a:rPr lang="en-US" sz="2000" dirty="0"/>
              <a:t>DSIP Guidance envisions the Initial DSIPs </a:t>
            </a:r>
            <a:r>
              <a:rPr lang="en-US" sz="2000" dirty="0" smtClean="0"/>
              <a:t>and the jointly filed </a:t>
            </a:r>
            <a:r>
              <a:rPr lang="en-US" sz="2000" dirty="0"/>
              <a:t>Supplemental DSIP as coordinated vehicles by which “improved future planning and operations will be defined and implemented.”  </a:t>
            </a:r>
            <a:endParaRPr lang="en-US" sz="2000" dirty="0" smtClean="0"/>
          </a:p>
          <a:p>
            <a:r>
              <a:rPr lang="en-US" sz="2000" dirty="0" smtClean="0"/>
              <a:t>The Joint </a:t>
            </a:r>
            <a:r>
              <a:rPr lang="en-US" sz="2000" dirty="0"/>
              <a:t>Utilities’ </a:t>
            </a:r>
            <a:r>
              <a:rPr lang="en-US" sz="2000" dirty="0" smtClean="0"/>
              <a:t>filed a plan </a:t>
            </a:r>
            <a:r>
              <a:rPr lang="en-US" sz="2000" dirty="0"/>
              <a:t>for </a:t>
            </a:r>
            <a:r>
              <a:rPr lang="en-US" sz="2000" dirty="0" smtClean="0"/>
              <a:t>stakeholder engagement on May 2 that is “following </a:t>
            </a:r>
            <a:r>
              <a:rPr lang="en-US" sz="2000" dirty="0"/>
              <a:t>a coordinated pathway that addresses both the Initial DSIP and Supplemental DSIP, as well as ongoing </a:t>
            </a:r>
            <a:r>
              <a:rPr lang="en-US" sz="2000" dirty="0" smtClean="0"/>
              <a:t>engagement.”  </a:t>
            </a:r>
          </a:p>
          <a:p>
            <a:pPr lvl="1"/>
            <a:r>
              <a:rPr lang="en-US" sz="1600" dirty="0" smtClean="0"/>
              <a:t>For the </a:t>
            </a:r>
            <a:r>
              <a:rPr lang="en-US" sz="1600" u="sng" dirty="0" smtClean="0"/>
              <a:t>Initial DSIPs</a:t>
            </a:r>
            <a:r>
              <a:rPr lang="en-US" sz="1600" dirty="0" smtClean="0"/>
              <a:t>, each </a:t>
            </a:r>
            <a:r>
              <a:rPr lang="en-US" sz="1600" dirty="0"/>
              <a:t>utility </a:t>
            </a:r>
            <a:r>
              <a:rPr lang="en-US" sz="1600" dirty="0" smtClean="0"/>
              <a:t>convened at </a:t>
            </a:r>
            <a:r>
              <a:rPr lang="en-US" sz="1600" dirty="0"/>
              <a:t>least one workshop to engage stakeholders in the context of its specific </a:t>
            </a:r>
            <a:r>
              <a:rPr lang="en-US" sz="1600" dirty="0" smtClean="0"/>
              <a:t>Initial DSIP filing, and held an informational forum on February 29 focused on system planning.</a:t>
            </a:r>
          </a:p>
          <a:p>
            <a:pPr lvl="1"/>
            <a:r>
              <a:rPr lang="en-US" sz="1600" dirty="0" smtClean="0"/>
              <a:t>For the </a:t>
            </a:r>
            <a:r>
              <a:rPr lang="en-US" sz="1600" u="sng" dirty="0" smtClean="0"/>
              <a:t>Supplemental DSIP</a:t>
            </a:r>
            <a:r>
              <a:rPr lang="en-US" sz="1600" dirty="0" smtClean="0"/>
              <a:t>, the Joint Utilities have developed and are implementing a multi-tiered approach to stakeholder engagement that allows detailed discussion on technical topics within the timeline for the development of the Supplemental DSIP filing on Nov. 1, 2016.</a:t>
            </a:r>
          </a:p>
          <a:p>
            <a:pPr lvl="1"/>
            <a:r>
              <a:rPr lang="en-US" sz="1600" dirty="0"/>
              <a:t>It is anticipated that </a:t>
            </a:r>
            <a:r>
              <a:rPr lang="en-US" sz="1600" dirty="0" smtClean="0"/>
              <a:t>the stakeholder </a:t>
            </a:r>
            <a:r>
              <a:rPr lang="en-US" sz="1600" u="sng" dirty="0" smtClean="0"/>
              <a:t>Advisory </a:t>
            </a:r>
            <a:r>
              <a:rPr lang="en-US" sz="1600" u="sng" dirty="0"/>
              <a:t>Group</a:t>
            </a:r>
            <a:r>
              <a:rPr lang="en-US" sz="1600" dirty="0"/>
              <a:t> will continue to meet on an ongoing basis in support of future DSIP </a:t>
            </a:r>
            <a:r>
              <a:rPr lang="en-US" sz="1600" dirty="0" smtClean="0"/>
              <a:t>filings…membership </a:t>
            </a:r>
            <a:r>
              <a:rPr lang="en-US" sz="1600" dirty="0"/>
              <a:t>will be reviewed on an annual basis and potentially rotated to ensure representation across the breadth of stakeholders.</a:t>
            </a:r>
            <a:endParaRPr lang="en-US" sz="1600" dirty="0" smtClean="0"/>
          </a:p>
          <a:p>
            <a:r>
              <a:rPr lang="en-US" sz="2000" dirty="0" smtClean="0"/>
              <a:t>The Joint </a:t>
            </a:r>
            <a:r>
              <a:rPr lang="en-US" sz="2000" dirty="0"/>
              <a:t>Utilities have retained </a:t>
            </a:r>
            <a:r>
              <a:rPr lang="en-US" sz="2000" dirty="0" smtClean="0"/>
              <a:t>ICF International </a:t>
            </a:r>
            <a:r>
              <a:rPr lang="en-US" sz="2000" dirty="0"/>
              <a:t>to lead stakeholder engagement efforts. ICF brings experience advising </a:t>
            </a:r>
            <a:r>
              <a:rPr lang="en-US" sz="2000" dirty="0" smtClean="0"/>
              <a:t>prior working groups in NY and facilitating </a:t>
            </a:r>
            <a:r>
              <a:rPr lang="en-US" sz="2000" dirty="0"/>
              <a:t>the related stakeholder working groups underway in California</a:t>
            </a:r>
            <a:r>
              <a:rPr lang="en-US" sz="2000" dirty="0" smtClean="0"/>
              <a:t>. </a:t>
            </a:r>
          </a:p>
          <a:p>
            <a:pPr lvl="1"/>
            <a:r>
              <a:rPr lang="en-US" sz="1600" dirty="0" smtClean="0"/>
              <a:t>Stakeholders specifically pointed to California as an example of a successful model of utility-stakeholder discussions.</a:t>
            </a:r>
            <a:endParaRPr lang="en-US" sz="2000" dirty="0">
              <a:solidFill>
                <a:srgbClr val="FF0000"/>
              </a:solidFill>
            </a:endParaRPr>
          </a:p>
        </p:txBody>
      </p:sp>
      <p:sp>
        <p:nvSpPr>
          <p:cNvPr id="7" name="Title 6"/>
          <p:cNvSpPr>
            <a:spLocks noGrp="1"/>
          </p:cNvSpPr>
          <p:nvPr>
            <p:ph type="title"/>
          </p:nvPr>
        </p:nvSpPr>
        <p:spPr/>
        <p:txBody>
          <a:bodyPr/>
          <a:lstStyle/>
          <a:p>
            <a:r>
              <a:rPr lang="en-US" dirty="0" smtClean="0"/>
              <a:t>Joint Utilities Filed DSIP Stakeholder Engagement Plan</a:t>
            </a:r>
            <a:endParaRPr lang="en-US" dirty="0"/>
          </a:p>
        </p:txBody>
      </p:sp>
    </p:spTree>
    <p:extLst>
      <p:ext uri="{BB962C8B-B14F-4D97-AF65-F5344CB8AC3E}">
        <p14:creationId xmlns:p14="http://schemas.microsoft.com/office/powerpoint/2010/main" val="220366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510990" y="892435"/>
            <a:ext cx="8218843" cy="5208820"/>
          </a:xfrm>
        </p:spPr>
        <p:txBody>
          <a:bodyPr>
            <a:noAutofit/>
          </a:bodyPr>
          <a:lstStyle/>
          <a:p>
            <a:pPr>
              <a:lnSpc>
                <a:spcPct val="100000"/>
              </a:lnSpc>
              <a:spcBef>
                <a:spcPts val="0"/>
              </a:spcBef>
              <a:spcAft>
                <a:spcPts val="600"/>
              </a:spcAft>
            </a:pPr>
            <a:r>
              <a:rPr lang="en-US" sz="2000" dirty="0" smtClean="0"/>
              <a:t>The Advisory Group, an ongoing group, comprised </a:t>
            </a:r>
            <a:r>
              <a:rPr lang="en-US" sz="2000" dirty="0"/>
              <a:t>of approximately </a:t>
            </a:r>
            <a:r>
              <a:rPr lang="en-US" sz="2000" dirty="0" smtClean="0"/>
              <a:t>15 organizations </a:t>
            </a:r>
            <a:r>
              <a:rPr lang="en-US" sz="2000" dirty="0"/>
              <a:t>representative of the breadth of stakeholders that are a party to the </a:t>
            </a:r>
            <a:r>
              <a:rPr lang="en-US" sz="2000" dirty="0" smtClean="0"/>
              <a:t>proceeding created to guide the engagement process. </a:t>
            </a:r>
          </a:p>
          <a:p>
            <a:pPr lvl="1">
              <a:lnSpc>
                <a:spcPct val="100000"/>
              </a:lnSpc>
              <a:spcBef>
                <a:spcPts val="0"/>
              </a:spcBef>
              <a:spcAft>
                <a:spcPts val="600"/>
              </a:spcAft>
            </a:pPr>
            <a:r>
              <a:rPr lang="en-US" sz="1800" dirty="0" smtClean="0"/>
              <a:t>Includes Commission </a:t>
            </a:r>
            <a:r>
              <a:rPr lang="en-US" sz="1800" dirty="0"/>
              <a:t>staff, DER providers, public utilities, </a:t>
            </a:r>
            <a:r>
              <a:rPr lang="en-US" sz="1800" dirty="0" smtClean="0"/>
              <a:t>and </a:t>
            </a:r>
            <a:r>
              <a:rPr lang="en-US" sz="1800" dirty="0"/>
              <a:t>organizations representing large customers, residential and small commercial customers, </a:t>
            </a:r>
            <a:r>
              <a:rPr lang="en-US" sz="1800" dirty="0" smtClean="0"/>
              <a:t>wholesale </a:t>
            </a:r>
            <a:r>
              <a:rPr lang="en-US" sz="1800" dirty="0"/>
              <a:t>market and retailers and environmental advocates</a:t>
            </a:r>
            <a:r>
              <a:rPr lang="en-US" sz="1800" dirty="0" smtClean="0"/>
              <a:t>.</a:t>
            </a:r>
          </a:p>
          <a:p>
            <a:pPr>
              <a:lnSpc>
                <a:spcPct val="100000"/>
              </a:lnSpc>
              <a:spcBef>
                <a:spcPts val="0"/>
              </a:spcBef>
              <a:spcAft>
                <a:spcPts val="600"/>
              </a:spcAft>
            </a:pPr>
            <a:r>
              <a:rPr lang="en-US" sz="2000" dirty="0" smtClean="0"/>
              <a:t>Engagement </a:t>
            </a:r>
            <a:r>
              <a:rPr lang="en-US" sz="2000" dirty="0"/>
              <a:t>Groups </a:t>
            </a:r>
            <a:r>
              <a:rPr lang="en-US" sz="2000" dirty="0" smtClean="0"/>
              <a:t>now through August are </a:t>
            </a:r>
            <a:r>
              <a:rPr lang="en-US" sz="2000" dirty="0"/>
              <a:t>intended to foster shared understanding on the technical details and strive toward common ground through </a:t>
            </a:r>
            <a:r>
              <a:rPr lang="en-US" sz="2000" dirty="0" smtClean="0"/>
              <a:t>discussion </a:t>
            </a:r>
            <a:r>
              <a:rPr lang="en-US" sz="2000" dirty="0"/>
              <a:t>and feedback.  The Groups are organized around the </a:t>
            </a:r>
            <a:r>
              <a:rPr lang="en-US" sz="2000" dirty="0" smtClean="0"/>
              <a:t>topic </a:t>
            </a:r>
            <a:r>
              <a:rPr lang="en-US" sz="2000" dirty="0"/>
              <a:t>categories included in the </a:t>
            </a:r>
            <a:r>
              <a:rPr lang="en-US" sz="2000" dirty="0" smtClean="0"/>
              <a:t>Final DSIP Guidance.</a:t>
            </a:r>
          </a:p>
          <a:p>
            <a:pPr lvl="1">
              <a:lnSpc>
                <a:spcPct val="100000"/>
              </a:lnSpc>
              <a:spcBef>
                <a:spcPts val="0"/>
              </a:spcBef>
              <a:spcAft>
                <a:spcPts val="600"/>
              </a:spcAft>
            </a:pPr>
            <a:r>
              <a:rPr lang="en-US" sz="1800" dirty="0" smtClean="0"/>
              <a:t>Engagement groups are open to participation by all stakeholders through in-person and virtual meetings</a:t>
            </a:r>
          </a:p>
          <a:p>
            <a:pPr>
              <a:lnSpc>
                <a:spcPct val="100000"/>
              </a:lnSpc>
              <a:spcBef>
                <a:spcPts val="0"/>
              </a:spcBef>
              <a:spcAft>
                <a:spcPts val="600"/>
              </a:spcAft>
            </a:pPr>
            <a:r>
              <a:rPr lang="en-US" sz="2000" dirty="0" smtClean="0"/>
              <a:t>Technical Workshops in July, August and September open to participation by all stakeholders for the JU to share updates on the various topics in development for the SDSIP and to solicit feedback from stakeholders. </a:t>
            </a:r>
            <a:endParaRPr lang="en-US" sz="2000" dirty="0"/>
          </a:p>
        </p:txBody>
      </p:sp>
      <p:sp>
        <p:nvSpPr>
          <p:cNvPr id="7" name="Title 6"/>
          <p:cNvSpPr>
            <a:spLocks noGrp="1"/>
          </p:cNvSpPr>
          <p:nvPr>
            <p:ph type="title"/>
          </p:nvPr>
        </p:nvSpPr>
        <p:spPr/>
        <p:txBody>
          <a:bodyPr/>
          <a:lstStyle/>
          <a:p>
            <a:r>
              <a:rPr lang="en-US" dirty="0"/>
              <a:t>Supplemental </a:t>
            </a:r>
            <a:r>
              <a:rPr lang="en-US" dirty="0" smtClean="0"/>
              <a:t>DSIP Engagement Structure</a:t>
            </a:r>
            <a:endParaRPr lang="en-US" dirty="0"/>
          </a:p>
        </p:txBody>
      </p:sp>
    </p:spTree>
    <p:extLst>
      <p:ext uri="{BB962C8B-B14F-4D97-AF65-F5344CB8AC3E}">
        <p14:creationId xmlns:p14="http://schemas.microsoft.com/office/powerpoint/2010/main" val="4057204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Engagement Process Overview</a:t>
            </a:r>
            <a:endParaRPr lang="en-US" dirty="0"/>
          </a:p>
        </p:txBody>
      </p:sp>
      <p:sp>
        <p:nvSpPr>
          <p:cNvPr id="82" name="TextBox 81"/>
          <p:cNvSpPr txBox="1"/>
          <p:nvPr/>
        </p:nvSpPr>
        <p:spPr>
          <a:xfrm>
            <a:off x="484095" y="5473466"/>
            <a:ext cx="8250382" cy="553998"/>
          </a:xfrm>
          <a:prstGeom prst="rect">
            <a:avLst/>
          </a:prstGeom>
          <a:noFill/>
        </p:spPr>
        <p:txBody>
          <a:bodyPr wrap="square" rtlCol="0">
            <a:spAutoFit/>
          </a:bodyPr>
          <a:lstStyle/>
          <a:p>
            <a:r>
              <a:rPr lang="en-US" sz="1000" dirty="0"/>
              <a:t>*Initial DSIP engagements dates based on individual JU workshop schedule during this </a:t>
            </a:r>
            <a:r>
              <a:rPr lang="en-US" sz="1000" dirty="0" smtClean="0"/>
              <a:t>period. **ITWG beginning in March, EG begins in May.</a:t>
            </a:r>
            <a:endParaRPr lang="en-US" sz="1000" dirty="0"/>
          </a:p>
          <a:p>
            <a:r>
              <a:rPr lang="en-US" sz="1000" dirty="0" smtClean="0"/>
              <a:t>*** </a:t>
            </a:r>
            <a:r>
              <a:rPr lang="en-US" sz="1000" dirty="0"/>
              <a:t>Stakeholder technical conferences to engage a wider set of participants to inform technical discussions and share Engagement Group results, as needed and in consultation with the Advisory </a:t>
            </a:r>
            <a:r>
              <a:rPr lang="en-US" sz="1000" dirty="0" smtClean="0"/>
              <a:t>Group…dates TBD.</a:t>
            </a:r>
            <a:endParaRPr lang="en-US" sz="1000" dirty="0"/>
          </a:p>
        </p:txBody>
      </p:sp>
      <p:sp>
        <p:nvSpPr>
          <p:cNvPr id="83" name="TextBox 82"/>
          <p:cNvSpPr txBox="1"/>
          <p:nvPr/>
        </p:nvSpPr>
        <p:spPr>
          <a:xfrm>
            <a:off x="3628980" y="5833990"/>
            <a:ext cx="5425902" cy="276999"/>
          </a:xfrm>
          <a:prstGeom prst="rect">
            <a:avLst/>
          </a:prstGeom>
          <a:noFill/>
        </p:spPr>
        <p:txBody>
          <a:bodyPr wrap="square" rtlCol="0">
            <a:spAutoFit/>
          </a:bodyPr>
          <a:lstStyle/>
          <a:p>
            <a:r>
              <a:rPr lang="en-US" sz="1200" i="1" dirty="0"/>
              <a:t>Source: Plan for stakeholder engagement process as reflected in May 5</a:t>
            </a:r>
            <a:r>
              <a:rPr lang="en-US" sz="1200" i="1" baseline="30000" dirty="0"/>
              <a:t>th</a:t>
            </a:r>
            <a:r>
              <a:rPr lang="en-US" sz="1200" i="1" dirty="0"/>
              <a:t> DSIP filing</a:t>
            </a:r>
          </a:p>
        </p:txBody>
      </p:sp>
      <p:sp>
        <p:nvSpPr>
          <p:cNvPr id="84" name="TextBox 83"/>
          <p:cNvSpPr txBox="1"/>
          <p:nvPr/>
        </p:nvSpPr>
        <p:spPr>
          <a:xfrm>
            <a:off x="3044537" y="858028"/>
            <a:ext cx="3813464" cy="338554"/>
          </a:xfrm>
          <a:prstGeom prst="rect">
            <a:avLst/>
          </a:prstGeom>
          <a:noFill/>
        </p:spPr>
        <p:txBody>
          <a:bodyPr wrap="square" rtlCol="0">
            <a:spAutoFit/>
          </a:bodyPr>
          <a:lstStyle/>
          <a:p>
            <a:r>
              <a:rPr lang="en-US" sz="1600" b="1" dirty="0">
                <a:solidFill>
                  <a:srgbClr val="002060"/>
                </a:solidFill>
              </a:rPr>
              <a:t>Stakeholder Engagement Schedule</a:t>
            </a:r>
          </a:p>
        </p:txBody>
      </p:sp>
      <p:sp>
        <p:nvSpPr>
          <p:cNvPr id="85" name="Rectangle 84"/>
          <p:cNvSpPr/>
          <p:nvPr/>
        </p:nvSpPr>
        <p:spPr>
          <a:xfrm>
            <a:off x="91348" y="3248750"/>
            <a:ext cx="8963852" cy="16143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91348" y="2200806"/>
            <a:ext cx="8963852" cy="4204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 name="Straight Connector 86"/>
          <p:cNvCxnSpPr/>
          <p:nvPr/>
        </p:nvCxnSpPr>
        <p:spPr>
          <a:xfrm>
            <a:off x="6030079"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700677" y="1591106"/>
            <a:ext cx="8341372" cy="25034"/>
          </a:xfrm>
          <a:prstGeom prst="line">
            <a:avLst/>
          </a:prstGeom>
          <a:ln w="38100">
            <a:solidFill>
              <a:schemeClr val="accent1">
                <a:lumMod val="60000"/>
                <a:lumOff val="4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55658"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870346"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2569169"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252515"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3965283"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4665377"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1062667" y="1270111"/>
            <a:ext cx="466040" cy="246221"/>
          </a:xfrm>
          <a:prstGeom prst="rect">
            <a:avLst/>
          </a:prstGeom>
          <a:noFill/>
        </p:spPr>
        <p:txBody>
          <a:bodyPr wrap="square" rtlCol="0">
            <a:spAutoFit/>
          </a:bodyPr>
          <a:lstStyle/>
          <a:p>
            <a:pPr algn="ctr"/>
            <a:r>
              <a:rPr lang="en-US" sz="1000" b="1" dirty="0"/>
              <a:t>Feb</a:t>
            </a:r>
          </a:p>
        </p:txBody>
      </p:sp>
      <p:sp>
        <p:nvSpPr>
          <p:cNvPr id="96" name="TextBox 95"/>
          <p:cNvSpPr txBox="1"/>
          <p:nvPr/>
        </p:nvSpPr>
        <p:spPr>
          <a:xfrm>
            <a:off x="1637137" y="1270111"/>
            <a:ext cx="466040" cy="246221"/>
          </a:xfrm>
          <a:prstGeom prst="rect">
            <a:avLst/>
          </a:prstGeom>
          <a:noFill/>
        </p:spPr>
        <p:txBody>
          <a:bodyPr wrap="square" rtlCol="0">
            <a:spAutoFit/>
          </a:bodyPr>
          <a:lstStyle/>
          <a:p>
            <a:pPr algn="ctr"/>
            <a:r>
              <a:rPr lang="en-US" sz="1000" b="1" dirty="0"/>
              <a:t>Mar</a:t>
            </a:r>
          </a:p>
        </p:txBody>
      </p:sp>
      <p:sp>
        <p:nvSpPr>
          <p:cNvPr id="97" name="TextBox 96"/>
          <p:cNvSpPr txBox="1"/>
          <p:nvPr/>
        </p:nvSpPr>
        <p:spPr>
          <a:xfrm>
            <a:off x="2336149" y="1270111"/>
            <a:ext cx="466040" cy="246221"/>
          </a:xfrm>
          <a:prstGeom prst="rect">
            <a:avLst/>
          </a:prstGeom>
          <a:noFill/>
        </p:spPr>
        <p:txBody>
          <a:bodyPr wrap="square" rtlCol="0">
            <a:spAutoFit/>
          </a:bodyPr>
          <a:lstStyle/>
          <a:p>
            <a:pPr algn="ctr"/>
            <a:r>
              <a:rPr lang="en-US" sz="1000" b="1" dirty="0"/>
              <a:t>Apr</a:t>
            </a:r>
          </a:p>
        </p:txBody>
      </p:sp>
      <p:sp>
        <p:nvSpPr>
          <p:cNvPr id="98" name="TextBox 97"/>
          <p:cNvSpPr txBox="1"/>
          <p:nvPr/>
        </p:nvSpPr>
        <p:spPr>
          <a:xfrm>
            <a:off x="3019495" y="1270111"/>
            <a:ext cx="466040" cy="246221"/>
          </a:xfrm>
          <a:prstGeom prst="rect">
            <a:avLst/>
          </a:prstGeom>
          <a:noFill/>
        </p:spPr>
        <p:txBody>
          <a:bodyPr wrap="square" rtlCol="0">
            <a:spAutoFit/>
          </a:bodyPr>
          <a:lstStyle/>
          <a:p>
            <a:pPr algn="ctr"/>
            <a:r>
              <a:rPr lang="en-US" sz="1000" b="1" dirty="0"/>
              <a:t>May</a:t>
            </a:r>
          </a:p>
        </p:txBody>
      </p:sp>
      <p:sp>
        <p:nvSpPr>
          <p:cNvPr id="99" name="TextBox 98"/>
          <p:cNvSpPr txBox="1"/>
          <p:nvPr/>
        </p:nvSpPr>
        <p:spPr>
          <a:xfrm>
            <a:off x="3732263" y="1270111"/>
            <a:ext cx="466040" cy="246221"/>
          </a:xfrm>
          <a:prstGeom prst="rect">
            <a:avLst/>
          </a:prstGeom>
          <a:noFill/>
        </p:spPr>
        <p:txBody>
          <a:bodyPr wrap="square" rtlCol="0">
            <a:spAutoFit/>
          </a:bodyPr>
          <a:lstStyle/>
          <a:p>
            <a:pPr algn="ctr"/>
            <a:r>
              <a:rPr lang="en-US" sz="1000" b="1" dirty="0"/>
              <a:t>Jun</a:t>
            </a:r>
          </a:p>
        </p:txBody>
      </p:sp>
      <p:sp>
        <p:nvSpPr>
          <p:cNvPr id="100" name="TextBox 99"/>
          <p:cNvSpPr txBox="1"/>
          <p:nvPr/>
        </p:nvSpPr>
        <p:spPr>
          <a:xfrm>
            <a:off x="4432357" y="1270111"/>
            <a:ext cx="466040" cy="246221"/>
          </a:xfrm>
          <a:prstGeom prst="rect">
            <a:avLst/>
          </a:prstGeom>
          <a:noFill/>
        </p:spPr>
        <p:txBody>
          <a:bodyPr wrap="square" rtlCol="0">
            <a:spAutoFit/>
          </a:bodyPr>
          <a:lstStyle/>
          <a:p>
            <a:pPr algn="ctr"/>
            <a:r>
              <a:rPr lang="en-US" sz="1000" b="1" dirty="0"/>
              <a:t>Jul</a:t>
            </a:r>
          </a:p>
        </p:txBody>
      </p:sp>
      <p:cxnSp>
        <p:nvCxnSpPr>
          <p:cNvPr id="101" name="Straight Connector 100"/>
          <p:cNvCxnSpPr/>
          <p:nvPr/>
        </p:nvCxnSpPr>
        <p:spPr>
          <a:xfrm>
            <a:off x="5347728"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5114708" y="1270111"/>
            <a:ext cx="466040" cy="246221"/>
          </a:xfrm>
          <a:prstGeom prst="rect">
            <a:avLst/>
          </a:prstGeom>
          <a:noFill/>
        </p:spPr>
        <p:txBody>
          <a:bodyPr wrap="square" rtlCol="0">
            <a:spAutoFit/>
          </a:bodyPr>
          <a:lstStyle/>
          <a:p>
            <a:pPr algn="ctr"/>
            <a:r>
              <a:rPr lang="en-US" sz="1000" b="1" dirty="0"/>
              <a:t>Aug</a:t>
            </a:r>
          </a:p>
        </p:txBody>
      </p:sp>
      <p:cxnSp>
        <p:nvCxnSpPr>
          <p:cNvPr id="103" name="Straight Connector 102"/>
          <p:cNvCxnSpPr/>
          <p:nvPr/>
        </p:nvCxnSpPr>
        <p:spPr>
          <a:xfrm>
            <a:off x="6030079"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5804788" y="1270110"/>
            <a:ext cx="466040" cy="246221"/>
          </a:xfrm>
          <a:prstGeom prst="rect">
            <a:avLst/>
          </a:prstGeom>
          <a:noFill/>
        </p:spPr>
        <p:txBody>
          <a:bodyPr wrap="square" rtlCol="0">
            <a:spAutoFit/>
          </a:bodyPr>
          <a:lstStyle/>
          <a:p>
            <a:pPr algn="ctr"/>
            <a:r>
              <a:rPr lang="en-US" sz="1000" b="1" dirty="0"/>
              <a:t>Sep</a:t>
            </a:r>
          </a:p>
        </p:txBody>
      </p:sp>
      <p:cxnSp>
        <p:nvCxnSpPr>
          <p:cNvPr id="105" name="Straight Connector 104"/>
          <p:cNvCxnSpPr/>
          <p:nvPr/>
        </p:nvCxnSpPr>
        <p:spPr>
          <a:xfrm>
            <a:off x="6712430"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6479410" y="1270111"/>
            <a:ext cx="466040" cy="246221"/>
          </a:xfrm>
          <a:prstGeom prst="rect">
            <a:avLst/>
          </a:prstGeom>
          <a:noFill/>
        </p:spPr>
        <p:txBody>
          <a:bodyPr wrap="square" rtlCol="0">
            <a:spAutoFit/>
          </a:bodyPr>
          <a:lstStyle/>
          <a:p>
            <a:pPr algn="ctr"/>
            <a:r>
              <a:rPr lang="en-US" sz="1000" b="1" dirty="0"/>
              <a:t>Oct</a:t>
            </a:r>
          </a:p>
        </p:txBody>
      </p:sp>
      <p:cxnSp>
        <p:nvCxnSpPr>
          <p:cNvPr id="107" name="Straight Connector 106"/>
          <p:cNvCxnSpPr/>
          <p:nvPr/>
        </p:nvCxnSpPr>
        <p:spPr>
          <a:xfrm>
            <a:off x="7394781"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7161761" y="1270111"/>
            <a:ext cx="466040" cy="246221"/>
          </a:xfrm>
          <a:prstGeom prst="rect">
            <a:avLst/>
          </a:prstGeom>
          <a:noFill/>
        </p:spPr>
        <p:txBody>
          <a:bodyPr wrap="square" rtlCol="0">
            <a:spAutoFit/>
          </a:bodyPr>
          <a:lstStyle/>
          <a:p>
            <a:pPr algn="ctr"/>
            <a:r>
              <a:rPr lang="en-US" sz="1000" b="1" dirty="0"/>
              <a:t>Nov</a:t>
            </a:r>
          </a:p>
        </p:txBody>
      </p:sp>
      <p:cxnSp>
        <p:nvCxnSpPr>
          <p:cNvPr id="109" name="Straight Connector 108"/>
          <p:cNvCxnSpPr/>
          <p:nvPr/>
        </p:nvCxnSpPr>
        <p:spPr>
          <a:xfrm>
            <a:off x="8077132"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7844112" y="1270111"/>
            <a:ext cx="466040" cy="246221"/>
          </a:xfrm>
          <a:prstGeom prst="rect">
            <a:avLst/>
          </a:prstGeom>
          <a:noFill/>
        </p:spPr>
        <p:txBody>
          <a:bodyPr wrap="square" rtlCol="0">
            <a:spAutoFit/>
          </a:bodyPr>
          <a:lstStyle/>
          <a:p>
            <a:pPr algn="ctr"/>
            <a:r>
              <a:rPr lang="en-US" sz="1000" b="1" dirty="0"/>
              <a:t>Dec</a:t>
            </a:r>
          </a:p>
        </p:txBody>
      </p:sp>
      <p:cxnSp>
        <p:nvCxnSpPr>
          <p:cNvPr id="111" name="Straight Connector 110"/>
          <p:cNvCxnSpPr/>
          <p:nvPr/>
        </p:nvCxnSpPr>
        <p:spPr>
          <a:xfrm>
            <a:off x="8630695"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12" name="Flowchart: Decision 111"/>
          <p:cNvSpPr/>
          <p:nvPr/>
        </p:nvSpPr>
        <p:spPr>
          <a:xfrm>
            <a:off x="7348022" y="1825338"/>
            <a:ext cx="93518" cy="155863"/>
          </a:xfrm>
          <a:prstGeom prst="flowChartDecision">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3" name="Flowchart: Decision 112"/>
          <p:cNvSpPr/>
          <p:nvPr/>
        </p:nvSpPr>
        <p:spPr>
          <a:xfrm>
            <a:off x="3349166"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p:cNvGrpSpPr/>
          <p:nvPr/>
        </p:nvGrpSpPr>
        <p:grpSpPr>
          <a:xfrm>
            <a:off x="3685504" y="3328051"/>
            <a:ext cx="2081482" cy="382720"/>
            <a:chOff x="3271321" y="3062741"/>
            <a:chExt cx="2081482" cy="382720"/>
          </a:xfrm>
        </p:grpSpPr>
        <p:sp>
          <p:nvSpPr>
            <p:cNvPr id="115" name="TextBox 114"/>
            <p:cNvSpPr txBox="1"/>
            <p:nvPr/>
          </p:nvSpPr>
          <p:spPr>
            <a:xfrm>
              <a:off x="3560608" y="3062741"/>
              <a:ext cx="1564265" cy="246221"/>
            </a:xfrm>
            <a:prstGeom prst="rect">
              <a:avLst/>
            </a:prstGeom>
            <a:noFill/>
          </p:spPr>
          <p:txBody>
            <a:bodyPr wrap="square" rtlCol="0">
              <a:spAutoFit/>
            </a:bodyPr>
            <a:lstStyle/>
            <a:p>
              <a:pPr algn="ctr"/>
              <a:r>
                <a:rPr lang="en-US" sz="1000" b="1" dirty="0"/>
                <a:t>Distribution </a:t>
              </a:r>
              <a:r>
                <a:rPr lang="en-US" sz="1000" b="1" dirty="0" smtClean="0"/>
                <a:t>Planning**</a:t>
              </a:r>
              <a:endParaRPr lang="en-US" sz="1000" dirty="0"/>
            </a:p>
          </p:txBody>
        </p:sp>
        <p:cxnSp>
          <p:nvCxnSpPr>
            <p:cNvPr id="116" name="Straight Connector 115"/>
            <p:cNvCxnSpPr/>
            <p:nvPr/>
          </p:nvCxnSpPr>
          <p:spPr>
            <a:xfrm flipV="1">
              <a:off x="3318080" y="3379536"/>
              <a:ext cx="1978045" cy="144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7" name="Flowchart: Decision 116"/>
            <p:cNvSpPr/>
            <p:nvPr/>
          </p:nvSpPr>
          <p:spPr>
            <a:xfrm>
              <a:off x="3271321" y="3289598"/>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lowchart: Decision 117"/>
            <p:cNvSpPr/>
            <p:nvPr/>
          </p:nvSpPr>
          <p:spPr>
            <a:xfrm>
              <a:off x="5259285" y="3282913"/>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9" name="Flowchart: Decision 118"/>
          <p:cNvSpPr/>
          <p:nvPr/>
        </p:nvSpPr>
        <p:spPr>
          <a:xfrm>
            <a:off x="8733717"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Flowchart: Decision 119"/>
          <p:cNvSpPr/>
          <p:nvPr/>
        </p:nvSpPr>
        <p:spPr>
          <a:xfrm>
            <a:off x="4784834"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lowchart: Decision 120"/>
          <p:cNvSpPr/>
          <p:nvPr/>
        </p:nvSpPr>
        <p:spPr>
          <a:xfrm>
            <a:off x="4079129"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Flowchart: Decision 121"/>
          <p:cNvSpPr/>
          <p:nvPr/>
        </p:nvSpPr>
        <p:spPr>
          <a:xfrm>
            <a:off x="5445538"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lowchart: Decision 122"/>
          <p:cNvSpPr/>
          <p:nvPr/>
        </p:nvSpPr>
        <p:spPr>
          <a:xfrm>
            <a:off x="6886769"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lowchart: Decision 123"/>
          <p:cNvSpPr/>
          <p:nvPr/>
        </p:nvSpPr>
        <p:spPr>
          <a:xfrm>
            <a:off x="6197362"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lowchart: Decision 124"/>
          <p:cNvSpPr/>
          <p:nvPr/>
        </p:nvSpPr>
        <p:spPr>
          <a:xfrm>
            <a:off x="7756876"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8397675" y="1281056"/>
            <a:ext cx="466040" cy="246221"/>
          </a:xfrm>
          <a:prstGeom prst="rect">
            <a:avLst/>
          </a:prstGeom>
          <a:noFill/>
        </p:spPr>
        <p:txBody>
          <a:bodyPr wrap="square" rtlCol="0">
            <a:spAutoFit/>
          </a:bodyPr>
          <a:lstStyle/>
          <a:p>
            <a:pPr algn="ctr"/>
            <a:r>
              <a:rPr lang="en-US" sz="1000" b="1" dirty="0"/>
              <a:t>2017</a:t>
            </a:r>
          </a:p>
        </p:txBody>
      </p:sp>
      <p:grpSp>
        <p:nvGrpSpPr>
          <p:cNvPr id="127" name="Group 126"/>
          <p:cNvGrpSpPr/>
          <p:nvPr/>
        </p:nvGrpSpPr>
        <p:grpSpPr>
          <a:xfrm>
            <a:off x="3683655" y="3866438"/>
            <a:ext cx="2083331" cy="327170"/>
            <a:chOff x="3286182" y="3601128"/>
            <a:chExt cx="2083331" cy="327170"/>
          </a:xfrm>
        </p:grpSpPr>
        <p:sp>
          <p:nvSpPr>
            <p:cNvPr id="128" name="TextBox 127"/>
            <p:cNvSpPr txBox="1"/>
            <p:nvPr/>
          </p:nvSpPr>
          <p:spPr>
            <a:xfrm>
              <a:off x="3537618" y="3601128"/>
              <a:ext cx="1564265" cy="246221"/>
            </a:xfrm>
            <a:prstGeom prst="rect">
              <a:avLst/>
            </a:prstGeom>
            <a:noFill/>
          </p:spPr>
          <p:txBody>
            <a:bodyPr wrap="square" rtlCol="0">
              <a:spAutoFit/>
            </a:bodyPr>
            <a:lstStyle/>
            <a:p>
              <a:pPr algn="ctr"/>
              <a:r>
                <a:rPr lang="en-US" sz="1000" b="1" dirty="0"/>
                <a:t>Grid Operations</a:t>
              </a:r>
              <a:endParaRPr lang="en-US" sz="1000" dirty="0"/>
            </a:p>
          </p:txBody>
        </p:sp>
        <p:cxnSp>
          <p:nvCxnSpPr>
            <p:cNvPr id="129" name="Straight Connector 128"/>
            <p:cNvCxnSpPr/>
            <p:nvPr/>
          </p:nvCxnSpPr>
          <p:spPr>
            <a:xfrm flipV="1">
              <a:off x="3326668" y="3847349"/>
              <a:ext cx="1986167" cy="106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0" name="Flowchart: Decision 129"/>
            <p:cNvSpPr/>
            <p:nvPr/>
          </p:nvSpPr>
          <p:spPr>
            <a:xfrm>
              <a:off x="3286182" y="3769418"/>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lowchart: Decision 130"/>
            <p:cNvSpPr/>
            <p:nvPr/>
          </p:nvSpPr>
          <p:spPr>
            <a:xfrm>
              <a:off x="5275995" y="3772435"/>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p:cNvGrpSpPr/>
          <p:nvPr/>
        </p:nvGrpSpPr>
        <p:grpSpPr>
          <a:xfrm>
            <a:off x="4079129" y="4367232"/>
            <a:ext cx="1687857" cy="317122"/>
            <a:chOff x="3308971" y="4101922"/>
            <a:chExt cx="2083331" cy="317122"/>
          </a:xfrm>
        </p:grpSpPr>
        <p:sp>
          <p:nvSpPr>
            <p:cNvPr id="133" name="TextBox 132"/>
            <p:cNvSpPr txBox="1"/>
            <p:nvPr/>
          </p:nvSpPr>
          <p:spPr>
            <a:xfrm>
              <a:off x="3666946" y="4101922"/>
              <a:ext cx="1564265" cy="246221"/>
            </a:xfrm>
            <a:prstGeom prst="rect">
              <a:avLst/>
            </a:prstGeom>
            <a:noFill/>
          </p:spPr>
          <p:txBody>
            <a:bodyPr wrap="square" rtlCol="0">
              <a:spAutoFit/>
            </a:bodyPr>
            <a:lstStyle/>
            <a:p>
              <a:pPr algn="ctr"/>
              <a:r>
                <a:rPr lang="en-US" sz="1000" b="1" dirty="0"/>
                <a:t>Market Operations</a:t>
              </a:r>
              <a:endParaRPr lang="en-US" sz="1000" dirty="0"/>
            </a:p>
          </p:txBody>
        </p:sp>
        <p:cxnSp>
          <p:nvCxnSpPr>
            <p:cNvPr id="134" name="Straight Connector 133"/>
            <p:cNvCxnSpPr/>
            <p:nvPr/>
          </p:nvCxnSpPr>
          <p:spPr>
            <a:xfrm flipV="1">
              <a:off x="3349457" y="4338095"/>
              <a:ext cx="1986167" cy="106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5" name="Flowchart: Decision 134"/>
            <p:cNvSpPr/>
            <p:nvPr/>
          </p:nvSpPr>
          <p:spPr>
            <a:xfrm>
              <a:off x="3308971" y="4260164"/>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Flowchart: Decision 135"/>
            <p:cNvSpPr/>
            <p:nvPr/>
          </p:nvSpPr>
          <p:spPr>
            <a:xfrm>
              <a:off x="5298784" y="4263181"/>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7" name="Flowchart: Decision 136"/>
          <p:cNvSpPr/>
          <p:nvPr/>
        </p:nvSpPr>
        <p:spPr>
          <a:xfrm>
            <a:off x="2640532"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p:cNvSpPr txBox="1"/>
          <p:nvPr/>
        </p:nvSpPr>
        <p:spPr>
          <a:xfrm>
            <a:off x="91030" y="2184839"/>
            <a:ext cx="1536446" cy="276999"/>
          </a:xfrm>
          <a:prstGeom prst="rect">
            <a:avLst/>
          </a:prstGeom>
          <a:noFill/>
        </p:spPr>
        <p:txBody>
          <a:bodyPr wrap="none" rtlCol="0">
            <a:spAutoFit/>
          </a:bodyPr>
          <a:lstStyle/>
          <a:p>
            <a:r>
              <a:rPr lang="en-US" sz="1200" b="1" dirty="0"/>
              <a:t>Advisory Group Mtgs</a:t>
            </a:r>
          </a:p>
        </p:txBody>
      </p:sp>
      <p:sp>
        <p:nvSpPr>
          <p:cNvPr id="139" name="TextBox 138"/>
          <p:cNvSpPr txBox="1"/>
          <p:nvPr/>
        </p:nvSpPr>
        <p:spPr>
          <a:xfrm>
            <a:off x="91030" y="3350935"/>
            <a:ext cx="1471557" cy="461665"/>
          </a:xfrm>
          <a:prstGeom prst="rect">
            <a:avLst/>
          </a:prstGeom>
          <a:noFill/>
        </p:spPr>
        <p:txBody>
          <a:bodyPr wrap="none" rtlCol="0">
            <a:spAutoFit/>
          </a:bodyPr>
          <a:lstStyle/>
          <a:p>
            <a:r>
              <a:rPr lang="en-US" sz="1200" b="1" dirty="0"/>
              <a:t>Supplemental DSIP</a:t>
            </a:r>
          </a:p>
          <a:p>
            <a:r>
              <a:rPr lang="en-US" sz="1200" b="1" dirty="0"/>
              <a:t>Engagement Groups</a:t>
            </a:r>
          </a:p>
        </p:txBody>
      </p:sp>
      <p:sp>
        <p:nvSpPr>
          <p:cNvPr id="140" name="Flowchart: Decision 139"/>
          <p:cNvSpPr/>
          <p:nvPr/>
        </p:nvSpPr>
        <p:spPr>
          <a:xfrm>
            <a:off x="4608669" y="1825338"/>
            <a:ext cx="93518" cy="155863"/>
          </a:xfrm>
          <a:prstGeom prst="flowChartDecision">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41" name="Flowchart: Decision 140"/>
          <p:cNvSpPr/>
          <p:nvPr/>
        </p:nvSpPr>
        <p:spPr>
          <a:xfrm>
            <a:off x="2952597" y="1825338"/>
            <a:ext cx="93518" cy="155863"/>
          </a:xfrm>
          <a:prstGeom prst="flowChartDecision">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42" name="TextBox 141"/>
          <p:cNvSpPr txBox="1"/>
          <p:nvPr/>
        </p:nvSpPr>
        <p:spPr>
          <a:xfrm>
            <a:off x="1554567" y="1764770"/>
            <a:ext cx="1423788" cy="276999"/>
          </a:xfrm>
          <a:prstGeom prst="rect">
            <a:avLst/>
          </a:prstGeom>
          <a:noFill/>
        </p:spPr>
        <p:txBody>
          <a:bodyPr wrap="none" rtlCol="0">
            <a:spAutoFit/>
          </a:bodyPr>
          <a:lstStyle/>
          <a:p>
            <a:r>
              <a:rPr lang="en-US" sz="1200" dirty="0"/>
              <a:t>DSIP Final Guidance</a:t>
            </a:r>
          </a:p>
        </p:txBody>
      </p:sp>
      <p:sp>
        <p:nvSpPr>
          <p:cNvPr id="143" name="TextBox 142"/>
          <p:cNvSpPr txBox="1"/>
          <p:nvPr/>
        </p:nvSpPr>
        <p:spPr>
          <a:xfrm>
            <a:off x="3364963" y="1764770"/>
            <a:ext cx="1277914" cy="276999"/>
          </a:xfrm>
          <a:prstGeom prst="rect">
            <a:avLst/>
          </a:prstGeom>
          <a:noFill/>
        </p:spPr>
        <p:txBody>
          <a:bodyPr wrap="none" rtlCol="0">
            <a:spAutoFit/>
          </a:bodyPr>
          <a:lstStyle/>
          <a:p>
            <a:r>
              <a:rPr lang="en-US" sz="1200" dirty="0"/>
              <a:t>Initial DSIP Filings</a:t>
            </a:r>
          </a:p>
        </p:txBody>
      </p:sp>
      <p:sp>
        <p:nvSpPr>
          <p:cNvPr id="144" name="TextBox 143"/>
          <p:cNvSpPr txBox="1"/>
          <p:nvPr/>
        </p:nvSpPr>
        <p:spPr>
          <a:xfrm>
            <a:off x="5639367" y="1764770"/>
            <a:ext cx="1789208" cy="276999"/>
          </a:xfrm>
          <a:prstGeom prst="rect">
            <a:avLst/>
          </a:prstGeom>
          <a:noFill/>
        </p:spPr>
        <p:txBody>
          <a:bodyPr wrap="none" rtlCol="0">
            <a:spAutoFit/>
          </a:bodyPr>
          <a:lstStyle/>
          <a:p>
            <a:r>
              <a:rPr lang="en-US" sz="1200" dirty="0"/>
              <a:t>Supplemental DSIP Filing</a:t>
            </a:r>
          </a:p>
        </p:txBody>
      </p:sp>
      <p:sp>
        <p:nvSpPr>
          <p:cNvPr id="145" name="Rectangle 144"/>
          <p:cNvSpPr/>
          <p:nvPr/>
        </p:nvSpPr>
        <p:spPr>
          <a:xfrm>
            <a:off x="91030" y="4965253"/>
            <a:ext cx="8963852" cy="4902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p:cNvSpPr txBox="1"/>
          <p:nvPr/>
        </p:nvSpPr>
        <p:spPr>
          <a:xfrm>
            <a:off x="91030" y="4979539"/>
            <a:ext cx="1392882" cy="461665"/>
          </a:xfrm>
          <a:prstGeom prst="rect">
            <a:avLst/>
          </a:prstGeom>
          <a:noFill/>
        </p:spPr>
        <p:txBody>
          <a:bodyPr wrap="none" rtlCol="0">
            <a:spAutoFit/>
          </a:bodyPr>
          <a:lstStyle/>
          <a:p>
            <a:r>
              <a:rPr lang="en-US" sz="1200" b="1" dirty="0"/>
              <a:t>Stakeholder</a:t>
            </a:r>
          </a:p>
          <a:p>
            <a:r>
              <a:rPr lang="en-US" sz="1200" b="1" dirty="0"/>
              <a:t>Technical </a:t>
            </a:r>
            <a:r>
              <a:rPr lang="en-US" sz="1200" b="1" dirty="0" err="1"/>
              <a:t>Confs</a:t>
            </a:r>
            <a:r>
              <a:rPr lang="en-US" sz="1200" b="1" dirty="0" smtClean="0"/>
              <a:t>***</a:t>
            </a:r>
            <a:endParaRPr lang="en-US" sz="1200" b="1" dirty="0"/>
          </a:p>
        </p:txBody>
      </p:sp>
      <p:sp>
        <p:nvSpPr>
          <p:cNvPr id="147" name="Flowchart: Decision 146"/>
          <p:cNvSpPr/>
          <p:nvPr/>
        </p:nvSpPr>
        <p:spPr>
          <a:xfrm>
            <a:off x="1696260" y="5132438"/>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lowchart: Decision 147"/>
          <p:cNvSpPr/>
          <p:nvPr/>
        </p:nvSpPr>
        <p:spPr>
          <a:xfrm>
            <a:off x="5104086" y="5178488"/>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lowchart: Decision 148"/>
          <p:cNvSpPr/>
          <p:nvPr/>
        </p:nvSpPr>
        <p:spPr>
          <a:xfrm>
            <a:off x="5831491" y="5163635"/>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0" name="Straight Connector 149"/>
          <p:cNvCxnSpPr/>
          <p:nvPr/>
        </p:nvCxnSpPr>
        <p:spPr>
          <a:xfrm>
            <a:off x="3319919" y="2902230"/>
            <a:ext cx="893420" cy="403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1" name="Flowchart: Decision 150"/>
          <p:cNvSpPr/>
          <p:nvPr/>
        </p:nvSpPr>
        <p:spPr>
          <a:xfrm>
            <a:off x="3279433" y="2823237"/>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lowchart: Decision 151"/>
          <p:cNvSpPr/>
          <p:nvPr/>
        </p:nvSpPr>
        <p:spPr>
          <a:xfrm>
            <a:off x="4188172" y="2823237"/>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3" name="Straight Connector 152"/>
          <p:cNvCxnSpPr/>
          <p:nvPr/>
        </p:nvCxnSpPr>
        <p:spPr>
          <a:xfrm>
            <a:off x="700677"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469059" y="1113845"/>
            <a:ext cx="466040" cy="400110"/>
          </a:xfrm>
          <a:prstGeom prst="rect">
            <a:avLst/>
          </a:prstGeom>
          <a:noFill/>
        </p:spPr>
        <p:txBody>
          <a:bodyPr wrap="square" rtlCol="0">
            <a:spAutoFit/>
          </a:bodyPr>
          <a:lstStyle/>
          <a:p>
            <a:pPr algn="ctr"/>
            <a:r>
              <a:rPr lang="en-US" sz="1000" b="1" dirty="0"/>
              <a:t>Jan 2016</a:t>
            </a:r>
          </a:p>
        </p:txBody>
      </p:sp>
      <p:sp>
        <p:nvSpPr>
          <p:cNvPr id="155" name="Rectangle 154"/>
          <p:cNvSpPr/>
          <p:nvPr/>
        </p:nvSpPr>
        <p:spPr>
          <a:xfrm>
            <a:off x="91030" y="2692270"/>
            <a:ext cx="8963852" cy="4902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TextBox 155"/>
          <p:cNvSpPr txBox="1"/>
          <p:nvPr/>
        </p:nvSpPr>
        <p:spPr>
          <a:xfrm>
            <a:off x="91030" y="2684809"/>
            <a:ext cx="1853200" cy="461665"/>
          </a:xfrm>
          <a:prstGeom prst="rect">
            <a:avLst/>
          </a:prstGeom>
          <a:noFill/>
        </p:spPr>
        <p:txBody>
          <a:bodyPr wrap="none" rtlCol="0">
            <a:spAutoFit/>
          </a:bodyPr>
          <a:lstStyle/>
          <a:p>
            <a:r>
              <a:rPr lang="en-US" sz="1200" b="1" dirty="0"/>
              <a:t>Initial DSIP </a:t>
            </a:r>
          </a:p>
          <a:p>
            <a:r>
              <a:rPr lang="en-US" sz="1200" b="1" dirty="0"/>
              <a:t>Stakeholder Engagement*</a:t>
            </a:r>
          </a:p>
        </p:txBody>
      </p:sp>
      <p:cxnSp>
        <p:nvCxnSpPr>
          <p:cNvPr id="157" name="Straight Connector 156"/>
          <p:cNvCxnSpPr/>
          <p:nvPr/>
        </p:nvCxnSpPr>
        <p:spPr>
          <a:xfrm>
            <a:off x="3385572" y="2862311"/>
            <a:ext cx="893420" cy="403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8" name="Flowchart: Decision 157"/>
          <p:cNvSpPr/>
          <p:nvPr/>
        </p:nvSpPr>
        <p:spPr>
          <a:xfrm>
            <a:off x="3345086" y="2783318"/>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lowchart: Decision 158"/>
          <p:cNvSpPr/>
          <p:nvPr/>
        </p:nvSpPr>
        <p:spPr>
          <a:xfrm>
            <a:off x="4253825" y="2783318"/>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lowchart: Decision 80"/>
          <p:cNvSpPr/>
          <p:nvPr/>
        </p:nvSpPr>
        <p:spPr>
          <a:xfrm>
            <a:off x="6533971" y="5163635"/>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1671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Engagement Opportunities</a:t>
            </a:r>
            <a:endParaRPr lang="en-US" dirty="0"/>
          </a:p>
        </p:txBody>
      </p:sp>
      <p:sp>
        <p:nvSpPr>
          <p:cNvPr id="3" name="TextBox 2"/>
          <p:cNvSpPr txBox="1"/>
          <p:nvPr/>
        </p:nvSpPr>
        <p:spPr>
          <a:xfrm>
            <a:off x="484095" y="1064302"/>
            <a:ext cx="8075289" cy="4016484"/>
          </a:xfrm>
          <a:prstGeom prst="rect">
            <a:avLst/>
          </a:prstGeom>
          <a:noFill/>
        </p:spPr>
        <p:txBody>
          <a:bodyPr wrap="square" rtlCol="0">
            <a:spAutoFit/>
          </a:bodyPr>
          <a:lstStyle/>
          <a:p>
            <a:r>
              <a:rPr lang="en-US" sz="2000" dirty="0" smtClean="0"/>
              <a:t>There are many opportunities to get involved in the Joint Utilities Stakeholder Engagement Effort</a:t>
            </a:r>
          </a:p>
          <a:p>
            <a:endParaRPr lang="en-US" sz="2000" dirty="0"/>
          </a:p>
          <a:p>
            <a:pPr marL="285750" indent="-285750">
              <a:spcBef>
                <a:spcPts val="600"/>
              </a:spcBef>
              <a:spcAft>
                <a:spcPts val="600"/>
              </a:spcAft>
              <a:buFont typeface="Wingdings" panose="05000000000000000000" pitchFamily="2" charset="2"/>
              <a:buChar char="Ø"/>
            </a:pPr>
            <a:r>
              <a:rPr lang="en-US" sz="2000" dirty="0" smtClean="0"/>
              <a:t>Conveniently participate in Engagement </a:t>
            </a:r>
            <a:r>
              <a:rPr lang="en-US" sz="2000" dirty="0"/>
              <a:t>Group </a:t>
            </a:r>
            <a:r>
              <a:rPr lang="en-US" sz="2000" dirty="0" smtClean="0"/>
              <a:t>Meetings in person or through webinar access </a:t>
            </a:r>
          </a:p>
          <a:p>
            <a:pPr marL="285750" indent="-285750">
              <a:spcBef>
                <a:spcPts val="600"/>
              </a:spcBef>
              <a:spcAft>
                <a:spcPts val="600"/>
              </a:spcAft>
              <a:buFont typeface="Wingdings" panose="05000000000000000000" pitchFamily="2" charset="2"/>
              <a:buChar char="Ø"/>
            </a:pPr>
            <a:r>
              <a:rPr lang="en-US" sz="2000" dirty="0" smtClean="0"/>
              <a:t>Attend a technical conference in July, August and September</a:t>
            </a:r>
          </a:p>
          <a:p>
            <a:pPr marL="285750" indent="-285750">
              <a:spcBef>
                <a:spcPts val="600"/>
              </a:spcBef>
              <a:spcAft>
                <a:spcPts val="600"/>
              </a:spcAft>
              <a:buFont typeface="Wingdings" panose="05000000000000000000" pitchFamily="2" charset="2"/>
              <a:buChar char="Ø"/>
            </a:pPr>
            <a:r>
              <a:rPr lang="en-US" sz="2000" dirty="0" smtClean="0"/>
              <a:t>Visit the Joint Utilities of New York website to learn more about the JU stakeholder engagement effort and potential opportunities for involvement: </a:t>
            </a:r>
            <a:r>
              <a:rPr lang="en-US" sz="2000" dirty="0" smtClean="0">
                <a:hlinkClick r:id="rId2"/>
              </a:rPr>
              <a:t>www.jointutilitiesofny.org</a:t>
            </a:r>
            <a:r>
              <a:rPr lang="en-US" sz="2000" dirty="0" smtClean="0"/>
              <a:t> </a:t>
            </a:r>
          </a:p>
          <a:p>
            <a:pPr marL="285750" indent="-285750">
              <a:spcBef>
                <a:spcPts val="600"/>
              </a:spcBef>
              <a:spcAft>
                <a:spcPts val="600"/>
              </a:spcAft>
              <a:buFont typeface="Wingdings" panose="05000000000000000000" pitchFamily="2" charset="2"/>
              <a:buChar char="Ø"/>
            </a:pPr>
            <a:r>
              <a:rPr lang="en-US" sz="2000" dirty="0" smtClean="0"/>
              <a:t>Email us at </a:t>
            </a:r>
            <a:r>
              <a:rPr lang="en-US" sz="2000" dirty="0" smtClean="0">
                <a:hlinkClick r:id="rId3"/>
              </a:rPr>
              <a:t>info@jointutilitiesofny.org</a:t>
            </a:r>
            <a:r>
              <a:rPr lang="en-US" sz="2000" dirty="0" smtClean="0"/>
              <a:t> for additional information or with questions and concerns</a:t>
            </a:r>
          </a:p>
        </p:txBody>
      </p:sp>
    </p:spTree>
    <p:extLst>
      <p:ext uri="{BB962C8B-B14F-4D97-AF65-F5344CB8AC3E}">
        <p14:creationId xmlns:p14="http://schemas.microsoft.com/office/powerpoint/2010/main" val="3883495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p:cNvGraphicFramePr>
            <a:graphicFrameLocks noGrp="1"/>
          </p:cNvGraphicFramePr>
          <p:nvPr>
            <p:extLst>
              <p:ext uri="{D42A27DB-BD31-4B8C-83A1-F6EECF244321}">
                <p14:modId xmlns:p14="http://schemas.microsoft.com/office/powerpoint/2010/main" val="1053658548"/>
              </p:ext>
            </p:extLst>
          </p:nvPr>
        </p:nvGraphicFramePr>
        <p:xfrm>
          <a:off x="238000" y="2716332"/>
          <a:ext cx="4242015" cy="3285980"/>
        </p:xfrm>
        <a:graphic>
          <a:graphicData uri="http://schemas.openxmlformats.org/drawingml/2006/table">
            <a:tbl>
              <a:tblPr firstRow="1" bandRow="1">
                <a:tableStyleId>{5C22544A-7EE6-4342-B048-85BDC9FD1C3A}</a:tableStyleId>
              </a:tblPr>
              <a:tblGrid>
                <a:gridCol w="631906"/>
                <a:gridCol w="1095509"/>
                <a:gridCol w="889000"/>
                <a:gridCol w="977900"/>
                <a:gridCol w="647700"/>
              </a:tblGrid>
              <a:tr h="266859">
                <a:tc>
                  <a:txBody>
                    <a:bodyPr/>
                    <a:lstStyle/>
                    <a:p>
                      <a:pPr algn="ctr"/>
                      <a:r>
                        <a:rPr lang="en-US" sz="1200" dirty="0" smtClean="0"/>
                        <a:t>M</a:t>
                      </a:r>
                      <a:endParaRPr lang="en-US" sz="1200" dirty="0"/>
                    </a:p>
                  </a:txBody>
                  <a:tcPr/>
                </a:tc>
                <a:tc>
                  <a:txBody>
                    <a:bodyPr/>
                    <a:lstStyle/>
                    <a:p>
                      <a:pPr algn="ctr"/>
                      <a:r>
                        <a:rPr lang="en-US" sz="1200" dirty="0" smtClean="0"/>
                        <a:t>T</a:t>
                      </a:r>
                      <a:endParaRPr lang="en-US" sz="1200" dirty="0"/>
                    </a:p>
                  </a:txBody>
                  <a:tcPr/>
                </a:tc>
                <a:tc>
                  <a:txBody>
                    <a:bodyPr/>
                    <a:lstStyle/>
                    <a:p>
                      <a:pPr algn="ctr"/>
                      <a:r>
                        <a:rPr lang="en-US" sz="1200" dirty="0" smtClean="0"/>
                        <a:t>W</a:t>
                      </a:r>
                      <a:endParaRPr lang="en-US" sz="1200" dirty="0"/>
                    </a:p>
                  </a:txBody>
                  <a:tcPr/>
                </a:tc>
                <a:tc>
                  <a:txBody>
                    <a:bodyPr/>
                    <a:lstStyle/>
                    <a:p>
                      <a:pPr algn="ctr"/>
                      <a:r>
                        <a:rPr lang="en-US" sz="1200" dirty="0" err="1" smtClean="0"/>
                        <a:t>Th</a:t>
                      </a:r>
                      <a:endParaRPr lang="en-US" sz="1200" dirty="0"/>
                    </a:p>
                  </a:txBody>
                  <a:tcPr/>
                </a:tc>
                <a:tc>
                  <a:txBody>
                    <a:bodyPr/>
                    <a:lstStyle/>
                    <a:p>
                      <a:pPr algn="ctr"/>
                      <a:r>
                        <a:rPr lang="en-US" sz="1200" dirty="0" smtClean="0"/>
                        <a:t>F</a:t>
                      </a:r>
                      <a:endParaRPr lang="en-US" sz="1200" dirty="0"/>
                    </a:p>
                  </a:txBody>
                  <a:tcPr/>
                </a:tc>
              </a:tr>
              <a:tr h="649915">
                <a:tc>
                  <a:txBody>
                    <a:bodyPr/>
                    <a:lstStyle/>
                    <a:p>
                      <a:endParaRPr lang="en-US" sz="1100" dirty="0"/>
                    </a:p>
                  </a:txBody>
                  <a:tcPr/>
                </a:tc>
                <a:tc>
                  <a:txBody>
                    <a:bodyPr/>
                    <a:lstStyle/>
                    <a:p>
                      <a:endParaRPr lang="en-US" sz="1100"/>
                    </a:p>
                  </a:txBody>
                  <a:tcPr/>
                </a:tc>
                <a:tc>
                  <a:txBody>
                    <a:bodyPr/>
                    <a:lstStyle/>
                    <a:p>
                      <a:r>
                        <a:rPr lang="en-US" sz="1100" dirty="0" smtClean="0">
                          <a:solidFill>
                            <a:schemeClr val="bg1"/>
                          </a:solidFill>
                        </a:rPr>
                        <a:t>6/1</a:t>
                      </a:r>
                    </a:p>
                    <a:p>
                      <a:pPr algn="ctr"/>
                      <a:r>
                        <a:rPr lang="en-US" sz="1100" dirty="0" smtClean="0">
                          <a:solidFill>
                            <a:schemeClr val="bg1"/>
                          </a:solidFill>
                        </a:rPr>
                        <a:t>AG F2F</a:t>
                      </a:r>
                    </a:p>
                    <a:p>
                      <a:pPr algn="ctr"/>
                      <a:r>
                        <a:rPr lang="en-US" sz="1100" dirty="0" smtClean="0">
                          <a:solidFill>
                            <a:schemeClr val="bg1"/>
                          </a:solidFill>
                        </a:rPr>
                        <a:t>Albany </a:t>
                      </a:r>
                      <a:endParaRPr lang="en-US" sz="1100" dirty="0">
                        <a:solidFill>
                          <a:schemeClr val="bg1"/>
                        </a:solidFill>
                      </a:endParaRPr>
                    </a:p>
                  </a:txBody>
                  <a:tcPr>
                    <a:solidFill>
                      <a:srgbClr val="7030A0"/>
                    </a:solidFill>
                  </a:tcPr>
                </a:tc>
                <a:tc>
                  <a:txBody>
                    <a:bodyPr/>
                    <a:lstStyle/>
                    <a:p>
                      <a:r>
                        <a:rPr lang="en-US" sz="1100" dirty="0" smtClean="0">
                          <a:solidFill>
                            <a:schemeClr val="bg1"/>
                          </a:solidFill>
                        </a:rPr>
                        <a:t>6/2 Albany</a:t>
                      </a:r>
                    </a:p>
                    <a:p>
                      <a:pPr algn="ctr"/>
                      <a:r>
                        <a:rPr lang="en-US" sz="1100" dirty="0" smtClean="0">
                          <a:solidFill>
                            <a:schemeClr val="bg1"/>
                          </a:solidFill>
                        </a:rPr>
                        <a:t>DP EG</a:t>
                      </a:r>
                      <a:r>
                        <a:rPr lang="en-US" sz="1100" baseline="0" dirty="0" smtClean="0">
                          <a:solidFill>
                            <a:schemeClr val="bg1"/>
                          </a:solidFill>
                        </a:rPr>
                        <a:t>  </a:t>
                      </a:r>
                    </a:p>
                    <a:p>
                      <a:pPr algn="ctr"/>
                      <a:r>
                        <a:rPr lang="en-US" sz="1100" baseline="0" dirty="0" smtClean="0">
                          <a:solidFill>
                            <a:schemeClr val="bg1"/>
                          </a:solidFill>
                        </a:rPr>
                        <a:t>GO EG</a:t>
                      </a:r>
                      <a:endParaRPr lang="en-US" sz="1100" dirty="0">
                        <a:solidFill>
                          <a:schemeClr val="bg1"/>
                        </a:solidFill>
                      </a:endParaRPr>
                    </a:p>
                  </a:txBody>
                  <a:tcPr>
                    <a:solidFill>
                      <a:srgbClr val="00B050"/>
                    </a:solidFill>
                  </a:tcPr>
                </a:tc>
                <a:tc>
                  <a:txBody>
                    <a:bodyPr/>
                    <a:lstStyle/>
                    <a:p>
                      <a:r>
                        <a:rPr lang="en-US" sz="1100" dirty="0" smtClean="0"/>
                        <a:t>6/3</a:t>
                      </a:r>
                      <a:endParaRPr lang="en-US" sz="1100" dirty="0"/>
                    </a:p>
                  </a:txBody>
                  <a:tcPr/>
                </a:tc>
              </a:tr>
              <a:tr h="466606">
                <a:tc>
                  <a:txBody>
                    <a:bodyPr/>
                    <a:lstStyle/>
                    <a:p>
                      <a:r>
                        <a:rPr lang="en-US" sz="1100" dirty="0" smtClean="0"/>
                        <a:t>6/6</a:t>
                      </a:r>
                      <a:endParaRPr lang="en-US" sz="1100" dirty="0"/>
                    </a:p>
                  </a:txBody>
                  <a:tcPr/>
                </a:tc>
                <a:tc>
                  <a:txBody>
                    <a:bodyPr/>
                    <a:lstStyle/>
                    <a:p>
                      <a:r>
                        <a:rPr lang="en-US" sz="1100" dirty="0" smtClean="0"/>
                        <a:t>6/7</a:t>
                      </a:r>
                      <a:endParaRPr lang="en-US" sz="1100" dirty="0"/>
                    </a:p>
                  </a:txBody>
                  <a:tcPr/>
                </a:tc>
                <a:tc>
                  <a:txBody>
                    <a:bodyPr/>
                    <a:lstStyle/>
                    <a:p>
                      <a:r>
                        <a:rPr lang="en-US" sz="1100" dirty="0" smtClean="0">
                          <a:solidFill>
                            <a:schemeClr val="bg1"/>
                          </a:solidFill>
                        </a:rPr>
                        <a:t>6/8 - virtual</a:t>
                      </a:r>
                    </a:p>
                    <a:p>
                      <a:pPr algn="ctr"/>
                      <a:r>
                        <a:rPr lang="en-US" sz="1100" dirty="0" smtClean="0">
                          <a:solidFill>
                            <a:schemeClr val="bg1"/>
                          </a:solidFill>
                        </a:rPr>
                        <a:t>DP EG</a:t>
                      </a:r>
                    </a:p>
                  </a:txBody>
                  <a:tcPr>
                    <a:solidFill>
                      <a:srgbClr val="00B050"/>
                    </a:solidFill>
                  </a:tcPr>
                </a:tc>
                <a:tc>
                  <a:txBody>
                    <a:bodyPr/>
                    <a:lstStyle/>
                    <a:p>
                      <a:r>
                        <a:rPr lang="en-US" sz="1100" dirty="0" smtClean="0">
                          <a:solidFill>
                            <a:schemeClr val="tx1"/>
                          </a:solidFill>
                        </a:rPr>
                        <a:t>6/9</a:t>
                      </a:r>
                    </a:p>
                    <a:p>
                      <a:endParaRPr lang="en-US" sz="1100" dirty="0" smtClean="0">
                        <a:solidFill>
                          <a:schemeClr val="tx1"/>
                        </a:solidFill>
                      </a:endParaRPr>
                    </a:p>
                  </a:txBody>
                  <a:tcPr>
                    <a:solidFill>
                      <a:srgbClr val="EAEFF7"/>
                    </a:solidFill>
                  </a:tcPr>
                </a:tc>
                <a:tc>
                  <a:txBody>
                    <a:bodyPr/>
                    <a:lstStyle/>
                    <a:p>
                      <a:r>
                        <a:rPr lang="en-US" sz="1100" dirty="0" smtClean="0"/>
                        <a:t>6/10</a:t>
                      </a:r>
                      <a:endParaRPr lang="en-US" sz="1100" dirty="0"/>
                    </a:p>
                  </a:txBody>
                  <a:tcPr/>
                </a:tc>
              </a:tr>
              <a:tr h="649915">
                <a:tc>
                  <a:txBody>
                    <a:bodyPr/>
                    <a:lstStyle/>
                    <a:p>
                      <a:r>
                        <a:rPr lang="en-US" sz="1100" dirty="0" smtClean="0"/>
                        <a:t>6/13</a:t>
                      </a:r>
                      <a:endParaRPr lang="en-US" sz="1100" dirty="0"/>
                    </a:p>
                  </a:txBody>
                  <a:tcPr/>
                </a:tc>
                <a:tc>
                  <a:txBody>
                    <a:bodyPr/>
                    <a:lstStyle/>
                    <a:p>
                      <a:r>
                        <a:rPr lang="en-US" sz="1100" dirty="0" smtClean="0"/>
                        <a:t>6/14</a:t>
                      </a:r>
                    </a:p>
                    <a:p>
                      <a:endParaRPr lang="en-US" sz="1100" dirty="0"/>
                    </a:p>
                  </a:txBody>
                  <a:tcPr/>
                </a:tc>
                <a:tc>
                  <a:txBody>
                    <a:bodyPr/>
                    <a:lstStyle/>
                    <a:p>
                      <a:r>
                        <a:rPr lang="en-US" sz="1100" dirty="0" smtClean="0"/>
                        <a:t>6/15</a:t>
                      </a:r>
                      <a:endParaRPr lang="en-US" sz="1100" dirty="0"/>
                    </a:p>
                  </a:txBody>
                  <a:tcPr/>
                </a:tc>
                <a:tc>
                  <a:txBody>
                    <a:bodyPr/>
                    <a:lstStyle/>
                    <a:p>
                      <a:r>
                        <a:rPr lang="en-US" sz="1100" dirty="0" smtClean="0">
                          <a:solidFill>
                            <a:schemeClr val="bg1"/>
                          </a:solidFill>
                        </a:rPr>
                        <a:t>6/16 NYC</a:t>
                      </a:r>
                    </a:p>
                    <a:p>
                      <a:pPr algn="ctr"/>
                      <a:r>
                        <a:rPr lang="en-US" sz="1100" dirty="0" smtClean="0">
                          <a:solidFill>
                            <a:schemeClr val="bg1"/>
                          </a:solidFill>
                        </a:rPr>
                        <a:t>DP EG</a:t>
                      </a:r>
                      <a:r>
                        <a:rPr lang="en-US" sz="1100" baseline="0" dirty="0" smtClean="0">
                          <a:solidFill>
                            <a:schemeClr val="bg1"/>
                          </a:solidFill>
                        </a:rPr>
                        <a:t>  </a:t>
                      </a:r>
                    </a:p>
                    <a:p>
                      <a:pPr algn="ctr"/>
                      <a:r>
                        <a:rPr lang="en-US" sz="1100" baseline="0" dirty="0" smtClean="0">
                          <a:solidFill>
                            <a:schemeClr val="bg1"/>
                          </a:solidFill>
                        </a:rPr>
                        <a:t>GO  EG</a:t>
                      </a:r>
                      <a:endParaRPr lang="en-US" sz="1100" dirty="0">
                        <a:solidFill>
                          <a:schemeClr val="bg1"/>
                        </a:solidFill>
                      </a:endParaRPr>
                    </a:p>
                  </a:txBody>
                  <a:tcPr>
                    <a:solidFill>
                      <a:srgbClr val="00B050"/>
                    </a:solidFill>
                  </a:tcPr>
                </a:tc>
                <a:tc>
                  <a:txBody>
                    <a:bodyPr/>
                    <a:lstStyle/>
                    <a:p>
                      <a:r>
                        <a:rPr lang="en-US" sz="1100" dirty="0" smtClean="0"/>
                        <a:t>6/17</a:t>
                      </a:r>
                      <a:endParaRPr lang="en-US" sz="1100" dirty="0"/>
                    </a:p>
                  </a:txBody>
                  <a:tcPr/>
                </a:tc>
              </a:tr>
              <a:tr h="393448">
                <a:tc>
                  <a:txBody>
                    <a:bodyPr/>
                    <a:lstStyle/>
                    <a:p>
                      <a:r>
                        <a:rPr lang="en-US" sz="1100" dirty="0" smtClean="0"/>
                        <a:t>6/20</a:t>
                      </a:r>
                      <a:endParaRPr lang="en-US" sz="1100" dirty="0"/>
                    </a:p>
                  </a:txBody>
                  <a:tcPr/>
                </a:tc>
                <a:tc>
                  <a:txBody>
                    <a:bodyPr/>
                    <a:lstStyle/>
                    <a:p>
                      <a:r>
                        <a:rPr lang="en-US" sz="1100" dirty="0" smtClean="0"/>
                        <a:t>6/21</a:t>
                      </a:r>
                    </a:p>
                  </a:txBody>
                  <a:tcPr/>
                </a:tc>
                <a:tc>
                  <a:txBody>
                    <a:bodyPr/>
                    <a:lstStyle/>
                    <a:p>
                      <a:r>
                        <a:rPr lang="en-US" sz="1100" dirty="0" smtClean="0"/>
                        <a:t>6/22</a:t>
                      </a:r>
                      <a:endParaRPr lang="en-US" sz="1100" dirty="0"/>
                    </a:p>
                  </a:txBody>
                  <a:tcPr/>
                </a:tc>
                <a:tc>
                  <a:txBody>
                    <a:bodyPr/>
                    <a:lstStyle/>
                    <a:p>
                      <a:r>
                        <a:rPr lang="en-US" sz="1100" dirty="0" smtClean="0">
                          <a:solidFill>
                            <a:schemeClr val="bg1"/>
                          </a:solidFill>
                        </a:rPr>
                        <a:t>6/23 - virtual</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bg1"/>
                          </a:solidFill>
                        </a:rPr>
                        <a:t>DP EG</a:t>
                      </a:r>
                      <a:r>
                        <a:rPr lang="en-US" sz="1100" baseline="0" dirty="0" smtClean="0">
                          <a:solidFill>
                            <a:schemeClr val="bg1"/>
                          </a:solidFill>
                        </a:rPr>
                        <a:t> </a:t>
                      </a:r>
                      <a:endParaRPr lang="en-US" sz="1100" dirty="0" smtClean="0">
                        <a:solidFill>
                          <a:schemeClr val="bg1"/>
                        </a:solidFill>
                      </a:endParaRPr>
                    </a:p>
                  </a:txBody>
                  <a:tcPr>
                    <a:solidFill>
                      <a:srgbClr val="00B050"/>
                    </a:solidFill>
                  </a:tcPr>
                </a:tc>
                <a:tc>
                  <a:txBody>
                    <a:bodyPr/>
                    <a:lstStyle/>
                    <a:p>
                      <a:r>
                        <a:rPr lang="en-US" sz="1100" dirty="0" smtClean="0"/>
                        <a:t>6/24</a:t>
                      </a:r>
                      <a:endParaRPr lang="en-US" sz="1100" dirty="0"/>
                    </a:p>
                  </a:txBody>
                  <a:tcPr/>
                </a:tc>
              </a:tr>
              <a:tr h="818504">
                <a:tc>
                  <a:txBody>
                    <a:bodyPr/>
                    <a:lstStyle/>
                    <a:p>
                      <a:r>
                        <a:rPr lang="en-US" sz="1100" dirty="0" smtClean="0"/>
                        <a:t>6/27</a:t>
                      </a:r>
                    </a:p>
                    <a:p>
                      <a:endParaRPr lang="en-US" sz="1100" dirty="0"/>
                    </a:p>
                  </a:txBody>
                  <a:tcPr/>
                </a:tc>
                <a:tc>
                  <a:txBody>
                    <a:bodyPr/>
                    <a:lstStyle/>
                    <a:p>
                      <a:r>
                        <a:rPr lang="en-US" sz="1100" dirty="0" smtClean="0">
                          <a:solidFill>
                            <a:schemeClr val="bg1"/>
                          </a:solidFill>
                        </a:rPr>
                        <a:t>6/28 – virtual</a:t>
                      </a:r>
                    </a:p>
                    <a:p>
                      <a:pPr algn="ctr"/>
                      <a:r>
                        <a:rPr lang="en-US" sz="1100" dirty="0" smtClean="0">
                          <a:solidFill>
                            <a:schemeClr val="bg1"/>
                          </a:solidFill>
                        </a:rPr>
                        <a:t>MO </a:t>
                      </a:r>
                      <a:r>
                        <a:rPr lang="en-US" sz="1100" baseline="0" dirty="0" smtClean="0">
                          <a:solidFill>
                            <a:schemeClr val="bg1"/>
                          </a:solidFill>
                        </a:rPr>
                        <a:t> EG kick-off</a:t>
                      </a:r>
                      <a:endParaRPr lang="en-US" sz="1100" dirty="0" smtClean="0">
                        <a:solidFill>
                          <a:schemeClr val="bg1"/>
                        </a:solidFill>
                      </a:endParaRPr>
                    </a:p>
                    <a:p>
                      <a:endParaRPr lang="en-US" sz="1100" dirty="0">
                        <a:solidFill>
                          <a:schemeClr val="bg1"/>
                        </a:solidFill>
                      </a:endParaRPr>
                    </a:p>
                  </a:txBody>
                  <a:tcPr>
                    <a:solidFill>
                      <a:srgbClr val="00B050"/>
                    </a:solidFill>
                  </a:tcPr>
                </a:tc>
                <a:tc>
                  <a:txBody>
                    <a:bodyPr/>
                    <a:lstStyle/>
                    <a:p>
                      <a:r>
                        <a:rPr lang="en-US" sz="1100" dirty="0" smtClean="0">
                          <a:solidFill>
                            <a:schemeClr val="bg1"/>
                          </a:solidFill>
                        </a:rPr>
                        <a:t>6/29</a:t>
                      </a:r>
                    </a:p>
                    <a:p>
                      <a:pPr algn="ctr"/>
                      <a:r>
                        <a:rPr lang="en-US" sz="1100" dirty="0" smtClean="0">
                          <a:solidFill>
                            <a:schemeClr val="bg1"/>
                          </a:solidFill>
                        </a:rPr>
                        <a:t>SE Process Webinar</a:t>
                      </a:r>
                    </a:p>
                    <a:p>
                      <a:pPr algn="ctr"/>
                      <a:r>
                        <a:rPr lang="en-US" sz="1100" dirty="0" smtClean="0">
                          <a:solidFill>
                            <a:schemeClr val="bg1"/>
                          </a:solidFill>
                        </a:rPr>
                        <a:t>9-10:30a</a:t>
                      </a:r>
                      <a:endParaRPr lang="en-US" sz="1100" dirty="0">
                        <a:solidFill>
                          <a:schemeClr val="bg1"/>
                        </a:solidFill>
                      </a:endParaRPr>
                    </a:p>
                  </a:txBody>
                  <a:tcPr>
                    <a:solidFill>
                      <a:srgbClr val="002060"/>
                    </a:solidFill>
                  </a:tcPr>
                </a:tc>
                <a:tc>
                  <a:txBody>
                    <a:bodyPr/>
                    <a:lstStyle/>
                    <a:p>
                      <a:r>
                        <a:rPr lang="en-US" sz="1100" dirty="0" smtClean="0">
                          <a:solidFill>
                            <a:schemeClr val="bg1"/>
                          </a:solidFill>
                        </a:rPr>
                        <a:t>6/30  NYC</a:t>
                      </a:r>
                    </a:p>
                    <a:p>
                      <a:pPr algn="ctr"/>
                      <a:r>
                        <a:rPr lang="en-US" sz="1100" dirty="0" smtClean="0">
                          <a:solidFill>
                            <a:schemeClr val="bg1"/>
                          </a:solidFill>
                        </a:rPr>
                        <a:t>DP </a:t>
                      </a:r>
                      <a:r>
                        <a:rPr lang="en-US" sz="1100" baseline="0" dirty="0" smtClean="0">
                          <a:solidFill>
                            <a:schemeClr val="bg1"/>
                          </a:solidFill>
                        </a:rPr>
                        <a:t>EG   </a:t>
                      </a:r>
                    </a:p>
                    <a:p>
                      <a:pPr algn="ctr"/>
                      <a:r>
                        <a:rPr lang="en-US" sz="1100" baseline="0" dirty="0" smtClean="0">
                          <a:solidFill>
                            <a:schemeClr val="bg1"/>
                          </a:solidFill>
                        </a:rPr>
                        <a:t>GO EG </a:t>
                      </a:r>
                      <a:endParaRPr lang="en-US" sz="1100" dirty="0">
                        <a:solidFill>
                          <a:schemeClr val="bg1"/>
                        </a:solidFill>
                      </a:endParaRPr>
                    </a:p>
                  </a:txBody>
                  <a:tcPr>
                    <a:solidFill>
                      <a:srgbClr val="00B050"/>
                    </a:solidFill>
                  </a:tcPr>
                </a:tc>
                <a:tc>
                  <a:txBody>
                    <a:bodyPr/>
                    <a:lstStyle/>
                    <a:p>
                      <a:r>
                        <a:rPr lang="en-US" sz="1100" dirty="0" smtClean="0"/>
                        <a:t> </a:t>
                      </a:r>
                      <a:endParaRPr lang="en-US" sz="1100" dirty="0"/>
                    </a:p>
                  </a:txBody>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3405601756"/>
              </p:ext>
            </p:extLst>
          </p:nvPr>
        </p:nvGraphicFramePr>
        <p:xfrm>
          <a:off x="4523712" y="352664"/>
          <a:ext cx="4396630" cy="2413000"/>
        </p:xfrm>
        <a:graphic>
          <a:graphicData uri="http://schemas.openxmlformats.org/drawingml/2006/table">
            <a:tbl>
              <a:tblPr firstRow="1" bandRow="1">
                <a:tableStyleId>{5C22544A-7EE6-4342-B048-85BDC9FD1C3A}</a:tableStyleId>
              </a:tblPr>
              <a:tblGrid>
                <a:gridCol w="728639"/>
                <a:gridCol w="800100"/>
                <a:gridCol w="902230"/>
                <a:gridCol w="912019"/>
                <a:gridCol w="1053642"/>
              </a:tblGrid>
              <a:tr h="370840">
                <a:tc>
                  <a:txBody>
                    <a:bodyPr/>
                    <a:lstStyle/>
                    <a:p>
                      <a:pPr algn="ctr"/>
                      <a:r>
                        <a:rPr lang="en-US" sz="1200" dirty="0" smtClean="0"/>
                        <a:t>M</a:t>
                      </a:r>
                      <a:endParaRPr lang="en-US" sz="1200" dirty="0"/>
                    </a:p>
                  </a:txBody>
                  <a:tcPr/>
                </a:tc>
                <a:tc>
                  <a:txBody>
                    <a:bodyPr/>
                    <a:lstStyle/>
                    <a:p>
                      <a:pPr algn="ctr"/>
                      <a:r>
                        <a:rPr lang="en-US" sz="1200" dirty="0" smtClean="0"/>
                        <a:t>T</a:t>
                      </a:r>
                      <a:endParaRPr lang="en-US" sz="1200" dirty="0"/>
                    </a:p>
                  </a:txBody>
                  <a:tcPr/>
                </a:tc>
                <a:tc>
                  <a:txBody>
                    <a:bodyPr/>
                    <a:lstStyle/>
                    <a:p>
                      <a:pPr algn="ctr"/>
                      <a:r>
                        <a:rPr lang="en-US" sz="1200" dirty="0" smtClean="0"/>
                        <a:t>W</a:t>
                      </a:r>
                      <a:endParaRPr lang="en-US" sz="1200" dirty="0"/>
                    </a:p>
                  </a:txBody>
                  <a:tcPr/>
                </a:tc>
                <a:tc>
                  <a:txBody>
                    <a:bodyPr/>
                    <a:lstStyle/>
                    <a:p>
                      <a:pPr algn="ctr"/>
                      <a:r>
                        <a:rPr lang="en-US" sz="1200" dirty="0" err="1" smtClean="0"/>
                        <a:t>Th</a:t>
                      </a:r>
                      <a:endParaRPr lang="en-US" sz="1200" dirty="0"/>
                    </a:p>
                  </a:txBody>
                  <a:tcPr/>
                </a:tc>
                <a:tc>
                  <a:txBody>
                    <a:bodyPr/>
                    <a:lstStyle/>
                    <a:p>
                      <a:pPr algn="ctr"/>
                      <a:r>
                        <a:rPr lang="en-US" sz="1200" dirty="0" smtClean="0"/>
                        <a:t>F</a:t>
                      </a:r>
                      <a:endParaRPr lang="en-US" sz="1200" dirty="0"/>
                    </a:p>
                  </a:txBody>
                  <a:tcPr/>
                </a:tc>
              </a:tr>
              <a:tr h="370840">
                <a:tc>
                  <a:txBody>
                    <a:bodyPr/>
                    <a:lstStyle/>
                    <a:p>
                      <a:r>
                        <a:rPr lang="en-US" sz="1100" dirty="0" smtClean="0"/>
                        <a:t>7/4</a:t>
                      </a:r>
                    </a:p>
                    <a:p>
                      <a:pPr algn="ctr"/>
                      <a:r>
                        <a:rPr lang="en-US" sz="1100" dirty="0" smtClean="0"/>
                        <a:t>Holiday</a:t>
                      </a:r>
                      <a:endParaRPr lang="en-US" sz="1100" dirty="0"/>
                    </a:p>
                  </a:txBody>
                  <a:tcPr/>
                </a:tc>
                <a:tc>
                  <a:txBody>
                    <a:bodyPr/>
                    <a:lstStyle/>
                    <a:p>
                      <a:r>
                        <a:rPr lang="en-US" sz="1100" dirty="0" smtClean="0"/>
                        <a:t>7/5</a:t>
                      </a:r>
                      <a:endParaRPr lang="en-US" sz="1100" dirty="0"/>
                    </a:p>
                  </a:txBody>
                  <a:tcPr/>
                </a:tc>
                <a:tc>
                  <a:txBody>
                    <a:bodyPr/>
                    <a:lstStyle/>
                    <a:p>
                      <a:r>
                        <a:rPr lang="en-US" sz="1100" dirty="0" smtClean="0"/>
                        <a:t>7/6</a:t>
                      </a:r>
                      <a:endParaRPr lang="en-US" sz="1100" dirty="0"/>
                    </a:p>
                  </a:txBody>
                  <a:tcPr/>
                </a:tc>
                <a:tc>
                  <a:txBody>
                    <a:bodyPr/>
                    <a:lstStyle/>
                    <a:p>
                      <a:r>
                        <a:rPr lang="en-US" sz="1100" dirty="0" smtClean="0">
                          <a:solidFill>
                            <a:schemeClr val="tx1"/>
                          </a:solidFill>
                        </a:rPr>
                        <a:t>7/7</a:t>
                      </a:r>
                    </a:p>
                    <a:p>
                      <a:endParaRPr lang="en-US" sz="1100" dirty="0" smtClean="0">
                        <a:solidFill>
                          <a:schemeClr val="tx1"/>
                        </a:solidFill>
                      </a:endParaRPr>
                    </a:p>
                  </a:txBody>
                  <a:tcPr>
                    <a:solidFill>
                      <a:srgbClr val="D2DEEF"/>
                    </a:solidFill>
                  </a:tcPr>
                </a:tc>
                <a:tc>
                  <a:txBody>
                    <a:bodyPr/>
                    <a:lstStyle/>
                    <a:p>
                      <a:r>
                        <a:rPr lang="en-US" sz="1100" dirty="0" smtClean="0"/>
                        <a:t>7/8</a:t>
                      </a:r>
                      <a:endParaRPr lang="en-US" sz="1100" dirty="0"/>
                    </a:p>
                  </a:txBody>
                  <a:tcPr/>
                </a:tc>
              </a:tr>
              <a:tr h="370840">
                <a:tc>
                  <a:txBody>
                    <a:bodyPr/>
                    <a:lstStyle/>
                    <a:p>
                      <a:r>
                        <a:rPr lang="en-US" sz="1100" dirty="0" smtClean="0"/>
                        <a:t>7/11</a:t>
                      </a:r>
                    </a:p>
                    <a:p>
                      <a:endParaRPr lang="en-US" sz="1100" dirty="0" smtClean="0"/>
                    </a:p>
                  </a:txBody>
                  <a:tcPr/>
                </a:tc>
                <a:tc>
                  <a:txBody>
                    <a:bodyPr/>
                    <a:lstStyle/>
                    <a:p>
                      <a:r>
                        <a:rPr lang="en-US" sz="1100" dirty="0" smtClean="0">
                          <a:solidFill>
                            <a:schemeClr val="bg1"/>
                          </a:solidFill>
                        </a:rPr>
                        <a:t>7/12 NYC</a:t>
                      </a:r>
                    </a:p>
                    <a:p>
                      <a:pPr algn="ctr"/>
                      <a:r>
                        <a:rPr lang="en-US" sz="1100" dirty="0" smtClean="0">
                          <a:solidFill>
                            <a:schemeClr val="bg1"/>
                          </a:solidFill>
                        </a:rPr>
                        <a:t>AG F2F</a:t>
                      </a:r>
                    </a:p>
                    <a:p>
                      <a:endParaRPr lang="en-US" sz="1100" dirty="0" smtClean="0">
                        <a:solidFill>
                          <a:schemeClr val="bg1"/>
                        </a:solidFill>
                      </a:endParaRPr>
                    </a:p>
                  </a:txBody>
                  <a:tcPr>
                    <a:solidFill>
                      <a:srgbClr val="7030A0"/>
                    </a:solidFill>
                  </a:tcPr>
                </a:tc>
                <a:tc>
                  <a:txBody>
                    <a:bodyPr/>
                    <a:lstStyle/>
                    <a:p>
                      <a:r>
                        <a:rPr lang="en-US" sz="1100" dirty="0" smtClean="0">
                          <a:solidFill>
                            <a:schemeClr val="bg1"/>
                          </a:solidFill>
                        </a:rPr>
                        <a:t>7/13 </a:t>
                      </a:r>
                      <a:r>
                        <a:rPr lang="en-US" sz="1100" baseline="0" dirty="0">
                          <a:solidFill>
                            <a:schemeClr val="bg1"/>
                          </a:solidFill>
                        </a:rPr>
                        <a:t> </a:t>
                      </a:r>
                      <a:r>
                        <a:rPr lang="en-US" sz="1100" baseline="0" dirty="0" smtClean="0">
                          <a:solidFill>
                            <a:schemeClr val="bg1"/>
                          </a:solidFill>
                        </a:rPr>
                        <a:t>NYC</a:t>
                      </a:r>
                    </a:p>
                    <a:p>
                      <a:pPr algn="ctr"/>
                      <a:r>
                        <a:rPr lang="en-US" sz="1100" baseline="0" dirty="0" smtClean="0">
                          <a:solidFill>
                            <a:schemeClr val="bg1"/>
                          </a:solidFill>
                        </a:rPr>
                        <a:t>MO EG (2)</a:t>
                      </a:r>
                      <a:endParaRPr lang="en-US" sz="1100" dirty="0" smtClean="0">
                        <a:solidFill>
                          <a:schemeClr val="bg1"/>
                        </a:solidFill>
                      </a:endParaRPr>
                    </a:p>
                  </a:txBody>
                  <a:tcPr>
                    <a:solidFill>
                      <a:srgbClr val="00B050"/>
                    </a:solidFill>
                  </a:tcPr>
                </a:tc>
                <a:tc>
                  <a:txBody>
                    <a:bodyPr/>
                    <a:lstStyle/>
                    <a:p>
                      <a:r>
                        <a:rPr lang="en-US" sz="1100" dirty="0" smtClean="0">
                          <a:solidFill>
                            <a:schemeClr val="bg1"/>
                          </a:solidFill>
                        </a:rPr>
                        <a:t>7/14 NYC</a:t>
                      </a:r>
                    </a:p>
                    <a:p>
                      <a:pPr algn="ctr"/>
                      <a:r>
                        <a:rPr lang="en-US" sz="1100" dirty="0" smtClean="0">
                          <a:solidFill>
                            <a:schemeClr val="bg1"/>
                          </a:solidFill>
                        </a:rPr>
                        <a:t>DP  EG</a:t>
                      </a:r>
                      <a:r>
                        <a:rPr lang="en-US" sz="1100" baseline="0" dirty="0" smtClean="0">
                          <a:solidFill>
                            <a:schemeClr val="bg1"/>
                          </a:solidFill>
                        </a:rPr>
                        <a:t>  </a:t>
                      </a:r>
                    </a:p>
                    <a:p>
                      <a:pPr algn="ctr"/>
                      <a:r>
                        <a:rPr lang="en-US" sz="1100" baseline="0" dirty="0" smtClean="0">
                          <a:solidFill>
                            <a:schemeClr val="bg1"/>
                          </a:solidFill>
                        </a:rPr>
                        <a:t>GO EG</a:t>
                      </a:r>
                      <a:endParaRPr lang="en-US" sz="1100" dirty="0">
                        <a:solidFill>
                          <a:schemeClr val="bg1"/>
                        </a:solidFill>
                      </a:endParaRPr>
                    </a:p>
                  </a:txBody>
                  <a:tcPr>
                    <a:solidFill>
                      <a:srgbClr val="00B050"/>
                    </a:solidFill>
                  </a:tcPr>
                </a:tc>
                <a:tc>
                  <a:txBody>
                    <a:bodyPr/>
                    <a:lstStyle/>
                    <a:p>
                      <a:r>
                        <a:rPr lang="en-US" sz="1100" dirty="0" smtClean="0"/>
                        <a:t>7/15</a:t>
                      </a:r>
                      <a:endParaRPr lang="en-US" sz="1100" dirty="0"/>
                    </a:p>
                  </a:txBody>
                  <a:tcPr/>
                </a:tc>
              </a:tr>
              <a:tr h="370840">
                <a:tc>
                  <a:txBody>
                    <a:bodyPr/>
                    <a:lstStyle/>
                    <a:p>
                      <a:r>
                        <a:rPr lang="en-US" sz="1100" dirty="0" smtClean="0"/>
                        <a:t>7/18</a:t>
                      </a:r>
                    </a:p>
                  </a:txBody>
                  <a:tcPr/>
                </a:tc>
                <a:tc>
                  <a:txBody>
                    <a:bodyPr/>
                    <a:lstStyle/>
                    <a:p>
                      <a:r>
                        <a:rPr lang="en-US" sz="1100" dirty="0" smtClean="0">
                          <a:solidFill>
                            <a:schemeClr val="tx1"/>
                          </a:solidFill>
                        </a:rPr>
                        <a:t>7/19</a:t>
                      </a:r>
                      <a:endParaRPr lang="en-US" sz="1100" dirty="0" smtClean="0">
                        <a:solidFill>
                          <a:schemeClr val="tx1"/>
                        </a:solidFill>
                      </a:endParaRPr>
                    </a:p>
                  </a:txBody>
                  <a:tcPr>
                    <a:solidFill>
                      <a:srgbClr val="CBD3E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7/20</a:t>
                      </a:r>
                    </a:p>
                  </a:txBody>
                  <a:tcPr>
                    <a:solidFill>
                      <a:srgbClr val="CBD3E2"/>
                    </a:solidFill>
                  </a:tcPr>
                </a:tc>
                <a:tc>
                  <a:txBody>
                    <a:bodyPr/>
                    <a:lstStyle/>
                    <a:p>
                      <a:r>
                        <a:rPr lang="en-US" sz="1100" dirty="0" smtClean="0">
                          <a:solidFill>
                            <a:schemeClr val="bg1"/>
                          </a:solidFill>
                        </a:rPr>
                        <a:t>7/21 virtual</a:t>
                      </a:r>
                    </a:p>
                    <a:p>
                      <a:pPr algn="ctr"/>
                      <a:r>
                        <a:rPr lang="en-US" sz="1100" dirty="0" smtClean="0">
                          <a:solidFill>
                            <a:schemeClr val="bg1"/>
                          </a:solidFill>
                        </a:rPr>
                        <a:t>DP EG</a:t>
                      </a:r>
                      <a:endParaRPr lang="en-US" sz="1100" dirty="0">
                        <a:solidFill>
                          <a:schemeClr val="bg1"/>
                        </a:solidFill>
                      </a:endParaRPr>
                    </a:p>
                  </a:txBody>
                  <a:tcPr>
                    <a:solidFill>
                      <a:srgbClr val="00B050"/>
                    </a:solidFill>
                  </a:tcPr>
                </a:tc>
                <a:tc>
                  <a:txBody>
                    <a:bodyPr/>
                    <a:lstStyle/>
                    <a:p>
                      <a:r>
                        <a:rPr lang="en-US" sz="1100" dirty="0" smtClean="0"/>
                        <a:t>7/22</a:t>
                      </a:r>
                      <a:endParaRPr lang="en-US" sz="1100" dirty="0"/>
                    </a:p>
                  </a:txBody>
                  <a:tcPr/>
                </a:tc>
              </a:tr>
              <a:tr h="370840">
                <a:tc>
                  <a:txBody>
                    <a:bodyPr/>
                    <a:lstStyle/>
                    <a:p>
                      <a:r>
                        <a:rPr lang="en-US" sz="1100" dirty="0" smtClean="0"/>
                        <a:t>7/25</a:t>
                      </a:r>
                    </a:p>
                    <a:p>
                      <a:endParaRPr lang="en-US" sz="1100" dirty="0"/>
                    </a:p>
                  </a:txBody>
                  <a:tcPr/>
                </a:tc>
                <a:tc>
                  <a:txBody>
                    <a:bodyPr/>
                    <a:lstStyle/>
                    <a:p>
                      <a:pPr algn="l"/>
                      <a:r>
                        <a:rPr lang="en-US" sz="1100" dirty="0" smtClean="0">
                          <a:solidFill>
                            <a:schemeClr val="bg1"/>
                          </a:solidFill>
                        </a:rPr>
                        <a:t>7/26 Albany</a:t>
                      </a:r>
                    </a:p>
                    <a:p>
                      <a:pPr algn="ctr"/>
                      <a:r>
                        <a:rPr lang="en-US" sz="1100" dirty="0" smtClean="0">
                          <a:solidFill>
                            <a:schemeClr val="bg1"/>
                          </a:solidFill>
                        </a:rPr>
                        <a:t>MO EG (2)</a:t>
                      </a:r>
                      <a:endParaRPr lang="en-US" sz="1100" dirty="0">
                        <a:solidFill>
                          <a:schemeClr val="bg1"/>
                        </a:solidFill>
                      </a:endParaRPr>
                    </a:p>
                  </a:txBody>
                  <a:tcPr>
                    <a:solidFill>
                      <a:srgbClr val="00B050"/>
                    </a:solidFill>
                  </a:tcPr>
                </a:tc>
                <a:tc>
                  <a:txBody>
                    <a:bodyPr/>
                    <a:lstStyle/>
                    <a:p>
                      <a:r>
                        <a:rPr lang="en-US" sz="1100" dirty="0" smtClean="0"/>
                        <a:t>7/27</a:t>
                      </a:r>
                      <a:endParaRPr lang="en-US" sz="1100" dirty="0"/>
                    </a:p>
                  </a:txBody>
                  <a:tcPr/>
                </a:tc>
                <a:tc>
                  <a:txBody>
                    <a:bodyPr/>
                    <a:lstStyle/>
                    <a:p>
                      <a:r>
                        <a:rPr lang="en-US" sz="1100" dirty="0" smtClean="0">
                          <a:solidFill>
                            <a:schemeClr val="bg1"/>
                          </a:solidFill>
                        </a:rPr>
                        <a:t>7/28 Albany</a:t>
                      </a:r>
                    </a:p>
                    <a:p>
                      <a:pPr algn="ctr"/>
                      <a:r>
                        <a:rPr lang="en-US" sz="1100" dirty="0" smtClean="0">
                          <a:solidFill>
                            <a:schemeClr val="bg1"/>
                          </a:solidFill>
                        </a:rPr>
                        <a:t>DP  EG</a:t>
                      </a:r>
                      <a:r>
                        <a:rPr lang="en-US" sz="1100" baseline="0" dirty="0" smtClean="0">
                          <a:solidFill>
                            <a:schemeClr val="bg1"/>
                          </a:solidFill>
                        </a:rPr>
                        <a:t>  </a:t>
                      </a:r>
                    </a:p>
                    <a:p>
                      <a:pPr algn="ctr"/>
                      <a:r>
                        <a:rPr lang="en-US" sz="1100" baseline="0" dirty="0" smtClean="0">
                          <a:solidFill>
                            <a:schemeClr val="bg1"/>
                          </a:solidFill>
                        </a:rPr>
                        <a:t>GO  EG</a:t>
                      </a:r>
                      <a:endParaRPr lang="en-US" sz="1100" dirty="0">
                        <a:solidFill>
                          <a:schemeClr val="bg1"/>
                        </a:solidFill>
                      </a:endParaRPr>
                    </a:p>
                  </a:txBody>
                  <a:tcPr>
                    <a:solidFill>
                      <a:srgbClr val="00B050"/>
                    </a:solidFill>
                  </a:tcPr>
                </a:tc>
                <a:tc>
                  <a:txBody>
                    <a:bodyPr/>
                    <a:lstStyle/>
                    <a:p>
                      <a:r>
                        <a:rPr lang="en-US" sz="1000" dirty="0" smtClean="0">
                          <a:solidFill>
                            <a:schemeClr val="tx1"/>
                          </a:solidFill>
                        </a:rPr>
                        <a:t>7/29</a:t>
                      </a:r>
                      <a:endParaRPr lang="en-US" sz="1000" dirty="0">
                        <a:solidFill>
                          <a:schemeClr val="tx1"/>
                        </a:solidFill>
                      </a:endParaRPr>
                    </a:p>
                  </a:txBody>
                  <a:tcPr>
                    <a:solidFill>
                      <a:srgbClr val="EAEFF7"/>
                    </a:solidFill>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2566587263"/>
              </p:ext>
            </p:extLst>
          </p:nvPr>
        </p:nvGraphicFramePr>
        <p:xfrm>
          <a:off x="4668511" y="3240248"/>
          <a:ext cx="4281819" cy="2839720"/>
        </p:xfrm>
        <a:graphic>
          <a:graphicData uri="http://schemas.openxmlformats.org/drawingml/2006/table">
            <a:tbl>
              <a:tblPr firstRow="1" bandRow="1">
                <a:tableStyleId>{5C22544A-7EE6-4342-B048-85BDC9FD1C3A}</a:tableStyleId>
              </a:tblPr>
              <a:tblGrid>
                <a:gridCol w="728129"/>
                <a:gridCol w="883227"/>
                <a:gridCol w="872836"/>
                <a:gridCol w="841664"/>
                <a:gridCol w="955963"/>
              </a:tblGrid>
              <a:tr h="370840">
                <a:tc>
                  <a:txBody>
                    <a:bodyPr/>
                    <a:lstStyle/>
                    <a:p>
                      <a:pPr algn="ctr"/>
                      <a:r>
                        <a:rPr lang="en-US" sz="1200" dirty="0" smtClean="0"/>
                        <a:t>M</a:t>
                      </a:r>
                      <a:endParaRPr lang="en-US" sz="1200" dirty="0"/>
                    </a:p>
                  </a:txBody>
                  <a:tcPr/>
                </a:tc>
                <a:tc>
                  <a:txBody>
                    <a:bodyPr/>
                    <a:lstStyle/>
                    <a:p>
                      <a:pPr algn="ctr"/>
                      <a:r>
                        <a:rPr lang="en-US" sz="1200" dirty="0" smtClean="0"/>
                        <a:t>T</a:t>
                      </a:r>
                      <a:endParaRPr lang="en-US" sz="1200" dirty="0"/>
                    </a:p>
                  </a:txBody>
                  <a:tcPr/>
                </a:tc>
                <a:tc>
                  <a:txBody>
                    <a:bodyPr/>
                    <a:lstStyle/>
                    <a:p>
                      <a:pPr algn="ctr"/>
                      <a:r>
                        <a:rPr lang="en-US" sz="1200" dirty="0" smtClean="0"/>
                        <a:t>W</a:t>
                      </a:r>
                      <a:endParaRPr lang="en-US" sz="1200" dirty="0"/>
                    </a:p>
                  </a:txBody>
                  <a:tcPr/>
                </a:tc>
                <a:tc>
                  <a:txBody>
                    <a:bodyPr/>
                    <a:lstStyle/>
                    <a:p>
                      <a:pPr algn="ctr"/>
                      <a:r>
                        <a:rPr lang="en-US" sz="1200" dirty="0" err="1" smtClean="0"/>
                        <a:t>Th</a:t>
                      </a:r>
                      <a:endParaRPr lang="en-US" sz="1200" dirty="0"/>
                    </a:p>
                  </a:txBody>
                  <a:tcPr/>
                </a:tc>
                <a:tc>
                  <a:txBody>
                    <a:bodyPr/>
                    <a:lstStyle/>
                    <a:p>
                      <a:pPr algn="ctr"/>
                      <a:r>
                        <a:rPr lang="en-US" sz="1200" dirty="0" smtClean="0"/>
                        <a:t>F</a:t>
                      </a:r>
                      <a:endParaRPr lang="en-US" sz="1200" dirty="0"/>
                    </a:p>
                  </a:txBody>
                  <a:tcPr/>
                </a:tc>
              </a:tr>
              <a:tr h="370840">
                <a:tc>
                  <a:txBody>
                    <a:bodyPr/>
                    <a:lstStyle/>
                    <a:p>
                      <a:r>
                        <a:rPr lang="en-US" sz="1100" dirty="0" smtClean="0"/>
                        <a:t>8/1</a:t>
                      </a:r>
                    </a:p>
                    <a:p>
                      <a:endParaRPr lang="en-US" sz="1100" dirty="0"/>
                    </a:p>
                  </a:txBody>
                  <a:tcPr/>
                </a:tc>
                <a:tc>
                  <a:txBody>
                    <a:bodyPr/>
                    <a:lstStyle/>
                    <a:p>
                      <a:r>
                        <a:rPr lang="en-US" sz="1100" dirty="0" smtClean="0">
                          <a:solidFill>
                            <a:schemeClr val="bg1"/>
                          </a:solidFill>
                        </a:rPr>
                        <a:t>8/2 virtual</a:t>
                      </a:r>
                    </a:p>
                    <a:p>
                      <a:pPr algn="ctr"/>
                      <a:r>
                        <a:rPr lang="en-US" sz="1100" dirty="0" smtClean="0">
                          <a:solidFill>
                            <a:schemeClr val="bg1"/>
                          </a:solidFill>
                        </a:rPr>
                        <a:t>MO EG (2)</a:t>
                      </a:r>
                    </a:p>
                  </a:txBody>
                  <a:tcPr>
                    <a:solidFill>
                      <a:srgbClr val="00B050"/>
                    </a:solidFill>
                  </a:tcPr>
                </a:tc>
                <a:tc>
                  <a:txBody>
                    <a:bodyPr/>
                    <a:lstStyle/>
                    <a:p>
                      <a:r>
                        <a:rPr lang="en-US" sz="1100" dirty="0" smtClean="0"/>
                        <a:t>8/3</a:t>
                      </a:r>
                      <a:endParaRPr lang="en-US" sz="1100" dirty="0"/>
                    </a:p>
                  </a:txBody>
                  <a:tcPr/>
                </a:tc>
                <a:tc>
                  <a:txBody>
                    <a:bodyPr/>
                    <a:lstStyle/>
                    <a:p>
                      <a:r>
                        <a:rPr lang="en-US" sz="1100" dirty="0" smtClean="0">
                          <a:solidFill>
                            <a:schemeClr val="bg1"/>
                          </a:solidFill>
                        </a:rPr>
                        <a:t>8/4 virtual</a:t>
                      </a:r>
                    </a:p>
                    <a:p>
                      <a:pPr algn="ctr"/>
                      <a:r>
                        <a:rPr lang="en-US" sz="1100" dirty="0" smtClean="0">
                          <a:solidFill>
                            <a:schemeClr val="bg1"/>
                          </a:solidFill>
                        </a:rPr>
                        <a:t>DP EG</a:t>
                      </a:r>
                      <a:endParaRPr lang="en-US" sz="1100" dirty="0">
                        <a:solidFill>
                          <a:schemeClr val="bg1"/>
                        </a:solidFill>
                      </a:endParaRPr>
                    </a:p>
                  </a:txBody>
                  <a:tcPr>
                    <a:solidFill>
                      <a:srgbClr val="00B050"/>
                    </a:solidFill>
                  </a:tcPr>
                </a:tc>
                <a:tc>
                  <a:txBody>
                    <a:bodyPr/>
                    <a:lstStyle/>
                    <a:p>
                      <a:r>
                        <a:rPr lang="en-US" sz="1100" dirty="0" smtClean="0"/>
                        <a:t>8/5</a:t>
                      </a:r>
                      <a:endParaRPr lang="en-US" sz="1100" dirty="0"/>
                    </a:p>
                  </a:txBody>
                  <a:tcPr/>
                </a:tc>
              </a:tr>
              <a:tr h="370840">
                <a:tc>
                  <a:txBody>
                    <a:bodyPr/>
                    <a:lstStyle/>
                    <a:p>
                      <a:r>
                        <a:rPr lang="en-US" sz="1100" dirty="0" smtClean="0"/>
                        <a:t>8/8</a:t>
                      </a:r>
                    </a:p>
                    <a:p>
                      <a:endParaRPr lang="en-US" sz="1100" dirty="0" smtClean="0"/>
                    </a:p>
                  </a:txBody>
                  <a:tcPr/>
                </a:tc>
                <a:tc>
                  <a:txBody>
                    <a:bodyPr/>
                    <a:lstStyle/>
                    <a:p>
                      <a:r>
                        <a:rPr lang="en-US" sz="1100" dirty="0" smtClean="0">
                          <a:solidFill>
                            <a:schemeClr val="bg1"/>
                          </a:solidFill>
                        </a:rPr>
                        <a:t>8/9 NYC</a:t>
                      </a:r>
                    </a:p>
                    <a:p>
                      <a:pPr algn="ctr"/>
                      <a:r>
                        <a:rPr lang="en-US" sz="1100" dirty="0" smtClean="0">
                          <a:solidFill>
                            <a:schemeClr val="bg1"/>
                          </a:solidFill>
                        </a:rPr>
                        <a:t>MO EG (2)</a:t>
                      </a:r>
                      <a:endParaRPr lang="en-US" sz="1100" dirty="0">
                        <a:solidFill>
                          <a:schemeClr val="bg1"/>
                        </a:solidFill>
                      </a:endParaRPr>
                    </a:p>
                  </a:txBody>
                  <a:tcPr>
                    <a:solidFill>
                      <a:srgbClr val="00B050"/>
                    </a:solidFill>
                  </a:tcPr>
                </a:tc>
                <a:tc>
                  <a:txBody>
                    <a:bodyPr/>
                    <a:lstStyle/>
                    <a:p>
                      <a:r>
                        <a:rPr lang="en-US" sz="1100" dirty="0" smtClean="0">
                          <a:solidFill>
                            <a:schemeClr val="bg1"/>
                          </a:solidFill>
                        </a:rPr>
                        <a:t>8/10 NYC</a:t>
                      </a:r>
                    </a:p>
                    <a:p>
                      <a:pPr algn="ctr"/>
                      <a:r>
                        <a:rPr lang="en-US" sz="1100" dirty="0" smtClean="0">
                          <a:solidFill>
                            <a:schemeClr val="bg1"/>
                          </a:solidFill>
                        </a:rPr>
                        <a:t>AG F2F</a:t>
                      </a:r>
                      <a:endParaRPr lang="en-US" sz="1100" dirty="0">
                        <a:solidFill>
                          <a:schemeClr val="bg1"/>
                        </a:solidFill>
                      </a:endParaRPr>
                    </a:p>
                  </a:txBody>
                  <a:tcPr>
                    <a:solidFill>
                      <a:srgbClr val="7030A0"/>
                    </a:solidFill>
                  </a:tcPr>
                </a:tc>
                <a:tc>
                  <a:txBody>
                    <a:bodyPr/>
                    <a:lstStyle/>
                    <a:p>
                      <a:r>
                        <a:rPr lang="en-US" sz="1100" dirty="0" smtClean="0">
                          <a:solidFill>
                            <a:schemeClr val="bg1"/>
                          </a:solidFill>
                        </a:rPr>
                        <a:t>8/11 NYC</a:t>
                      </a:r>
                    </a:p>
                    <a:p>
                      <a:pPr algn="ctr"/>
                      <a:r>
                        <a:rPr lang="en-US" sz="1100" dirty="0" smtClean="0">
                          <a:solidFill>
                            <a:schemeClr val="bg1"/>
                          </a:solidFill>
                        </a:rPr>
                        <a:t>DP  EG </a:t>
                      </a:r>
                    </a:p>
                    <a:p>
                      <a:pPr algn="ctr"/>
                      <a:r>
                        <a:rPr lang="en-US" sz="1100" dirty="0" smtClean="0">
                          <a:solidFill>
                            <a:schemeClr val="bg1"/>
                          </a:solidFill>
                        </a:rPr>
                        <a:t>GO EG </a:t>
                      </a:r>
                    </a:p>
                  </a:txBody>
                  <a:tcPr>
                    <a:solidFill>
                      <a:srgbClr val="00B050"/>
                    </a:solidFill>
                  </a:tcPr>
                </a:tc>
                <a:tc>
                  <a:txBody>
                    <a:bodyPr/>
                    <a:lstStyle/>
                    <a:p>
                      <a:r>
                        <a:rPr lang="en-US" sz="1100" dirty="0" smtClean="0"/>
                        <a:t>8/12</a:t>
                      </a:r>
                      <a:endParaRPr lang="en-US" sz="1100" dirty="0"/>
                    </a:p>
                  </a:txBody>
                  <a:tcPr/>
                </a:tc>
              </a:tr>
              <a:tr h="370840">
                <a:tc>
                  <a:txBody>
                    <a:bodyPr/>
                    <a:lstStyle/>
                    <a:p>
                      <a:r>
                        <a:rPr lang="en-US" sz="1100" dirty="0" smtClean="0"/>
                        <a:t>8/15</a:t>
                      </a:r>
                    </a:p>
                    <a:p>
                      <a:endParaRPr lang="en-US" sz="1100" dirty="0" smtClean="0"/>
                    </a:p>
                    <a:p>
                      <a:endParaRPr lang="en-US" sz="1100" dirty="0"/>
                    </a:p>
                  </a:txBody>
                  <a:tcPr/>
                </a:tc>
                <a:tc>
                  <a:txBody>
                    <a:bodyPr/>
                    <a:lstStyle/>
                    <a:p>
                      <a:r>
                        <a:rPr lang="en-US" sz="1100" dirty="0" smtClean="0"/>
                        <a:t>8/16</a:t>
                      </a:r>
                      <a:endParaRPr lang="en-US" sz="1100" dirty="0"/>
                    </a:p>
                  </a:txBody>
                  <a:tcPr/>
                </a:tc>
                <a:tc>
                  <a:txBody>
                    <a:bodyPr/>
                    <a:lstStyle/>
                    <a:p>
                      <a:r>
                        <a:rPr lang="en-US" sz="1100" dirty="0" smtClean="0">
                          <a:solidFill>
                            <a:schemeClr val="bg1"/>
                          </a:solidFill>
                        </a:rPr>
                        <a:t>8/17</a:t>
                      </a:r>
                      <a:r>
                        <a:rPr lang="en-US" sz="1100" baseline="0" dirty="0" smtClean="0">
                          <a:solidFill>
                            <a:schemeClr val="bg1"/>
                          </a:solidFill>
                        </a:rPr>
                        <a:t> </a:t>
                      </a:r>
                      <a:r>
                        <a:rPr lang="en-US" sz="1100" dirty="0" smtClean="0">
                          <a:solidFill>
                            <a:schemeClr val="bg1"/>
                          </a:solidFill>
                        </a:rPr>
                        <a:t>SE</a:t>
                      </a:r>
                      <a:endParaRPr lang="en-US" sz="1100" dirty="0" smtClean="0">
                        <a:solidFill>
                          <a:schemeClr val="bg1"/>
                        </a:solidFill>
                      </a:endParaRPr>
                    </a:p>
                    <a:p>
                      <a:pPr algn="ctr"/>
                      <a:r>
                        <a:rPr lang="en-US" sz="1100" dirty="0" smtClean="0">
                          <a:solidFill>
                            <a:schemeClr val="bg1"/>
                          </a:solidFill>
                        </a:rPr>
                        <a:t>Technical Conference</a:t>
                      </a:r>
                      <a:endParaRPr lang="en-US" sz="1100" dirty="0">
                        <a:solidFill>
                          <a:schemeClr val="bg1"/>
                        </a:solidFill>
                      </a:endParaRPr>
                    </a:p>
                  </a:txBody>
                  <a:tcPr>
                    <a:solidFill>
                      <a:schemeClr val="accent2">
                        <a:lumMod val="75000"/>
                      </a:schemeClr>
                    </a:solidFill>
                  </a:tcPr>
                </a:tc>
                <a:tc>
                  <a:txBody>
                    <a:bodyPr/>
                    <a:lstStyle/>
                    <a:p>
                      <a:r>
                        <a:rPr lang="en-US" sz="1100" dirty="0" smtClean="0"/>
                        <a:t>8/18</a:t>
                      </a:r>
                      <a:endParaRPr lang="en-US" sz="1100" dirty="0"/>
                    </a:p>
                  </a:txBody>
                  <a:tcPr/>
                </a:tc>
                <a:tc>
                  <a:txBody>
                    <a:bodyPr/>
                    <a:lstStyle/>
                    <a:p>
                      <a:r>
                        <a:rPr lang="en-US" sz="1100" dirty="0" smtClean="0"/>
                        <a:t>8/19</a:t>
                      </a:r>
                      <a:endParaRPr lang="en-US" sz="1100" dirty="0"/>
                    </a:p>
                  </a:txBody>
                  <a:tcPr/>
                </a:tc>
              </a:tr>
              <a:tr h="370840">
                <a:tc>
                  <a:txBody>
                    <a:bodyPr/>
                    <a:lstStyle/>
                    <a:p>
                      <a:r>
                        <a:rPr lang="en-US" sz="1100" dirty="0" smtClean="0"/>
                        <a:t>8/22</a:t>
                      </a:r>
                    </a:p>
                    <a:p>
                      <a:endParaRPr lang="en-US" sz="1100" dirty="0" smtClean="0"/>
                    </a:p>
                  </a:txBody>
                  <a:tcPr/>
                </a:tc>
                <a:tc>
                  <a:txBody>
                    <a:bodyPr/>
                    <a:lstStyle/>
                    <a:p>
                      <a:r>
                        <a:rPr lang="en-US" sz="1100" dirty="0" smtClean="0"/>
                        <a:t>8/23</a:t>
                      </a:r>
                      <a:endParaRPr lang="en-US" sz="1100" dirty="0"/>
                    </a:p>
                  </a:txBody>
                  <a:tcPr/>
                </a:tc>
                <a:tc>
                  <a:txBody>
                    <a:bodyPr/>
                    <a:lstStyle/>
                    <a:p>
                      <a:r>
                        <a:rPr lang="en-US" sz="1100" dirty="0" smtClean="0"/>
                        <a:t>8/24</a:t>
                      </a:r>
                    </a:p>
                    <a:p>
                      <a:endParaRPr lang="en-US" sz="1100" dirty="0"/>
                    </a:p>
                  </a:txBody>
                  <a:tcPr/>
                </a:tc>
                <a:tc>
                  <a:txBody>
                    <a:bodyPr/>
                    <a:lstStyle/>
                    <a:p>
                      <a:r>
                        <a:rPr lang="en-US" sz="1100" dirty="0" smtClean="0"/>
                        <a:t>8/25</a:t>
                      </a:r>
                    </a:p>
                  </a:txBody>
                  <a:tcPr/>
                </a:tc>
                <a:tc>
                  <a:txBody>
                    <a:bodyPr/>
                    <a:lstStyle/>
                    <a:p>
                      <a:r>
                        <a:rPr lang="en-US" sz="1100" dirty="0" smtClean="0"/>
                        <a:t>8/26</a:t>
                      </a:r>
                      <a:endParaRPr lang="en-US" sz="1100" dirty="0"/>
                    </a:p>
                  </a:txBody>
                  <a:tcPr/>
                </a:tc>
              </a:tr>
              <a:tr h="397528">
                <a:tc>
                  <a:txBody>
                    <a:bodyPr/>
                    <a:lstStyle/>
                    <a:p>
                      <a:r>
                        <a:rPr lang="en-US" sz="1100" dirty="0" smtClean="0"/>
                        <a:t>8/29</a:t>
                      </a:r>
                      <a:endParaRPr lang="en-US" sz="1100" dirty="0" smtClean="0"/>
                    </a:p>
                  </a:txBody>
                  <a:tcPr/>
                </a:tc>
                <a:tc>
                  <a:txBody>
                    <a:bodyPr/>
                    <a:lstStyle/>
                    <a:p>
                      <a:r>
                        <a:rPr lang="en-US" sz="1100" dirty="0" smtClean="0"/>
                        <a:t>8/30</a:t>
                      </a:r>
                      <a:endParaRPr lang="en-US" sz="1100" dirty="0"/>
                    </a:p>
                  </a:txBody>
                  <a:tcPr/>
                </a:tc>
                <a:tc>
                  <a:txBody>
                    <a:bodyPr/>
                    <a:lstStyle/>
                    <a:p>
                      <a:r>
                        <a:rPr lang="en-US" sz="1100" dirty="0" smtClean="0"/>
                        <a:t>8/31</a:t>
                      </a:r>
                    </a:p>
                    <a:p>
                      <a:endParaRPr lang="en-US" sz="1100" dirty="0" smtClean="0"/>
                    </a:p>
                  </a:txBody>
                  <a:tcPr/>
                </a:tc>
                <a:tc>
                  <a:txBody>
                    <a:bodyPr/>
                    <a:lstStyle/>
                    <a:p>
                      <a:endParaRPr lang="en-US" sz="1100" dirty="0" smtClean="0"/>
                    </a:p>
                  </a:txBody>
                  <a:tcPr/>
                </a:tc>
                <a:tc>
                  <a:txBody>
                    <a:bodyPr/>
                    <a:lstStyle/>
                    <a:p>
                      <a:endParaRPr lang="en-US" sz="1100" dirty="0"/>
                    </a:p>
                  </a:txBody>
                  <a:tcPr/>
                </a:tc>
              </a:tr>
            </a:tbl>
          </a:graphicData>
        </a:graphic>
      </p:graphicFrame>
      <p:sp>
        <p:nvSpPr>
          <p:cNvPr id="24" name="TextBox 23"/>
          <p:cNvSpPr txBox="1"/>
          <p:nvPr/>
        </p:nvSpPr>
        <p:spPr>
          <a:xfrm>
            <a:off x="305493" y="2433670"/>
            <a:ext cx="4107031" cy="338554"/>
          </a:xfrm>
          <a:prstGeom prst="rect">
            <a:avLst/>
          </a:prstGeom>
          <a:noFill/>
        </p:spPr>
        <p:txBody>
          <a:bodyPr wrap="square" rtlCol="0">
            <a:spAutoFit/>
          </a:bodyPr>
          <a:lstStyle/>
          <a:p>
            <a:pPr algn="ctr"/>
            <a:r>
              <a:rPr lang="en-US" sz="1600" b="1" dirty="0" smtClean="0"/>
              <a:t>June 2016</a:t>
            </a:r>
            <a:endParaRPr lang="en-US" sz="1600" b="1" dirty="0"/>
          </a:p>
        </p:txBody>
      </p:sp>
      <p:sp>
        <p:nvSpPr>
          <p:cNvPr id="25" name="TextBox 24"/>
          <p:cNvSpPr txBox="1"/>
          <p:nvPr/>
        </p:nvSpPr>
        <p:spPr>
          <a:xfrm>
            <a:off x="4668511" y="0"/>
            <a:ext cx="4107031" cy="338554"/>
          </a:xfrm>
          <a:prstGeom prst="rect">
            <a:avLst/>
          </a:prstGeom>
          <a:noFill/>
        </p:spPr>
        <p:txBody>
          <a:bodyPr wrap="square" rtlCol="0">
            <a:spAutoFit/>
          </a:bodyPr>
          <a:lstStyle/>
          <a:p>
            <a:pPr algn="ctr"/>
            <a:r>
              <a:rPr lang="en-US" sz="1600" b="1" dirty="0" smtClean="0"/>
              <a:t>July 2016</a:t>
            </a:r>
            <a:endParaRPr lang="en-US" sz="1600" b="1" dirty="0"/>
          </a:p>
        </p:txBody>
      </p:sp>
      <p:sp>
        <p:nvSpPr>
          <p:cNvPr id="26" name="TextBox 25"/>
          <p:cNvSpPr txBox="1"/>
          <p:nvPr/>
        </p:nvSpPr>
        <p:spPr>
          <a:xfrm>
            <a:off x="4755904" y="2901694"/>
            <a:ext cx="4107031" cy="338554"/>
          </a:xfrm>
          <a:prstGeom prst="rect">
            <a:avLst/>
          </a:prstGeom>
          <a:noFill/>
        </p:spPr>
        <p:txBody>
          <a:bodyPr wrap="square" rtlCol="0">
            <a:spAutoFit/>
          </a:bodyPr>
          <a:lstStyle/>
          <a:p>
            <a:pPr algn="ctr"/>
            <a:r>
              <a:rPr lang="en-US" sz="1600" b="1" dirty="0" smtClean="0"/>
              <a:t>August 2016</a:t>
            </a:r>
            <a:endParaRPr lang="en-US" sz="1600" b="1" dirty="0"/>
          </a:p>
        </p:txBody>
      </p:sp>
      <p:sp>
        <p:nvSpPr>
          <p:cNvPr id="27" name="TextBox 26"/>
          <p:cNvSpPr txBox="1"/>
          <p:nvPr/>
        </p:nvSpPr>
        <p:spPr>
          <a:xfrm>
            <a:off x="491121" y="1153210"/>
            <a:ext cx="225529" cy="179710"/>
          </a:xfrm>
          <a:prstGeom prst="rect">
            <a:avLst/>
          </a:prstGeom>
          <a:solidFill>
            <a:srgbClr val="7030A0"/>
          </a:solidFill>
        </p:spPr>
        <p:txBody>
          <a:bodyPr wrap="square" rtlCol="0">
            <a:spAutoFit/>
          </a:bodyPr>
          <a:lstStyle/>
          <a:p>
            <a:endParaRPr lang="en-US" dirty="0"/>
          </a:p>
        </p:txBody>
      </p:sp>
      <p:sp>
        <p:nvSpPr>
          <p:cNvPr id="28" name="TextBox 27"/>
          <p:cNvSpPr txBox="1"/>
          <p:nvPr/>
        </p:nvSpPr>
        <p:spPr>
          <a:xfrm>
            <a:off x="491121" y="1405762"/>
            <a:ext cx="225529" cy="179710"/>
          </a:xfrm>
          <a:prstGeom prst="rect">
            <a:avLst/>
          </a:prstGeom>
          <a:solidFill>
            <a:srgbClr val="00B050"/>
          </a:solidFill>
        </p:spPr>
        <p:txBody>
          <a:bodyPr wrap="square" rtlCol="0">
            <a:spAutoFit/>
          </a:bodyPr>
          <a:lstStyle/>
          <a:p>
            <a:endParaRPr lang="en-US" dirty="0"/>
          </a:p>
        </p:txBody>
      </p:sp>
      <p:sp>
        <p:nvSpPr>
          <p:cNvPr id="29" name="TextBox 28"/>
          <p:cNvSpPr txBox="1"/>
          <p:nvPr/>
        </p:nvSpPr>
        <p:spPr>
          <a:xfrm>
            <a:off x="761284" y="1112260"/>
            <a:ext cx="3121805" cy="276999"/>
          </a:xfrm>
          <a:prstGeom prst="rect">
            <a:avLst/>
          </a:prstGeom>
          <a:noFill/>
        </p:spPr>
        <p:txBody>
          <a:bodyPr wrap="square" rtlCol="0">
            <a:spAutoFit/>
          </a:bodyPr>
          <a:lstStyle/>
          <a:p>
            <a:r>
              <a:rPr lang="en-US" sz="1200" dirty="0" smtClean="0"/>
              <a:t>Advisory Group F2F Meetings</a:t>
            </a:r>
            <a:endParaRPr lang="en-US" sz="1200" dirty="0"/>
          </a:p>
        </p:txBody>
      </p:sp>
      <p:sp>
        <p:nvSpPr>
          <p:cNvPr id="30" name="TextBox 29"/>
          <p:cNvSpPr txBox="1"/>
          <p:nvPr/>
        </p:nvSpPr>
        <p:spPr>
          <a:xfrm>
            <a:off x="761284" y="1357117"/>
            <a:ext cx="3762830" cy="646331"/>
          </a:xfrm>
          <a:prstGeom prst="rect">
            <a:avLst/>
          </a:prstGeom>
          <a:noFill/>
        </p:spPr>
        <p:txBody>
          <a:bodyPr wrap="square" rtlCol="0">
            <a:spAutoFit/>
          </a:bodyPr>
          <a:lstStyle/>
          <a:p>
            <a:r>
              <a:rPr lang="en-US" sz="1200" dirty="0" smtClean="0"/>
              <a:t>Grid Operations (GO), Distribution System Planning (DP) and Market Operations (MO) Engagement Group in-person &amp; virtual Meetings</a:t>
            </a:r>
            <a:endParaRPr lang="en-US" sz="1200" dirty="0"/>
          </a:p>
        </p:txBody>
      </p:sp>
      <p:sp>
        <p:nvSpPr>
          <p:cNvPr id="31" name="TextBox 30"/>
          <p:cNvSpPr txBox="1"/>
          <p:nvPr/>
        </p:nvSpPr>
        <p:spPr>
          <a:xfrm>
            <a:off x="256316" y="179242"/>
            <a:ext cx="4296158" cy="984885"/>
          </a:xfrm>
          <a:prstGeom prst="rect">
            <a:avLst/>
          </a:prstGeom>
          <a:noFill/>
        </p:spPr>
        <p:txBody>
          <a:bodyPr wrap="square" rtlCol="0">
            <a:spAutoFit/>
          </a:bodyPr>
          <a:lstStyle/>
          <a:p>
            <a:pPr algn="ctr"/>
            <a:r>
              <a:rPr lang="en-US" sz="2000" b="1" dirty="0" smtClean="0">
                <a:solidFill>
                  <a:srgbClr val="002060"/>
                </a:solidFill>
              </a:rPr>
              <a:t>Stakeholder Engagement F2F Meetings</a:t>
            </a:r>
          </a:p>
          <a:p>
            <a:pPr algn="ctr"/>
            <a:r>
              <a:rPr lang="en-US" sz="2000" b="1" dirty="0" smtClean="0">
                <a:solidFill>
                  <a:srgbClr val="002060"/>
                </a:solidFill>
              </a:rPr>
              <a:t>June 2016 – December 2016 </a:t>
            </a:r>
          </a:p>
          <a:p>
            <a:endParaRPr lang="en-US" dirty="0"/>
          </a:p>
        </p:txBody>
      </p:sp>
      <p:sp>
        <p:nvSpPr>
          <p:cNvPr id="32" name="TextBox 31"/>
          <p:cNvSpPr txBox="1"/>
          <p:nvPr/>
        </p:nvSpPr>
        <p:spPr>
          <a:xfrm>
            <a:off x="491120" y="911091"/>
            <a:ext cx="225529" cy="179710"/>
          </a:xfrm>
          <a:prstGeom prst="rect">
            <a:avLst/>
          </a:prstGeom>
          <a:solidFill>
            <a:srgbClr val="002060"/>
          </a:solidFill>
        </p:spPr>
        <p:txBody>
          <a:bodyPr wrap="square" rtlCol="0">
            <a:spAutoFit/>
          </a:bodyPr>
          <a:lstStyle/>
          <a:p>
            <a:endParaRPr lang="en-US" dirty="0"/>
          </a:p>
        </p:txBody>
      </p:sp>
      <p:sp>
        <p:nvSpPr>
          <p:cNvPr id="33" name="TextBox 32"/>
          <p:cNvSpPr txBox="1"/>
          <p:nvPr/>
        </p:nvSpPr>
        <p:spPr>
          <a:xfrm>
            <a:off x="761283" y="852232"/>
            <a:ext cx="3530354" cy="276999"/>
          </a:xfrm>
          <a:prstGeom prst="rect">
            <a:avLst/>
          </a:prstGeom>
          <a:noFill/>
        </p:spPr>
        <p:txBody>
          <a:bodyPr wrap="square" rtlCol="0">
            <a:spAutoFit/>
          </a:bodyPr>
          <a:lstStyle/>
          <a:p>
            <a:r>
              <a:rPr lang="en-US" sz="1200" dirty="0" smtClean="0"/>
              <a:t>Stakeholder Engagement Process Webinar</a:t>
            </a:r>
            <a:endParaRPr lang="en-US" sz="1200" dirty="0"/>
          </a:p>
        </p:txBody>
      </p:sp>
      <p:sp>
        <p:nvSpPr>
          <p:cNvPr id="34" name="TextBox 33"/>
          <p:cNvSpPr txBox="1"/>
          <p:nvPr/>
        </p:nvSpPr>
        <p:spPr>
          <a:xfrm>
            <a:off x="491120" y="2053852"/>
            <a:ext cx="225529" cy="179710"/>
          </a:xfrm>
          <a:prstGeom prst="rect">
            <a:avLst/>
          </a:prstGeom>
          <a:solidFill>
            <a:schemeClr val="accent2">
              <a:lumMod val="75000"/>
            </a:schemeClr>
          </a:solidFill>
        </p:spPr>
        <p:txBody>
          <a:bodyPr wrap="square" rtlCol="0">
            <a:spAutoFit/>
          </a:bodyPr>
          <a:lstStyle/>
          <a:p>
            <a:endParaRPr lang="en-US" dirty="0"/>
          </a:p>
        </p:txBody>
      </p:sp>
      <p:sp>
        <p:nvSpPr>
          <p:cNvPr id="35" name="TextBox 34"/>
          <p:cNvSpPr txBox="1"/>
          <p:nvPr/>
        </p:nvSpPr>
        <p:spPr>
          <a:xfrm>
            <a:off x="764099" y="1978271"/>
            <a:ext cx="3759613" cy="461665"/>
          </a:xfrm>
          <a:prstGeom prst="rect">
            <a:avLst/>
          </a:prstGeom>
          <a:noFill/>
        </p:spPr>
        <p:txBody>
          <a:bodyPr wrap="square" rtlCol="0">
            <a:spAutoFit/>
          </a:bodyPr>
          <a:lstStyle/>
          <a:p>
            <a:r>
              <a:rPr lang="en-US" sz="1200" dirty="0" smtClean="0"/>
              <a:t>Tentative Stakeholder Engagement (SE)</a:t>
            </a:r>
            <a:r>
              <a:rPr lang="en-US" sz="1200" dirty="0" smtClean="0"/>
              <a:t> </a:t>
            </a:r>
            <a:r>
              <a:rPr lang="en-US" sz="1200" dirty="0" smtClean="0"/>
              <a:t>Technical Conference</a:t>
            </a:r>
            <a:endParaRPr lang="en-US" sz="1200" dirty="0"/>
          </a:p>
        </p:txBody>
      </p:sp>
      <p:sp>
        <p:nvSpPr>
          <p:cNvPr id="36" name="TextBox 35"/>
          <p:cNvSpPr txBox="1"/>
          <p:nvPr/>
        </p:nvSpPr>
        <p:spPr>
          <a:xfrm>
            <a:off x="888494" y="5602202"/>
            <a:ext cx="1068488" cy="400110"/>
          </a:xfrm>
          <a:prstGeom prst="rect">
            <a:avLst/>
          </a:prstGeom>
          <a:solidFill>
            <a:srgbClr val="7030A0"/>
          </a:solidFill>
        </p:spPr>
        <p:txBody>
          <a:bodyPr wrap="square" rtlCol="0">
            <a:spAutoFit/>
          </a:bodyPr>
          <a:lstStyle/>
          <a:p>
            <a:pPr algn="ctr"/>
            <a:r>
              <a:rPr lang="en-US" sz="1000" dirty="0" smtClean="0">
                <a:solidFill>
                  <a:schemeClr val="bg1"/>
                </a:solidFill>
              </a:rPr>
              <a:t>AG – Albany</a:t>
            </a:r>
          </a:p>
          <a:p>
            <a:pPr algn="ctr"/>
            <a:r>
              <a:rPr lang="en-US" sz="1000" dirty="0" smtClean="0">
                <a:solidFill>
                  <a:schemeClr val="bg1"/>
                </a:solidFill>
              </a:rPr>
              <a:t> Gran Pricing</a:t>
            </a:r>
          </a:p>
        </p:txBody>
      </p:sp>
    </p:spTree>
    <p:extLst>
      <p:ext uri="{BB962C8B-B14F-4D97-AF65-F5344CB8AC3E}">
        <p14:creationId xmlns:p14="http://schemas.microsoft.com/office/powerpoint/2010/main" val="19742165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iJQaGFzZXMiLCJJc1RlbXBsYXRlIjpmYWxzZSwiVmVyc2lvbiI6eyIkaWQiOiIyIiwiVmVyc2lvbiI6IjMuMC4wIiwiT3JpZ2luYWxBc3NlbWJseVZlcnNpb24iOiIzLjAxLjAyLjAwIiwiRWRpdGlvbiI6IlBsdXMiLCJJc1BsdXNFZGl0aW9uIjp0cnVlfSwiRWZmZWN0IjoxLCJTdHlsZSI6eyIkaWQiOiIzIiwiVGltZWJhbmRTdHlsZSI6eyIkaWQiOiI0IiwiU2NhbGVNYXJraW5nIjowLCJTaGFwZSI6MywiU2hhcGVTdHlsZSI6eyIkaWQiOiI1IiwiTWFyZ2luIjp7IiRpZCI6IjYiLCJUb3AiOjAsIkxlZnQiOjEwLCJSaWdodCI6MTAsIkJvdHRvbSI6MH0sIlBhZGRpbmciOnsiJGlkIjoiNyIsIlRvcCI6MywiTGVmdCI6MCwiUmlnaHQiOjAsIkJvdHRvbSI6M30sIkJhY2tncm91bmQiOnsiJGlkIjoiOCIsIkNvbG9yIjp7IiRpZCI6IjkiLCJBIjoyNTUsIlIiOjE3OCwiRyI6NTYsIkIiOjI4LCJUcmFuc3BhcmVuY3kiOjAuMH19LCJJc1Zpc2libGUiOnRydWUsIldpZHRoIjowLjAsIkhlaWdodCI6MzAuMCwiQm9yZGVyU3R5bGUiOnsiJGlkIjoiMTAiLCJMaW5lQ29sb3IiOnsiJGlkIjoiMTEiLCIkdHlwZSI6Ik5MUkUuQ29tbW9uLkRvbS5Tb2xpZENvbG9yQnJ1c2gsIE5MUkUuQ29tbW9uIiwiQ29sb3IiOnsiJGlkIjoiMTIiLCJBIjoyNTUsIlIiOjI1NSwiRyI6MCwiQiI6MCwiVHJhbnNwYXJlbmN5IjowLjB9fSwiTGluZVdlaWdodCI6MC4wLCJMaW5lVHlwZSI6MCwiUGFyZW50U3R5bGUiOm51bGx9LCJQYXJlbnRTdHlsZSI6bnVsbH0sIlJpZ2h0RW5kQ2Fwc1N0eWxlIjp7IiRpZCI6IjEzIiwiRm9udFNldHRpbmdzIjp7IiRpZCI6IjE0IiwiRm9udFNpemUiOjE0LCJGb250TmFtZSI6IkNhbGlicmkiLCJJc0JvbGQiOnRydWUsIklzSXRhbGljIjpmYWxzZSwiSXNVbmRlcmxpbmVkIjpmYWxzZSwiUGFyZW50U3R5bGUiOm51bGx9LCJBdXRvU2l6ZSI6MCwiRm9yZWdyb3VuZCI6eyIkaWQiOiIxNSIsIkNvbG9yIjp7IiRpZCI6IjE2IiwiQSI6MjU1LCJSIjo1NywiRyI6NDgsIkIiOjQyLCJUcmFuc3BhcmVuY3kiOjAuMH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CwiVHJhbnNwYXJlbmN5IjoxMDAuMH19LCJJc1Zpc2libGUiOnRydWUsIldpZHRoIjowLjAsIkhlaWdodCI6MC4wLCJCb3JkZXJTdHlsZSI6bnVsbCwiUGFyZW50U3R5bGUiOm51bGx9LCJMZWZ0RW5kQ2Fwc1N0eWxlIjp7IiRpZCI6IjIxIiwiRm9udFNldHRpbmdzIjp7IiRpZCI6IjIyIiwiRm9udFNpemUiOjE0LCJGb250TmFtZSI6IkNhbGlicmkiLCJJc0JvbGQiOnRydWUsIklzSXRhbGljIjpmYWxzZSwiSXNVbmRlcmxpbmVkIjpmYWxzZSwiUGFyZW50U3R5bGUiOm51bGx9LCJBdXRvU2l6ZSI6MCwiRm9yZWdyb3VuZCI6eyIkaWQiOiIyMyIsIkNvbG9yIjp7IiRpZCI6IjI0IiwiQSI6MjU1LCJSIjo1NywiRyI6NDgsIkIiOjQyLCJUcmFuc3BhcmVuY3kiOjAuMH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LCJUcmFuc3BhcmVuY3kiOjAu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AsIkciOjAsIkIiOjAsIlRyYW5zcGFyZW5jeSI6MC4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0cnVlLCJJc0l0YWxpYyI6ZmFsc2UsIklzVW5kZXJsaW5lZCI6ZmFsc2UsIlBhcmVudFN0eWxlIjpudWxsfSwiQXV0b1NpemUiOjAsIkZvcmVncm91bmQiOnsiJGlkIjoiNDIiLCJDb2xvciI6eyIkaWQiOiI0MyIsIkEiOjI1NSwiUiI6MjU1LCJHIjoyNTUsIkIiOjI1NSwiVHJhbnNwYXJlbmN5IjowLjB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YsIlIiOjIxMCwiRyI6MjA0LCJCIjoyMDIsIlRyYW5zcGFyZW5jeSI6NzAuMTk2MDc4NDMxMzcyNTQxfX0sIkFwcGVuZFllYXJPblllYXJDaGFuZ2UiOnRydWUsIkVsYXBzZWRUaW1lRm9ybWF0IjoxLCJUb2RheU1hcmtlclBvc2l0aW9uIjozLCJRdWlja1Bvc2l0aW9uIjozLCJBYnNvbHV0ZVBvc2l0aW9uIjoyOTcuMCwiTWFyZ2luIjp7IiRpZCI6IjQ5IiwiVG9wIjowLCJMZWZ0IjoxMCwiUmlnaHQiOjEwLCJCb3R0b20iOjB9LCJQYWRkaW5nIjp7IiRpZCI6IjUwIiwiVG9wIjowLCJMZWZ0IjowLCJSaWdodCI6MCwiQm90dG9tIjowfSwiQmFja2dyb3VuZCI6eyIkaWQiOiI1MSIsIkNvbG9yIjp7IiRpZCI6IjUyIiwiQSI6MjU1LCJSIjoxNzgsIkciOjE3OCwiQiI6MTc4LCJUcmFuc3BhcmVuY3kiOjAuMH19LCJJc1Zpc2libGUiOnRydWUsIldpZHRoIjowLjAsIkhlaWdodCI6MC4wLCJCb3JkZXJTdHlsZSI6bnVsbCwiUGFyZW50U3R5bGUiOm51bGx9LCJEZWZhdWx0TWlsZXN0b25lU3R5bGUiOnsiJGlkIjoiNTMiLCJTaGFwZSI6Ny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LCJUcmFuc3BhcmVuY3kiOjAuMH19LCJMaW5lV2VpZ2h0IjoxLjAsIkxpbmVUeXBlIjowLCJQYXJlbnRTdHlsZSI6bnVsbH0sIklzQmVsb3dUaW1lYmFuZCI6ZmFsc2U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4LjAsIkhlaWdodCI6MjAuMCwiQm9yZGVyU3R5bGUiOnsiJGlkIjoiNjIiLCJMaW5lQ29sb3IiOnsiJGlkIjoiNjMiLCIkdHlwZSI6Ik5MUkUuQ29tbW9uLkRvbS5Tb2xpZENvbG9yQnJ1c2gsIE5MUkUuQ29tbW9uIiwiQ29sb3IiOnsiJGlkIjoiNjQiLCJBIjoyNTUsIlIiOjI1NSwiRyI6MCwiQiI6MCwiVHJhbnNwYXJlbmN5IjowL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AsIlRyYW5zcGFyZW5jeSI6MC4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2OCwiRyI6ODQsIkIiOjEwNiwiVHJhbnNwYXJlbmN5IjowLjB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NLWQteXl5eSIsIlNlcGFyYXRvciI6Ii0iLCJVc2VJbnRlcm5hdGlvbmFsRGF0ZUZvcm1hdCI6ZmFsc2V9LCJJc1Zpc2libGUiOnRydWUsIlBhcmVudFN0eWxlIjpudWxsfSwiRGVmYXVsdFRhc2tTdHlsZSI6eyIkaWQiOiI4MCIsIlNoYXBlIjowLCJTaGFwZVRoaWNrbmVzcyI6MiwiRHVyYXRpb25Gb3JtYXQiOjAsIkluY2x1ZGVOb25Xb3JraW5nRGF5c0luRHVyYXRpb24iOnRydW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jM3LCJHIjoxMjUsIkIiOjQ5LCJUcmFuc3BhcmVuY3kiOjAuMH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IzNywiRyI6MTI1LCJCIjo0OSwiVHJhbnNwYXJlbmN5IjowLjB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CwiVHJhbnNwYXJlbmN5IjowLjB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CwiVHJhbnNwYXJlbmN5IjowLjB9fSwiTGluZVdlaWdodCI6MS4wLCJMaW5lVHlwZSI6MCwiUGFyZW50U3R5bGUiOm51bGx9LCJNYXJnaW4iOm51bGwsIlN0YXJ0RGF0ZVBvc2l0aW9uIjoyLCJFbmREYXRlUG9zaXRpb24iOjIsIlRpdGxlUG9zaXRpb24iOjQsIkR1cmF0aW9uUG9zaXRpb24iOjYsIlBlcmNlbnRhZ2VDb21wbGV0ZWRQb3NpdGlvbiI6NiwiU3BhY2luZyI6NSwiSXNCZWxvd1RpbWViYW5kIjpmYWxz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jIuMCwiQm9yZGVyU3R5bGUiOnsiJGlkIjoiMTA0IiwiTGluZUNvbG9yIjp7IiRpZCI6IjEwNSIsIiR0eXBlIjoiTkxSRS5Db21tb24uRG9tLlNvbGlkQ29sb3JCcnVzaCwgTkxSRS5Db21tb24iLCJDb2xvciI6eyIkaWQiOiIxMDYiLCJBIjoyNTUsIlIiOjI1NSwiRyI6MCwiQiI6MCwiVHJhbnNwYXJlbmN5IjowL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LCJUcmFuc3BhcmVuY3kiOjAuMH19LCJNYXhXaWR0aCI6NzIwLjAsIk1heEhlaWdodCI6IkluZmluaXR5IiwiU21hcnRGb3JlZ3JvdW5kSXNBY3RpdmUiOnRydW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NjgsIkciOjg0LCJCIjoxMDYsIlRyYW5zcGFyZW5jeSI6MC4wfX0sIk1heFdpZHRoIjoyMDAuMCwiTWF4SGVpZ2h0IjoiSW5maW5pdHkiLCJTbWFydEZvcmVncm91bmRJc0FjdGl2ZSI6ZmFsc2UsIkhvcml6b250YWxBbGlnbm1lbnQiOjAsIlZlcnRpY2FsQWxpZ25tZW50IjowLCJTbWFydEZvcmVncm91bmQiOm51bGwsIk1hcmdpbiI6eyIkaWQiOiIxMTgiLCJUb3AiOjAsIkxlZnQiOjAsIlJpZ2h0IjowLCJCb3R0b20iOjB9LCJQYWRkaW5nIjp7IiRpZCI6IjExOSIsIlRvcCI6MCwiTGVmdCI6MCwiUmlnaHQiOjAsIkJvdHRvbSI6MH0sIkJhY2tncm91bmQiOnsiJGlkIjoiMTIwIiwiQ29sb3IiOnsiJHJlZiI6IjIwIn19LCJJc1Zpc2libGUiOnRydWUsIldpZHRoIjowLjAsIkhlaWdodCI6MC4wLCJCb3JkZXJTdHlsZSI6bnVsbCwiUGFyZW50U3R5bGUiOm51bGx9LCJEYXRlRm9ybWF0Ijp7IiRpZCI6IjEyMSIsIkZvcm1hdFN0cmluZyI6Ik1NTSBkIiwiU2VwYXJhdG9yIjoiLyIsIlVzZUludGVybmF0aW9uYWxEYXRlRm9ybWF0IjpmYWxzZX0sIklzVmlzaWJsZSI6dHJ1ZSwiUGFyZW50U3R5bGUiOm51bGx9LCJTaG93RWxhcHNlZFRpbWVHcmFkaWVudFN0eWxlIjp0cnVlfSwiU2NhbGUiOnsiJGlkIjoiMTIyIiwiU3RhcnREYXRlIjoiMjAxMy0xMS0xNlQyMzo1OTo1OS45OTlaIiwiRW5kRGF0ZSI6IjIwMTUtMDctMTRUMjM6NTk6NTkuOTk5WiIsIkZvcm1hdCI6Ik1NIiwiVHlwZSI6MywiQXV0b0RhdGVSYW5nZSI6dHJ1ZSwiV29ya2luZ0RheXMiOjMxLCJUb2RheU1hcmtlclRleHQiOiJUb2RheSIsIkF1dG9TY2FsZVR5cGUiOmZhbHNlfSwiTWlsZXN0b25lcyI6W3siJGlkIjoiMTIzIiwiRGF0ZSI6IjIwMTMtMTEtMTZUMjM6NTk6NTkuOTk5WiIsIlN0eWxlIjp7IiRpZCI6IjEyNCIsIlNoYXBlIjo3LCJDb25uZWN0b3JNYXJnaW4iOnsiJHJlZiI6IjU0In0sIkNvbm5lY3RvclN0eWxlIjp7IiRpZCI6IjEyNSIsIkxpbmVDb2xvciI6eyIkaWQiOiIxMjYiLCIkdHlwZSI6Ik5MUkUuQ29tbW9uLkRvbS5Tb2xpZENvbG9yQnJ1c2gsIE5MUkUuQ29tbW9uIiwiQ29sb3IiOnsiJGlkIjoiMTI3IiwiQSI6ODksIlIiOjIzMCwiRyI6NzIsIkIiOjM1LCJUcmFuc3BhcmVuY3kiOjY1LjA5ODAzOTIxNTY4NjI3MX19LCJMaW5lV2VpZ2h0IjoxLjAsIkxpbmVUeXBlIjowLCJQYXJlbnRTdHlsZSI6eyIkcmVmIjoiNTUifX0sIklzQmVsb3dUaW1lYmFuZCI6ZmFsc2UsIkhpZGVEYXRlIjpmYWxzZSwiU2hhcGVTaXplIjowLCJTcGFjaW5nIjoyLjAsIlBhZGRpbmciOnsiJHJlZiI6IjU4In0sIlNoYXBlU3R5bGUiOnsiJGlkIjoiMTI4IiwiTWFyZ2luIjp7IiRyZWYiOiI2MCJ9LCJQYWRkaW5nIjp7IiRyZWYiOiI2MSJ9LCJCYWNrZ3JvdW5kIjp7IiRpZCI6IjEyOSIsIkNvbG9yIjp7IiRpZCI6IjEzMCIsIkEiOjI1NSwiUiI6MjMwLCJHIjo3MiwiQiI6MzUsIlRyYW5zcGFyZW5jeSI6MC4wfX0sIklzVmlzaWJsZSI6dHJ1ZSwiV2lkdGgiOjEyLjAsIkhlaWdodCI6MTQuMCwiQm9yZGVyU3R5bGUiOnsiJGlkIjoiMTMxIiwiTGluZUNvbG9yIjp7IiRyZWYiOiI2MyJ9LCJMaW5lV2VpZ2h0IjowLjAsIkxpbmVUeXBlIjowLCJQYXJlbnRTdHlsZSI6eyIkcmVmIjoiNjIifX0sIlBhcmVudFN0eWxlIjp7IiRyZWYiOiI1OSJ9fSwiVGl0bGVTdHlsZSI6eyIkaWQiOiIxMzIiLCJGb250U2V0dGluZ3MiOnsiJGlkIjoiMTMz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MzQiLCJMaW5lQ29sb3IiOm51bGwsIkxpbmVXZWlnaHQiOjAuMCwiTGluZVR5cGUiOjAsIlBhcmVudFN0eWxlIjpudWxsfSwiUGFyZW50U3R5bGUiOnsiJHJlZiI6IjY1In19LCJEYXRlU3R5bGUiOnsiJGlkIjoiMTM1IiwiRm9udFNldHRpbmdzIjp7IiRpZCI6IjEzNiIsIkZvbnRTaXplIjoxMCwiRm9udE5hbWUiOiJDYWxpYnJpIiwiSXNCb2xkIjpmYWxzZSwiSXNJdGFsaWMiOmZhbHNlLCJJc1VuZGVybGluZWQiOmZhbHNlLCJQYXJlbnRTdHlsZSI6eyIkcmVmIjoiNzMifX0sIkF1dG9TaXplIjowLCJGb3JlZ3JvdW5kIjp7IiRpZCI6IjEzNyIsIkNvbG9yIjp7IiRpZCI6IjEzOCIsIkEiOjI1NSwiUiI6MjMwLCJHIjo3MiwiQiI6MzUsIlRyYW5zcGFyZW5jeSI6MC4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M5IiwiTGluZUNvbG9yIjpudWxsLCJMaW5lV2VpZ2h0IjowLjAsIkxpbmVUeXBlIjowLCJQYXJlbnRTdHlsZSI6bnVsbH0sIlBhcmVudFN0eWxlIjp7IiRyZWYiOiI3MiJ9fSwiRGF0ZUZvcm1hdCI6eyIkaWQiOiIxNDAiLCJGb3JtYXRTdHJpbmciOiJNLWQteXl5eSIsIlNlcGFyYXRvciI6Ii0iLCJVc2VJbnRlcm5hdGlvbmFsRGF0ZUZvcm1hdCI6ZmFsc2V9LCJJc1Zpc2libGUiOnRydWUsIlBhcmVudFN0eWxlIjp7IiRyZWYiOiI1MyJ9fSwiUG9zaXRpb24iOnsiJGlkIjoiMTQxIiwiUmF0aW8iOjAuMCwiSXNDdXN0b20iOmZhbHNlfSwiSWQiOiI0NzRkMjk3MS05OGQ1LTQyNWMtOTQ4Ny1lOWFiZGM0MDFkOGQiLCJUaXRsZSI6IkVudGVyIHlvdXIgbWlsZXN0b25lIGhlcmUiLCJOb3RlIjpudWxsLCJIeXBlcmxpbmsiOm51bGwsIklzQ2hhbmdlZCI6ZmFsc2UsIklzTmV3IjpmYWxzZX0seyIkaWQiOiIxNDIiLCJEYXRlIjoiMjAxNC0wMi0wMVQyMzo1OTo1OS45OTlaIiwiU3R5bGUiOnsiJGlkIjoiMTQzIiwiU2hhcGUiOjMsIkNvbm5lY3Rvck1hcmdpbiI6eyIkcmVmIjoiNTQifSwiQ29ubmVjdG9yU3R5bGUiOnsiJGlkIjoiMTQ0IiwiTGluZUNvbG9yIjp7IiRpZCI6IjE0NSIsIiR0eXBlIjoiTkxSRS5Db21tb24uRG9tLlNvbGlkQ29sb3JCcnVzaCwgTkxSRS5Db21tb24iLCJDb2xvciI6eyIkaWQiOiIxNDYiLCJBIjoyNTUsIlIiOjI1NSwiRyI6MjAyLCJCIjo4LCJUcmFuc3BhcmVuY3kiOjAuMH19LCJMaW5lV2VpZ2h0IjoxLjAsIkxpbmVUeXBlIjowLCJQYXJlbnRTdHlsZSI6eyIkcmVmIjoiNTUifX0sIklzQmVsb3dUaW1lYmFuZCI6ZmFsc2UsIkhpZGVEYXRlIjpmYWxzZSwiU2hhcGVTaXplIjowLCJTcGFjaW5nIjoyLjAsIlBhZGRpbmciOnsiJHJlZiI6IjU4In0sIlNoYXBlU3R5bGUiOnsiJGlkIjoiMTQ3IiwiTWFyZ2luIjp7IiRyZWYiOiI2MCJ9LCJQYWRkaW5nIjp7IiRyZWYiOiI2MSJ9LCJCYWNrZ3JvdW5kIjp7IiRpZCI6IjE0OCIsIkNvbG9yIjp7IiRpZCI6IjE0OSIsIkEiOjI1NSwiUiI6MjMwLCJHIjo3MiwiQiI6MzUsIlRyYW5zcGFyZW5jeSI6MC4wfX0sIklzVmlzaWJsZSI6dHJ1ZSwiV2lkdGgiOjEyLjAsIkhlaWdodCI6MTQuMCwiQm9yZGVyU3R5bGUiOnsiJGlkIjoiMTUwIiwiTGluZUNvbG9yIjp7IiRyZWYiOiI2MyJ9LCJMaW5lV2VpZ2h0IjowLjAsIkxpbmVUeXBlIjowLCJQYXJlbnRTdHlsZSI6eyIkcmVmIjoiNjIifX0sIlBhcmVudFN0eWxlIjp7IiRyZWYiOiI1OSJ9fSwiVGl0bGVTdHlsZSI6eyIkaWQiOiIxNTEiLCJGb250U2V0dGluZ3MiOnsiJGlkIjoiMTUy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TMiLCJMaW5lQ29sb3IiOm51bGwsIkxpbmVXZWlnaHQiOjAuMCwiTGluZVR5cGUiOjAsIlBhcmVudFN0eWxlIjpudWxsfSwiUGFyZW50U3R5bGUiOnsiJHJlZiI6IjY1In19LCJEYXRlU3R5bGUiOnsiJGlkIjoiMTU0IiwiRm9udFNldHRpbmdzIjp7IiRpZCI6IjE1NSIsIkZvbnRTaXplIjoxMCwiRm9udE5hbWUiOiJDYWxpYnJpIiwiSXNCb2xkIjpmYWxzZSwiSXNJdGFsaWMiOmZhbHNlLCJJc1VuZGVybGluZWQiOmZhbHNlLCJQYXJlbnRTdHlsZSI6eyIkcmVmIjoiNzMifX0sIkF1dG9TaXplIjowLCJGb3JlZ3JvdW5kIjp7IiRpZCI6IjE1NiIsIkNvbG9yIjp7IiRpZCI6IjE1NyIsIkEiOjI1NSwiUiI6MTk3LCJHIjoxNTUsIkIiOjAsIlRyYW5zcGFyZW5jeSI6MC4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4IiwiTGluZUNvbG9yIjpudWxsLCJMaW5lV2VpZ2h0IjowLjAsIkxpbmVUeXBlIjowLCJQYXJlbnRTdHlsZSI6bnVsbH0sIlBhcmVudFN0eWxlIjp7IiRyZWYiOiI3MiJ9fSwiRGF0ZUZvcm1hdCI6eyIkaWQiOiIxNTkiLCJGb3JtYXRTdHJpbmciOiJNLWQteXl5eSIsIlNlcGFyYXRvciI6Ii0iLCJVc2VJbnRlcm5hdGlvbmFsRGF0ZUZvcm1hdCI6ZmFsc2V9LCJJc1Zpc2libGUiOnRydWUsIlBhcmVudFN0eWxlIjp7IiRyZWYiOiI1MyJ9fSwiUG9zaXRpb24iOnsiJGlkIjoiMTYwIiwiUmF0aW8iOjAuMCwiSXNDdXN0b20iOmZhbHNlfSwiSWQiOiIwNTdkMzMzOS1jODc5LTQ0NGUtOTcyNC1jOWJiYjY2ZDVmYTIiLCJUaXRsZSI6IkVudGVyIHlvdXIgbWlsZXN0b25lIGhlcmUiLCJOb3RlIjpudWxsLCJIeXBlcmxpbmsiOm51bGwsIklzQ2hhbmdlZCI6ZmFsc2UsIklzTmV3IjpmYWxzZX0seyIkaWQiOiIxNjEiLCJEYXRlIjoiMjAxNC0wNC0yOVQyMzo1OTo1OS45OTlaIiwiU3R5bGUiOnsiJGlkIjoiMTYyIiwiU2hhcGUiOjcsIkNvbm5lY3Rvck1hcmdpbiI6eyIkcmVmIjoiNTQifSwiQ29ubmVjdG9yU3R5bGUiOnsiJGlkIjoiMTYzIiwiTGluZUNvbG9yIjp7IiRpZCI6IjE2NCIsIiR0eXBlIjoiTkxSRS5Db21tb24uRG9tLlNvbGlkQ29sb3JCcnVzaCwgTkxSRS5Db21tb24iLCJDb2xvciI6eyIkaWQiOiIxNjUiLCJBIjoyNTUsIlIiOjI0OCwiRyI6MTQ3LCJCIjoyOSwiVHJhbnNwYXJlbmN5IjowLjB9fSwiTGluZVdlaWdodCI6MS4wLCJMaW5lVHlwZSI6MCwiUGFyZW50U3R5bGUiOnsiJHJlZiI6IjU1In19LCJJc0JlbG93VGltZWJhbmQiOmZhbHNlLCJIaWRlRGF0ZSI6ZmFsc2UsIlNoYXBlU2l6ZSI6MCwiU3BhY2luZyI6Mi4wLCJQYWRkaW5nIjp7IiRyZWYiOiI1OCJ9LCJTaGFwZVN0eWxlIjp7IiRpZCI6IjE2NiIsIk1hcmdpbiI6eyIkcmVmIjoiNjAifSwiUGFkZGluZyI6eyIkcmVmIjoiNjEifSwiQmFja2dyb3VuZCI6eyIkcmVmIjoiMTY0In0sIklzVmlzaWJsZSI6dHJ1ZSwiV2lkdGgiOjEyLjAsIkhlaWdodCI6MTQuMCwiQm9yZGVyU3R5bGUiOnsiJGlkIjoiMTY3IiwiTGluZUNvbG9yIjp7IiRyZWYiOiI2MyJ9LCJMaW5lV2VpZ2h0IjowLjAsIkxpbmVUeXBlIjowLCJQYXJlbnRTdHlsZSI6eyIkcmVmIjoiNjIifX0sIlBhcmVudFN0eWxlIjp7IiRyZWYiOiI1OSJ9fSwiVGl0bGVTdHlsZSI6eyIkaWQiOiIxNjgiLCJGb250U2V0dGluZ3MiOnsiJGlkIjoiMTY5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AiLCJMaW5lQ29sb3IiOm51bGwsIkxpbmVXZWlnaHQiOjAuMCwiTGluZVR5cGUiOjAsIlBhcmVudFN0eWxlIjpudWxsfSwiUGFyZW50U3R5bGUiOnsiJHJlZiI6IjY1In19LCJEYXRlU3R5bGUiOnsiJGlkIjoiMTcxIiwiRm9udFNldHRpbmdzIjp7IiRpZCI6IjE3MiIsIkZvbnRTaXplIjoxMCwiRm9udE5hbWUiOiJDYWxpYnJpIiwiSXNCb2xkIjpmYWxzZSwiSXNJdGFsaWMiOmZhbHNlLCJJc1VuZGVybGluZWQiOmZhbHNlLCJQYXJlbnRTdHlsZSI6eyIkcmVmIjoiNzMifX0sIkF1dG9TaXplIjowLCJGb3JlZ3JvdW5kIjp7IiRpZCI6IjE3MyIsIkNvbG9yIjp7IiRpZCI6IjE3NCIsIkEiOjI1NSwiUiI6MjQ4LCJHIjoxNDcsIkIiOjI5LCJUcmFuc3BhcmVuY3kiOjAu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3NSIsIkxpbmVDb2xvciI6bnVsbCwiTGluZVdlaWdodCI6MC4wLCJMaW5lVHlwZSI6MCwiUGFyZW50U3R5bGUiOm51bGx9LCJQYXJlbnRTdHlsZSI6eyIkcmVmIjoiNzIifX0sIkRhdGVGb3JtYXQiOnsiJGlkIjoiMTc2IiwiRm9ybWF0U3RyaW5nIjoiTS1kLXl5eXkiLCJTZXBhcmF0b3IiOiItIiwiVXNlSW50ZXJuYXRpb25hbERhdGVGb3JtYXQiOmZhbHNlfSwiSXNWaXNpYmxlIjp0cnVlLCJQYXJlbnRTdHlsZSI6eyIkcmVmIjoiNTMifX0sIlBvc2l0aW9uIjp7IiRpZCI6IjE3NyIsIlJhdGlvIjowLjAsIklzQ3VzdG9tIjpmYWxzZX0sIklkIjoiMjNhYmU2NDMtZDc2Ni00YzE2LWE4N2QtMDk5Mzg3NmNiMzBhIiwiVGl0bGUiOiJFbnRlciB5b3VyIG1pbGVzdG9uZSBoZXJlIiwiTm90ZSI6bnVsbCwiSHlwZXJsaW5rIjpudWxsLCJJc0NoYW5nZWQiOmZhbHNlLCJJc05ldyI6ZmFsc2V9LHsiJGlkIjoiMTc4IiwiRGF0ZSI6IjIwMTQtMDYtMTdUMjM6NTk6NTkuOTk5WiIsIlN0eWxlIjp7IiRpZCI6IjE3OSIsIlNoYXBlIjo3LCJDb25uZWN0b3JNYXJnaW4iOnsiJHJlZiI6IjU0In0sIkNvbm5lY3RvclN0eWxlIjp7IiRpZCI6IjE4MCIsIkxpbmVDb2xvciI6eyIkaWQiOiIxODEiLCIkdHlwZSI6Ik5MUkUuQ29tbW9uLkRvbS5Tb2xpZENvbG9yQnJ1c2gsIE5MUkUuQ29tbW9uIiwiQ29sb3IiOnsiJGlkIjoiMTgyIiwiQSI6MjU1LCJSIjoyMDYsIkciOjE0MSwiQiI6NjIsIlRyYW5zcGFyZW5jeSI6MC4wfX0sIkxpbmVXZWlnaHQiOjEuMCwiTGluZVR5cGUiOjAsIlBhcmVudFN0eWxlIjp7IiRyZWYiOiI1NSJ9fSwiSXNCZWxvd1RpbWViYW5kIjpmYWxzZSwiSGlkZURhdGUiOmZhbHNlLCJTaGFwZVNpemUiOjAsIlNwYWNpbmciOjIuMCwiUGFkZGluZyI6eyIkcmVmIjoiNTgifSwiU2hhcGVTdHlsZSI6eyIkaWQiOiIxODMiLCJNYXJnaW4iOnsiJHJlZiI6IjYwIn0sIlBhZGRpbmciOnsiJHJlZiI6IjYxIn0sIkJhY2tncm91bmQiOnsiJGlkIjoiMTg0IiwiQ29sb3IiOnsiJGlkIjoiMTg1IiwiQSI6MjU1LCJSIjoxNTYsIkciOjEwNiwiQiI6MTA2LCJUcmFuc3BhcmVuY3kiOjAuMH19LCJJc1Zpc2libGUiOnRydWUsIldpZHRoIjoxMi4wLCJIZWlnaHQiOjE0LjAsIkJvcmRlclN0eWxlIjp7IiRpZCI6IjE4NiIsIkxpbmVDb2xvciI6eyIkcmVmIjoiNjMifSwiTGluZVdlaWdodCI6MC4wLCJMaW5lVHlwZSI6MCwiUGFyZW50U3R5bGUiOnsiJHJlZiI6IjYyIn19LCJQYXJlbnRTdHlsZSI6eyIkcmVmIjoiNTkifX0sIlRpdGxlU3R5bGUiOnsiJGlkIjoiMTg3IiwiRm9udFNldHRpbmdzIjp7IiRpZCI6IjE4O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g5IiwiTGluZUNvbG9yIjpudWxsLCJMaW5lV2VpZ2h0IjowLjAsIkxpbmVUeXBlIjowLCJQYXJlbnRTdHlsZSI6bnVsbH0sIlBhcmVudFN0eWxlIjp7IiRyZWYiOiI2NSJ9fSwiRGF0ZVN0eWxlIjp7IiRpZCI6IjE5MCIsIkZvbnRTZXR0aW5ncyI6eyIkaWQiOiIxOTEiLCJGb250U2l6ZSI6MTAsIkZvbnROYW1lIjoiQ2FsaWJyaSIsIklzQm9sZCI6ZmFsc2UsIklzSXRhbGljIjpmYWxzZSwiSXNVbmRlcmxpbmVkIjpmYWxzZSwiUGFyZW50U3R5bGUiOnsiJHJlZiI6IjczIn19LCJBdXRvU2l6ZSI6MCwiRm9yZWdyb3VuZCI6eyIkaWQiOiIxOTIiLCJDb2xvciI6eyIkaWQiOiIxOTMiLCJBIjoyNTUsIlIiOjE1NiwiRyI6MTA2LCJCIjoxMDYsIlRyYW5zcGFyZW5jeSI6MC4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k0IiwiTGluZUNvbG9yIjpudWxsLCJMaW5lV2VpZ2h0IjowLjAsIkxpbmVUeXBlIjowLCJQYXJlbnRTdHlsZSI6bnVsbH0sIlBhcmVudFN0eWxlIjp7IiRyZWYiOiI3MiJ9fSwiRGF0ZUZvcm1hdCI6eyIkaWQiOiIxOTUiLCJGb3JtYXRTdHJpbmciOiJNLWQteXl5eSIsIlNlcGFyYXRvciI6Ii0iLCJVc2VJbnRlcm5hdGlvbmFsRGF0ZUZvcm1hdCI6ZmFsc2V9LCJJc1Zpc2libGUiOnRydWUsIlBhcmVudFN0eWxlIjp7IiRyZWYiOiI1MyJ9fSwiUG9zaXRpb24iOnsiJGlkIjoiMTk2IiwiUmF0aW8iOjAuMCwiSXNDdXN0b20iOmZhbHNlfSwiSWQiOiJlMWM3Y2Y4NC1jNTg5LTQ3ZTItOWQzOS1iOGFlNjBmNDU0OTgiLCJUaXRsZSI6IkVudGVyIHlvdXIgbWlsZXN0b25lIGhlcmUiLCJOb3RlIjpudWxsLCJIeXBlcmxpbmsiOm51bGwsIklzQ2hhbmdlZCI6ZmFsc2UsIklzTmV3IjpmYWxzZX0seyIkaWQiOiIxOTciLCJEYXRlIjoiMjAxNC0wOC0wNVQyMzo1OTo1OS45OTlaIiwiU3R5bGUiOnsiJGlkIjoiMTk4IiwiU2hhcGUiOjEyLCJDb25uZWN0b3JNYXJnaW4iOnsiJHJlZiI6IjU0In0sIkNvbm5lY3RvclN0eWxlIjp7IiRpZCI6IjE5OSIsIkxpbmVDb2xvciI6eyIkaWQiOiIyMDAiLCIkdHlwZSI6Ik5MUkUuQ29tbW9uLkRvbS5Tb2xpZENvbG9yQnJ1c2gsIE5MUkUuQ29tbW9uIiwiQ29sb3IiOnsiJGlkIjoiMjAxIiwiQSI6MjU1LCJSIjoyMzYsIkciOjExMiwiQiI6MjIsIlRyYW5zcGFyZW5jeSI6MC4wfX0sIkxpbmVXZWlnaHQiOjEuMCwiTGluZVR5cGUiOjAsIlBhcmVudFN0eWxlIjp7IiRyZWYiOiI1NSJ9fSwiSXNCZWxvd1RpbWViYW5kIjpmYWxzZSwiSGlkZURhdGUiOmZhbHNlLCJTaGFwZVNpemUiOjAsIlNwYWNpbmciOjIuMCwiUGFkZGluZyI6eyIkcmVmIjoiNTgifSwiU2hhcGVTdHlsZSI6eyIkaWQiOiIyMDIiLCJNYXJnaW4iOnsiJHJlZiI6IjYwIn0sIlBhZGRpbmciOnsiJHJlZiI6IjYxIn0sIkJhY2tncm91bmQiOnsiJGlkIjoiMjAzIiwiQ29sb3IiOnsiJGlkIjoiMjA0IiwiQSI6MjU1LCJSIjoyMzYsIkciOjExMiwiQiI6MjIsIlRyYW5zcGFyZW5jeSI6MC4wfX0sIklzVmlzaWJsZSI6dHJ1ZSwiV2lkdGgiOjEyLjAsIkhlaWdodCI6MTQuMCwiQm9yZGVyU3R5bGUiOnsiJGlkIjoiMjA1IiwiTGluZUNvbG9yIjp7IiRyZWYiOiI2MyJ9LCJMaW5lV2VpZ2h0IjowLjAsIkxpbmVUeXBlIjowLCJQYXJlbnRTdHlsZSI6eyIkcmVmIjoiNjIifX0sIlBhcmVudFN0eWxlIjp7IiRyZWYiOiI1OSJ9fSwiVGl0bGVTdHlsZSI6eyIkaWQiOiIyMDYiLCJGb250U2V0dGluZ3MiOnsiJGlkIjoiMjA3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DgiLCJMaW5lQ29sb3IiOm51bGwsIkxpbmVXZWlnaHQiOjAuMCwiTGluZVR5cGUiOjAsIlBhcmVudFN0eWxlIjpudWxsfSwiUGFyZW50U3R5bGUiOnsiJHJlZiI6IjY1In19LCJEYXRlU3R5bGUiOnsiJGlkIjoiMjA5IiwiRm9udFNldHRpbmdzIjp7IiRpZCI6IjIxMCIsIkZvbnRTaXplIjoxMCwiRm9udE5hbWUiOiJDYWxpYnJpIiwiSXNCb2xkIjpmYWxzZSwiSXNJdGFsaWMiOmZhbHNlLCJJc1VuZGVybGluZWQiOmZhbHNlLCJQYXJlbnRTdHlsZSI6eyIkcmVmIjoiNzMifX0sIkF1dG9TaXplIjowLCJGb3JlZ3JvdW5kIjp7IiRpZCI6IjIxMSIsIkNvbG9yIjp7IiRpZCI6IjIxMiIsIkEiOjI1NSwiUiI6MjQ4LCJHIjoxNDcsIkIiOjI5LCJUcmFuc3BhcmVuY3kiOjAu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MyIsIkxpbmVDb2xvciI6bnVsbCwiTGluZVdlaWdodCI6MC4wLCJMaW5lVHlwZSI6MCwiUGFyZW50U3R5bGUiOm51bGx9LCJQYXJlbnRTdHlsZSI6eyIkcmVmIjoiNzIifX0sIkRhdGVGb3JtYXQiOnsiJGlkIjoiMjE0IiwiRm9ybWF0U3RyaW5nIjoiTS1kLXl5eXkiLCJTZXBhcmF0b3IiOiItIiwiVXNlSW50ZXJuYXRpb25hbERhdGVGb3JtYXQiOmZhbHNlfSwiSXNWaXNpYmxlIjp0cnVlLCJQYXJlbnRTdHlsZSI6eyIkcmVmIjoiNTMifX0sIlBvc2l0aW9uIjp7IiRpZCI6IjIxNSIsIlJhdGlvIjowLjAsIklzQ3VzdG9tIjpmYWxzZX0sIklkIjoiY2NlYmE4MWUtMDI2Ni00NWFlLTlkZTUtYzYzYWU0YWQ0Nzc4IiwiVGl0bGUiOiJFbnRlciB5b3VyIG1pbGVzdG9uZSBoZXJlIiwiTm90ZSI6bnVsbCwiSHlwZXJsaW5rIjpudWxsLCJJc0NoYW5nZWQiOmZhbHNlLCJJc05ldyI6ZmFsc2V9LHsiJGlkIjoiMjE2IiwiRGF0ZSI6IjIwMTQtMTAtMjNUMjM6NTk6NTkuOTk5WiIsIlN0eWxlIjp7IiRpZCI6IjIxNyIsIlNoYXBlIjo2LCJDb25uZWN0b3JNYXJnaW4iOnsiJHJlZiI6IjU0In0sIkNvbm5lY3RvclN0eWxlIjp7IiRpZCI6IjIxOCIsIkxpbmVDb2xvciI6eyIkaWQiOiIyMTkiLCIkdHlwZSI6Ik5MUkUuQ29tbW9uLkRvbS5Tb2xpZENvbG9yQnJ1c2gsIE5MUkUuQ29tbW9uIiwiQ29sb3IiOnsiJGlkIjoiMjIwIiwiQSI6MjU1LCJSIjoyMzAsIkciOjcyLCJCIjozNSwiVHJhbnNwYXJlbmN5IjowLjB9fSwiTGluZVdlaWdodCI6MS4wLCJMaW5lVHlwZSI6MCwiUGFyZW50U3R5bGUiOnsiJHJlZiI6IjU1In19LCJJc0JlbG93VGltZWJhbmQiOmZhbHNlLCJIaWRlRGF0ZSI6ZmFsc2UsIlNoYXBlU2l6ZSI6MCwiU3BhY2luZyI6Mi4wLCJQYWRkaW5nIjp7IiRyZWYiOiI1OCJ9LCJTaGFwZVN0eWxlIjp7IiRpZCI6IjIyMSIsIk1hcmdpbiI6eyIkcmVmIjoiNjAifSwiUGFkZGluZyI6eyIkcmVmIjoiNjEifSwiQmFja2dyb3VuZCI6eyIkaWQiOiIyMjIiLCJDb2xvciI6eyIkaWQiOiIyMjMiLCJBIjoyNTUsIlIiOjIzMCwiRyI6NzIsIkIiOjM1LCJUcmFuc3BhcmVuY3kiOjAuMH19LCJJc1Zpc2libGUiOnRydWUsIldpZHRoIjoxMi4wLCJIZWlnaHQiOjE0LjAsIkJvcmRlclN0eWxlIjp7IiRpZCI6IjIyNCIsIkxpbmVDb2xvciI6eyIkcmVmIjoiNjMifSwiTGluZVdlaWdodCI6MC4wLCJMaW5lVHlwZSI6MCwiUGFyZW50U3R5bGUiOnsiJHJlZiI6IjYyIn19LCJQYXJlbnRTdHlsZSI6eyIkcmVmIjoiNTkifX0sIlRpdGxlU3R5bGUiOnsiJGlkIjoiMjI1IiwiRm9udFNldHRpbmdzIjp7IiRpZCI6IjIyNi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I3IiwiTGluZUNvbG9yIjpudWxsLCJMaW5lV2VpZ2h0IjowLjAsIkxpbmVUeXBlIjowLCJQYXJlbnRTdHlsZSI6bnVsbH0sIlBhcmVudFN0eWxlIjp7IiRyZWYiOiI2NSJ9fSwiRGF0ZVN0eWxlIjp7IiRpZCI6IjIyOCIsIkZvbnRTZXR0aW5ncyI6eyIkaWQiOiIyMjkiLCJGb250U2l6ZSI6MTAsIkZvbnROYW1lIjoiQ2FsaWJyaSIsIklzQm9sZCI6ZmFsc2UsIklzSXRhbGljIjpmYWxzZSwiSXNVbmRlcmxpbmVkIjpmYWxzZSwiUGFyZW50U3R5bGUiOnsiJHJlZiI6IjczIn19LCJBdXRvU2l6ZSI6MCwiRm9yZWdyb3VuZCI6eyIkaWQiOiIyMzAiLCJDb2xvciI6eyIkaWQiOiIyMzEiLCJBIjoyNTUsIlIiOjIzMCwiRyI6NzIsIkIiOjM1LCJUcmFuc3BhcmVuY3kiOjAu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zMiIsIkxpbmVDb2xvciI6bnVsbCwiTGluZVdlaWdodCI6MC4wLCJMaW5lVHlwZSI6MCwiUGFyZW50U3R5bGUiOm51bGx9LCJQYXJlbnRTdHlsZSI6eyIkcmVmIjoiNzIifX0sIkRhdGVGb3JtYXQiOnsiJGlkIjoiMjMzIiwiRm9ybWF0U3RyaW5nIjoiTS1kLXl5eXkiLCJTZXBhcmF0b3IiOiItIiwiVXNlSW50ZXJuYXRpb25hbERhdGVGb3JtYXQiOmZhbHNlfSwiSXNWaXNpYmxlIjp0cnVlLCJQYXJlbnRTdHlsZSI6eyIkcmVmIjoiNTMifX0sIlBvc2l0aW9uIjp7IiRpZCI6IjIzNCIsIlJhdGlvIjowLjAsIklzQ3VzdG9tIjpmYWxzZX0sIklkIjoiZWM1ZTY4ZDItNDYxZS00NGIxLWE2N2EtMmZhZTVkY2JhYTBmIiwiVGl0bGUiOiJFbnRlciB5b3VyIG1pbGVzdG9uZSBoZXJlIiwiTm90ZSI6bnVsbCwiSHlwZXJsaW5rIjpudWxsLCJJc0NoYW5nZWQiOmZhbHNlLCJJc05ldyI6ZmFsc2V9LHsiJGlkIjoiMjM1IiwiRGF0ZSI6IjIwMTQtMTEtMTFUMjM6NTk6NTkuOTk5WiIsIlN0eWxlIjp7IiRpZCI6IjIzNiIsIlNoYXBlIjo2LCJDb25uZWN0b3JNYXJnaW4iOnsiJHJlZiI6IjU0In0sIkNvbm5lY3RvclN0eWxlIjp7IiRpZCI6IjIzNyIsIkxpbmVDb2xvciI6eyIkaWQiOiIyMzgiLCIkdHlwZSI6Ik5MUkUuQ29tbW9uLkRvbS5Tb2xpZENvbG9yQnJ1c2gsIE5MUkUuQ29tbW9uIiwiQ29sb3IiOnsiJGlkIjoiMjM5IiwiQSI6MjU1LCJSIjoxNTYsIkciOjEwNiwiQiI6MTA2LCJUcmFuc3BhcmVuY3kiOjAuMH19LCJMaW5lV2VpZ2h0IjoxLjAsIkxpbmVUeXBlIjowLCJQYXJlbnRTdHlsZSI6eyIkcmVmIjoiNTUifX0sIklzQmVsb3dUaW1lYmFuZCI6ZmFsc2UsIkhpZGVEYXRlIjpmYWxzZSwiU2hhcGVTaXplIjowLCJTcGFjaW5nIjoyLjAsIlBhZGRpbmciOnsiJHJlZiI6IjU4In0sIlNoYXBlU3R5bGUiOnsiJGlkIjoiMjQwIiwiTWFyZ2luIjp7IiRyZWYiOiI2MCJ9LCJQYWRkaW5nIjp7IiRyZWYiOiI2MSJ9LCJCYWNrZ3JvdW5kIjp7IiRpZCI6IjI0MSIsIkNvbG9yIjp7IiRpZCI6IjI0MiIsIkEiOjI1NSwiUiI6MTU2LCJHIjoxMDYsIkIiOjEwNiwiVHJhbnNwYXJlbmN5IjowLjB9fSwiSXNWaXNpYmxlIjp0cnVlLCJXaWR0aCI6MTIuMCwiSGVpZ2h0IjoxNC4wLCJCb3JkZXJTdHlsZSI6eyIkaWQiOiIyNDMiLCJMaW5lQ29sb3IiOnsiJHJlZiI6IjYzIn0sIkxpbmVXZWlnaHQiOjAuMCwiTGluZVR5cGUiOjAsIlBhcmVudFN0eWxlIjp7IiRyZWYiOiI2MiJ9fSwiUGFyZW50U3R5bGUiOnsiJHJlZiI6IjU5In19LCJUaXRsZVN0eWxlIjp7IiRpZCI6IjI0NCIsIkZvbnRTZXR0aW5ncyI6eyIkaWQiOiIyNDU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0NiIsIkxpbmVDb2xvciI6bnVsbCwiTGluZVdlaWdodCI6MC4wLCJMaW5lVHlwZSI6MCwiUGFyZW50U3R5bGUiOm51bGx9LCJQYXJlbnRTdHlsZSI6eyIkcmVmIjoiNjUifX0sIkRhdGVTdHlsZSI6eyIkaWQiOiIyNDciLCJGb250U2V0dGluZ3MiOnsiJGlkIjoiMjQ4IiwiRm9udFNpemUiOjEwLCJGb250TmFtZSI6IkNhbGlicmkiLCJJc0JvbGQiOmZhbHNlLCJJc0l0YWxpYyI6ZmFsc2UsIklzVW5kZXJsaW5lZCI6ZmFsc2UsIlBhcmVudFN0eWxlIjp7IiRyZWYiOiI3MyJ9fSwiQXV0b1NpemUiOjAsIkZvcmVncm91bmQiOnsiJGlkIjoiMjQ5IiwiQ29sb3IiOnsiJGlkIjoiMjUwIiwiQSI6MjU1LCJSIjoxNTYsIkciOjEwNiwiQiI6MTA2LCJUcmFuc3BhcmVuY3kiOjAu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1MSIsIkxpbmVDb2xvciI6bnVsbCwiTGluZVdlaWdodCI6MC4wLCJMaW5lVHlwZSI6MCwiUGFyZW50U3R5bGUiOm51bGx9LCJQYXJlbnRTdHlsZSI6eyIkcmVmIjoiNzIifX0sIkRhdGVGb3JtYXQiOnsiJGlkIjoiMjUyIiwiRm9ybWF0U3RyaW5nIjoiTS1kLXl5eXkiLCJTZXBhcmF0b3IiOiItIiwiVXNlSW50ZXJuYXRpb25hbERhdGVGb3JtYXQiOmZhbHNlfSwiSXNWaXNpYmxlIjp0cnVlLCJQYXJlbnRTdHlsZSI6eyIkcmVmIjoiNTMifX0sIlBvc2l0aW9uIjp7IiRpZCI6IjI1MyIsIlJhdGlvIjowLjAsIklzQ3VzdG9tIjpmYWxzZX0sIklkIjoiYTZlYzRmNDctN2M3Ni00ZWU0LWE4YzAtNTFjMDc3NWE4NmIwIiwiVGl0bGUiOiJFbnRlciB5b3VyIG1pbGVzdG9uZSBoZXJlIiwiTm90ZSI6bnVsbCwiSHlwZXJsaW5rIjpudWxsLCJJc0NoYW5nZWQiOmZhbHNlLCJJc05ldyI6ZmFsc2V9LHsiJGlkIjoiMjU0IiwiRGF0ZSI6IjIwMTQtMTItMDFUMjM6NTk6NTkuOTk5WiIsIlN0eWxlIjp7IiRpZCI6IjI1NSIsIlNoYXBlIjo2LCJDb25uZWN0b3JNYXJnaW4iOnsiJHJlZiI6IjU0In0sIkNvbm5lY3RvclN0eWxlIjp7IiRpZCI6IjI1NiIsIkxpbmVDb2xvciI6eyIkaWQiOiIyNTciLCIkdHlwZSI6Ik5MUkUuQ29tbW9uLkRvbS5Tb2xpZENvbG9yQnJ1c2gsIE5MUkUuQ29tbW9uIiwiQ29sb3IiOnsiJGlkIjoiMjU4IiwiQSI6MjU1LCJSIjo1NywiRyI6NDgsIkIiOjQyLCJUcmFuc3BhcmVuY3kiOjAuMH19LCJMaW5lV2VpZ2h0IjoxLjAsIkxpbmVUeXBlIjowLCJQYXJlbnRTdHlsZSI6eyIkcmVmIjoiNTUifX0sIklzQmVsb3dUaW1lYmFuZCI6ZmFsc2UsIkhpZGVEYXRlIjpmYWxzZSwiU2hhcGVTaXplIjowLCJTcGFjaW5nIjoyLjAsIlBhZGRpbmciOnsiJHJlZiI6IjU4In0sIlNoYXBlU3R5bGUiOnsiJGlkIjoiMjU5IiwiTWFyZ2luIjp7IiRyZWYiOiI2MCJ9LCJQYWRkaW5nIjp7IiRyZWYiOiI2MSJ9LCJCYWNrZ3JvdW5kIjp7IiRpZCI6IjI2MCIsIkNvbG9yIjp7IiRpZCI6IjI2MSIsIkEiOjI1NSwiUiI6NTcsIkciOjQ4LCJCIjo0MiwiVHJhbnNwYXJlbmN5IjowLjB9fSwiSXNWaXNpYmxlIjp0cnVlLCJXaWR0aCI6MTIuMCwiSGVpZ2h0IjoxNC4wLCJCb3JkZXJTdHlsZSI6eyIkaWQiOiIyNjIiLCJMaW5lQ29sb3IiOnsiJHJlZiI6IjYzIn0sIkxpbmVXZWlnaHQiOjAuMCwiTGluZVR5cGUiOjAsIlBhcmVudFN0eWxlIjp7IiRyZWYiOiI2MiJ9fSwiUGFyZW50U3R5bGUiOnsiJHJlZiI6IjU5In19LCJUaXRsZVN0eWxlIjp7IiRpZCI6IjI2MyIsIkZvbnRTZXR0aW5ncyI6eyIkaWQiOiIyNjQ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2NSIsIkxpbmVDb2xvciI6bnVsbCwiTGluZVdlaWdodCI6MC4wLCJMaW5lVHlwZSI6MCwiUGFyZW50U3R5bGUiOm51bGx9LCJQYXJlbnRTdHlsZSI6eyIkcmVmIjoiNjUifX0sIkRhdGVTdHlsZSI6eyIkaWQiOiIyNjYiLCJGb250U2V0dGluZ3MiOnsiJGlkIjoiMjY3IiwiRm9udFNpemUiOjEwLCJGb250TmFtZSI6IkNhbGlicmkiLCJJc0JvbGQiOmZhbHNlLCJJc0l0YWxpYyI6ZmFsc2UsIklzVW5kZXJsaW5lZCI6ZmFsc2UsIlBhcmVudFN0eWxlIjp7IiRyZWYiOiI3MyJ9fSwiQXV0b1NpemUiOjAsIkZvcmVncm91bmQiOnsiJGlkIjoiMjY4IiwiQ29sb3IiOnsiJGlkIjoiMjY5IiwiQSI6MjU1LCJSIjo1NywiRyI6NDgsIkIiOjQyLCJUcmFuc3BhcmVuY3kiOjAu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3MCIsIkxpbmVDb2xvciI6bnVsbCwiTGluZVdlaWdodCI6MC4wLCJMaW5lVHlwZSI6MCwiUGFyZW50U3R5bGUiOm51bGx9LCJQYXJlbnRTdHlsZSI6eyIkcmVmIjoiNzIifX0sIkRhdGVGb3JtYXQiOnsiJGlkIjoiMjcxIiwiRm9ybWF0U3RyaW5nIjoiTS1kLXl5eXkiLCJTZXBhcmF0b3IiOiItIiwiVXNlSW50ZXJuYXRpb25hbERhdGVGb3JtYXQiOmZhbHNlfSwiSXNWaXNpYmxlIjp0cnVlLCJQYXJlbnRTdHlsZSI6eyIkcmVmIjoiNTMifX0sIlBvc2l0aW9uIjp7IiRpZCI6IjI3MiIsIlJhdGlvIjowLjAsIklzQ3VzdG9tIjpmYWxzZX0sIklkIjoiZmMzMmRlMjgtNTVkYy00MjdkLWE3ZjAtZTI5OGY5ZjA0MjlhIiwiVGl0bGUiOiJFbnRlciB5b3VyIG1pbGVzdG9uZSBoZXJlIiwiTm90ZSI6bnVsbCwiSHlwZXJsaW5rIjpudWxsLCJJc0NoYW5nZWQiOmZhbHNlLCJJc05ldyI6ZmFsc2V9LHsiJGlkIjoiMjczIiwiRGF0ZSI6IjIwMTUtMDItMTdUMjM6NTk6NTkuOTk5WiIsIlN0eWxlIjp7IiRpZCI6IjI3NCIsIlNoYXBlIjo3LCJDb25uZWN0b3JNYXJnaW4iOnsiJHJlZiI6IjU0In0sIkNvbm5lY3RvclN0eWxlIjp7IiRpZCI6IjI3NSIsIkxpbmVDb2xvciI6eyIkaWQiOiIyNzYiLCIkdHlwZSI6Ik5MUkUuQ29tbW9uLkRvbS5Tb2xpZENvbG9yQnJ1c2gsIE5MUkUuQ29tbW9uIiwiQ29sb3IiOnsiJGlkIjoiMjc3IiwiQSI6MjU1LCJSIjoyNTUsIkciOjIwMiwiQiI6OCwiVHJhbnNwYXJlbmN5IjowLjB9fSwiTGluZVdlaWdodCI6MS4wLCJMaW5lVHlwZSI6MCwiUGFyZW50U3R5bGUiOnsiJHJlZiI6IjU1In19LCJJc0JlbG93VGltZWJhbmQiOmZhbHNlLCJIaWRlRGF0ZSI6ZmFsc2UsIlNoYXBlU2l6ZSI6MCwiU3BhY2luZyI6Mi4wLCJQYWRkaW5nIjp7IiRyZWYiOiI1OCJ9LCJTaGFwZVN0eWxlIjp7IiRpZCI6IjI3OCIsIk1hcmdpbiI6eyIkcmVmIjoiNjAifSwiUGFkZGluZyI6eyIkcmVmIjoiNjEifSwiQmFja2dyb3VuZCI6eyIkcmVmIjoiMjc2In0sIklzVmlzaWJsZSI6dHJ1ZSwiV2lkdGgiOjEyLjAsIkhlaWdodCI6MTQuMCwiQm9yZGVyU3R5bGUiOnsiJGlkIjoiMjc5IiwiTGluZUNvbG9yIjp7IiRyZWYiOiI2MyJ9LCJMaW5lV2VpZ2h0IjowLjAsIkxpbmVUeXBlIjowLCJQYXJlbnRTdHlsZSI6eyIkcmVmIjoiNjIifX0sIlBhcmVudFN0eWxlIjp7IiRyZWYiOiI1OSJ9fSwiVGl0bGVTdHlsZSI6eyIkaWQiOiIyODAiLCJGb250U2V0dGluZ3MiOnsiJGlkIjoiMjgx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ODIiLCJMaW5lQ29sb3IiOm51bGwsIkxpbmVXZWlnaHQiOjAuMCwiTGluZVR5cGUiOjAsIlBhcmVudFN0eWxlIjpudWxsfSwiUGFyZW50U3R5bGUiOnsiJHJlZiI6IjY1In19LCJEYXRlU3R5bGUiOnsiJGlkIjoiMjgzIiwiRm9udFNldHRpbmdzIjp7IiRpZCI6IjI4NCIsIkZvbnRTaXplIjoxMCwiRm9udE5hbWUiOiJDYWxpYnJpIiwiSXNCb2xkIjpmYWxzZSwiSXNJdGFsaWMiOmZhbHNlLCJJc1VuZGVybGluZWQiOmZhbHNlLCJQYXJlbnRTdHlsZSI6eyIkcmVmIjoiNzMifX0sIkF1dG9TaXplIjowLCJGb3JlZ3JvdW5kIjp7IiRpZCI6IjI4NSIsIkNvbG9yIjp7IiRpZCI6IjI4NiIsIkEiOjI1NSwiUiI6MTk3LCJHIjoxNTUsIkIiOjAsIlRyYW5zcGFyZW5jeSI6MC4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g3IiwiTGluZUNvbG9yIjpudWxsLCJMaW5lV2VpZ2h0IjowLjAsIkxpbmVUeXBlIjowLCJQYXJlbnRTdHlsZSI6bnVsbH0sIlBhcmVudFN0eWxlIjp7IiRyZWYiOiI3MiJ9fSwiRGF0ZUZvcm1hdCI6eyIkaWQiOiIyODgiLCJGb3JtYXRTdHJpbmciOiJNLWQteXl5eSIsIlNlcGFyYXRvciI6Ii0iLCJVc2VJbnRlcm5hdGlvbmFsRGF0ZUZvcm1hdCI6ZmFsc2V9LCJJc1Zpc2libGUiOnRydWUsIlBhcmVudFN0eWxlIjp7IiRyZWYiOiI1MyJ9fSwiUG9zaXRpb24iOnsiJGlkIjoiMjg5IiwiUmF0aW8iOjAuMCwiSXNDdXN0b20iOmZhbHNlfSwiSWQiOiIwNDI4ZWIzMS01NmQ4LTQ2NDItOTNmMi04YjhiZjkwNzIxZGMiLCJUaXRsZSI6IkVudGVyIHlvdXIgbWlsZXN0b25lIGhlcmUiLCJOb3RlIjpudWxsLCJIeXBlcmxpbmsiOm51bGwsIklzQ2hhbmdlZCI6ZmFsc2UsIklzTmV3IjpmYWxzZX0seyIkaWQiOiIyOTAiLCJEYXRlIjoiMjAxNS0wNC0wN1QyMzo1OTo1OS45OTlaIiwiU3R5bGUiOnsiJGlkIjoiMjkxIiwiU2hhcGUiOjcsIkNvbm5lY3Rvck1hcmdpbiI6eyIkcmVmIjoiNTQifSwiQ29ubmVjdG9yU3R5bGUiOnsiJGlkIjoiMjkyIiwiTGluZUNvbG9yIjp7IiRpZCI6IjI5MyIsIiR0eXBlIjoiTkxSRS5Db21tb24uRG9tLlNvbGlkQ29sb3JCcnVzaCwgTkxSRS5Db21tb24iLCJDb2xvciI6eyIkaWQiOiIyOTQiLCJBIjoyNTUsIlIiOjI0OCwiRyI6MTQ3LCJCIjoyOSwiVHJhbnNwYXJlbmN5IjowLjB9fSwiTGluZVdlaWdodCI6MS4wLCJMaW5lVHlwZSI6MCwiUGFyZW50U3R5bGUiOnsiJHJlZiI6IjU1In19LCJJc0JlbG93VGltZWJhbmQiOmZhbHNlLCJIaWRlRGF0ZSI6ZmFsc2UsIlNoYXBlU2l6ZSI6MCwiU3BhY2luZyI6Mi4wLCJQYWRkaW5nIjp7IiRyZWYiOiI1OCJ9LCJTaGFwZVN0eWxlIjp7IiRpZCI6IjI5NSIsIk1hcmdpbiI6eyIkcmVmIjoiNjAifSwiUGFkZGluZyI6eyIkcmVmIjoiNjEifSwiQmFja2dyb3VuZCI6eyIkcmVmIjoiMjkzIn0sIklzVmlzaWJsZSI6dHJ1ZSwiV2lkdGgiOjEyLjAsIkhlaWdodCI6MTQuMCwiQm9yZGVyU3R5bGUiOnsiJGlkIjoiMjk2IiwiTGluZUNvbG9yIjp7IiRyZWYiOiI2MyJ9LCJMaW5lV2VpZ2h0IjowLjAsIkxpbmVUeXBlIjowLCJQYXJlbnRTdHlsZSI6eyIkcmVmIjoiNjIifX0sIlBhcmVudFN0eWxlIjp7IiRyZWYiOiI1OSJ9fSwiVGl0bGVTdHlsZSI6eyIkaWQiOiIyOTciLCJGb250U2V0dGluZ3MiOnsiJGlkIjoiMjk4IiwiRm9udFNpemUiOjExLCJGb250TmFtZSI6IkNhbGlicmkiLCJJc0JvbGQiOnRydWUsIklzSXRhbGljIjpmYWxzZSwiSXNVbmRlcmxpbmVkIjpmYWxzZSwiUGFyZW50U3R5bGUiOnsiJHJlZiI6IjY2In19LCJBdXRvU2l6ZSI6MiwiRm9yZWdyb3VuZCI6eyIkcmVmIjoiNjcifSwiTWF4V2lkdGgiOjc4LjAwMTY1NTU3ODYxMzI4M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k5IiwiTGluZUNvbG9yIjpudWxsLCJMaW5lV2VpZ2h0IjowLjAsIkxpbmVUeXBlIjowLCJQYXJlbnRTdHlsZSI6bnVsbH0sIlBhcmVudFN0eWxlIjp7IiRyZWYiOiI2NSJ9fSwiRGF0ZVN0eWxlIjp7IiRpZCI6IjMwMCIsIkZvbnRTZXR0aW5ncyI6eyIkaWQiOiIzMDEiLCJGb250U2l6ZSI6MTAsIkZvbnROYW1lIjoiQ2FsaWJyaSIsIklzQm9sZCI6ZmFsc2UsIklzSXRhbGljIjpmYWxzZSwiSXNVbmRlcmxpbmVkIjpmYWxzZSwiUGFyZW50U3R5bGUiOnsiJHJlZiI6IjczIn19LCJBdXRvU2l6ZSI6MCwiRm9yZWdyb3VuZCI6eyIkaWQiOiIzMDIiLCJDb2xvciI6eyIkaWQiOiIzMDMiLCJBIjoyNTUsIlIiOjI0OCwiRyI6MTQ3LCJCIjoyOSwiVHJhbnNwYXJlbmN5IjowLjB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MDQiLCJMaW5lQ29sb3IiOm51bGwsIkxpbmVXZWlnaHQiOjAuMCwiTGluZVR5cGUiOjAsIlBhcmVudFN0eWxlIjpudWxsfSwiUGFyZW50U3R5bGUiOnsiJHJlZiI6IjcyIn19LCJEYXRlRm9ybWF0Ijp7IiRpZCI6IjMwNSIsIkZvcm1hdFN0cmluZyI6Ik0tZC15eXl5IiwiU2VwYXJhdG9yIjoiLSIsIlVzZUludGVybmF0aW9uYWxEYXRlRm9ybWF0IjpmYWxzZX0sIklzVmlzaWJsZSI6dHJ1ZSwiUGFyZW50U3R5bGUiOnsiJHJlZiI6IjUzIn19LCJQb3NpdGlvbiI6eyIkaWQiOiIzMDYiLCJSYXRpbyI6MC4yMjM5MTE0ODMxOTk1MDgxLCJJc0N1c3RvbSI6dHJ1ZX0sIklkIjoiMTAyM2Y5Y2YtOGU3Mi00ZGU1LThhYmQtNjYwMDkwZmZkYTk4IiwiVGl0bGUiOiJFbnRlciB5b3VyIG1pbGVzdG9uZSBoZXJlIiwiTm90ZSI6bnVsbCwiSHlwZXJsaW5rIjpudWxsLCJJc0NoYW5nZWQiOmZhbHNlLCJJc05ldyI6ZmFsc2V9LHsiJGlkIjoiMzA3IiwiRGF0ZSI6IjIwMTUtMDUtMjZUMjM6NTk6NTkuOTk5WiIsIlN0eWxlIjp7IiRpZCI6IjMwOCIsIlNoYXBlIjo3LCJDb25uZWN0b3JNYXJnaW4iOnsiJHJlZiI6IjU0In0sIkNvbm5lY3RvclN0eWxlIjp7IiRpZCI6IjMwOSIsIkxpbmVDb2xvciI6eyIkaWQiOiIzMTAiLCIkdHlwZSI6Ik5MUkUuQ29tbW9uLkRvbS5Tb2xpZENvbG9yQnJ1c2gsIE5MUkUuQ29tbW9uIiwiQ29sb3IiOnsiJGlkIjoiMzExIiwiQSI6MjU1LCJSIjoxNTYsIkciOjEwNiwiQiI6MTA2LCJUcmFuc3BhcmVuY3kiOjAuMH19LCJMaW5lV2VpZ2h0IjoxLjAsIkxpbmVUeXBlIjowLCJQYXJlbnRTdHlsZSI6eyIkcmVmIjoiNTUifX0sIklzQmVsb3dUaW1lYmFuZCI6ZmFsc2UsIkhpZGVEYXRlIjpmYWxzZSwiU2hhcGVTaXplIjowLCJTcGFjaW5nIjoyLjAsIlBhZGRpbmciOnsiJHJlZiI6IjU4In0sIlNoYXBlU3R5bGUiOnsiJGlkIjoiMzEyIiwiTWFyZ2luIjp7IiRyZWYiOiI2MCJ9LCJQYWRkaW5nIjp7IiRyZWYiOiI2MSJ9LCJCYWNrZ3JvdW5kIjp7IiRpZCI6IjMxMyIsIkNvbG9yIjp7IiRpZCI6IjMxNCIsIkEiOjI1NSwiUiI6MTU2LCJHIjoxMDYsIkIiOjEwNiwiVHJhbnNwYXJlbmN5IjowLjB9fSwiSXNWaXNpYmxlIjp0cnVlLCJXaWR0aCI6MTIuMCwiSGVpZ2h0IjoxNC4wLCJCb3JkZXJTdHlsZSI6eyIkaWQiOiIzMTUiLCJMaW5lQ29sb3IiOnsiJHJlZiI6IjYzIn0sIkxpbmVXZWlnaHQiOjAuMCwiTGluZVR5cGUiOjAsIlBhcmVudFN0eWxlIjp7IiRyZWYiOiI2MiJ9fSwiUGFyZW50U3R5bGUiOnsiJHJlZiI6IjU5In19LCJUaXRsZVN0eWxlIjp7IiRpZCI6IjMxNiIsIkZvbnRTZXR0aW5ncyI6eyIkaWQiOiIzMTc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xOCIsIkxpbmVDb2xvciI6bnVsbCwiTGluZVdlaWdodCI6MC4wLCJMaW5lVHlwZSI6MCwiUGFyZW50U3R5bGUiOm51bGx9LCJQYXJlbnRTdHlsZSI6eyIkcmVmIjoiNjUifX0sIkRhdGVTdHlsZSI6eyIkaWQiOiIzMTkiLCJGb250U2V0dGluZ3MiOnsiJGlkIjoiMzIwIiwiRm9udFNpemUiOjEwLCJGb250TmFtZSI6IkNhbGlicmkiLCJJc0JvbGQiOmZhbHNlLCJJc0l0YWxpYyI6ZmFsc2UsIklzVW5kZXJsaW5lZCI6ZmFsc2UsIlBhcmVudFN0eWxlIjp7IiRyZWYiOiI3MyJ9fSwiQXV0b1NpemUiOjAsIkZvcmVncm91bmQiOnsiJGlkIjoiMzIxIiwiQ29sb3IiOnsiJGlkIjoiMzIyIiwiQSI6MjU1LCJSIjoxNTYsIkciOjEwNiwiQiI6MTA2LCJUcmFuc3BhcmVuY3kiOjAu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yMyIsIkxpbmVDb2xvciI6bnVsbCwiTGluZVdlaWdodCI6MC4wLCJMaW5lVHlwZSI6MCwiUGFyZW50U3R5bGUiOm51bGx9LCJQYXJlbnRTdHlsZSI6eyIkcmVmIjoiNzIifX0sIkRhdGVGb3JtYXQiOnsiJGlkIjoiMzI0IiwiRm9ybWF0U3RyaW5nIjoiTS1kLXl5eXkiLCJTZXBhcmF0b3IiOiItIiwiVXNlSW50ZXJuYXRpb25hbERhdGVGb3JtYXQiOmZhbHNlfSwiSXNWaXNpYmxlIjp0cnVlLCJQYXJlbnRTdHlsZSI6eyIkcmVmIjoiNTMifX0sIlBvc2l0aW9uIjp7IiRpZCI6IjMyNSIsIlJhdGlvIjowLjAsIklzQ3VzdG9tIjpmYWxzZX0sIklkIjoiZTI4NGM4YzMtZjRhMy00NDQ0LTliN2ItOWRiZmFlZjBmZGE4IiwiVGl0bGUiOiJFbnRlciB5b3VyIG1pbGVzdG9uZSBoZXJlIiwiTm90ZSI6bnVsbCwiSHlwZXJsaW5rIjpudWxsLCJJc0NoYW5nZWQiOmZhbHNlLCJJc05ldyI6ZmFsc2V9LHsiJGlkIjoiMzI2IiwiRGF0ZSI6IjIwMTUtMDctMTRUMjM6NTk6NTkuOTk5WiIsIlN0eWxlIjp7IiRpZCI6IjMyNyIsIlNoYXBlIjo3LCJDb25uZWN0b3JNYXJnaW4iOnsiJHJlZiI6IjU0In0sIkNvbm5lY3RvclN0eWxlIjp7IiRpZCI6IjMyOCIsIkxpbmVDb2xvciI6eyIkaWQiOiIzMjkiLCIkdHlwZSI6Ik5MUkUuQ29tbW9uLkRvbS5Tb2xpZENvbG9yQnJ1c2gsIE5MUkUuQ29tbW9uIiwiQ29sb3IiOnsiJGlkIjoiMzMwIiwiQSI6MjU1LCJSIjoyMzYsIkciOjExMiwiQiI6MjIsIlRyYW5zcGFyZW5jeSI6MC4wfX0sIkxpbmVXZWlnaHQiOjEuMCwiTGluZVR5cGUiOjAsIlBhcmVudFN0eWxlIjp7IiRyZWYiOiI1NSJ9fSwiSXNCZWxvd1RpbWViYW5kIjpmYWxzZSwiSGlkZURhdGUiOmZhbHNlLCJTaGFwZVNpemUiOjAsIlNwYWNpbmciOjIuMCwiUGFkZGluZyI6eyIkcmVmIjoiNTgifSwiU2hhcGVTdHlsZSI6eyIkaWQiOiIzMzEiLCJNYXJnaW4iOnsiJHJlZiI6IjYwIn0sIlBhZGRpbmciOnsiJHJlZiI6IjYxIn0sIkJhY2tncm91bmQiOnsiJHJlZiI6IjMyOSJ9LCJJc1Zpc2libGUiOnRydWUsIldpZHRoIjoxMi4wLCJIZWlnaHQiOjE0LjAsIkJvcmRlclN0eWxlIjp7IiRpZCI6IjMzMiIsIkxpbmVDb2xvciI6eyIkcmVmIjoiNjMifSwiTGluZVdlaWdodCI6MC4wLCJMaW5lVHlwZSI6MCwiUGFyZW50U3R5bGUiOnsiJHJlZiI6IjYyIn19LCJQYXJlbnRTdHlsZSI6eyIkcmVmIjoiNTkifX0sIlRpdGxlU3R5bGUiOnsiJGlkIjoiMzMzIiwiRm9udFNldHRpbmdzIjp7IiRpZCI6IjMzNCIsIkZvbnRTaXplIjoxMSwiRm9udE5hbWUiOiJDYWxpYnJpIiwiSXNCb2xkIjp0cnVlLCJJc0l0YWxpYyI6ZmFsc2UsIklzVW5kZXJsaW5lZCI6ZmFsc2UsIlBhcmVudFN0eWxlIjp7IiRyZWYiOiI2NiJ9fSwiQXV0b1NpemUiOjIsIkZvcmVncm91bmQiOnsiJHJlZiI6IjY3In0sIk1heFdpZHRoIjo4OS41NzkzNjg1OTEzMDg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zUiLCJMaW5lQ29sb3IiOm51bGwsIkxpbmVXZWlnaHQiOjAuMCwiTGluZVR5cGUiOjAsIlBhcmVudFN0eWxlIjpudWxsfSwiUGFyZW50U3R5bGUiOnsiJHJlZiI6IjY1In19LCJEYXRlU3R5bGUiOnsiJGlkIjoiMzM2IiwiRm9udFNldHRpbmdzIjp7IiRpZCI6IjMzNyIsIkZvbnRTaXplIjoxMCwiRm9udE5hbWUiOiJDYWxpYnJpIiwiSXNCb2xkIjpmYWxzZSwiSXNJdGFsaWMiOmZhbHNlLCJJc1VuZGVybGluZWQiOmZhbHNlLCJQYXJlbnRTdHlsZSI6eyIkcmVmIjoiNzMifX0sIkF1dG9TaXplIjowLCJGb3JlZ3JvdW5kIjp7IiRpZCI6IjMzOCIsIkNvbG9yIjp7IiRpZCI6IjMzOSIsIkEiOjI1NSwiUiI6MjM2LCJHIjoxMTIsIkIiOjIyLCJUcmFuc3BhcmVuY3kiOjAu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0MCIsIkxpbmVDb2xvciI6bnVsbCwiTGluZVdlaWdodCI6MC4wLCJMaW5lVHlwZSI6MCwiUGFyZW50U3R5bGUiOm51bGx9LCJQYXJlbnRTdHlsZSI6eyIkcmVmIjoiNzIifX0sIkRhdGVGb3JtYXQiOnsiJGlkIjoiMzQxIiwiRm9ybWF0U3RyaW5nIjoiTS1kLXl5eXkiLCJTZXBhcmF0b3IiOiItIiwiVXNlSW50ZXJuYXRpb25hbERhdGVGb3JtYXQiOmZhbHNlfSwiSXNWaXNpYmxlIjp0cnVlLCJQYXJlbnRTdHlsZSI6eyIkcmVmIjoiNTMifX0sIlBvc2l0aW9uIjp7IiRpZCI6IjM0MiIsIlJhdGlvIjowLjAsIklzQ3VzdG9tIjpmYWxzZX0sIklkIjoiYTcyYTFlODMtZjQyMy00ZjliLTlmNzctYTE1ZDIzMTNlNmRjIiwiVGl0bGUiOiJFbnRlciB5b3VyIG1pbGVzdG9uZSBoZXJlIiwiTm90ZSI6bnVsbCwiSHlwZXJsaW5rIjpudWxsLCJJc0NoYW5nZWQiOmZhbHNlLCJJc05ldyI6ZmFsc2V9XSwiVGFza3MiOltdLCJTZXR0aW5ncyI6eyIkaWQiOiIzNDMiLCJJbXBhT3B0aW9ucyI6eyIkaWQiOiIzNDQ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nRydWV9"/>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5C3CE8B6CA0C468912D5F0DE1E2016" ma:contentTypeVersion="2" ma:contentTypeDescription="Create a new document." ma:contentTypeScope="" ma:versionID="cfa3e7fe288528f8cfb2de211c8e8049">
  <xsd:schema xmlns:xsd="http://www.w3.org/2001/XMLSchema" xmlns:xs="http://www.w3.org/2001/XMLSchema" xmlns:p="http://schemas.microsoft.com/office/2006/metadata/properties" xmlns:ns2="111b167e-d5f1-4a37-9b38-8b8857d1e56d" targetNamespace="http://schemas.microsoft.com/office/2006/metadata/properties" ma:root="true" ma:fieldsID="9007e673b94d5065872dfbc5b2644a51" ns2:_="">
    <xsd:import namespace="111b167e-d5f1-4a37-9b38-8b8857d1e56d"/>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b167e-d5f1-4a37-9b38-8b8857d1e5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C27114-126B-4AF1-A7BD-06E02F9B4C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b167e-d5f1-4a37-9b38-8b8857d1e5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B1E7DA-A27E-409E-A4DD-2122D49441CA}">
  <ds:schemaRefs>
    <ds:schemaRef ds:uri="http://schemas.microsoft.com/sharepoint/v3/contenttype/forms"/>
  </ds:schemaRefs>
</ds:datastoreItem>
</file>

<file path=customXml/itemProps3.xml><?xml version="1.0" encoding="utf-8"?>
<ds:datastoreItem xmlns:ds="http://schemas.openxmlformats.org/officeDocument/2006/customXml" ds:itemID="{58685E1B-11B3-42F3-9927-D8AB8D57F9C9}">
  <ds:schemaRefs>
    <ds:schemaRef ds:uri="http://purl.org/dc/elements/1.1/"/>
    <ds:schemaRef ds:uri="http://schemas.microsoft.com/office/2006/metadata/properties"/>
    <ds:schemaRef ds:uri="http://purl.org/dc/terms/"/>
    <ds:schemaRef ds:uri="http://purl.org/dc/dcmitype/"/>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111b167e-d5f1-4a37-9b38-8b8857d1e56d"/>
  </ds:schemaRefs>
</ds:datastoreItem>
</file>

<file path=docProps/app.xml><?xml version="1.0" encoding="utf-8"?>
<Properties xmlns="http://schemas.openxmlformats.org/officeDocument/2006/extended-properties" xmlns:vt="http://schemas.openxmlformats.org/officeDocument/2006/docPropsVTypes">
  <Template>Office Theme</Template>
  <TotalTime>30551</TotalTime>
  <Words>4258</Words>
  <Application>Microsoft Office PowerPoint</Application>
  <PresentationFormat>On-screen Show (4:3)</PresentationFormat>
  <Paragraphs>747</Paragraphs>
  <Slides>32</Slides>
  <Notes>16</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32</vt:i4>
      </vt:variant>
    </vt:vector>
  </HeadingPairs>
  <TitlesOfParts>
    <vt:vector size="44" baseType="lpstr">
      <vt:lpstr>Arial</vt:lpstr>
      <vt:lpstr>Arial Black</vt:lpstr>
      <vt:lpstr>Calibri</vt:lpstr>
      <vt:lpstr>Calibri Light</vt:lpstr>
      <vt:lpstr>Courier New</vt:lpstr>
      <vt:lpstr>Times New Roman</vt:lpstr>
      <vt:lpstr>Wingdings</vt:lpstr>
      <vt:lpstr>1_Office Theme</vt:lpstr>
      <vt:lpstr>Custom Design</vt:lpstr>
      <vt:lpstr>2_Office Theme</vt:lpstr>
      <vt:lpstr>1_Custom Design</vt:lpstr>
      <vt:lpstr>3_Office Theme</vt:lpstr>
      <vt:lpstr>A Webinar on the JU Stakeholder Engagement Process</vt:lpstr>
      <vt:lpstr>Agenda</vt:lpstr>
      <vt:lpstr>DSIP Stakeholder Engagement — Timeline</vt:lpstr>
      <vt:lpstr>DSIP Stakeholder Engagement Objectives</vt:lpstr>
      <vt:lpstr>Joint Utilities Filed DSIP Stakeholder Engagement Plan</vt:lpstr>
      <vt:lpstr>Supplemental DSIP Engagement Structure</vt:lpstr>
      <vt:lpstr>Engagement Process Overview</vt:lpstr>
      <vt:lpstr>Stakeholder Engagement Opportunities</vt:lpstr>
      <vt:lpstr>PowerPoint Presentation</vt:lpstr>
      <vt:lpstr>PowerPoint Presentation</vt:lpstr>
      <vt:lpstr>Advisory Group Overview</vt:lpstr>
      <vt:lpstr>Advisory Group Purpose &amp; Objectives</vt:lpstr>
      <vt:lpstr>Advisory Group Members</vt:lpstr>
      <vt:lpstr>Engagement Group Overview</vt:lpstr>
      <vt:lpstr>Engagement Group Process and Goals</vt:lpstr>
      <vt:lpstr>Supplemental DSIP Topics—Based on Final Order </vt:lpstr>
      <vt:lpstr>Planning and Grid Ops Schedule – Subject to Revision</vt:lpstr>
      <vt:lpstr>Market Ops Schedule – Subject to Revision</vt:lpstr>
      <vt:lpstr>Distribution System Planning Engagement Group </vt:lpstr>
      <vt:lpstr>Distribution System Planning Engagement Group Charter  (updated draft 05/23/2016)</vt:lpstr>
      <vt:lpstr>Grid Operations Engagement Group </vt:lpstr>
      <vt:lpstr>Grid Operations Engagement Group Charter</vt:lpstr>
      <vt:lpstr>Market Operations Engagement Group </vt:lpstr>
      <vt:lpstr>Market Operations Engagement Group Charters</vt:lpstr>
      <vt:lpstr>Market Operations Engagement Group Charters</vt:lpstr>
      <vt:lpstr>PowerPoint Presentation</vt:lpstr>
      <vt:lpstr>Appendix </vt:lpstr>
      <vt:lpstr>Distribution System Planning Topic Descriptions</vt:lpstr>
      <vt:lpstr>Distribution System Planning Topic Descriptions continued</vt:lpstr>
      <vt:lpstr>Grid Operations Topic Descriptions </vt:lpstr>
      <vt:lpstr>Grid Operations Topic Descriptions continued</vt:lpstr>
      <vt:lpstr>Market Operations Topic Descriptions</vt:lpstr>
    </vt:vector>
  </TitlesOfParts>
  <Company>ICFI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Howley, Annie</dc:creator>
  <cp:lastModifiedBy>Howley, Annie</cp:lastModifiedBy>
  <cp:revision>388</cp:revision>
  <dcterms:created xsi:type="dcterms:W3CDTF">2016-02-02T19:27:06Z</dcterms:created>
  <dcterms:modified xsi:type="dcterms:W3CDTF">2016-06-29T14:33:05Z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0x010100C65C3CE8B6CA0C468912D5F0DE1E2016</vt:lpwstr>
  </property>
</Properties>
</file>