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6.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0" r:id="rId5"/>
    <p:sldMasterId id="2147483710" r:id="rId6"/>
    <p:sldMasterId id="2147483722" r:id="rId7"/>
    <p:sldMasterId id="2147483731" r:id="rId8"/>
    <p:sldMasterId id="2147483733" r:id="rId9"/>
    <p:sldMasterId id="2147483748" r:id="rId10"/>
  </p:sldMasterIdLst>
  <p:notesMasterIdLst>
    <p:notesMasterId r:id="rId52"/>
  </p:notesMasterIdLst>
  <p:sldIdLst>
    <p:sldId id="442" r:id="rId11"/>
    <p:sldId id="523" r:id="rId12"/>
    <p:sldId id="520" r:id="rId13"/>
    <p:sldId id="518" r:id="rId14"/>
    <p:sldId id="521" r:id="rId15"/>
    <p:sldId id="519" r:id="rId16"/>
    <p:sldId id="447" r:id="rId17"/>
    <p:sldId id="498" r:id="rId18"/>
    <p:sldId id="470" r:id="rId19"/>
    <p:sldId id="524" r:id="rId20"/>
    <p:sldId id="525" r:id="rId21"/>
    <p:sldId id="526" r:id="rId22"/>
    <p:sldId id="527" r:id="rId23"/>
    <p:sldId id="528" r:id="rId24"/>
    <p:sldId id="529" r:id="rId25"/>
    <p:sldId id="530" r:id="rId26"/>
    <p:sldId id="531" r:id="rId27"/>
    <p:sldId id="532" r:id="rId28"/>
    <p:sldId id="533" r:id="rId29"/>
    <p:sldId id="534" r:id="rId30"/>
    <p:sldId id="535" r:id="rId31"/>
    <p:sldId id="536" r:id="rId32"/>
    <p:sldId id="537" r:id="rId33"/>
    <p:sldId id="538" r:id="rId34"/>
    <p:sldId id="539" r:id="rId35"/>
    <p:sldId id="540" r:id="rId36"/>
    <p:sldId id="541" r:id="rId37"/>
    <p:sldId id="542" r:id="rId38"/>
    <p:sldId id="553" r:id="rId39"/>
    <p:sldId id="496" r:id="rId40"/>
    <p:sldId id="543" r:id="rId41"/>
    <p:sldId id="544" r:id="rId42"/>
    <p:sldId id="545" r:id="rId43"/>
    <p:sldId id="546" r:id="rId44"/>
    <p:sldId id="547" r:id="rId45"/>
    <p:sldId id="548" r:id="rId46"/>
    <p:sldId id="549" r:id="rId47"/>
    <p:sldId id="550" r:id="rId48"/>
    <p:sldId id="552" r:id="rId49"/>
    <p:sldId id="554" r:id="rId50"/>
    <p:sldId id="46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EAEFF7"/>
    <a:srgbClr val="CBD3E2"/>
    <a:srgbClr val="ED7D31"/>
    <a:srgbClr val="00B050"/>
    <a:srgbClr val="D2DEEF"/>
    <a:srgbClr val="2D4D7B"/>
    <a:srgbClr val="277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02" autoAdjust="0"/>
    <p:restoredTop sz="86647" autoAdjust="0"/>
  </p:normalViewPr>
  <p:slideViewPr>
    <p:cSldViewPr snapToGrid="0">
      <p:cViewPr varScale="1">
        <p:scale>
          <a:sx n="80" d="100"/>
          <a:sy n="80" d="100"/>
        </p:scale>
        <p:origin x="115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210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slide" Target="slides/slide4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D75A1-1B9A-436B-A2A6-86D8417345D2}" type="datetimeFigureOut">
              <a:rPr lang="en-US" smtClean="0"/>
              <a:t>7/26/2016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840BD-D819-4CA7-9B99-C959A3D92D38}" type="slidenum">
              <a:rPr lang="en-US" smtClean="0"/>
              <a:t>‹#›</a:t>
            </a:fld>
            <a:endParaRPr lang="en-US"/>
          </a:p>
        </p:txBody>
      </p:sp>
    </p:spTree>
    <p:extLst>
      <p:ext uri="{BB962C8B-B14F-4D97-AF65-F5344CB8AC3E}">
        <p14:creationId xmlns:p14="http://schemas.microsoft.com/office/powerpoint/2010/main" val="4255988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3</a:t>
            </a:fld>
            <a:endParaRPr lang="en-US"/>
          </a:p>
        </p:txBody>
      </p:sp>
    </p:spTree>
    <p:extLst>
      <p:ext uri="{BB962C8B-B14F-4D97-AF65-F5344CB8AC3E}">
        <p14:creationId xmlns:p14="http://schemas.microsoft.com/office/powerpoint/2010/main" val="119301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05749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838019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975622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42049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297970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090644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747092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3591635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5720146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2076142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4</a:t>
            </a:fld>
            <a:endParaRPr lang="en-US"/>
          </a:p>
        </p:txBody>
      </p:sp>
    </p:spTree>
    <p:extLst>
      <p:ext uri="{BB962C8B-B14F-4D97-AF65-F5344CB8AC3E}">
        <p14:creationId xmlns:p14="http://schemas.microsoft.com/office/powerpoint/2010/main" val="3494703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1262690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35933965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36493286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643098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1761093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1322221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t>41</a:t>
            </a:fld>
            <a:endParaRPr lang="en-US"/>
          </a:p>
        </p:txBody>
      </p:sp>
    </p:spTree>
    <p:extLst>
      <p:ext uri="{BB962C8B-B14F-4D97-AF65-F5344CB8AC3E}">
        <p14:creationId xmlns:p14="http://schemas.microsoft.com/office/powerpoint/2010/main" val="498964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4247555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726044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771931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87978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211488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517799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E840BD-D819-4CA7-9B99-C959A3D92D3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60559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2.gif"/><Relationship Id="rId5" Type="http://schemas.openxmlformats.org/officeDocument/2006/relationships/image" Target="../media/image6.jpeg"/><Relationship Id="rId4" Type="http://schemas.openxmlformats.org/officeDocument/2006/relationships/image" Target="../media/image7.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6.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gif"/><Relationship Id="rId2" Type="http://schemas.openxmlformats.org/officeDocument/2006/relationships/image" Target="../media/image8.png"/><Relationship Id="rId1" Type="http://schemas.openxmlformats.org/officeDocument/2006/relationships/slideMaster" Target="../slideMasters/slideMaster7.xml"/><Relationship Id="rId6" Type="http://schemas.openxmlformats.org/officeDocument/2006/relationships/image" Target="../media/image2.gif"/><Relationship Id="rId5" Type="http://schemas.openxmlformats.org/officeDocument/2006/relationships/image" Target="../media/image7.jpeg"/><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51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68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07777"/>
          </a:xfrm>
          <a:prstGeom prst="rect">
            <a:avLst/>
          </a:prstGeom>
          <a:solidFill>
            <a:srgbClr val="002060"/>
          </a:solidFill>
        </p:spPr>
        <p:txBody>
          <a:bodyPr wrap="square" rtlCol="0">
            <a:spAutoFit/>
          </a:bodyPr>
          <a:lstStyle/>
          <a:p>
            <a:pPr algn="ctr"/>
            <a:endParaRPr lang="en-US" sz="1400" b="1" i="1" dirty="0">
              <a:solidFill>
                <a:schemeClr val="bg1"/>
              </a:solidFill>
            </a:endParaRP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997302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r>
              <a:rPr lang="en-US" sz="1400" b="1" i="1" dirty="0">
                <a:solidFill>
                  <a:schemeClr val="bg1"/>
                </a:solidFill>
              </a:rPr>
              <a:t>Draft for Discussion Purposes Only</a:t>
            </a: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32651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07777"/>
          </a:xfrm>
          <a:prstGeom prst="rect">
            <a:avLst/>
          </a:prstGeom>
          <a:solidFill>
            <a:srgbClr val="002060"/>
          </a:solidFill>
        </p:spPr>
        <p:txBody>
          <a:bodyPr wrap="square" rtlCol="0">
            <a:spAutoFit/>
          </a:bodyPr>
          <a:lstStyle/>
          <a:p>
            <a:pPr algn="ctr"/>
            <a:endParaRPr lang="en-US" sz="1400" b="1" i="1" dirty="0">
              <a:solidFill>
                <a:schemeClr val="bg1"/>
              </a:solidFill>
            </a:endParaRP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948061871"/>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604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141493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lvl="0" indent="-285750">
              <a:buFont typeface="Arial" panose="020B0604020202020204" pitchFamily="34" charset="0"/>
              <a:buChar char="•"/>
            </a:pPr>
            <a:r>
              <a:rPr lang="en-US" dirty="0"/>
              <a:t>Insert Bullet Text Level 1 Here</a:t>
            </a:r>
          </a:p>
          <a:p>
            <a:pPr marL="742950" lvl="1" indent="-285750">
              <a:buFont typeface="Arial" panose="020B0604020202020204" pitchFamily="34" charset="0"/>
              <a:buChar char="•"/>
            </a:pPr>
            <a:r>
              <a:rPr lang="en-US" dirty="0"/>
              <a:t>Insert Bullet Text Level 2 Here</a:t>
            </a:r>
          </a:p>
          <a:p>
            <a:pPr marL="1200150" lvl="2" indent="-285750">
              <a:buFont typeface="Arial" panose="020B0604020202020204" pitchFamily="34" charset="0"/>
              <a:buChar char="•"/>
            </a:pPr>
            <a:r>
              <a:rPr lang="en-US" dirty="0"/>
              <a:t>Insert Bullet Text Level 3 Here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marL="0" algn="r" defTabSz="914400" rtl="0" eaLnBrk="1" latinLnBrk="0" hangingPunct="1"/>
            <a:fld id="{78E8E05D-6330-400F-ADBB-AC9D283E6126}" type="slidenum">
              <a:rPr lang="en-US" sz="14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23477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799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5300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53674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4199299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926021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97931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3268389934"/>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smtClean="0"/>
              <a:t>Date (optional)</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schemeClr val="bg1"/>
                </a:solidFill>
              </a:rPr>
              <a:t>   </a:t>
            </a:r>
            <a:endParaRPr lang="en-US" sz="1400" b="1" i="1" dirty="0">
              <a:solidFill>
                <a:schemeClr val="bg1"/>
              </a:solidFill>
            </a:endParaRP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31993125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smtClean="0">
                <a:solidFill>
                  <a:schemeClr val="bg1"/>
                </a:solidFill>
              </a:rPr>
              <a:t>   </a:t>
            </a:r>
            <a:endParaRPr lang="en-US" sz="1400" b="1" i="1" dirty="0">
              <a:solidFill>
                <a:schemeClr val="bg1"/>
              </a:solidFill>
            </a:endParaRP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3103014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07777"/>
          </a:xfrm>
          <a:prstGeom prst="rect">
            <a:avLst/>
          </a:prstGeom>
          <a:solidFill>
            <a:srgbClr val="002060"/>
          </a:solidFill>
        </p:spPr>
        <p:txBody>
          <a:bodyPr wrap="square" rtlCol="0">
            <a:spAutoFit/>
          </a:bodyPr>
          <a:lstStyle/>
          <a:p>
            <a:pPr algn="ctr"/>
            <a:endParaRPr lang="en-US" sz="1400" b="1" i="1" dirty="0">
              <a:solidFill>
                <a:schemeClr val="bg1"/>
              </a:solidFill>
            </a:endParaRP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1289435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Final Slide">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53541" y="1932031"/>
            <a:ext cx="5236918" cy="2786113"/>
          </a:xfrm>
          <a:prstGeom prst="rect">
            <a:avLst/>
          </a:prstGeom>
        </p:spPr>
      </p:pic>
      <p:sp>
        <p:nvSpPr>
          <p:cNvPr id="14" name="TextBox 13"/>
          <p:cNvSpPr txBox="1"/>
          <p:nvPr userDrawn="1"/>
        </p:nvSpPr>
        <p:spPr>
          <a:xfrm>
            <a:off x="0" y="6117201"/>
            <a:ext cx="9144000" cy="307777"/>
          </a:xfrm>
          <a:prstGeom prst="rect">
            <a:avLst/>
          </a:prstGeom>
          <a:solidFill>
            <a:srgbClr val="002060"/>
          </a:solidFill>
        </p:spPr>
        <p:txBody>
          <a:bodyPr wrap="square" rtlCol="0">
            <a:spAutoFit/>
          </a:bodyPr>
          <a:lstStyle/>
          <a:p>
            <a:pPr algn="ctr"/>
            <a:endParaRPr lang="en-US" sz="1400" b="1" i="1" dirty="0">
              <a:solidFill>
                <a:schemeClr val="bg1"/>
              </a:solidFill>
            </a:endParaRPr>
          </a:p>
        </p:txBody>
      </p:sp>
      <p:sp>
        <p:nvSpPr>
          <p:cNvPr id="16" name="TextBox 15"/>
          <p:cNvSpPr txBox="1"/>
          <p:nvPr userDrawn="1"/>
        </p:nvSpPr>
        <p:spPr>
          <a:xfrm>
            <a:off x="8486670" y="6159520"/>
            <a:ext cx="404337" cy="253916"/>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pic>
        <p:nvPicPr>
          <p:cNvPr id="32" name="Picture 3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17" name="Picture 1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18" name="Picture 1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824956207"/>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80096"/>
          </a:xfrm>
        </p:spPr>
        <p:txBody>
          <a:bodyPr>
            <a:no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628650" y="1469204"/>
            <a:ext cx="7886700" cy="4707759"/>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Box 6"/>
          <p:cNvSpPr txBox="1"/>
          <p:nvPr userDrawn="1"/>
        </p:nvSpPr>
        <p:spPr>
          <a:xfrm>
            <a:off x="8286762" y="6413804"/>
            <a:ext cx="367408" cy="276999"/>
          </a:xfrm>
          <a:prstGeom prst="rect">
            <a:avLst/>
          </a:prstGeom>
          <a:noFill/>
        </p:spPr>
        <p:txBody>
          <a:bodyPr wrap="none" rtlCol="0">
            <a:spAutoFit/>
          </a:bodyPr>
          <a:lstStyle/>
          <a:p>
            <a:fld id="{0AC25294-1410-47D9-A112-C15E73C28D2A}" type="slidenum">
              <a:rPr lang="en-US" sz="1200" i="1">
                <a:solidFill>
                  <a:prstClr val="black"/>
                </a:solidFill>
              </a:rPr>
              <a:pPr/>
              <a:t>‹#›</a:t>
            </a:fld>
            <a:endParaRPr lang="en-US" sz="1200" i="1" dirty="0">
              <a:solidFill>
                <a:prstClr val="black"/>
              </a:solidFill>
            </a:endParaRPr>
          </a:p>
        </p:txBody>
      </p:sp>
      <p:pic>
        <p:nvPicPr>
          <p:cNvPr id="6" name="Picture 5"/>
          <p:cNvPicPr>
            <a:picLocks noChangeAspect="1"/>
          </p:cNvPicPr>
          <p:nvPr userDrawn="1"/>
        </p:nvPicPr>
        <p:blipFill>
          <a:blip r:embed="rId2"/>
          <a:stretch>
            <a:fillRect/>
          </a:stretch>
        </p:blipFill>
        <p:spPr>
          <a:xfrm>
            <a:off x="7484790" y="6170074"/>
            <a:ext cx="1194412" cy="672529"/>
          </a:xfrm>
          <a:prstGeom prst="rect">
            <a:avLst/>
          </a:prstGeom>
        </p:spPr>
      </p:pic>
      <p:sp>
        <p:nvSpPr>
          <p:cNvPr id="9" name="TextBox 8"/>
          <p:cNvSpPr txBox="1"/>
          <p:nvPr userDrawn="1"/>
        </p:nvSpPr>
        <p:spPr>
          <a:xfrm>
            <a:off x="4407614" y="6367840"/>
            <a:ext cx="367408" cy="276999"/>
          </a:xfrm>
          <a:prstGeom prst="rect">
            <a:avLst/>
          </a:prstGeom>
          <a:noFill/>
        </p:spPr>
        <p:txBody>
          <a:bodyPr wrap="none" rtlCol="0">
            <a:spAutoFit/>
          </a:bodyPr>
          <a:lstStyle/>
          <a:p>
            <a:fld id="{6297903C-7B13-40AF-99EA-FBEFC2F9D10E}" type="slidenum">
              <a:rPr lang="en-US" sz="1200" i="1" smtClean="0">
                <a:solidFill>
                  <a:prstClr val="black"/>
                </a:solidFill>
              </a:rPr>
              <a:pPr/>
              <a:t>‹#›</a:t>
            </a:fld>
            <a:endParaRPr lang="en-US" sz="1200" i="1" dirty="0">
              <a:solidFill>
                <a:prstClr val="black"/>
              </a:solidFill>
            </a:endParaRPr>
          </a:p>
        </p:txBody>
      </p:sp>
      <p:cxnSp>
        <p:nvCxnSpPr>
          <p:cNvPr id="10" name="Straight Connector 9"/>
          <p:cNvCxnSpPr/>
          <p:nvPr userDrawn="1"/>
        </p:nvCxnSpPr>
        <p:spPr>
          <a:xfrm>
            <a:off x="503434" y="986319"/>
            <a:ext cx="817576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2" name="Picture 11" descr="Greentech Leadership Group"/>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2336" y="6264508"/>
            <a:ext cx="862205" cy="490550"/>
          </a:xfrm>
          <a:prstGeom prst="rect">
            <a:avLst/>
          </a:prstGeom>
          <a:noFill/>
          <a:ln>
            <a:noFill/>
          </a:ln>
        </p:spPr>
      </p:pic>
    </p:spTree>
    <p:extLst>
      <p:ext uri="{BB962C8B-B14F-4D97-AF65-F5344CB8AC3E}">
        <p14:creationId xmlns:p14="http://schemas.microsoft.com/office/powerpoint/2010/main" val="1978215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37613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4677289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lvl="0" indent="-285750">
              <a:buFont typeface="Arial" panose="020B0604020202020204" pitchFamily="34" charset="0"/>
              <a:buChar char="•"/>
            </a:pPr>
            <a:r>
              <a:rPr lang="en-US" dirty="0"/>
              <a:t>Insert Bullet Text Level 1 Here</a:t>
            </a:r>
          </a:p>
          <a:p>
            <a:pPr marL="742950" lvl="1" indent="-285750">
              <a:buFont typeface="Arial" panose="020B0604020202020204" pitchFamily="34" charset="0"/>
              <a:buChar char="•"/>
            </a:pPr>
            <a:r>
              <a:rPr lang="en-US" dirty="0"/>
              <a:t>Insert Bullet Text Level 2 Here</a:t>
            </a:r>
          </a:p>
          <a:p>
            <a:pPr marL="1200150" lvl="2" indent="-285750">
              <a:buFont typeface="Arial" panose="020B0604020202020204" pitchFamily="34" charset="0"/>
              <a:buChar char="•"/>
            </a:pPr>
            <a:r>
              <a:rPr lang="en-US" dirty="0"/>
              <a:t>Insert Bullet Text Level 3 Here</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a:p>
            <a:pPr marL="914400" lvl="2" indent="0">
              <a:buFont typeface="Arial" panose="020B0604020202020204" pitchFamily="34" charset="0"/>
              <a:buNone/>
            </a:pPr>
            <a:endParaRPr lang="en-US" dirty="0"/>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marL="0" algn="r" defTabSz="914400" rtl="0" eaLnBrk="1" latinLnBrk="0" hangingPunct="1"/>
            <a:fld id="{78E8E05D-6330-400F-ADBB-AC9D283E6126}" type="slidenum">
              <a:rPr lang="en-US" sz="140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8541146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69668512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834936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188753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41010997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87696894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463491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4821140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r>
              <a:rPr lang="en-US" sz="1400" b="1" i="1" dirty="0" smtClean="0">
                <a:solidFill>
                  <a:prstClr val="white"/>
                </a:solidFill>
              </a:rPr>
              <a:t>Draft for Discussion Purposes Only</a:t>
            </a:r>
            <a:endParaRPr lang="en-US" sz="1400" b="1" i="1" dirty="0">
              <a:solidFill>
                <a:prstClr val="white"/>
              </a:solidFill>
            </a:endParaRP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2644556087"/>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458788"/>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4" y="963613"/>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Text Placeholder 7"/>
          <p:cNvSpPr>
            <a:spLocks noGrp="1"/>
          </p:cNvSpPr>
          <p:nvPr>
            <p:ph type="body" sz="quarter" idx="13" hasCustomPrompt="1"/>
          </p:nvPr>
        </p:nvSpPr>
        <p:spPr>
          <a:xfrm>
            <a:off x="481012" y="260239"/>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Tree>
    <p:extLst>
      <p:ext uri="{BB962C8B-B14F-4D97-AF65-F5344CB8AC3E}">
        <p14:creationId xmlns:p14="http://schemas.microsoft.com/office/powerpoint/2010/main" val="6272722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458788"/>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4" y="963613"/>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Text Placeholder 7"/>
          <p:cNvSpPr>
            <a:spLocks noGrp="1"/>
          </p:cNvSpPr>
          <p:nvPr>
            <p:ph type="body" sz="quarter" idx="13" hasCustomPrompt="1"/>
          </p:nvPr>
        </p:nvSpPr>
        <p:spPr>
          <a:xfrm>
            <a:off x="481012" y="260239"/>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Tree>
    <p:extLst>
      <p:ext uri="{BB962C8B-B14F-4D97-AF65-F5344CB8AC3E}">
        <p14:creationId xmlns:p14="http://schemas.microsoft.com/office/powerpoint/2010/main" val="844803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5086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458788"/>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4" y="963613"/>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Text Placeholder 7"/>
          <p:cNvSpPr>
            <a:spLocks noGrp="1"/>
          </p:cNvSpPr>
          <p:nvPr>
            <p:ph type="body" sz="quarter" idx="13" hasCustomPrompt="1"/>
          </p:nvPr>
        </p:nvSpPr>
        <p:spPr>
          <a:xfrm>
            <a:off x="481012" y="260239"/>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Tree>
    <p:extLst>
      <p:ext uri="{BB962C8B-B14F-4D97-AF65-F5344CB8AC3E}">
        <p14:creationId xmlns:p14="http://schemas.microsoft.com/office/powerpoint/2010/main" val="404620794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458788"/>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4" y="963613"/>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4" name="Text Placeholder 7"/>
          <p:cNvSpPr>
            <a:spLocks noGrp="1"/>
          </p:cNvSpPr>
          <p:nvPr>
            <p:ph type="body" sz="quarter" idx="13" hasCustomPrompt="1"/>
          </p:nvPr>
        </p:nvSpPr>
        <p:spPr>
          <a:xfrm>
            <a:off x="481012" y="260239"/>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Tree>
    <p:extLst>
      <p:ext uri="{BB962C8B-B14F-4D97-AF65-F5344CB8AC3E}">
        <p14:creationId xmlns:p14="http://schemas.microsoft.com/office/powerpoint/2010/main" val="154042308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8" name="Straight Connector 7"/>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6032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1012" y="34207"/>
            <a:ext cx="8221924" cy="198549"/>
          </a:xfrm>
        </p:spPr>
        <p:txBody>
          <a:bodyPr/>
          <a:lstStyle>
            <a:lvl1pPr>
              <a:buNone/>
              <a:defRPr sz="1400" cap="all" baseline="0">
                <a:solidFill>
                  <a:schemeClr val="tx2"/>
                </a:solidFill>
                <a:latin typeface="Calibri" pitchFamily="34" charset="0"/>
              </a:defRPr>
            </a:lvl1pPr>
          </a:lstStyle>
          <a:p>
            <a:pPr lvl="0"/>
            <a:r>
              <a:rPr lang="en-US" dirty="0"/>
              <a:t>Insert Section Title or Subtitle here</a:t>
            </a:r>
          </a:p>
        </p:txBody>
      </p:sp>
      <p:sp>
        <p:nvSpPr>
          <p:cNvPr id="9" name="Content Placeholder 2"/>
          <p:cNvSpPr>
            <a:spLocks noGrp="1"/>
          </p:cNvSpPr>
          <p:nvPr>
            <p:ph sz="half" idx="1" hasCustomPrompt="1"/>
          </p:nvPr>
        </p:nvSpPr>
        <p:spPr>
          <a:xfrm>
            <a:off x="481012" y="1196916"/>
            <a:ext cx="3957638" cy="4287837"/>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0" name="Content Placeholder 3"/>
          <p:cNvSpPr>
            <a:spLocks noGrp="1"/>
          </p:cNvSpPr>
          <p:nvPr>
            <p:ph sz="half" idx="2" hasCustomPrompt="1"/>
          </p:nvPr>
        </p:nvSpPr>
        <p:spPr>
          <a:xfrm>
            <a:off x="4714876" y="1206684"/>
            <a:ext cx="3988060" cy="4278070"/>
          </a:xfrm>
        </p:spPr>
        <p:txBody>
          <a:bodyPr>
            <a:normAutofit/>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dirty="0"/>
              <a:t>Insert Bullet Text Level 1 Here</a:t>
            </a:r>
          </a:p>
          <a:p>
            <a:pPr lvl="1"/>
            <a:r>
              <a:rPr lang="en-US" dirty="0"/>
              <a:t>Insert Bullet Text Level 2 Here</a:t>
            </a:r>
          </a:p>
          <a:p>
            <a:pPr lvl="2"/>
            <a:r>
              <a:rPr lang="en-US" dirty="0"/>
              <a:t>Insert Bullet Text Level 3 Here</a:t>
            </a:r>
          </a:p>
        </p:txBody>
      </p:sp>
      <p:sp>
        <p:nvSpPr>
          <p:cNvPr id="11" name="Text Placeholder 8"/>
          <p:cNvSpPr>
            <a:spLocks noGrp="1"/>
          </p:cNvSpPr>
          <p:nvPr>
            <p:ph type="body" sz="quarter" idx="14" hasCustomPrompt="1"/>
          </p:nvPr>
        </p:nvSpPr>
        <p:spPr>
          <a:xfrm>
            <a:off x="481012" y="5727824"/>
            <a:ext cx="8221924" cy="266451"/>
          </a:xfrm>
          <a:noFill/>
          <a:ln w="9525">
            <a:noFill/>
            <a:miter lim="800000"/>
            <a:headEnd/>
            <a:tailEnd/>
          </a:ln>
        </p:spPr>
        <p:txBody>
          <a:bodyPr anchor="b"/>
          <a:lstStyle>
            <a:lvl1pPr marL="0" indent="0" algn="l">
              <a:buNone/>
              <a:tabLst/>
              <a:defRPr lang="en-US" sz="900" baseline="0" dirty="0">
                <a:solidFill>
                  <a:srgbClr val="000000"/>
                </a:solidFill>
                <a:latin typeface="Calibri" pitchFamily="34" charset="0"/>
                <a:ea typeface="+mn-ea"/>
                <a:cs typeface="Calibri" pitchFamily="34" charset="0"/>
              </a:defRPr>
            </a:lvl1pPr>
          </a:lstStyle>
          <a:p>
            <a:pPr lvl="0"/>
            <a:r>
              <a:rPr lang="en-US" dirty="0"/>
              <a:t>Insert Source and/or Notes here</a:t>
            </a:r>
          </a:p>
        </p:txBody>
      </p:sp>
      <p:cxnSp>
        <p:nvCxnSpPr>
          <p:cNvPr id="12" name="Straight Connector 11"/>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1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144447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Rectangle 12"/>
          <p:cNvSpPr/>
          <p:nvPr userDrawn="1"/>
        </p:nvSpPr>
        <p:spPr>
          <a:xfrm>
            <a:off x="685800" y="1257300"/>
            <a:ext cx="7391400" cy="4801314"/>
          </a:xfrm>
          <a:prstGeom prst="rect">
            <a:avLst/>
          </a:prstGeom>
        </p:spPr>
        <p:txBody>
          <a:bodyPr wrap="square">
            <a:spAutoFit/>
          </a:bodyPr>
          <a:lstStyle/>
          <a:p>
            <a:pPr marL="285750" indent="-285750">
              <a:buFont typeface="Arial" panose="020B0604020202020204" pitchFamily="34" charset="0"/>
              <a:buChar char="•"/>
            </a:pPr>
            <a:r>
              <a:rPr lang="en-US" dirty="0">
                <a:solidFill>
                  <a:prstClr val="black"/>
                </a:solidFill>
              </a:rPr>
              <a:t>Insert Bullet Text Level 1 Here</a:t>
            </a:r>
          </a:p>
          <a:p>
            <a:pPr marL="742950" lvl="1" indent="-285750">
              <a:buFont typeface="Arial" panose="020B0604020202020204" pitchFamily="34" charset="0"/>
              <a:buChar char="•"/>
            </a:pPr>
            <a:r>
              <a:rPr lang="en-US" dirty="0">
                <a:solidFill>
                  <a:prstClr val="black"/>
                </a:solidFill>
              </a:rPr>
              <a:t>Insert Bullet Text Level 2 Here</a:t>
            </a:r>
          </a:p>
          <a:p>
            <a:pPr marL="1200150" lvl="2" indent="-285750">
              <a:buFont typeface="Arial" panose="020B0604020202020204" pitchFamily="34" charset="0"/>
              <a:buChar char="•"/>
            </a:pPr>
            <a:r>
              <a:rPr lang="en-US" dirty="0">
                <a:solidFill>
                  <a:prstClr val="black"/>
                </a:solidFill>
              </a:rPr>
              <a:t>Insert Bullet Text Level 3 Here</a:t>
            </a: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marL="1200150" lvl="2" indent="-285750">
              <a:buFont typeface="Arial" panose="020B0604020202020204" pitchFamily="34" charset="0"/>
              <a:buChar char="•"/>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a:p>
            <a:pPr lvl="2">
              <a:buFont typeface="Arial" panose="020B0604020202020204" pitchFamily="34" charset="0"/>
              <a:buNone/>
            </a:pPr>
            <a:endParaRPr lang="en-US" dirty="0">
              <a:solidFill>
                <a:prstClr val="black"/>
              </a:solidFill>
            </a:endParaRPr>
          </a:p>
        </p:txBody>
      </p:sp>
      <p:sp>
        <p:nvSpPr>
          <p:cNvPr id="14" name="TextBox 13"/>
          <p:cNvSpPr txBox="1"/>
          <p:nvPr userDrawn="1"/>
        </p:nvSpPr>
        <p:spPr>
          <a:xfrm>
            <a:off x="9298492" y="5904725"/>
            <a:ext cx="448235" cy="307777"/>
          </a:xfrm>
          <a:prstGeom prst="rect">
            <a:avLst/>
          </a:prstGeom>
          <a:noFill/>
        </p:spPr>
        <p:txBody>
          <a:bodyPr wrap="square" rtlCol="0">
            <a:spAutoFit/>
          </a:bodyPr>
          <a:lstStyle/>
          <a:p>
            <a:pPr algn="r"/>
            <a:fld id="{78E8E05D-6330-400F-ADBB-AC9D283E6126}" type="slidenum">
              <a:rPr lang="en-US" sz="1400" b="1" smtClean="0">
                <a:solidFill>
                  <a:prstClr val="white"/>
                </a:solidFill>
              </a:rPr>
              <a:pPr algn="r"/>
              <a:t>‹#›</a:t>
            </a:fld>
            <a:endParaRPr lang="en-US" sz="1200" b="1" dirty="0">
              <a:solidFill>
                <a:prstClr val="white"/>
              </a:solidFill>
            </a:endParaRP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17791522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84094" y="955497"/>
            <a:ext cx="3964081"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955497"/>
            <a:ext cx="4016636" cy="4939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cxnSp>
        <p:nvCxnSpPr>
          <p:cNvPr id="7" name="Straight Connector 6"/>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7096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272948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37111658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707935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4205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416379"/>
            <a:ext cx="8076009" cy="1143000"/>
          </a:xfrm>
          <a:prstGeom prst="rect">
            <a:avLst/>
          </a:prstGeom>
        </p:spPr>
        <p:txBody>
          <a:bodyPr/>
          <a:lstStyle/>
          <a:p>
            <a:r>
              <a:rPr lang="en-US" dirty="0"/>
              <a:t>Click to edit Master title style</a:t>
            </a:r>
          </a:p>
        </p:txBody>
      </p:sp>
      <p:sp>
        <p:nvSpPr>
          <p:cNvPr id="3" name="Text Placeholder 2"/>
          <p:cNvSpPr>
            <a:spLocks noGrp="1"/>
          </p:cNvSpPr>
          <p:nvPr>
            <p:ph type="body" idx="1"/>
          </p:nvPr>
        </p:nvSpPr>
        <p:spPr>
          <a:xfrm>
            <a:off x="629842" y="1620271"/>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49" y="1620271"/>
            <a:ext cx="40767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505075"/>
            <a:ext cx="4076701" cy="34671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30452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1605232702"/>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itle 1"/>
          <p:cNvSpPr>
            <a:spLocks noGrp="1"/>
          </p:cNvSpPr>
          <p:nvPr>
            <p:ph type="ctrTitle"/>
          </p:nvPr>
        </p:nvSpPr>
        <p:spPr>
          <a:xfrm>
            <a:off x="4061617" y="3640047"/>
            <a:ext cx="4588328" cy="550862"/>
          </a:xfrm>
        </p:spPr>
        <p:txBody>
          <a:bodyPr>
            <a:noAutofit/>
          </a:bodyPr>
          <a:lstStyle>
            <a:lvl1pPr>
              <a:defRPr sz="2400" b="1">
                <a:solidFill>
                  <a:srgbClr val="002060"/>
                </a:solidFill>
              </a:defRPr>
            </a:lvl1pPr>
          </a:lstStyle>
          <a:p>
            <a:endParaRPr lang="en-US" dirty="0"/>
          </a:p>
        </p:txBody>
      </p:sp>
      <p:sp>
        <p:nvSpPr>
          <p:cNvPr id="9" name="Subtitle 2"/>
          <p:cNvSpPr>
            <a:spLocks noGrp="1"/>
          </p:cNvSpPr>
          <p:nvPr>
            <p:ph type="subTitle" idx="1"/>
          </p:nvPr>
        </p:nvSpPr>
        <p:spPr>
          <a:xfrm>
            <a:off x="4061617" y="4444213"/>
            <a:ext cx="4588328" cy="415412"/>
          </a:xfrm>
        </p:spPr>
        <p:txBody>
          <a:bodyPr>
            <a:normAutofit/>
          </a:bodyPr>
          <a:lstStyle>
            <a:lvl1pPr marL="0" indent="0" algn="l">
              <a:buNone/>
              <a:defRPr sz="20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1" name="Text Placeholder 8"/>
          <p:cNvSpPr>
            <a:spLocks noGrp="1"/>
          </p:cNvSpPr>
          <p:nvPr>
            <p:ph type="body" sz="quarter" idx="10" hasCustomPrompt="1"/>
          </p:nvPr>
        </p:nvSpPr>
        <p:spPr>
          <a:xfrm>
            <a:off x="4061617" y="5112929"/>
            <a:ext cx="4588328" cy="401169"/>
          </a:xfrm>
        </p:spPr>
        <p:txBody>
          <a:bodyPr>
            <a:normAutofit/>
          </a:bodyPr>
          <a:lstStyle>
            <a:lvl1pPr algn="l">
              <a:buNone/>
              <a:defRPr sz="1400">
                <a:solidFill>
                  <a:srgbClr val="002060"/>
                </a:solidFill>
              </a:defRPr>
            </a:lvl1pPr>
          </a:lstStyle>
          <a:p>
            <a:pPr lvl="0"/>
            <a:r>
              <a:rPr lang="en-US" dirty="0"/>
              <a:t>Date (optional)</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10811" y="781942"/>
            <a:ext cx="5236918" cy="2786113"/>
          </a:xfrm>
          <a:prstGeom prst="rect">
            <a:avLst/>
          </a:prstGeom>
        </p:spPr>
      </p:pic>
      <p:sp>
        <p:nvSpPr>
          <p:cNvPr id="6" name="TextBox 5"/>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prstClr val="white"/>
                </a:solidFill>
              </a:rPr>
              <a:t>   </a:t>
            </a:r>
            <a:endParaRPr lang="en-US" sz="1400" b="1" i="1" dirty="0">
              <a:solidFill>
                <a:prstClr val="white"/>
              </a:solidFill>
            </a:endParaRPr>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3" name="Picture 2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4" name="Picture 2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spTree>
    <p:extLst>
      <p:ext uri="{BB962C8B-B14F-4D97-AF65-F5344CB8AC3E}">
        <p14:creationId xmlns:p14="http://schemas.microsoft.com/office/powerpoint/2010/main" val="646119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7" y="996593"/>
            <a:ext cx="4845310" cy="48723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84094" y="996593"/>
            <a:ext cx="3094925" cy="487239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6" name="Straight Connector 5"/>
          <p:cNvCxnSpPr/>
          <p:nvPr userDrawn="1"/>
        </p:nvCxnSpPr>
        <p:spPr>
          <a:xfrm flipV="1">
            <a:off x="484095" y="777026"/>
            <a:ext cx="8218842" cy="9768"/>
          </a:xfrm>
          <a:prstGeom prst="line">
            <a:avLst/>
          </a:prstGeom>
          <a:ln w="57150">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itle Placeholder 1"/>
          <p:cNvSpPr>
            <a:spLocks noGrp="1"/>
          </p:cNvSpPr>
          <p:nvPr>
            <p:ph type="title"/>
          </p:nvPr>
        </p:nvSpPr>
        <p:spPr>
          <a:xfrm>
            <a:off x="484095" y="232756"/>
            <a:ext cx="8218842" cy="504825"/>
          </a:xfrm>
          <a:prstGeom prst="rect">
            <a:avLst/>
          </a:prstGeom>
        </p:spPr>
        <p:txBody>
          <a:bodyPr vert="horz" lIns="91440" tIns="45720" rIns="91440" bIns="45720" rtlCol="0" anchor="ctr">
            <a:noAutofit/>
          </a:bodyPr>
          <a:lstStyle>
            <a:lvl1pPr>
              <a:defRPr sz="2800">
                <a:solidFill>
                  <a:srgbClr val="002060"/>
                </a:solidFill>
              </a:defRPr>
            </a:lvl1pPr>
          </a:lstStyle>
          <a:p>
            <a:r>
              <a:rPr lang="en-US" dirty="0"/>
              <a:t>Insert Slide Title Here</a:t>
            </a:r>
          </a:p>
        </p:txBody>
      </p:sp>
    </p:spTree>
    <p:extLst>
      <p:ext uri="{BB962C8B-B14F-4D97-AF65-F5344CB8AC3E}">
        <p14:creationId xmlns:p14="http://schemas.microsoft.com/office/powerpoint/2010/main" val="202414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16593"/>
            <a:ext cx="8072437" cy="2852737"/>
          </a:xfrm>
          <a:prstGeom prst="rect">
            <a:avLst/>
          </a:prstGeo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402681"/>
            <a:ext cx="8072436" cy="146108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5719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38082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amp;A or Thank You">
    <p:bg>
      <p:bgRef idx="1001">
        <a:schemeClr val="bg2"/>
      </p:bgRef>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746375"/>
            <a:ext cx="9144000" cy="824706"/>
          </a:xfrm>
        </p:spPr>
        <p:txBody>
          <a:bodyPr anchor="t">
            <a:noAutofit/>
          </a:bodyPr>
          <a:lstStyle>
            <a:lvl1pPr marL="0" indent="0" algn="ctr">
              <a:defRPr sz="4000" b="1" cap="none" baseline="0">
                <a:solidFill>
                  <a:schemeClr val="tx1"/>
                </a:solidFill>
              </a:defRPr>
            </a:lvl1pPr>
          </a:lstStyle>
          <a:p>
            <a:r>
              <a:rPr lang="en-US" dirty="0"/>
              <a:t>Insert Q&amp;A or Thank You Here</a:t>
            </a:r>
          </a:p>
        </p:txBody>
      </p:sp>
    </p:spTree>
    <p:extLst>
      <p:ext uri="{BB962C8B-B14F-4D97-AF65-F5344CB8AC3E}">
        <p14:creationId xmlns:p14="http://schemas.microsoft.com/office/powerpoint/2010/main" val="234374841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gif"/><Relationship Id="rId18" Type="http://schemas.openxmlformats.org/officeDocument/2006/relationships/image" Target="../media/image6.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17" Type="http://schemas.openxmlformats.org/officeDocument/2006/relationships/image" Target="../media/image5.png"/><Relationship Id="rId2" Type="http://schemas.openxmlformats.org/officeDocument/2006/relationships/slideLayout" Target="../slideLayouts/slideLayout15.xml"/><Relationship Id="rId16" Type="http://schemas.openxmlformats.org/officeDocument/2006/relationships/image" Target="../media/image4.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png"/><Relationship Id="rId10" Type="http://schemas.openxmlformats.org/officeDocument/2006/relationships/slideLayout" Target="../slideLayouts/slideLayout23.xml"/><Relationship Id="rId19" Type="http://schemas.openxmlformats.org/officeDocument/2006/relationships/image" Target="../media/image7.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gi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3.png"/><Relationship Id="rId3" Type="http://schemas.openxmlformats.org/officeDocument/2006/relationships/slideLayout" Target="../slideLayouts/slideLayout30.xml"/><Relationship Id="rId21" Type="http://schemas.openxmlformats.org/officeDocument/2006/relationships/image" Target="../media/image6.jpeg"/><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2.gif"/><Relationship Id="rId2" Type="http://schemas.openxmlformats.org/officeDocument/2006/relationships/slideLayout" Target="../slideLayouts/slideLayout29.xml"/><Relationship Id="rId16" Type="http://schemas.openxmlformats.org/officeDocument/2006/relationships/image" Target="../media/image1.gif"/><Relationship Id="rId20" Type="http://schemas.openxmlformats.org/officeDocument/2006/relationships/image" Target="../media/image5.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6.xml"/><Relationship Id="rId10" Type="http://schemas.openxmlformats.org/officeDocument/2006/relationships/slideLayout" Target="../slideLayouts/slideLayout37.xml"/><Relationship Id="rId19" Type="http://schemas.openxmlformats.org/officeDocument/2006/relationships/image" Target="../media/image4.png"/><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image" Target="../media/image7.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image" Target="../media/image2.gif"/><Relationship Id="rId18" Type="http://schemas.openxmlformats.org/officeDocument/2006/relationships/image" Target="../media/image7.jpe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image" Target="../media/image1.gif"/><Relationship Id="rId17" Type="http://schemas.openxmlformats.org/officeDocument/2006/relationships/image" Target="../media/image6.jpeg"/><Relationship Id="rId2" Type="http://schemas.openxmlformats.org/officeDocument/2006/relationships/slideLayout" Target="../slideLayouts/slideLayout43.xml"/><Relationship Id="rId16" Type="http://schemas.openxmlformats.org/officeDocument/2006/relationships/image" Target="../media/image5.png"/><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theme" Target="../theme/theme7.xml"/><Relationship Id="rId5" Type="http://schemas.openxmlformats.org/officeDocument/2006/relationships/slideLayout" Target="../slideLayouts/slideLayout46.xml"/><Relationship Id="rId15" Type="http://schemas.openxmlformats.org/officeDocument/2006/relationships/image" Target="../media/image4.png"/><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38554"/>
          </a:xfrm>
          <a:prstGeom prst="rect">
            <a:avLst/>
          </a:prstGeom>
          <a:solidFill>
            <a:srgbClr val="002060"/>
          </a:solidFill>
        </p:spPr>
        <p:txBody>
          <a:bodyPr wrap="square" rtlCol="0">
            <a:spAutoFit/>
          </a:bodyPr>
          <a:lstStyle/>
          <a:p>
            <a:pPr algn="ctr"/>
            <a:r>
              <a:rPr lang="en-US" sz="1600" b="1" dirty="0">
                <a:solidFill>
                  <a:schemeClr val="bg1"/>
                </a:solidFill>
              </a:rPr>
              <a:t>   </a:t>
            </a:r>
            <a:endParaRPr lang="en-US" sz="1400" b="1" i="1" dirty="0">
              <a:solidFill>
                <a:schemeClr val="bg1"/>
              </a:solidFill>
            </a:endParaRP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3293582579"/>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88" r:id="rId3"/>
    <p:sldLayoutId id="2147483694" r:id="rId4"/>
    <p:sldLayoutId id="2147483695" r:id="rId5"/>
    <p:sldLayoutId id="2147483696" r:id="rId6"/>
    <p:sldLayoutId id="2147483693" r:id="rId7"/>
    <p:sldLayoutId id="2147483697" r:id="rId8"/>
    <p:sldLayoutId id="2147483698" r:id="rId9"/>
    <p:sldLayoutId id="2147483708" r:id="rId10"/>
    <p:sldLayoutId id="2147483709"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t>7/26/2016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t>‹#›</a:t>
            </a:fld>
            <a:endParaRPr lang="en-US"/>
          </a:p>
        </p:txBody>
      </p:sp>
    </p:spTree>
    <p:extLst>
      <p:ext uri="{BB962C8B-B14F-4D97-AF65-F5344CB8AC3E}">
        <p14:creationId xmlns:p14="http://schemas.microsoft.com/office/powerpoint/2010/main" val="1444347445"/>
      </p:ext>
    </p:extLst>
  </p:cSld>
  <p:clrMap bg1="lt1" tx1="dk1" bg2="lt2" tx2="dk2" accent1="accent1" accent2="accent2" accent3="accent3" accent4="accent4" accent5="accent5" accent6="accent6" hlink="hlink" folHlink="folHlink"/>
  <p:sldLayoutIdLst>
    <p:sldLayoutId id="2147483691" r:id="rId1"/>
    <p:sldLayoutId id="21474837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07777"/>
          </a:xfrm>
          <a:prstGeom prst="rect">
            <a:avLst/>
          </a:prstGeom>
          <a:solidFill>
            <a:srgbClr val="002060"/>
          </a:solidFill>
        </p:spPr>
        <p:txBody>
          <a:bodyPr wrap="square" rtlCol="0">
            <a:spAutoFit/>
          </a:bodyPr>
          <a:lstStyle/>
          <a:p>
            <a:pPr algn="ctr"/>
            <a:endParaRPr lang="en-US" sz="1400" b="1" i="1" dirty="0">
              <a:solidFill>
                <a:schemeClr val="bg1"/>
              </a:solidFill>
            </a:endParaRP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marL="0" algn="r" defTabSz="914400" rtl="0" eaLnBrk="1" latinLnBrk="0" hangingPunct="1"/>
            <a:fld id="{78E8E05D-6330-400F-ADBB-AC9D283E6126}" type="slidenum">
              <a:rPr lang="en-US" sz="1050" b="1" kern="1200" smtClean="0">
                <a:solidFill>
                  <a:schemeClr val="bg1"/>
                </a:solidFill>
                <a:latin typeface="+mn-lt"/>
                <a:ea typeface="+mn-ea"/>
                <a:cs typeface="+mn-cs"/>
              </a:rPr>
              <a:pPr marL="0" algn="r" defTabSz="914400" rtl="0" eaLnBrk="1" latinLnBrk="0" hangingPunct="1"/>
              <a:t>‹#›</a:t>
            </a:fld>
            <a:endParaRPr lang="en-US" sz="1200" b="1" kern="1200" dirty="0">
              <a:solidFill>
                <a:schemeClr val="bg1"/>
              </a:solidFill>
              <a:latin typeface="+mn-lt"/>
              <a:ea typeface="+mn-ea"/>
              <a:cs typeface="+mn-cs"/>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40109472"/>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8" r:id="rId10"/>
    <p:sldLayoutId id="2147483730" r:id="rId11"/>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2BB0D2-2B82-4259-AEA8-73B021C3F12A}" type="datetimeFigureOut">
              <a:rPr lang="en-US" smtClean="0"/>
              <a:t>7/26/2016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3AB25-C974-4B35-BB77-65975E8124B7}" type="slidenum">
              <a:rPr lang="en-US" smtClean="0"/>
              <a:t>‹#›</a:t>
            </a:fld>
            <a:endParaRPr lang="en-US"/>
          </a:p>
        </p:txBody>
      </p:sp>
    </p:spTree>
    <p:extLst>
      <p:ext uri="{BB962C8B-B14F-4D97-AF65-F5344CB8AC3E}">
        <p14:creationId xmlns:p14="http://schemas.microsoft.com/office/powerpoint/2010/main" val="1277524315"/>
      </p:ext>
    </p:extLst>
  </p:cSld>
  <p:clrMap bg1="lt1" tx1="dk1" bg2="lt2" tx2="dk2" accent1="accent1" accent2="accent2" accent3="accent3" accent4="accent4" accent5="accent5" accent6="accent6" hlink="hlink" folHlink="folHlink"/>
  <p:sldLayoutIdLst>
    <p:sldLayoutId id="2147483723" r:id="rId1"/>
    <p:sldLayoutId id="214748372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75F4B-5635-4CAA-AECE-83130E1C6F35}" type="datetimeFigureOut">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64C1-2F28-4B42-81D1-1B50ED91C7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8167066"/>
      </p:ext>
    </p:extLst>
  </p:cSld>
  <p:clrMap bg1="lt1" tx1="dk1" bg2="lt2" tx2="dk2" accent1="accent1" accent2="accent2" accent3="accent3" accent4="accent4" accent5="accent5" accent6="accent6" hlink="hlink" folHlink="folHlink"/>
  <p:sldLayoutIdLst>
    <p:sldLayoutId id="214748373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69332"/>
          </a:xfrm>
          <a:prstGeom prst="rect">
            <a:avLst/>
          </a:prstGeom>
          <a:solidFill>
            <a:srgbClr val="002060"/>
          </a:solidFill>
        </p:spPr>
        <p:txBody>
          <a:bodyPr wrap="square" rtlCol="0">
            <a:spAutoFit/>
          </a:bodyPr>
          <a:lstStyle/>
          <a:p>
            <a:pPr algn="ctr"/>
            <a:r>
              <a:rPr lang="en-US" b="1" dirty="0" smtClean="0">
                <a:solidFill>
                  <a:prstClr val="white"/>
                </a:solidFill>
              </a:rPr>
              <a:t> </a:t>
            </a:r>
            <a:endParaRPr lang="en-US" sz="1400" b="1" i="1" dirty="0">
              <a:solidFill>
                <a:prstClr val="white"/>
              </a:solidFill>
            </a:endParaRP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8218841"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87882219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95" y="1369622"/>
            <a:ext cx="821884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0" y="6117201"/>
            <a:ext cx="9144000" cy="307777"/>
          </a:xfrm>
          <a:prstGeom prst="rect">
            <a:avLst/>
          </a:prstGeom>
          <a:solidFill>
            <a:srgbClr val="002060"/>
          </a:solidFill>
        </p:spPr>
        <p:txBody>
          <a:bodyPr wrap="square" rtlCol="0">
            <a:spAutoFit/>
          </a:bodyPr>
          <a:lstStyle/>
          <a:p>
            <a:pPr algn="ctr"/>
            <a:endParaRPr lang="en-US" sz="1400" b="1" i="1" dirty="0">
              <a:solidFill>
                <a:prstClr val="white"/>
              </a:solidFill>
            </a:endParaRPr>
          </a:p>
        </p:txBody>
      </p:sp>
      <p:sp>
        <p:nvSpPr>
          <p:cNvPr id="9" name="TextBox 8"/>
          <p:cNvSpPr txBox="1"/>
          <p:nvPr userDrawn="1"/>
        </p:nvSpPr>
        <p:spPr>
          <a:xfrm>
            <a:off x="8515106" y="6155673"/>
            <a:ext cx="375657" cy="261610"/>
          </a:xfrm>
          <a:prstGeom prst="rect">
            <a:avLst/>
          </a:prstGeom>
          <a:noFill/>
        </p:spPr>
        <p:txBody>
          <a:bodyPr wrap="square" rtlCol="0">
            <a:spAutoFit/>
          </a:bodyPr>
          <a:lstStyle/>
          <a:p>
            <a:pPr algn="r"/>
            <a:fld id="{78E8E05D-6330-400F-ADBB-AC9D283E6126}" type="slidenum">
              <a:rPr lang="en-US" sz="1050" b="1" smtClean="0">
                <a:solidFill>
                  <a:prstClr val="white"/>
                </a:solidFill>
              </a:rPr>
              <a:pPr algn="r"/>
              <a:t>‹#›</a:t>
            </a:fld>
            <a:endParaRPr lang="en-US" sz="1200" b="1" dirty="0">
              <a:solidFill>
                <a:prstClr val="white"/>
              </a:solidFill>
            </a:endParaRPr>
          </a:p>
        </p:txBody>
      </p:sp>
      <p:sp>
        <p:nvSpPr>
          <p:cNvPr id="10" name="Title Placeholder 1"/>
          <p:cNvSpPr>
            <a:spLocks noGrp="1"/>
          </p:cNvSpPr>
          <p:nvPr>
            <p:ph type="title"/>
          </p:nvPr>
        </p:nvSpPr>
        <p:spPr>
          <a:xfrm>
            <a:off x="484095" y="458788"/>
            <a:ext cx="7112749" cy="504825"/>
          </a:xfrm>
          <a:prstGeom prst="rect">
            <a:avLst/>
          </a:prstGeom>
        </p:spPr>
        <p:txBody>
          <a:bodyPr vert="horz" lIns="91440" tIns="45720" rIns="91440" bIns="45720" rtlCol="0" anchor="ctr">
            <a:normAutofit/>
          </a:bodyPr>
          <a:lstStyle/>
          <a:p>
            <a:r>
              <a:rPr lang="en-US" dirty="0"/>
              <a:t>Insert Slide Title Here</a:t>
            </a:r>
          </a:p>
        </p:txBody>
      </p:sp>
      <p:pic>
        <p:nvPicPr>
          <p:cNvPr id="21" name="Picture 20"/>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3172199" y="6551539"/>
            <a:ext cx="1389643" cy="249087"/>
          </a:xfrm>
          <a:prstGeom prst="rect">
            <a:avLst/>
          </a:prstGeom>
        </p:spPr>
      </p:pic>
      <p:pic>
        <p:nvPicPr>
          <p:cNvPr id="23" name="Picture 2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98180" y="6552169"/>
            <a:ext cx="1064814" cy="248457"/>
          </a:xfrm>
          <a:prstGeom prst="rect">
            <a:avLst/>
          </a:prstGeom>
        </p:spPr>
      </p:pic>
      <p:pic>
        <p:nvPicPr>
          <p:cNvPr id="24" name="Picture 2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33182" y="62547"/>
            <a:ext cx="1271351" cy="676376"/>
          </a:xfrm>
          <a:prstGeom prst="rect">
            <a:avLst/>
          </a:prstGeom>
        </p:spPr>
      </p:pic>
      <p:pic>
        <p:nvPicPr>
          <p:cNvPr id="25" name="Picture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071985" y="6575893"/>
            <a:ext cx="986939" cy="200378"/>
          </a:xfrm>
          <a:prstGeom prst="rect">
            <a:avLst/>
          </a:prstGeom>
        </p:spPr>
      </p:pic>
      <p:pic>
        <p:nvPicPr>
          <p:cNvPr id="28" name="Picture 2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620900" y="6497103"/>
            <a:ext cx="975944" cy="327317"/>
          </a:xfrm>
          <a:prstGeom prst="rect">
            <a:avLst/>
          </a:prstGeom>
        </p:spPr>
      </p:pic>
      <p:pic>
        <p:nvPicPr>
          <p:cNvPr id="8" name="Pictur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44060" y="6501142"/>
            <a:ext cx="392144" cy="323278"/>
          </a:xfrm>
          <a:prstGeom prst="rect">
            <a:avLst/>
          </a:prstGeom>
        </p:spPr>
      </p:pic>
      <p:pic>
        <p:nvPicPr>
          <p:cNvPr id="11" name="Picture 10"/>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158820" y="6494227"/>
            <a:ext cx="356286" cy="341971"/>
          </a:xfrm>
          <a:prstGeom prst="rect">
            <a:avLst/>
          </a:prstGeom>
        </p:spPr>
      </p:pic>
    </p:spTree>
    <p:extLst>
      <p:ext uri="{BB962C8B-B14F-4D97-AF65-F5344CB8AC3E}">
        <p14:creationId xmlns:p14="http://schemas.microsoft.com/office/powerpoint/2010/main" val="189924351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Lst>
  <p:txStyles>
    <p:title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41.xml"/><Relationship Id="rId5" Type="http://schemas.openxmlformats.org/officeDocument/2006/relationships/image" Target="../media/image14.pn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slideLayout" Target="../slideLayouts/slideLayout14.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hyperlink" Target="mailto:info@jointutilitiesofny.org" TargetMode="External"/><Relationship Id="rId2" Type="http://schemas.openxmlformats.org/officeDocument/2006/relationships/notesSlide" Target="../notesSlides/notesSlide26.xml"/><Relationship Id="rId1" Type="http://schemas.openxmlformats.org/officeDocument/2006/relationships/slideLayout" Target="../slideLayouts/slideLayout24.xml"/><Relationship Id="rId4" Type="http://schemas.openxmlformats.org/officeDocument/2006/relationships/hyperlink" Target="http://www.jointutilitiesofny.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www.jointutilitiesofny.org/" TargetMode="External"/><Relationship Id="rId2" Type="http://schemas.openxmlformats.org/officeDocument/2006/relationships/hyperlink" Target="http://jointutilitiesofny.org/joint-utilities-of-new-york-engagement-groups/" TargetMode="External"/><Relationship Id="rId1" Type="http://schemas.openxmlformats.org/officeDocument/2006/relationships/slideLayout" Target="../slideLayouts/slideLayout14.xml"/><Relationship Id="rId4" Type="http://schemas.openxmlformats.org/officeDocument/2006/relationships/hyperlink" Target="mailto:info@jointutilitiesofny.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3379" y="3814011"/>
            <a:ext cx="5076566" cy="689719"/>
          </a:xfrm>
        </p:spPr>
        <p:txBody>
          <a:bodyPr/>
          <a:lstStyle/>
          <a:p>
            <a:r>
              <a:rPr lang="en-US" dirty="0" smtClean="0"/>
              <a:t>JU Stakeholder Engagement Webinar </a:t>
            </a:r>
            <a:r>
              <a:rPr lang="en-US" dirty="0"/>
              <a:t/>
            </a:r>
            <a:br>
              <a:rPr lang="en-US" dirty="0"/>
            </a:br>
            <a:r>
              <a:rPr lang="en-US" dirty="0" smtClean="0"/>
              <a:t>NWA Suitability Criteria &amp; System Data</a:t>
            </a:r>
            <a:endParaRPr lang="en-US" dirty="0"/>
          </a:p>
        </p:txBody>
      </p:sp>
      <p:sp>
        <p:nvSpPr>
          <p:cNvPr id="3" name="Subtitle 2"/>
          <p:cNvSpPr>
            <a:spLocks noGrp="1"/>
          </p:cNvSpPr>
          <p:nvPr>
            <p:ph type="subTitle" idx="1"/>
          </p:nvPr>
        </p:nvSpPr>
        <p:spPr>
          <a:xfrm>
            <a:off x="3573379" y="4627148"/>
            <a:ext cx="4588328" cy="415412"/>
          </a:xfrm>
        </p:spPr>
        <p:txBody>
          <a:bodyPr>
            <a:normAutofit/>
          </a:bodyPr>
          <a:lstStyle/>
          <a:p>
            <a:r>
              <a:rPr lang="en-US" sz="1800" dirty="0" smtClean="0">
                <a:solidFill>
                  <a:schemeClr val="tx1"/>
                </a:solidFill>
              </a:rPr>
              <a:t>July </a:t>
            </a:r>
            <a:r>
              <a:rPr lang="en-US" sz="1800" dirty="0" smtClean="0">
                <a:solidFill>
                  <a:schemeClr val="tx1"/>
                </a:solidFill>
              </a:rPr>
              <a:t>27, </a:t>
            </a:r>
            <a:r>
              <a:rPr lang="en-US" sz="1800" dirty="0" smtClean="0">
                <a:solidFill>
                  <a:schemeClr val="tx1"/>
                </a:solidFill>
              </a:rPr>
              <a:t>2016</a:t>
            </a:r>
            <a:endParaRPr lang="en-US" sz="1800" dirty="0">
              <a:solidFill>
                <a:schemeClr val="tx1"/>
              </a:solidFill>
            </a:endParaRPr>
          </a:p>
        </p:txBody>
      </p:sp>
      <p:cxnSp>
        <p:nvCxnSpPr>
          <p:cNvPr id="5" name="Straight Connector 4"/>
          <p:cNvCxnSpPr/>
          <p:nvPr/>
        </p:nvCxnSpPr>
        <p:spPr>
          <a:xfrm>
            <a:off x="3573379" y="4503730"/>
            <a:ext cx="5076566"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471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43951" y="2319438"/>
            <a:ext cx="4281989" cy="3661231"/>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buClr>
                <a:srgbClr val="5B9BD5"/>
              </a:buClr>
              <a:buFont typeface="Wingdings" pitchFamily="2" charset="2"/>
              <a:buNone/>
            </a:pPr>
            <a:r>
              <a:rPr lang="en-US" sz="1400" dirty="0">
                <a:solidFill>
                  <a:prstClr val="black">
                    <a:lumMod val="50000"/>
                    <a:lumOff val="50000"/>
                  </a:prstClr>
                </a:solidFill>
              </a:rPr>
              <a:t>Hosting Capacity</a:t>
            </a:r>
          </a:p>
          <a:p>
            <a:pPr>
              <a:spcBef>
                <a:spcPts val="600"/>
              </a:spcBef>
              <a:buClr>
                <a:srgbClr val="002060"/>
              </a:buClr>
              <a:buFont typeface="Arial" panose="020B0604020202020204" pitchFamily="34" charset="0"/>
              <a:buChar char="•"/>
            </a:pPr>
            <a:r>
              <a:rPr lang="en-US" sz="1360" b="0" dirty="0">
                <a:solidFill>
                  <a:prstClr val="black">
                    <a:lumMod val="50000"/>
                    <a:lumOff val="50000"/>
                  </a:prstClr>
                </a:solidFill>
              </a:rPr>
              <a:t>Discuss methodological approaches and data inputs for determining hosting capacity, and which are appropriate for which systems in New York.</a:t>
            </a:r>
          </a:p>
          <a:p>
            <a:pPr lvl="1">
              <a:buClr>
                <a:srgbClr val="002060"/>
              </a:buClr>
              <a:buFont typeface="Courier New" panose="02070309020205020404" pitchFamily="49" charset="0"/>
              <a:buChar char="o"/>
            </a:pPr>
            <a:r>
              <a:rPr lang="en-US" sz="1360" dirty="0">
                <a:solidFill>
                  <a:prstClr val="black">
                    <a:lumMod val="50000"/>
                    <a:lumOff val="50000"/>
                  </a:prstClr>
                </a:solidFill>
              </a:rPr>
              <a:t>Describe how these answers differ for radial and network systems.</a:t>
            </a:r>
          </a:p>
          <a:p>
            <a:pPr lvl="1">
              <a:buClr>
                <a:srgbClr val="002060"/>
              </a:buClr>
              <a:buFont typeface="Courier New" panose="02070309020205020404" pitchFamily="49" charset="0"/>
              <a:buChar char="o"/>
            </a:pPr>
            <a:r>
              <a:rPr lang="en-US" sz="1360" dirty="0">
                <a:solidFill>
                  <a:prstClr val="black">
                    <a:lumMod val="50000"/>
                    <a:lumOff val="50000"/>
                  </a:prstClr>
                </a:solidFill>
              </a:rPr>
              <a:t>Discuss the potential evolution of methodology in terms of modeling and data requirements, the outputs that can be derived from the analysis, and the uses of those outputs.</a:t>
            </a:r>
          </a:p>
          <a:p>
            <a:pPr>
              <a:spcBef>
                <a:spcPts val="600"/>
              </a:spcBef>
              <a:buClr>
                <a:srgbClr val="002060"/>
              </a:buClr>
              <a:buFont typeface="Arial" panose="020B0604020202020204" pitchFamily="34" charset="0"/>
              <a:buChar char="•"/>
            </a:pPr>
            <a:r>
              <a:rPr lang="en-US" sz="1360" b="0" dirty="0">
                <a:solidFill>
                  <a:prstClr val="black">
                    <a:lumMod val="50000"/>
                    <a:lumOff val="50000"/>
                  </a:prstClr>
                </a:solidFill>
              </a:rPr>
              <a:t>Review different models and approaches to calculate and publish hosting capacity </a:t>
            </a:r>
          </a:p>
          <a:p>
            <a:pPr>
              <a:spcBef>
                <a:spcPts val="600"/>
              </a:spcBef>
              <a:buClr>
                <a:srgbClr val="002060"/>
              </a:buClr>
              <a:buFont typeface="Arial" panose="020B0604020202020204" pitchFamily="34" charset="0"/>
              <a:buChar char="•"/>
            </a:pPr>
            <a:r>
              <a:rPr lang="en-US" sz="1360" b="0" dirty="0" smtClean="0">
                <a:solidFill>
                  <a:prstClr val="black">
                    <a:lumMod val="50000"/>
                    <a:lumOff val="50000"/>
                  </a:prstClr>
                </a:solidFill>
              </a:rPr>
              <a:t>Discuss </a:t>
            </a:r>
            <a:r>
              <a:rPr lang="en-US" sz="1360" b="0" dirty="0">
                <a:solidFill>
                  <a:prstClr val="black">
                    <a:lumMod val="50000"/>
                    <a:lumOff val="50000"/>
                  </a:prstClr>
                </a:solidFill>
              </a:rPr>
              <a:t>potential </a:t>
            </a:r>
            <a:r>
              <a:rPr lang="en-US" sz="1360" b="0" dirty="0" smtClean="0">
                <a:solidFill>
                  <a:prstClr val="black">
                    <a:lumMod val="50000"/>
                    <a:lumOff val="50000"/>
                  </a:prstClr>
                </a:solidFill>
              </a:rPr>
              <a:t>solutions </a:t>
            </a:r>
            <a:r>
              <a:rPr lang="en-US" sz="1360" b="0" dirty="0">
                <a:solidFill>
                  <a:prstClr val="black">
                    <a:lumMod val="50000"/>
                    <a:lumOff val="50000"/>
                  </a:prstClr>
                </a:solidFill>
              </a:rPr>
              <a:t>to increasing hosting </a:t>
            </a:r>
            <a:r>
              <a:rPr lang="en-US" sz="1360" b="0" dirty="0" smtClean="0">
                <a:solidFill>
                  <a:prstClr val="black">
                    <a:lumMod val="50000"/>
                    <a:lumOff val="50000"/>
                  </a:prstClr>
                </a:solidFill>
              </a:rPr>
              <a:t>capacity (e.g. storage)</a:t>
            </a:r>
            <a:endParaRPr lang="en-US" sz="1360" b="0" dirty="0">
              <a:solidFill>
                <a:prstClr val="black">
                  <a:lumMod val="50000"/>
                  <a:lumOff val="50000"/>
                </a:prstClr>
              </a:solidFill>
            </a:endParaRPr>
          </a:p>
          <a:p>
            <a:pPr>
              <a:spcBef>
                <a:spcPts val="600"/>
              </a:spcBef>
              <a:buClr>
                <a:srgbClr val="002060"/>
              </a:buClr>
              <a:buFont typeface="Arial" panose="020B0604020202020204" pitchFamily="34" charset="0"/>
              <a:buChar char="•"/>
            </a:pPr>
            <a:r>
              <a:rPr lang="en-US" sz="1360" b="0" dirty="0" smtClean="0">
                <a:solidFill>
                  <a:prstClr val="black">
                    <a:lumMod val="50000"/>
                    <a:lumOff val="50000"/>
                  </a:prstClr>
                </a:solidFill>
              </a:rPr>
              <a:t>Develop </a:t>
            </a:r>
            <a:r>
              <a:rPr lang="en-US" sz="1360" b="0" dirty="0">
                <a:solidFill>
                  <a:prstClr val="black">
                    <a:lumMod val="50000"/>
                    <a:lumOff val="50000"/>
                  </a:prstClr>
                </a:solidFill>
              </a:rPr>
              <a:t>timeline to implement</a:t>
            </a:r>
            <a:r>
              <a:rPr lang="en-US" sz="1360" b="0" dirty="0" smtClean="0">
                <a:solidFill>
                  <a:prstClr val="black">
                    <a:lumMod val="50000"/>
                    <a:lumOff val="50000"/>
                  </a:prstClr>
                </a:solidFill>
              </a:rPr>
              <a:t>.</a:t>
            </a:r>
            <a:endParaRPr lang="en-US" sz="1360" dirty="0">
              <a:solidFill>
                <a:prstClr val="black">
                  <a:lumMod val="50000"/>
                  <a:lumOff val="50000"/>
                </a:prstClr>
              </a:solidFill>
            </a:endParaRPr>
          </a:p>
        </p:txBody>
      </p:sp>
      <p:sp>
        <p:nvSpPr>
          <p:cNvPr id="2" name="Title 1"/>
          <p:cNvSpPr>
            <a:spLocks noGrp="1"/>
          </p:cNvSpPr>
          <p:nvPr>
            <p:ph type="title"/>
          </p:nvPr>
        </p:nvSpPr>
        <p:spPr>
          <a:xfrm>
            <a:off x="484095" y="120389"/>
            <a:ext cx="8218842" cy="617192"/>
          </a:xfrm>
        </p:spPr>
        <p:txBody>
          <a:bodyPr/>
          <a:lstStyle/>
          <a:p>
            <a:r>
              <a:rPr lang="en-US" sz="2400" dirty="0"/>
              <a:t>Distribution System Planning Engagement Group </a:t>
            </a:r>
            <a:r>
              <a:rPr lang="en-US" sz="2400" dirty="0" smtClean="0"/>
              <a:t>Charter </a:t>
            </a:r>
            <a:endParaRPr lang="en-US" sz="1000" dirty="0"/>
          </a:p>
        </p:txBody>
      </p:sp>
      <p:sp>
        <p:nvSpPr>
          <p:cNvPr id="7" name="Content Placeholder 2"/>
          <p:cNvSpPr txBox="1">
            <a:spLocks/>
          </p:cNvSpPr>
          <p:nvPr/>
        </p:nvSpPr>
        <p:spPr>
          <a:xfrm>
            <a:off x="434530" y="2319438"/>
            <a:ext cx="4109421" cy="3661231"/>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spcAft>
                <a:spcPts val="600"/>
              </a:spcAft>
              <a:buClr>
                <a:srgbClr val="5B9BD5"/>
              </a:buClr>
              <a:buFont typeface="Wingdings" pitchFamily="2" charset="2"/>
              <a:buNone/>
            </a:pPr>
            <a:r>
              <a:rPr lang="en-US" sz="1400" dirty="0">
                <a:solidFill>
                  <a:prstClr val="black"/>
                </a:solidFill>
              </a:rPr>
              <a:t>Suitability Criteria for Non-Wires Alternatives</a:t>
            </a:r>
          </a:p>
          <a:p>
            <a:pPr>
              <a:spcBef>
                <a:spcPts val="600"/>
              </a:spcBef>
              <a:buClr>
                <a:srgbClr val="002060"/>
              </a:buClr>
              <a:buFont typeface="Arial" panose="020B0604020202020204" pitchFamily="34" charset="0"/>
              <a:buChar char="•"/>
            </a:pPr>
            <a:r>
              <a:rPr lang="en-US" sz="1360" b="0" dirty="0">
                <a:solidFill>
                  <a:prstClr val="black"/>
                </a:solidFill>
              </a:rPr>
              <a:t>Determine a set of appropriate criteria for project applicability including risk and design standards</a:t>
            </a:r>
          </a:p>
          <a:p>
            <a:pPr>
              <a:spcBef>
                <a:spcPts val="600"/>
              </a:spcBef>
              <a:buClr>
                <a:srgbClr val="002060"/>
              </a:buClr>
              <a:buFont typeface="Arial" panose="020B0604020202020204" pitchFamily="34" charset="0"/>
              <a:buChar char="•"/>
            </a:pPr>
            <a:r>
              <a:rPr lang="en-US" sz="1360" b="0" dirty="0">
                <a:solidFill>
                  <a:prstClr val="black"/>
                </a:solidFill>
              </a:rPr>
              <a:t>Discuss which types of needs (examples: load relief, reliability) can best be met through NWA solutions, and which may present less opportunity for DER-led solutions. </a:t>
            </a:r>
          </a:p>
          <a:p>
            <a:pPr lvl="1">
              <a:buClr>
                <a:srgbClr val="002060"/>
              </a:buClr>
              <a:buFont typeface="Courier New" panose="02070309020205020404" pitchFamily="49" charset="0"/>
              <a:buChar char="o"/>
            </a:pPr>
            <a:r>
              <a:rPr lang="en-US" sz="1360" dirty="0">
                <a:solidFill>
                  <a:prstClr val="black"/>
                </a:solidFill>
              </a:rPr>
              <a:t>Understand the what and why of grid needs </a:t>
            </a:r>
            <a:endParaRPr lang="en-US" sz="1360" dirty="0" smtClean="0">
              <a:solidFill>
                <a:prstClr val="black"/>
              </a:solidFill>
            </a:endParaRPr>
          </a:p>
          <a:p>
            <a:pPr lvl="1">
              <a:buClr>
                <a:srgbClr val="002060"/>
              </a:buClr>
              <a:buFont typeface="Courier New" panose="02070309020205020404" pitchFamily="49" charset="0"/>
              <a:buChar char="o"/>
            </a:pPr>
            <a:r>
              <a:rPr lang="en-US" sz="1360" dirty="0" smtClean="0">
                <a:solidFill>
                  <a:prstClr val="black"/>
                </a:solidFill>
              </a:rPr>
              <a:t>Describe </a:t>
            </a:r>
            <a:r>
              <a:rPr lang="en-US" sz="1360" dirty="0">
                <a:solidFill>
                  <a:prstClr val="black"/>
                </a:solidFill>
              </a:rPr>
              <a:t>how these factors, project characteristics and timelines to completion affect NWA suitability.</a:t>
            </a:r>
          </a:p>
          <a:p>
            <a:pPr>
              <a:spcBef>
                <a:spcPts val="600"/>
              </a:spcBef>
              <a:buClr>
                <a:srgbClr val="002060"/>
              </a:buClr>
              <a:buFont typeface="Arial" panose="020B0604020202020204" pitchFamily="34" charset="0"/>
              <a:buChar char="•"/>
            </a:pPr>
            <a:r>
              <a:rPr lang="en-US" sz="1360" b="0" dirty="0">
                <a:solidFill>
                  <a:prstClr val="black"/>
                </a:solidFill>
              </a:rPr>
              <a:t>Explore the dimensions of projects, including </a:t>
            </a:r>
            <a:r>
              <a:rPr lang="en-US" sz="1360" b="0" dirty="0" smtClean="0">
                <a:solidFill>
                  <a:prstClr val="black"/>
                </a:solidFill>
              </a:rPr>
              <a:t>traditional and alternative cost </a:t>
            </a:r>
            <a:r>
              <a:rPr lang="en-US" sz="1360" b="0" dirty="0">
                <a:solidFill>
                  <a:prstClr val="black"/>
                </a:solidFill>
              </a:rPr>
              <a:t>and fit parameters, and whether there are threshold levels that indicate NWA suitability.</a:t>
            </a:r>
          </a:p>
        </p:txBody>
      </p:sp>
      <p:sp>
        <p:nvSpPr>
          <p:cNvPr id="5" name="Rectangle 4"/>
          <p:cNvSpPr/>
          <p:nvPr/>
        </p:nvSpPr>
        <p:spPr>
          <a:xfrm>
            <a:off x="434530" y="797540"/>
            <a:ext cx="8268407" cy="1461939"/>
          </a:xfrm>
          <a:prstGeom prst="rect">
            <a:avLst/>
          </a:prstGeom>
        </p:spPr>
        <p:txBody>
          <a:bodyPr wrap="square">
            <a:spAutoFit/>
          </a:bodyPr>
          <a:lstStyle/>
          <a:p>
            <a:pPr algn="just">
              <a:spcBef>
                <a:spcPts val="600"/>
              </a:spcBef>
              <a:spcAft>
                <a:spcPts val="600"/>
              </a:spcAft>
            </a:pPr>
            <a:r>
              <a:rPr lang="en-US" sz="1400" b="1" u="sng" dirty="0">
                <a:solidFill>
                  <a:prstClr val="black"/>
                </a:solidFill>
              </a:rPr>
              <a:t>Purpose</a:t>
            </a:r>
            <a:r>
              <a:rPr lang="en-US" sz="1400" b="1" dirty="0">
                <a:solidFill>
                  <a:prstClr val="black"/>
                </a:solidFill>
              </a:rPr>
              <a:t>: </a:t>
            </a:r>
            <a:r>
              <a:rPr lang="en-US" sz="1400" dirty="0">
                <a:solidFill>
                  <a:prstClr val="black"/>
                </a:solidFill>
              </a:rPr>
              <a:t>Explore common ground in approaches regarding the evolution in planning the distribution system in New York as Distributed Energy Resource (DER) penetration increases and as the market evolves, in order meet customers’ needs and public policy goals. Will include a uniform methodology for calculating hosting capacity and to increase hosting capability, a move toward probabilistic planning, a plan for optimization improvements that will result in a more efficient interconnection process.</a:t>
            </a:r>
          </a:p>
          <a:p>
            <a:pPr algn="just"/>
            <a:r>
              <a:rPr lang="en-US" sz="1400" b="1" u="sng" dirty="0">
                <a:solidFill>
                  <a:prstClr val="black"/>
                </a:solidFill>
              </a:rPr>
              <a:t>Topics and Scope</a:t>
            </a:r>
            <a:r>
              <a:rPr lang="en-US" sz="1400" b="1" dirty="0">
                <a:solidFill>
                  <a:prstClr val="black"/>
                </a:solidFill>
              </a:rPr>
              <a:t>: </a:t>
            </a:r>
            <a:r>
              <a:rPr lang="en-US" sz="1400" dirty="0">
                <a:solidFill>
                  <a:prstClr val="black"/>
                </a:solidFill>
              </a:rPr>
              <a:t>Suitability Criteria for Non-Wires Alternatives (NWAs); Hosting Capacity</a:t>
            </a:r>
            <a:endParaRPr lang="en-US" sz="1400" i="1" dirty="0">
              <a:solidFill>
                <a:prstClr val="black"/>
              </a:solidFill>
            </a:endParaRPr>
          </a:p>
        </p:txBody>
      </p:sp>
    </p:spTree>
    <p:extLst>
      <p:ext uri="{BB962C8B-B14F-4D97-AF65-F5344CB8AC3E}">
        <p14:creationId xmlns:p14="http://schemas.microsoft.com/office/powerpoint/2010/main" val="2273731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51" y="145074"/>
            <a:ext cx="8218842" cy="504825"/>
          </a:xfrm>
        </p:spPr>
        <p:txBody>
          <a:bodyPr/>
          <a:lstStyle/>
          <a:p>
            <a:r>
              <a:rPr lang="en-US" dirty="0" smtClean="0"/>
              <a:t>Themes and Input on NWA Suitability</a:t>
            </a:r>
            <a:endParaRPr lang="en-US" dirty="0"/>
          </a:p>
        </p:txBody>
      </p:sp>
      <p:sp>
        <p:nvSpPr>
          <p:cNvPr id="3" name="Rectangle 2"/>
          <p:cNvSpPr/>
          <p:nvPr/>
        </p:nvSpPr>
        <p:spPr>
          <a:xfrm>
            <a:off x="485351" y="964971"/>
            <a:ext cx="8218842" cy="5016758"/>
          </a:xfrm>
          <a:prstGeom prst="rect">
            <a:avLst/>
          </a:prstGeom>
        </p:spPr>
        <p:txBody>
          <a:bodyPr wrap="square" anchor="t">
            <a:spAutoFit/>
          </a:bodyPr>
          <a:lstStyle/>
          <a:p>
            <a:pPr marL="285750" indent="-285750">
              <a:spcAft>
                <a:spcPts val="1200"/>
              </a:spcAft>
              <a:buFont typeface="Arial" panose="020B0604020202020204" pitchFamily="34" charset="0"/>
              <a:buChar char="•"/>
            </a:pPr>
            <a:r>
              <a:rPr lang="en-US" sz="2000" dirty="0">
                <a:solidFill>
                  <a:prstClr val="black"/>
                </a:solidFill>
              </a:rPr>
              <a:t>Projects can be categorized into those suitable for NWA </a:t>
            </a:r>
          </a:p>
          <a:p>
            <a:pPr marL="285750" indent="-285750">
              <a:spcAft>
                <a:spcPts val="1200"/>
              </a:spcAft>
              <a:buFont typeface="Arial" panose="020B0604020202020204" pitchFamily="34" charset="0"/>
              <a:buChar char="•"/>
            </a:pPr>
            <a:r>
              <a:rPr lang="en-US" sz="2000" dirty="0">
                <a:solidFill>
                  <a:prstClr val="black"/>
                </a:solidFill>
              </a:rPr>
              <a:t>Well-designed NWA suitability criteria can be valuable and allow utilities and solutions providers an efficient way to engage NWA</a:t>
            </a:r>
          </a:p>
          <a:p>
            <a:pPr marL="285750" indent="-285750">
              <a:spcAft>
                <a:spcPts val="1200"/>
              </a:spcAft>
              <a:buFont typeface="Arial" panose="020B0604020202020204" pitchFamily="34" charset="0"/>
              <a:buChar char="•"/>
            </a:pPr>
            <a:r>
              <a:rPr lang="en-US" sz="2000" dirty="0">
                <a:solidFill>
                  <a:prstClr val="black"/>
                </a:solidFill>
              </a:rPr>
              <a:t>NWA suitability can be guided by criteria related to the type of work, the timeline of the need and the size of the solution. Load relief projects and some subset of reliability projects are likely to provide the best opportunities for NWAs to compete</a:t>
            </a:r>
          </a:p>
          <a:p>
            <a:pPr marL="285750" indent="-285750">
              <a:spcAft>
                <a:spcPts val="1200"/>
              </a:spcAft>
              <a:buFont typeface="Arial" panose="020B0604020202020204" pitchFamily="34" charset="0"/>
              <a:buChar char="•"/>
            </a:pPr>
            <a:r>
              <a:rPr lang="en-US" sz="2000" dirty="0">
                <a:solidFill>
                  <a:prstClr val="black"/>
                </a:solidFill>
              </a:rPr>
              <a:t>Planning on the distribution system can evolve to explicitly consider infrastructure projects needed to meet other </a:t>
            </a:r>
            <a:r>
              <a:rPr lang="en-US" sz="2000" dirty="0" smtClean="0">
                <a:solidFill>
                  <a:prstClr val="black"/>
                </a:solidFill>
              </a:rPr>
              <a:t>requirements, such as public policy, </a:t>
            </a:r>
            <a:r>
              <a:rPr lang="en-US" sz="2000" dirty="0">
                <a:solidFill>
                  <a:prstClr val="black"/>
                </a:solidFill>
              </a:rPr>
              <a:t>and </a:t>
            </a:r>
            <a:r>
              <a:rPr lang="en-US" sz="2000" dirty="0" smtClean="0">
                <a:solidFill>
                  <a:prstClr val="black"/>
                </a:solidFill>
              </a:rPr>
              <a:t>other goals </a:t>
            </a:r>
            <a:r>
              <a:rPr lang="en-US" sz="2000" dirty="0">
                <a:solidFill>
                  <a:prstClr val="black"/>
                </a:solidFill>
              </a:rPr>
              <a:t>not tied to the current planning design criteria. To the extent that these become planning guidelines, they can be incorporated as NWA suitability categories</a:t>
            </a:r>
          </a:p>
          <a:p>
            <a:pPr marL="285750" indent="-285750">
              <a:spcAft>
                <a:spcPts val="1200"/>
              </a:spcAft>
              <a:buFont typeface="Arial" panose="020B0604020202020204" pitchFamily="34" charset="0"/>
              <a:buChar char="•"/>
            </a:pPr>
            <a:r>
              <a:rPr lang="en-US" sz="2000" dirty="0">
                <a:solidFill>
                  <a:prstClr val="black"/>
                </a:solidFill>
              </a:rPr>
              <a:t>The planning process will continue to evolve as information  improves and experience with technology and markets are gained</a:t>
            </a:r>
          </a:p>
        </p:txBody>
      </p:sp>
    </p:spTree>
    <p:extLst>
      <p:ext uri="{BB962C8B-B14F-4D97-AF65-F5344CB8AC3E}">
        <p14:creationId xmlns:p14="http://schemas.microsoft.com/office/powerpoint/2010/main" val="1172205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Suitability Criteria for NWAs</a:t>
            </a:r>
          </a:p>
        </p:txBody>
      </p:sp>
      <p:sp>
        <p:nvSpPr>
          <p:cNvPr id="3" name="Rectangle 2"/>
          <p:cNvSpPr/>
          <p:nvPr/>
        </p:nvSpPr>
        <p:spPr>
          <a:xfrm>
            <a:off x="484095" y="201759"/>
            <a:ext cx="3564117" cy="307777"/>
          </a:xfrm>
          <a:prstGeom prst="rect">
            <a:avLst/>
          </a:prstGeom>
        </p:spPr>
        <p:txBody>
          <a:bodyPr wrap="none">
            <a:spAutoFit/>
          </a:bodyPr>
          <a:lstStyle/>
          <a:p>
            <a:pPr algn="just">
              <a:spcBef>
                <a:spcPts val="600"/>
              </a:spcBef>
              <a:spcAft>
                <a:spcPts val="600"/>
              </a:spcAft>
            </a:pPr>
            <a:r>
              <a:rPr lang="en-US" sz="1400" b="1">
                <a:solidFill>
                  <a:srgbClr val="A5A5A5">
                    <a:lumMod val="75000"/>
                  </a:srgbClr>
                </a:solidFill>
              </a:rPr>
              <a:t>Suitability Criteria for Non-Wires Alternatives</a:t>
            </a:r>
          </a:p>
        </p:txBody>
      </p:sp>
      <p:sp>
        <p:nvSpPr>
          <p:cNvPr id="28" name="Oval 27"/>
          <p:cNvSpPr/>
          <p:nvPr/>
        </p:nvSpPr>
        <p:spPr>
          <a:xfrm>
            <a:off x="1912301" y="3665336"/>
            <a:ext cx="258121" cy="261528"/>
          </a:xfrm>
          <a:prstGeom prst="ellips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Rounded Rectangle 31"/>
          <p:cNvSpPr/>
          <p:nvPr/>
        </p:nvSpPr>
        <p:spPr>
          <a:xfrm>
            <a:off x="2249418" y="3523176"/>
            <a:ext cx="3256050" cy="648528"/>
          </a:xfrm>
          <a:prstGeom prst="roundRect">
            <a:avLst/>
          </a:prstGeom>
          <a:no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Rectangle 32"/>
          <p:cNvSpPr/>
          <p:nvPr/>
        </p:nvSpPr>
        <p:spPr>
          <a:xfrm>
            <a:off x="2350020" y="3525373"/>
            <a:ext cx="3380773" cy="646331"/>
          </a:xfrm>
          <a:prstGeom prst="rect">
            <a:avLst/>
          </a:prstGeom>
        </p:spPr>
        <p:txBody>
          <a:bodyPr wrap="square">
            <a:spAutoFit/>
          </a:bodyPr>
          <a:lstStyle/>
          <a:p>
            <a:pPr>
              <a:spcBef>
                <a:spcPts val="600"/>
              </a:spcBef>
            </a:pPr>
            <a:r>
              <a:rPr lang="en-US" sz="1200" b="1" dirty="0" smtClean="0">
                <a:solidFill>
                  <a:prstClr val="black"/>
                </a:solidFill>
              </a:rPr>
              <a:t>Identify </a:t>
            </a:r>
            <a:r>
              <a:rPr lang="en-US" sz="1200" b="1" dirty="0">
                <a:solidFill>
                  <a:prstClr val="black"/>
                </a:solidFill>
              </a:rPr>
              <a:t>system needs (load relief,  reliability enhancement, asset aging, damage failure  etc.) suitable for NWA </a:t>
            </a:r>
            <a:r>
              <a:rPr lang="en-US" sz="1200" b="1" dirty="0" smtClean="0">
                <a:solidFill>
                  <a:prstClr val="black"/>
                </a:solidFill>
              </a:rPr>
              <a:t>solutions</a:t>
            </a:r>
            <a:endParaRPr lang="en-US" sz="1200" b="1" dirty="0">
              <a:solidFill>
                <a:prstClr val="black"/>
              </a:solidFill>
            </a:endParaRPr>
          </a:p>
        </p:txBody>
      </p:sp>
      <p:sp>
        <p:nvSpPr>
          <p:cNvPr id="34" name="Oval 33"/>
          <p:cNvSpPr/>
          <p:nvPr/>
        </p:nvSpPr>
        <p:spPr>
          <a:xfrm>
            <a:off x="2419475" y="4420739"/>
            <a:ext cx="258121" cy="261528"/>
          </a:xfrm>
          <a:prstGeom prst="ellips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1" name="Group 10"/>
          <p:cNvGrpSpPr/>
          <p:nvPr/>
        </p:nvGrpSpPr>
        <p:grpSpPr>
          <a:xfrm>
            <a:off x="2739570" y="4412494"/>
            <a:ext cx="3399888" cy="360892"/>
            <a:chOff x="2739570" y="4301653"/>
            <a:chExt cx="3332203" cy="572319"/>
          </a:xfrm>
        </p:grpSpPr>
        <p:sp>
          <p:nvSpPr>
            <p:cNvPr id="35" name="Rounded Rectangle 34"/>
            <p:cNvSpPr/>
            <p:nvPr/>
          </p:nvSpPr>
          <p:spPr>
            <a:xfrm>
              <a:off x="2739570" y="4301653"/>
              <a:ext cx="3059845" cy="521659"/>
            </a:xfrm>
            <a:prstGeom prst="roundRect">
              <a:avLst/>
            </a:prstGeom>
            <a:no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ectangle 35"/>
            <p:cNvSpPr/>
            <p:nvPr/>
          </p:nvSpPr>
          <p:spPr>
            <a:xfrm>
              <a:off x="2798179" y="4335363"/>
              <a:ext cx="3273594" cy="538609"/>
            </a:xfrm>
            <a:prstGeom prst="rect">
              <a:avLst/>
            </a:prstGeom>
          </p:spPr>
          <p:txBody>
            <a:bodyPr wrap="square">
              <a:spAutoFit/>
            </a:bodyPr>
            <a:lstStyle/>
            <a:p>
              <a:pPr>
                <a:spcBef>
                  <a:spcPts val="600"/>
                </a:spcBef>
              </a:pPr>
              <a:r>
                <a:rPr lang="en-US" sz="1200" b="1" dirty="0" smtClean="0">
                  <a:solidFill>
                    <a:prstClr val="black"/>
                  </a:solidFill>
                </a:rPr>
                <a:t>Assess timing of need </a:t>
              </a:r>
              <a:endParaRPr lang="en-US" sz="1200" b="1" dirty="0">
                <a:solidFill>
                  <a:prstClr val="black"/>
                </a:solidFill>
              </a:endParaRPr>
            </a:p>
            <a:p>
              <a:pPr>
                <a:spcBef>
                  <a:spcPts val="600"/>
                </a:spcBef>
              </a:pPr>
              <a:r>
                <a:rPr lang="en-US" sz="1200" b="1" dirty="0">
                  <a:solidFill>
                    <a:prstClr val="black"/>
                  </a:solidFill>
                </a:rPr>
                <a:t> </a:t>
              </a:r>
            </a:p>
          </p:txBody>
        </p:sp>
      </p:grpSp>
      <p:sp>
        <p:nvSpPr>
          <p:cNvPr id="37" name="Oval 36"/>
          <p:cNvSpPr/>
          <p:nvPr/>
        </p:nvSpPr>
        <p:spPr>
          <a:xfrm>
            <a:off x="1867818" y="4983624"/>
            <a:ext cx="258121" cy="261528"/>
          </a:xfrm>
          <a:prstGeom prst="ellips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Rounded Rectangle 37"/>
          <p:cNvSpPr/>
          <p:nvPr/>
        </p:nvSpPr>
        <p:spPr>
          <a:xfrm>
            <a:off x="2239635" y="4970495"/>
            <a:ext cx="3196012" cy="310902"/>
          </a:xfrm>
          <a:prstGeom prst="roundRect">
            <a:avLst/>
          </a:prstGeom>
          <a:no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Rectangle 38"/>
          <p:cNvSpPr/>
          <p:nvPr/>
        </p:nvSpPr>
        <p:spPr>
          <a:xfrm>
            <a:off x="2298244" y="4976494"/>
            <a:ext cx="3273594" cy="538609"/>
          </a:xfrm>
          <a:prstGeom prst="rect">
            <a:avLst/>
          </a:prstGeom>
        </p:spPr>
        <p:txBody>
          <a:bodyPr wrap="square">
            <a:spAutoFit/>
          </a:bodyPr>
          <a:lstStyle/>
          <a:p>
            <a:pPr>
              <a:spcBef>
                <a:spcPts val="600"/>
              </a:spcBef>
            </a:pPr>
            <a:r>
              <a:rPr lang="en-US" sz="1200" b="1" dirty="0">
                <a:solidFill>
                  <a:prstClr val="black"/>
                </a:solidFill>
              </a:rPr>
              <a:t>A</a:t>
            </a:r>
            <a:r>
              <a:rPr lang="en-US" sz="1200" b="1" dirty="0" smtClean="0">
                <a:solidFill>
                  <a:prstClr val="black"/>
                </a:solidFill>
              </a:rPr>
              <a:t>ssess cost and size of project</a:t>
            </a:r>
          </a:p>
          <a:p>
            <a:pPr>
              <a:spcBef>
                <a:spcPts val="600"/>
              </a:spcBef>
            </a:pPr>
            <a:r>
              <a:rPr lang="en-US" sz="1200" b="1" dirty="0" smtClean="0">
                <a:solidFill>
                  <a:prstClr val="black"/>
                </a:solidFill>
              </a:rPr>
              <a:t> </a:t>
            </a:r>
            <a:endParaRPr lang="en-US" sz="1200" b="1" dirty="0">
              <a:solidFill>
                <a:prstClr val="black"/>
              </a:solidFill>
            </a:endParaRPr>
          </a:p>
        </p:txBody>
      </p:sp>
      <p:sp>
        <p:nvSpPr>
          <p:cNvPr id="40" name="Oval 39"/>
          <p:cNvSpPr/>
          <p:nvPr/>
        </p:nvSpPr>
        <p:spPr>
          <a:xfrm>
            <a:off x="2419476" y="5549114"/>
            <a:ext cx="258121" cy="261528"/>
          </a:xfrm>
          <a:prstGeom prst="ellips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Rounded Rectangle 40"/>
          <p:cNvSpPr/>
          <p:nvPr/>
        </p:nvSpPr>
        <p:spPr>
          <a:xfrm>
            <a:off x="2804367" y="5520488"/>
            <a:ext cx="1613443" cy="305503"/>
          </a:xfrm>
          <a:prstGeom prst="roundRect">
            <a:avLst/>
          </a:prstGeom>
          <a:noFill/>
          <a:ln w="2857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Rectangle 41"/>
          <p:cNvSpPr/>
          <p:nvPr/>
        </p:nvSpPr>
        <p:spPr>
          <a:xfrm>
            <a:off x="2865864" y="5546551"/>
            <a:ext cx="3273594" cy="538609"/>
          </a:xfrm>
          <a:prstGeom prst="rect">
            <a:avLst/>
          </a:prstGeom>
        </p:spPr>
        <p:txBody>
          <a:bodyPr wrap="square">
            <a:spAutoFit/>
          </a:bodyPr>
          <a:lstStyle/>
          <a:p>
            <a:pPr>
              <a:spcBef>
                <a:spcPts val="600"/>
              </a:spcBef>
            </a:pPr>
            <a:r>
              <a:rPr lang="en-US" sz="1200" b="1" dirty="0" smtClean="0">
                <a:solidFill>
                  <a:prstClr val="black"/>
                </a:solidFill>
              </a:rPr>
              <a:t>Evolving criteria</a:t>
            </a:r>
            <a:endParaRPr lang="en-US" sz="1200" b="1" dirty="0">
              <a:solidFill>
                <a:prstClr val="black"/>
              </a:solidFill>
            </a:endParaRPr>
          </a:p>
          <a:p>
            <a:pPr>
              <a:spcBef>
                <a:spcPts val="600"/>
              </a:spcBef>
            </a:pPr>
            <a:r>
              <a:rPr lang="en-US" sz="1200" b="1" dirty="0">
                <a:solidFill>
                  <a:prstClr val="black"/>
                </a:solidFill>
              </a:rPr>
              <a:t> </a:t>
            </a:r>
          </a:p>
        </p:txBody>
      </p:sp>
      <p:cxnSp>
        <p:nvCxnSpPr>
          <p:cNvPr id="44" name="Straight Connector 43"/>
          <p:cNvCxnSpPr/>
          <p:nvPr/>
        </p:nvCxnSpPr>
        <p:spPr>
          <a:xfrm>
            <a:off x="2104890" y="4008412"/>
            <a:ext cx="269489" cy="414450"/>
          </a:xfrm>
          <a:prstGeom prst="line">
            <a:avLst/>
          </a:prstGeom>
          <a:ln w="2857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2134472" y="4662545"/>
            <a:ext cx="262455" cy="283449"/>
          </a:xfrm>
          <a:prstGeom prst="line">
            <a:avLst/>
          </a:prstGeom>
          <a:ln w="2857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flipV="1">
            <a:off x="2145183" y="5314226"/>
            <a:ext cx="247514" cy="250023"/>
          </a:xfrm>
          <a:prstGeom prst="line">
            <a:avLst/>
          </a:prstGeom>
          <a:ln w="28575">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1147" y="1816233"/>
            <a:ext cx="965887" cy="965887"/>
          </a:xfrm>
          <a:prstGeom prst="rect">
            <a:avLst/>
          </a:prstGeom>
        </p:spPr>
      </p:pic>
      <p:sp>
        <p:nvSpPr>
          <p:cNvPr id="8" name="Rectangle 7"/>
          <p:cNvSpPr/>
          <p:nvPr/>
        </p:nvSpPr>
        <p:spPr>
          <a:xfrm>
            <a:off x="638788" y="2880971"/>
            <a:ext cx="1508917" cy="461665"/>
          </a:xfrm>
          <a:prstGeom prst="rect">
            <a:avLst/>
          </a:prstGeom>
          <a:noFill/>
        </p:spPr>
        <p:txBody>
          <a:bodyPr wrap="square" lIns="91440" tIns="45720" rIns="91440" bIns="45720">
            <a:spAutoFit/>
          </a:bodyPr>
          <a:lstStyle/>
          <a:p>
            <a:pPr algn="ctr"/>
            <a:r>
              <a:rPr lang="en-US" sz="1200" b="1" dirty="0">
                <a:ln w="0"/>
                <a:solidFill>
                  <a:srgbClr val="5B9BD5"/>
                </a:solidFill>
                <a:effectLst>
                  <a:outerShdw blurRad="38100" dist="19050" dir="2700000" algn="tl" rotWithShape="0">
                    <a:prstClr val="black">
                      <a:alpha val="40000"/>
                    </a:prstClr>
                  </a:outerShdw>
                </a:effectLst>
              </a:rPr>
              <a:t>Identify System Needs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9429" y="1252867"/>
            <a:ext cx="1539549" cy="1539549"/>
          </a:xfrm>
          <a:prstGeom prst="rect">
            <a:avLst/>
          </a:prstGeom>
        </p:spPr>
      </p:pic>
      <p:sp>
        <p:nvSpPr>
          <p:cNvPr id="10" name="Rectangle 9"/>
          <p:cNvSpPr/>
          <p:nvPr/>
        </p:nvSpPr>
        <p:spPr>
          <a:xfrm>
            <a:off x="2125940" y="2972956"/>
            <a:ext cx="3205202" cy="461665"/>
          </a:xfrm>
          <a:prstGeom prst="rect">
            <a:avLst/>
          </a:prstGeom>
          <a:noFill/>
        </p:spPr>
        <p:txBody>
          <a:bodyPr wrap="square" lIns="91440" tIns="45720" rIns="91440" bIns="45720">
            <a:spAutoFit/>
          </a:bodyPr>
          <a:lstStyle/>
          <a:p>
            <a:pPr algn="ctr"/>
            <a:r>
              <a:rPr lang="en-US" sz="2400" b="1">
                <a:ln w="0"/>
                <a:solidFill>
                  <a:srgbClr val="4472C4">
                    <a:lumMod val="50000"/>
                  </a:srgbClr>
                </a:solidFill>
                <a:effectLst>
                  <a:outerShdw blurRad="38100" dist="19050" dir="2700000" algn="tl" rotWithShape="0">
                    <a:prstClr val="black">
                      <a:alpha val="40000"/>
                    </a:prstClr>
                  </a:outerShdw>
                </a:effectLst>
              </a:rPr>
              <a:t>NWA </a:t>
            </a:r>
            <a:r>
              <a:rPr lang="en-US" sz="2400" b="1" dirty="0">
                <a:ln w="0"/>
                <a:solidFill>
                  <a:srgbClr val="4472C4">
                    <a:lumMod val="50000"/>
                  </a:srgbClr>
                </a:solidFill>
                <a:effectLst>
                  <a:outerShdw blurRad="38100" dist="19050" dir="2700000" algn="tl" rotWithShape="0">
                    <a:prstClr val="black">
                      <a:alpha val="40000"/>
                    </a:prstClr>
                  </a:outerShdw>
                </a:effectLst>
              </a:rPr>
              <a:t>Suitability</a:t>
            </a:r>
          </a:p>
        </p:txBody>
      </p:sp>
      <p:sp>
        <p:nvSpPr>
          <p:cNvPr id="12" name="Rectangle 11"/>
          <p:cNvSpPr/>
          <p:nvPr/>
        </p:nvSpPr>
        <p:spPr>
          <a:xfrm>
            <a:off x="5160269" y="2880972"/>
            <a:ext cx="1878223" cy="276999"/>
          </a:xfrm>
          <a:prstGeom prst="rect">
            <a:avLst/>
          </a:prstGeom>
          <a:noFill/>
        </p:spPr>
        <p:txBody>
          <a:bodyPr wrap="square" lIns="91440" tIns="45720" rIns="91440" bIns="45720">
            <a:spAutoFit/>
          </a:bodyPr>
          <a:lstStyle/>
          <a:p>
            <a:pPr algn="ctr"/>
            <a:r>
              <a:rPr lang="en-US" sz="1200" b="1">
                <a:ln w="0"/>
                <a:solidFill>
                  <a:srgbClr val="5B9BD5"/>
                </a:solidFill>
                <a:effectLst>
                  <a:outerShdw blurRad="38100" dist="19050" dir="2700000" algn="tl" rotWithShape="0">
                    <a:prstClr val="black">
                      <a:alpha val="40000"/>
                    </a:prstClr>
                  </a:outerShdw>
                </a:effectLst>
              </a:rPr>
              <a:t>Competitive Solicitation</a:t>
            </a:r>
            <a:endParaRPr lang="en-US" sz="1200" b="1" dirty="0">
              <a:ln w="0"/>
              <a:solidFill>
                <a:srgbClr val="5B9BD5"/>
              </a:solidFill>
              <a:effectLst>
                <a:outerShdw blurRad="38100" dist="19050" dir="2700000" algn="tl" rotWithShape="0">
                  <a:prstClr val="black">
                    <a:alpha val="40000"/>
                  </a:prstClr>
                </a:outerShdw>
              </a:effectLst>
            </a:endParaRPr>
          </a:p>
        </p:txBody>
      </p:sp>
      <p:pic>
        <p:nvPicPr>
          <p:cNvPr id="13" name="Picture 12"/>
          <p:cNvPicPr>
            <a:picLocks noChangeAspect="1"/>
          </p:cNvPicPr>
          <p:nvPr/>
        </p:nvPicPr>
        <p:blipFill>
          <a:blip r:embed="rId4" cstate="print">
            <a:grayscl/>
            <a:extLst>
              <a:ext uri="{28A0092B-C50C-407E-A947-70E740481C1C}">
                <a14:useLocalDpi xmlns:a14="http://schemas.microsoft.com/office/drawing/2010/main" val="0"/>
              </a:ext>
            </a:extLst>
          </a:blip>
          <a:stretch>
            <a:fillRect/>
          </a:stretch>
        </p:blipFill>
        <p:spPr>
          <a:xfrm>
            <a:off x="5530553" y="1734022"/>
            <a:ext cx="1211698" cy="1148342"/>
          </a:xfrm>
          <a:prstGeom prst="rect">
            <a:avLst/>
          </a:prstGeom>
        </p:spPr>
      </p:pic>
      <p:sp>
        <p:nvSpPr>
          <p:cNvPr id="14" name="Right Arrow 13"/>
          <p:cNvSpPr/>
          <p:nvPr/>
        </p:nvSpPr>
        <p:spPr>
          <a:xfrm>
            <a:off x="7089182" y="2178695"/>
            <a:ext cx="313079" cy="263613"/>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25798" y="1816233"/>
            <a:ext cx="969516" cy="969516"/>
          </a:xfrm>
          <a:prstGeom prst="rect">
            <a:avLst/>
          </a:prstGeom>
        </p:spPr>
      </p:pic>
      <p:sp>
        <p:nvSpPr>
          <p:cNvPr id="16" name="Rectangle 15"/>
          <p:cNvSpPr/>
          <p:nvPr/>
        </p:nvSpPr>
        <p:spPr>
          <a:xfrm>
            <a:off x="7120872" y="2836170"/>
            <a:ext cx="1878223" cy="461665"/>
          </a:xfrm>
          <a:prstGeom prst="rect">
            <a:avLst/>
          </a:prstGeom>
          <a:noFill/>
        </p:spPr>
        <p:txBody>
          <a:bodyPr wrap="square" lIns="91440" tIns="45720" rIns="91440" bIns="45720">
            <a:spAutoFit/>
          </a:bodyPr>
          <a:lstStyle/>
          <a:p>
            <a:pPr algn="ctr"/>
            <a:r>
              <a:rPr lang="en-US" sz="1200" b="1" dirty="0">
                <a:ln w="0"/>
                <a:solidFill>
                  <a:srgbClr val="5B9BD5"/>
                </a:solidFill>
                <a:effectLst>
                  <a:outerShdw blurRad="38100" dist="19050" dir="2700000" algn="tl" rotWithShape="0">
                    <a:prstClr val="black">
                      <a:alpha val="40000"/>
                    </a:prstClr>
                  </a:outerShdw>
                </a:effectLst>
              </a:rPr>
              <a:t>BCA Evaluation &amp;</a:t>
            </a:r>
          </a:p>
          <a:p>
            <a:pPr algn="ctr"/>
            <a:r>
              <a:rPr lang="en-US" sz="1200" b="1" dirty="0">
                <a:ln w="0"/>
                <a:solidFill>
                  <a:srgbClr val="5B9BD5"/>
                </a:solidFill>
                <a:effectLst>
                  <a:outerShdw blurRad="38100" dist="19050" dir="2700000" algn="tl" rotWithShape="0">
                    <a:prstClr val="black">
                      <a:alpha val="40000"/>
                    </a:prstClr>
                  </a:outerShdw>
                </a:effectLst>
              </a:rPr>
              <a:t>Procurement</a:t>
            </a:r>
          </a:p>
        </p:txBody>
      </p:sp>
      <p:sp>
        <p:nvSpPr>
          <p:cNvPr id="18" name="Right Arrow 17"/>
          <p:cNvSpPr/>
          <p:nvPr/>
        </p:nvSpPr>
        <p:spPr>
          <a:xfrm>
            <a:off x="4812724" y="2178695"/>
            <a:ext cx="313079" cy="263613"/>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prstClr val="white"/>
              </a:solidFill>
            </a:endParaRPr>
          </a:p>
        </p:txBody>
      </p:sp>
      <p:sp>
        <p:nvSpPr>
          <p:cNvPr id="19" name="Right Arrow 18"/>
          <p:cNvSpPr/>
          <p:nvPr/>
        </p:nvSpPr>
        <p:spPr>
          <a:xfrm>
            <a:off x="2193977" y="2167369"/>
            <a:ext cx="313079" cy="263613"/>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prstClr val="white"/>
              </a:solidFill>
            </a:endParaRPr>
          </a:p>
        </p:txBody>
      </p:sp>
      <p:sp>
        <p:nvSpPr>
          <p:cNvPr id="4" name="Rectangle 3"/>
          <p:cNvSpPr/>
          <p:nvPr/>
        </p:nvSpPr>
        <p:spPr>
          <a:xfrm>
            <a:off x="739739" y="1734022"/>
            <a:ext cx="1284270" cy="1102148"/>
          </a:xfrm>
          <a:prstGeom prst="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Rectangle 42"/>
          <p:cNvSpPr/>
          <p:nvPr/>
        </p:nvSpPr>
        <p:spPr>
          <a:xfrm>
            <a:off x="5422835" y="1796676"/>
            <a:ext cx="1284270" cy="1102148"/>
          </a:xfrm>
          <a:prstGeom prst="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Rectangle 44"/>
          <p:cNvSpPr/>
          <p:nvPr/>
        </p:nvSpPr>
        <p:spPr>
          <a:xfrm>
            <a:off x="7451725" y="1725523"/>
            <a:ext cx="1284270" cy="1102148"/>
          </a:xfrm>
          <a:prstGeom prst="rect">
            <a:avLst/>
          </a:prstGeom>
          <a:solidFill>
            <a:schemeClr val="bg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6174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472643"/>
            <a:ext cx="8218842" cy="504825"/>
          </a:xfrm>
        </p:spPr>
        <p:txBody>
          <a:bodyPr/>
          <a:lstStyle/>
          <a:p>
            <a:r>
              <a:rPr lang="en-US" dirty="0"/>
              <a:t>NWA </a:t>
            </a:r>
            <a:r>
              <a:rPr lang="en-US" dirty="0" smtClean="0"/>
              <a:t>Suitability Guide </a:t>
            </a:r>
            <a:endParaRPr lang="en-US" dirty="0"/>
          </a:p>
        </p:txBody>
      </p:sp>
      <p:sp>
        <p:nvSpPr>
          <p:cNvPr id="3" name="Text Placeholder 2"/>
          <p:cNvSpPr>
            <a:spLocks noGrp="1"/>
          </p:cNvSpPr>
          <p:nvPr>
            <p:ph type="body" sz="quarter" idx="13"/>
          </p:nvPr>
        </p:nvSpPr>
        <p:spPr/>
        <p:txBody>
          <a:bodyPr>
            <a:normAutofit fontScale="70000" lnSpcReduction="20000"/>
          </a:bodyPr>
          <a:lstStyle/>
          <a:p>
            <a:r>
              <a:rPr lang="en-US" dirty="0" smtClean="0"/>
              <a:t> NWA Suitability</a:t>
            </a:r>
            <a:endParaRPr lang="en-US" dirty="0"/>
          </a:p>
        </p:txBody>
      </p:sp>
      <p:sp>
        <p:nvSpPr>
          <p:cNvPr id="11" name="Rounded Rectangle 10"/>
          <p:cNvSpPr/>
          <p:nvPr/>
        </p:nvSpPr>
        <p:spPr>
          <a:xfrm>
            <a:off x="1099445" y="3559993"/>
            <a:ext cx="1914318" cy="811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rPr>
              <a:t>Project Lead Time</a:t>
            </a:r>
          </a:p>
        </p:txBody>
      </p:sp>
      <p:sp>
        <p:nvSpPr>
          <p:cNvPr id="14" name="Rounded Rectangle 13"/>
          <p:cNvSpPr/>
          <p:nvPr/>
        </p:nvSpPr>
        <p:spPr>
          <a:xfrm>
            <a:off x="1099921" y="2234293"/>
            <a:ext cx="6980296" cy="6825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prstClr val="white"/>
                </a:solidFill>
              </a:rPr>
              <a:t>NWA Suitability / Project Type</a:t>
            </a:r>
            <a:endParaRPr lang="en-US" sz="2400" dirty="0">
              <a:solidFill>
                <a:prstClr val="white"/>
              </a:solidFill>
            </a:endParaRPr>
          </a:p>
        </p:txBody>
      </p:sp>
      <p:cxnSp>
        <p:nvCxnSpPr>
          <p:cNvPr id="18" name="Straight Arrow Connector 17"/>
          <p:cNvCxnSpPr/>
          <p:nvPr/>
        </p:nvCxnSpPr>
        <p:spPr>
          <a:xfrm flipV="1">
            <a:off x="2042203" y="2916869"/>
            <a:ext cx="2533465" cy="643124"/>
          </a:xfrm>
          <a:prstGeom prst="straightConnector1">
            <a:avLst/>
          </a:prstGeom>
          <a:ln w="6350">
            <a:solidFill>
              <a:schemeClr val="tx1"/>
            </a:solidFill>
            <a:tailEnd type="triangle"/>
          </a:ln>
        </p:spPr>
        <p:style>
          <a:lnRef idx="1">
            <a:schemeClr val="accent6"/>
          </a:lnRef>
          <a:fillRef idx="0">
            <a:schemeClr val="accent6"/>
          </a:fillRef>
          <a:effectRef idx="0">
            <a:schemeClr val="accent6"/>
          </a:effectRef>
          <a:fontRef idx="minor">
            <a:schemeClr val="tx1"/>
          </a:fontRef>
        </p:style>
      </p:cxnSp>
      <p:cxnSp>
        <p:nvCxnSpPr>
          <p:cNvPr id="21" name="Straight Arrow Connector 20"/>
          <p:cNvCxnSpPr>
            <a:stCxn id="15" idx="0"/>
          </p:cNvCxnSpPr>
          <p:nvPr/>
        </p:nvCxnSpPr>
        <p:spPr>
          <a:xfrm flipH="1" flipV="1">
            <a:off x="4575668" y="2912860"/>
            <a:ext cx="2547390" cy="684730"/>
          </a:xfrm>
          <a:prstGeom prst="straightConnector1">
            <a:avLst/>
          </a:prstGeom>
          <a:ln w="6350">
            <a:solidFill>
              <a:schemeClr val="tx1"/>
            </a:solidFill>
            <a:tailEnd type="triangle"/>
          </a:ln>
        </p:spPr>
        <p:style>
          <a:lnRef idx="1">
            <a:schemeClr val="accent6"/>
          </a:lnRef>
          <a:fillRef idx="0">
            <a:schemeClr val="accent6"/>
          </a:fillRef>
          <a:effectRef idx="0">
            <a:schemeClr val="accent6"/>
          </a:effectRef>
          <a:fontRef idx="minor">
            <a:schemeClr val="tx1"/>
          </a:fontRef>
        </p:style>
      </p:cxnSp>
      <p:cxnSp>
        <p:nvCxnSpPr>
          <p:cNvPr id="24" name="Straight Connector 23"/>
          <p:cNvCxnSpPr/>
          <p:nvPr/>
        </p:nvCxnSpPr>
        <p:spPr>
          <a:xfrm>
            <a:off x="618938" y="2070652"/>
            <a:ext cx="7925726" cy="13164"/>
          </a:xfrm>
          <a:prstGeom prst="line">
            <a:avLst/>
          </a:prstGeom>
          <a:ln w="9525">
            <a:prstDash val="dash"/>
          </a:ln>
        </p:spPr>
        <p:style>
          <a:lnRef idx="3">
            <a:schemeClr val="accent2"/>
          </a:lnRef>
          <a:fillRef idx="0">
            <a:schemeClr val="accent2"/>
          </a:fillRef>
          <a:effectRef idx="2">
            <a:schemeClr val="accent2"/>
          </a:effectRef>
          <a:fontRef idx="minor">
            <a:schemeClr val="tx1"/>
          </a:fontRef>
        </p:style>
      </p:cxnSp>
      <p:sp>
        <p:nvSpPr>
          <p:cNvPr id="15" name="Rounded Rectangle 14"/>
          <p:cNvSpPr/>
          <p:nvPr/>
        </p:nvSpPr>
        <p:spPr>
          <a:xfrm>
            <a:off x="6165899" y="3597590"/>
            <a:ext cx="1914318" cy="8115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prstClr val="white"/>
                </a:solidFill>
              </a:rPr>
              <a:t>Cost of Utility Solution</a:t>
            </a:r>
          </a:p>
        </p:txBody>
      </p:sp>
      <p:sp>
        <p:nvSpPr>
          <p:cNvPr id="25" name="Rounded Rectangle 24"/>
          <p:cNvSpPr/>
          <p:nvPr/>
        </p:nvSpPr>
        <p:spPr>
          <a:xfrm>
            <a:off x="1099916" y="1167453"/>
            <a:ext cx="6980296" cy="6825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prstClr val="white"/>
                </a:solidFill>
              </a:rPr>
              <a:t>Distribution Planning Determination of Need</a:t>
            </a:r>
            <a:endParaRPr lang="en-US" sz="2400" dirty="0">
              <a:solidFill>
                <a:prstClr val="white"/>
              </a:solidFill>
            </a:endParaRPr>
          </a:p>
        </p:txBody>
      </p:sp>
      <p:cxnSp>
        <p:nvCxnSpPr>
          <p:cNvPr id="26" name="Straight Arrow Connector 25"/>
          <p:cNvCxnSpPr>
            <a:stCxn id="25" idx="2"/>
            <a:endCxn id="14" idx="0"/>
          </p:cNvCxnSpPr>
          <p:nvPr/>
        </p:nvCxnSpPr>
        <p:spPr>
          <a:xfrm>
            <a:off x="4590064" y="1850029"/>
            <a:ext cx="5" cy="3842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1" idx="2"/>
          </p:cNvCxnSpPr>
          <p:nvPr/>
        </p:nvCxnSpPr>
        <p:spPr>
          <a:xfrm>
            <a:off x="2056604" y="4371522"/>
            <a:ext cx="2536912" cy="7630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5" idx="2"/>
          </p:cNvCxnSpPr>
          <p:nvPr/>
        </p:nvCxnSpPr>
        <p:spPr>
          <a:xfrm flipH="1">
            <a:off x="4601547" y="4409119"/>
            <a:ext cx="2521511" cy="7254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rapezoid 33"/>
          <p:cNvSpPr/>
          <p:nvPr/>
        </p:nvSpPr>
        <p:spPr>
          <a:xfrm rot="10800000">
            <a:off x="2202864" y="5138480"/>
            <a:ext cx="4807527" cy="788185"/>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Rectangle 35"/>
          <p:cNvSpPr/>
          <p:nvPr/>
        </p:nvSpPr>
        <p:spPr>
          <a:xfrm>
            <a:off x="5222923" y="5461134"/>
            <a:ext cx="859531" cy="461665"/>
          </a:xfrm>
          <a:prstGeom prst="rect">
            <a:avLst/>
          </a:prstGeom>
        </p:spPr>
        <p:txBody>
          <a:bodyPr wrap="none">
            <a:spAutoFit/>
          </a:bodyPr>
          <a:lstStyle/>
          <a:p>
            <a:pPr algn="ctr"/>
            <a:r>
              <a:rPr lang="en-US" sz="2400" dirty="0" smtClean="0">
                <a:solidFill>
                  <a:prstClr val="white"/>
                </a:solidFill>
              </a:rPr>
              <a:t>Small</a:t>
            </a:r>
            <a:endParaRPr lang="en-US" sz="2400" dirty="0">
              <a:solidFill>
                <a:prstClr val="white"/>
              </a:solidFill>
            </a:endParaRPr>
          </a:p>
        </p:txBody>
      </p:sp>
      <p:sp>
        <p:nvSpPr>
          <p:cNvPr id="37" name="Rectangle 36"/>
          <p:cNvSpPr/>
          <p:nvPr/>
        </p:nvSpPr>
        <p:spPr>
          <a:xfrm>
            <a:off x="3185631" y="5447279"/>
            <a:ext cx="860749" cy="461665"/>
          </a:xfrm>
          <a:prstGeom prst="rect">
            <a:avLst/>
          </a:prstGeom>
        </p:spPr>
        <p:txBody>
          <a:bodyPr wrap="none">
            <a:spAutoFit/>
          </a:bodyPr>
          <a:lstStyle/>
          <a:p>
            <a:pPr algn="ctr"/>
            <a:r>
              <a:rPr lang="en-US" sz="2400" dirty="0" smtClean="0">
                <a:solidFill>
                  <a:prstClr val="white"/>
                </a:solidFill>
              </a:rPr>
              <a:t>Large</a:t>
            </a:r>
            <a:endParaRPr lang="en-US" sz="2400" dirty="0">
              <a:solidFill>
                <a:prstClr val="white"/>
              </a:solidFill>
            </a:endParaRPr>
          </a:p>
        </p:txBody>
      </p:sp>
      <p:cxnSp>
        <p:nvCxnSpPr>
          <p:cNvPr id="38" name="Straight Connector 37"/>
          <p:cNvCxnSpPr>
            <a:stCxn id="34" idx="0"/>
            <a:endCxn id="34" idx="2"/>
          </p:cNvCxnSpPr>
          <p:nvPr/>
        </p:nvCxnSpPr>
        <p:spPr>
          <a:xfrm flipV="1">
            <a:off x="4606627" y="5138480"/>
            <a:ext cx="0" cy="788185"/>
          </a:xfrm>
          <a:prstGeom prst="line">
            <a:avLst/>
          </a:prstGeom>
          <a:ln w="9525">
            <a:prstDash val="dash"/>
          </a:ln>
        </p:spPr>
        <p:style>
          <a:lnRef idx="3">
            <a:schemeClr val="accent2"/>
          </a:lnRef>
          <a:fillRef idx="0">
            <a:schemeClr val="accent2"/>
          </a:fillRef>
          <a:effectRef idx="2">
            <a:schemeClr val="accent2"/>
          </a:effectRef>
          <a:fontRef idx="minor">
            <a:schemeClr val="tx1"/>
          </a:fontRef>
        </p:style>
      </p:cxnSp>
      <p:cxnSp>
        <p:nvCxnSpPr>
          <p:cNvPr id="46" name="Elbow Connector 45"/>
          <p:cNvCxnSpPr>
            <a:stCxn id="34" idx="1"/>
          </p:cNvCxnSpPr>
          <p:nvPr/>
        </p:nvCxnSpPr>
        <p:spPr>
          <a:xfrm flipV="1">
            <a:off x="6911868" y="1508741"/>
            <a:ext cx="1632796" cy="4023831"/>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34" idx="3"/>
          </p:cNvCxnSpPr>
          <p:nvPr/>
        </p:nvCxnSpPr>
        <p:spPr>
          <a:xfrm rot="10800000">
            <a:off x="332509" y="1508742"/>
            <a:ext cx="1968878" cy="4023831"/>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25" idx="1"/>
          </p:cNvCxnSpPr>
          <p:nvPr/>
        </p:nvCxnSpPr>
        <p:spPr>
          <a:xfrm flipV="1">
            <a:off x="332509" y="1508741"/>
            <a:ext cx="767407"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endCxn id="25" idx="3"/>
          </p:cNvCxnSpPr>
          <p:nvPr/>
        </p:nvCxnSpPr>
        <p:spPr>
          <a:xfrm flipH="1" flipV="1">
            <a:off x="8080212" y="1508741"/>
            <a:ext cx="464452"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5027" y="4695120"/>
            <a:ext cx="1410130" cy="369332"/>
          </a:xfrm>
          <a:prstGeom prst="rect">
            <a:avLst/>
          </a:prstGeom>
          <a:solidFill>
            <a:schemeClr val="bg1"/>
          </a:solidFill>
          <a:ln w="38100">
            <a:solidFill>
              <a:schemeClr val="accent6">
                <a:lumMod val="75000"/>
              </a:schemeClr>
            </a:solidFill>
          </a:ln>
        </p:spPr>
        <p:txBody>
          <a:bodyPr wrap="none" rtlCol="0">
            <a:spAutoFit/>
          </a:bodyPr>
          <a:lstStyle/>
          <a:p>
            <a:r>
              <a:rPr lang="en-US" dirty="0" smtClean="0">
                <a:solidFill>
                  <a:prstClr val="black"/>
                </a:solidFill>
              </a:rPr>
              <a:t>Procurement</a:t>
            </a:r>
            <a:endParaRPr lang="en-US" dirty="0">
              <a:solidFill>
                <a:prstClr val="black"/>
              </a:solidFill>
            </a:endParaRPr>
          </a:p>
        </p:txBody>
      </p:sp>
      <p:sp>
        <p:nvSpPr>
          <p:cNvPr id="33" name="TextBox 32"/>
          <p:cNvSpPr txBox="1"/>
          <p:nvPr/>
        </p:nvSpPr>
        <p:spPr>
          <a:xfrm>
            <a:off x="7588287" y="4667405"/>
            <a:ext cx="1410130" cy="369332"/>
          </a:xfrm>
          <a:prstGeom prst="rect">
            <a:avLst/>
          </a:prstGeom>
          <a:solidFill>
            <a:schemeClr val="bg1"/>
          </a:solidFill>
          <a:ln w="38100">
            <a:solidFill>
              <a:schemeClr val="accent6">
                <a:lumMod val="75000"/>
              </a:schemeClr>
            </a:solidFill>
          </a:ln>
        </p:spPr>
        <p:txBody>
          <a:bodyPr wrap="none" rtlCol="0">
            <a:spAutoFit/>
          </a:bodyPr>
          <a:lstStyle/>
          <a:p>
            <a:r>
              <a:rPr lang="en-US" dirty="0" smtClean="0">
                <a:solidFill>
                  <a:prstClr val="black"/>
                </a:solidFill>
              </a:rPr>
              <a:t>Procurement</a:t>
            </a:r>
            <a:endParaRPr lang="en-US" dirty="0">
              <a:solidFill>
                <a:prstClr val="black"/>
              </a:solidFill>
            </a:endParaRPr>
          </a:p>
        </p:txBody>
      </p:sp>
    </p:spTree>
    <p:extLst>
      <p:ext uri="{BB962C8B-B14F-4D97-AF65-F5344CB8AC3E}">
        <p14:creationId xmlns:p14="http://schemas.microsoft.com/office/powerpoint/2010/main" val="3690137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84095" y="464905"/>
            <a:ext cx="8218842" cy="504825"/>
          </a:xfrm>
        </p:spPr>
        <p:txBody>
          <a:bodyPr/>
          <a:lstStyle/>
          <a:p>
            <a:r>
              <a:rPr lang="en-US" sz="2400" dirty="0"/>
              <a:t>Drivers for Evaluating Project Type </a:t>
            </a:r>
            <a:r>
              <a:rPr lang="en-US" sz="2400" dirty="0" smtClean="0"/>
              <a:t>Suitability: Load Relief </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smtClean="0"/>
              <a:t>suitability criteria for discussion</a:t>
            </a:r>
            <a:endParaRPr lang="en-US" dirty="0"/>
          </a:p>
        </p:txBody>
      </p:sp>
      <p:graphicFrame>
        <p:nvGraphicFramePr>
          <p:cNvPr id="3" name="Table 2"/>
          <p:cNvGraphicFramePr>
            <a:graphicFrameLocks noGrp="1"/>
          </p:cNvGraphicFramePr>
          <p:nvPr>
            <p:extLst/>
          </p:nvPr>
        </p:nvGraphicFramePr>
        <p:xfrm>
          <a:off x="487681" y="1283670"/>
          <a:ext cx="8325531" cy="1765513"/>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39391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33400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Calibri" panose="020F0502020204030204" pitchFamily="34" charset="0"/>
                        </a:rPr>
                        <a:t>Load Relief </a:t>
                      </a:r>
                      <a:r>
                        <a:rPr lang="en-US" sz="1200" b="0" i="0" u="none" strike="noStrike" dirty="0" smtClean="0">
                          <a:solidFill>
                            <a:srgbClr val="000000"/>
                          </a:solidFill>
                          <a:effectLst/>
                          <a:latin typeface="Calibri" panose="020F0502020204030204" pitchFamily="34" charset="0"/>
                        </a:rPr>
                        <a:t>- </a:t>
                      </a:r>
                      <a:r>
                        <a:rPr lang="en-US" sz="1200" dirty="0" smtClean="0">
                          <a:solidFill>
                            <a:srgbClr val="000000"/>
                          </a:solidFill>
                          <a:latin typeface="Calibri" panose="020F0502020204030204" pitchFamily="34" charset="0"/>
                        </a:rPr>
                        <a:t>System enhancements to address capacity concerns (thermal load, voltage constraints, power quality) at the branch, feeder, substation,  transmission levels.  Projects may include feeder reconductoring and rebuilds,  transformer upgrades, station expansions, new regulators and capacitor installations</a:t>
                      </a:r>
                    </a:p>
                    <a:p>
                      <a:pPr algn="l" fontAlgn="b"/>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Likely </a:t>
                      </a:r>
                      <a:r>
                        <a:rPr lang="en-US" sz="1200" b="0" i="0" u="none" strike="noStrike" dirty="0">
                          <a:solidFill>
                            <a:srgbClr val="000000"/>
                          </a:solidFill>
                          <a:effectLst/>
                          <a:latin typeface="Calibri" panose="020F0502020204030204" pitchFamily="34" charset="0"/>
                        </a:rPr>
                        <a:t>the category of greatest applicability for NWA.</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94188755"/>
              </p:ext>
            </p:extLst>
          </p:nvPr>
        </p:nvGraphicFramePr>
        <p:xfrm>
          <a:off x="481012" y="3058279"/>
          <a:ext cx="8325531" cy="1832736"/>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89078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200" b="1" i="0" u="none" strike="noStrike" dirty="0" smtClean="0">
                          <a:solidFill>
                            <a:srgbClr val="000000"/>
                          </a:solidFill>
                          <a:effectLst/>
                          <a:latin typeface="Calibri" panose="020F0502020204030204" pitchFamily="34" charset="0"/>
                        </a:rPr>
                        <a:t>Power Quality </a:t>
                      </a:r>
                      <a:r>
                        <a:rPr lang="en-US" sz="1200" b="1" i="0" u="none" strike="noStrike" baseline="0" dirty="0" smtClean="0">
                          <a:solidFill>
                            <a:srgbClr val="000000"/>
                          </a:solidFill>
                          <a:effectLst/>
                          <a:latin typeface="Calibri" panose="020F0502020204030204" pitchFamily="34" charset="0"/>
                        </a:rPr>
                        <a:t> </a:t>
                      </a:r>
                      <a:r>
                        <a:rPr lang="en-US" sz="1200" b="0" i="0" u="none" strike="noStrike" baseline="0" dirty="0" smtClean="0">
                          <a:solidFill>
                            <a:srgbClr val="000000"/>
                          </a:solidFill>
                          <a:effectLst/>
                          <a:latin typeface="Calibri" panose="020F0502020204030204" pitchFamily="34" charset="0"/>
                        </a:rPr>
                        <a:t>- address voltage flicker, harmonics, motor starting/inrush – can be conductor replacement, new construction, upgraded transformation</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en-US" sz="1200" b="0" i="0" u="none" strike="noStrike" baseline="0" dirty="0" smtClean="0">
                          <a:solidFill>
                            <a:schemeClr val="tx1"/>
                          </a:solidFill>
                          <a:effectLst/>
                          <a:latin typeface="Calibri" panose="020F0502020204030204" pitchFamily="34" charset="0"/>
                        </a:rPr>
                        <a:t>Requires new standards, visibility/control and validation that the smart inverters can be used to effectively meet this need.  Includes policy implications of technologies needed to resolve conditions often created by new DG.</a:t>
                      </a:r>
                      <a:endParaRPr lang="en-US" sz="1200" b="0" i="0" u="none" strike="noStrike" dirty="0">
                        <a:solidFill>
                          <a:schemeClr val="tx1"/>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extLst>
                  <a:ext uri="{0D108BD9-81ED-4DB2-BD59-A6C34878D82A}">
                    <a16:rowId xmlns:a16="http://schemas.microsoft.com/office/drawing/2014/main" xmlns="" val="10000"/>
                  </a:ext>
                </a:extLst>
              </a:tr>
              <a:tr h="94194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200" b="1" i="0" u="none" strike="noStrike" dirty="0" smtClean="0">
                          <a:solidFill>
                            <a:srgbClr val="000000"/>
                          </a:solidFill>
                          <a:effectLst/>
                          <a:latin typeface="Calibri" panose="020F0502020204030204" pitchFamily="34" charset="0"/>
                        </a:rPr>
                        <a:t>Conservation Voltage Reduction </a:t>
                      </a:r>
                      <a:r>
                        <a:rPr lang="en-US" sz="1200" b="0" i="0" u="none" strike="noStrike" dirty="0" smtClean="0">
                          <a:solidFill>
                            <a:srgbClr val="000000"/>
                          </a:solidFill>
                          <a:effectLst/>
                          <a:latin typeface="Calibri" panose="020F0502020204030204" pitchFamily="34" charset="0"/>
                        </a:rPr>
                        <a:t>– some</a:t>
                      </a:r>
                      <a:r>
                        <a:rPr lang="en-US" sz="1200" b="0" i="0" u="none" strike="noStrike" baseline="0" dirty="0" smtClean="0">
                          <a:solidFill>
                            <a:srgbClr val="000000"/>
                          </a:solidFill>
                          <a:effectLst/>
                          <a:latin typeface="Calibri" panose="020F0502020204030204" pitchFamily="34" charset="0"/>
                        </a:rPr>
                        <a:t> circuits have lower upper bounds already</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en-US" sz="1200" b="0" i="0" u="none" strike="noStrike" baseline="0" dirty="0" smtClean="0">
                          <a:solidFill>
                            <a:srgbClr val="000000"/>
                          </a:solidFill>
                          <a:effectLst/>
                          <a:latin typeface="Calibri" panose="020F0502020204030204" pitchFamily="34" charset="0"/>
                        </a:rPr>
                        <a:t>Some circuits have lower upper voltage bounds already as prescribed by regulation.  In general NWA desires full ANSI A voltage bounds to allow additional generation to connect to a circuit.</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37003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Project Type Suitability: </a:t>
            </a:r>
            <a:r>
              <a:rPr lang="en-US" sz="2400" dirty="0" smtClean="0"/>
              <a:t>Reliability and Resiliency</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a:t>suitability criteria for discussion</a:t>
            </a:r>
          </a:p>
        </p:txBody>
      </p:sp>
      <p:graphicFrame>
        <p:nvGraphicFramePr>
          <p:cNvPr id="3" name="Table 2"/>
          <p:cNvGraphicFramePr>
            <a:graphicFrameLocks noGrp="1"/>
          </p:cNvGraphicFramePr>
          <p:nvPr>
            <p:extLst/>
          </p:nvPr>
        </p:nvGraphicFramePr>
        <p:xfrm>
          <a:off x="481012" y="1266854"/>
          <a:ext cx="8325531" cy="1216873"/>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39391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4624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i="0" u="none" strike="noStrike" dirty="0">
                          <a:solidFill>
                            <a:srgbClr val="000000"/>
                          </a:solidFill>
                          <a:effectLst/>
                          <a:latin typeface="Calibri" panose="020F0502020204030204" pitchFamily="34" charset="0"/>
                        </a:rPr>
                        <a:t>Reliability</a:t>
                      </a:r>
                      <a:r>
                        <a:rPr lang="en-US" sz="1200" b="0" i="0" u="none" strike="noStrike" dirty="0">
                          <a:solidFill>
                            <a:srgbClr val="000000"/>
                          </a:solidFill>
                          <a:effectLst/>
                          <a:latin typeface="Calibri" panose="020F0502020204030204" pitchFamily="34" charset="0"/>
                        </a:rPr>
                        <a:t> - System enhancements to prevent the interruption of service and/or respond to an interruption in service to achieve targeted SAIFI and CAIDI objectives</a:t>
                      </a:r>
                      <a:r>
                        <a:rPr lang="en-US" sz="1200" b="0" i="0" u="none" strike="noStrike" dirty="0" smtClean="0">
                          <a:solidFill>
                            <a:srgbClr val="000000"/>
                          </a:solidFill>
                          <a:effectLst/>
                          <a:latin typeface="Calibri" panose="020F0502020204030204" pitchFamily="34" charset="0"/>
                        </a:rPr>
                        <a:t>.</a:t>
                      </a:r>
                      <a:r>
                        <a:rPr lang="en-US" sz="1200" b="0" i="0" u="none" strike="noStrike" baseline="0" dirty="0" smtClean="0">
                          <a:solidFill>
                            <a:srgbClr val="000000"/>
                          </a:solidFill>
                          <a:effectLst/>
                          <a:latin typeface="Calibri" panose="020F0502020204030204" pitchFamily="34" charset="0"/>
                        </a:rPr>
                        <a:t> “prevent outages”</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Address </a:t>
                      </a:r>
                      <a:r>
                        <a:rPr lang="en-US" sz="1200" b="0" i="0" u="none" strike="noStrike" dirty="0">
                          <a:solidFill>
                            <a:srgbClr val="000000"/>
                          </a:solidFill>
                          <a:effectLst/>
                          <a:latin typeface="Calibri" panose="020F0502020204030204" pitchFamily="34" charset="0"/>
                        </a:rPr>
                        <a:t>the projects designed to "prevent the </a:t>
                      </a:r>
                      <a:r>
                        <a:rPr lang="en-US" sz="1200" b="0" i="0" u="none" strike="noStrike" dirty="0" smtClean="0">
                          <a:solidFill>
                            <a:srgbClr val="000000"/>
                          </a:solidFill>
                          <a:effectLst/>
                          <a:latin typeface="Calibri" panose="020F0502020204030204" pitchFamily="34" charset="0"/>
                        </a:rPr>
                        <a:t>event“</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4" name="Table 3"/>
          <p:cNvGraphicFramePr>
            <a:graphicFrameLocks noGrp="1"/>
          </p:cNvGraphicFramePr>
          <p:nvPr>
            <p:extLst/>
          </p:nvPr>
        </p:nvGraphicFramePr>
        <p:xfrm>
          <a:off x="481012" y="2488684"/>
          <a:ext cx="8325531" cy="1384744"/>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1384744">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200" b="1" i="0" u="none" strike="noStrike" dirty="0" smtClean="0">
                          <a:solidFill>
                            <a:srgbClr val="000000"/>
                          </a:solidFill>
                          <a:effectLst/>
                          <a:latin typeface="Calibri" panose="020F0502020204030204" pitchFamily="34" charset="0"/>
                        </a:rPr>
                        <a:t>Resiliency</a:t>
                      </a:r>
                      <a:r>
                        <a:rPr lang="en-US" sz="1200" b="0" i="0" u="none" strike="noStrike" baseline="0" dirty="0" smtClean="0">
                          <a:solidFill>
                            <a:srgbClr val="000000"/>
                          </a:solidFill>
                          <a:effectLst/>
                          <a:latin typeface="Calibri" panose="020F0502020204030204" pitchFamily="34" charset="0"/>
                        </a:rPr>
                        <a:t> – System enhancements to respond to an interruption in service to achieve targeted CAIDI.  Examples include additional circuits and or switching points or station expansion projects to “firm” a substation.  Unlikely to resolve hardening to address storm resilience. “bounce back”</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en-US" sz="1200" b="0" i="0" u="none" strike="noStrike" baseline="0" dirty="0" smtClean="0">
                          <a:solidFill>
                            <a:srgbClr val="000000"/>
                          </a:solidFill>
                          <a:effectLst/>
                          <a:latin typeface="Calibri" panose="020F0502020204030204" pitchFamily="34" charset="0"/>
                        </a:rPr>
                        <a:t>Opportunities to consider options to “reduce the impact of the event”  </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7430953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Project Type Suitability: </a:t>
            </a:r>
            <a:r>
              <a:rPr lang="en-US" sz="2400" dirty="0" smtClean="0"/>
              <a:t>New Business</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a:t>suitability criteria for discussion</a:t>
            </a:r>
          </a:p>
        </p:txBody>
      </p:sp>
      <p:graphicFrame>
        <p:nvGraphicFramePr>
          <p:cNvPr id="3" name="Table 2"/>
          <p:cNvGraphicFramePr>
            <a:graphicFrameLocks noGrp="1"/>
          </p:cNvGraphicFramePr>
          <p:nvPr>
            <p:extLst/>
          </p:nvPr>
        </p:nvGraphicFramePr>
        <p:xfrm>
          <a:off x="481012" y="1287892"/>
          <a:ext cx="8325531" cy="1690325"/>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39391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12964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i="0" u="none" strike="noStrike" dirty="0">
                          <a:solidFill>
                            <a:srgbClr val="000000"/>
                          </a:solidFill>
                          <a:effectLst/>
                          <a:latin typeface="Calibri" panose="020F0502020204030204" pitchFamily="34" charset="0"/>
                        </a:rPr>
                        <a:t>New Business </a:t>
                      </a:r>
                      <a:r>
                        <a:rPr lang="en-US" sz="1200" b="0" i="0" u="none" strike="noStrike" dirty="0">
                          <a:solidFill>
                            <a:srgbClr val="000000"/>
                          </a:solidFill>
                          <a:effectLst/>
                          <a:latin typeface="Calibri" panose="020F0502020204030204" pitchFamily="34" charset="0"/>
                        </a:rPr>
                        <a:t>- Physical connection of customer facilities to distribution system.  (i.e. new service request or service </a:t>
                      </a:r>
                      <a:r>
                        <a:rPr lang="en-US" sz="1200" b="0" i="0" u="none" strike="noStrike" dirty="0" smtClean="0">
                          <a:solidFill>
                            <a:srgbClr val="000000"/>
                          </a:solidFill>
                          <a:effectLst/>
                          <a:latin typeface="Calibri" panose="020F0502020204030204" pitchFamily="34" charset="0"/>
                        </a:rPr>
                        <a:t>upgrad</a:t>
                      </a:r>
                      <a:r>
                        <a:rPr lang="en-US" sz="1200" b="0" i="0" u="none" strike="noStrike" dirty="0" smtClean="0">
                          <a:solidFill>
                            <a:schemeClr val="tx1"/>
                          </a:solidFill>
                          <a:effectLst/>
                          <a:latin typeface="Calibri" panose="020F0502020204030204" pitchFamily="34" charset="0"/>
                        </a:rPr>
                        <a:t>e)</a:t>
                      </a:r>
                      <a:endParaRPr lang="en-US" sz="1200" b="0" i="0" u="none" strike="noStrike" dirty="0">
                        <a:solidFill>
                          <a:schemeClr val="tx1"/>
                        </a:solidFill>
                        <a:effectLst/>
                        <a:latin typeface="Calibri" panose="020F0502020204030204" pitchFamily="34" charset="0"/>
                      </a:endParaRP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Best </a:t>
                      </a:r>
                      <a:r>
                        <a:rPr lang="en-US" sz="1200" b="0" i="0" u="none" strike="noStrike" dirty="0">
                          <a:solidFill>
                            <a:srgbClr val="000000"/>
                          </a:solidFill>
                          <a:effectLst/>
                          <a:latin typeface="Calibri" panose="020F0502020204030204" pitchFamily="34" charset="0"/>
                        </a:rPr>
                        <a:t>DER opportunities may be for DER providers to work directly with customer to modify the impact of the developing loads and embed things such as EE, DR, etc. at the time of service request.</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3"/>
                  </a:ext>
                </a:extLst>
              </a:tr>
            </a:tbl>
          </a:graphicData>
        </a:graphic>
      </p:graphicFrame>
      <p:graphicFrame>
        <p:nvGraphicFramePr>
          <p:cNvPr id="4" name="Table 3"/>
          <p:cNvGraphicFramePr>
            <a:graphicFrameLocks noGrp="1"/>
          </p:cNvGraphicFramePr>
          <p:nvPr>
            <p:extLst/>
          </p:nvPr>
        </p:nvGraphicFramePr>
        <p:xfrm>
          <a:off x="481012" y="3016529"/>
          <a:ext cx="8325531" cy="1013698"/>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1013698">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b"/>
                      <a:r>
                        <a:rPr lang="en-US" sz="1200" b="1" i="0" u="none" strike="noStrike" dirty="0" smtClean="0">
                          <a:solidFill>
                            <a:schemeClr val="tx1"/>
                          </a:solidFill>
                          <a:effectLst/>
                          <a:latin typeface="Calibri" panose="020F0502020204030204" pitchFamily="34" charset="0"/>
                        </a:rPr>
                        <a:t>New Business/Service Upgrade </a:t>
                      </a:r>
                      <a:r>
                        <a:rPr lang="en-US" sz="1200" b="0" i="0" u="none" strike="noStrike" dirty="0" smtClean="0">
                          <a:solidFill>
                            <a:schemeClr val="tx1"/>
                          </a:solidFill>
                          <a:effectLst/>
                          <a:latin typeface="Calibri" panose="020F0502020204030204" pitchFamily="34" charset="0"/>
                        </a:rPr>
                        <a:t>– replacement of existing connection of customer facilities</a:t>
                      </a:r>
                      <a:r>
                        <a:rPr lang="en-US" sz="1200" b="0" i="0" u="none" strike="noStrike" baseline="0" dirty="0" smtClean="0">
                          <a:solidFill>
                            <a:schemeClr val="tx1"/>
                          </a:solidFill>
                          <a:effectLst/>
                          <a:latin typeface="Calibri" panose="020F0502020204030204" pitchFamily="34" charset="0"/>
                        </a:rPr>
                        <a:t> to distribution system</a:t>
                      </a:r>
                      <a:endParaRPr lang="en-US" sz="1200" b="0" i="0" u="none" strike="noStrike" dirty="0">
                        <a:solidFill>
                          <a:schemeClr val="tx1"/>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l" fontAlgn="ctr"/>
                      <a:r>
                        <a:rPr lang="en-US" sz="1200" b="0" i="0" u="none" strike="noStrike" dirty="0" smtClean="0">
                          <a:solidFill>
                            <a:srgbClr val="000000"/>
                          </a:solidFill>
                          <a:effectLst/>
                          <a:latin typeface="Calibri" panose="020F0502020204030204" pitchFamily="34" charset="0"/>
                        </a:rPr>
                        <a:t>Customer would need visibility of EE, DR, NWA providers and programs. </a:t>
                      </a:r>
                      <a:r>
                        <a:rPr lang="en-US" sz="1200" b="0" i="0" u="none" strike="noStrike" baseline="0" dirty="0" smtClean="0">
                          <a:solidFill>
                            <a:srgbClr val="000000"/>
                          </a:solidFill>
                          <a:effectLst/>
                          <a:latin typeface="Calibri" panose="020F0502020204030204" pitchFamily="34" charset="0"/>
                        </a:rPr>
                        <a:t>Customer confidentiality and time-lines are a concern.</a:t>
                      </a:r>
                      <a:endParaRPr lang="en-US" sz="1200" b="0" i="0" u="none" strike="noStrike" dirty="0">
                        <a:solidFill>
                          <a:srgbClr val="000000"/>
                        </a:solidFill>
                        <a:effectLst/>
                        <a:latin typeface="Calibri" panose="020F0502020204030204" pitchFamily="34" charset="0"/>
                      </a:endParaRPr>
                    </a:p>
                  </a:txBody>
                  <a:tcPr marL="45720" marR="4572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546A">
                        <a:lumMod val="20000"/>
                        <a:lumOff val="80000"/>
                      </a:srgb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755828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Project Type Suitability: </a:t>
            </a:r>
            <a:r>
              <a:rPr lang="en-US" sz="2400" dirty="0" smtClean="0"/>
              <a:t>Asset Condition</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a:t>suitability criteria for discussion</a:t>
            </a:r>
          </a:p>
        </p:txBody>
      </p:sp>
      <p:graphicFrame>
        <p:nvGraphicFramePr>
          <p:cNvPr id="3" name="Table 2"/>
          <p:cNvGraphicFramePr>
            <a:graphicFrameLocks noGrp="1"/>
          </p:cNvGraphicFramePr>
          <p:nvPr>
            <p:extLst/>
          </p:nvPr>
        </p:nvGraphicFramePr>
        <p:xfrm>
          <a:off x="481012" y="1315765"/>
          <a:ext cx="8325531" cy="2152347"/>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51303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16393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i="0" u="none" strike="noStrike" dirty="0">
                          <a:solidFill>
                            <a:srgbClr val="000000"/>
                          </a:solidFill>
                          <a:effectLst/>
                          <a:latin typeface="Calibri" panose="020F0502020204030204" pitchFamily="34" charset="0"/>
                        </a:rPr>
                        <a:t>Asset Condition </a:t>
                      </a:r>
                      <a:r>
                        <a:rPr lang="en-US" sz="1200" b="0" i="0" u="none" strike="noStrike" dirty="0">
                          <a:solidFill>
                            <a:srgbClr val="000000"/>
                          </a:solidFill>
                          <a:effectLst/>
                          <a:latin typeface="Calibri" panose="020F0502020204030204" pitchFamily="34" charset="0"/>
                        </a:rPr>
                        <a:t>- Planned repair, replacement, or enhancement of existing infrastructure to maintain minimum safety and reliability performance.</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NWA </a:t>
                      </a:r>
                      <a:r>
                        <a:rPr lang="en-US" sz="1200" b="0" i="0" u="none" strike="noStrike" dirty="0">
                          <a:solidFill>
                            <a:srgbClr val="000000"/>
                          </a:solidFill>
                          <a:effectLst/>
                          <a:latin typeface="Calibri" panose="020F0502020204030204" pitchFamily="34" charset="0"/>
                        </a:rPr>
                        <a:t>are not likely to improve the condition of existing T&amp;D assets that must remain in service as part of the NWA alternative.  Therefore, NWA in this area must also include the repair or replacement of the assets that were driving the need for the project recommendation.  </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744687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Project Type Suitability: </a:t>
            </a:r>
            <a:r>
              <a:rPr lang="en-US" sz="2400" dirty="0" smtClean="0"/>
              <a:t>Damage Failure</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a:t>suitability criteria for discussion</a:t>
            </a:r>
          </a:p>
        </p:txBody>
      </p:sp>
      <p:graphicFrame>
        <p:nvGraphicFramePr>
          <p:cNvPr id="3" name="Table 2"/>
          <p:cNvGraphicFramePr>
            <a:graphicFrameLocks noGrp="1"/>
          </p:cNvGraphicFramePr>
          <p:nvPr>
            <p:extLst/>
          </p:nvPr>
        </p:nvGraphicFramePr>
        <p:xfrm>
          <a:off x="481012" y="1339681"/>
          <a:ext cx="8325531" cy="1883579"/>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58953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129404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i="0" u="none" strike="noStrike" dirty="0">
                          <a:solidFill>
                            <a:srgbClr val="000000"/>
                          </a:solidFill>
                          <a:effectLst/>
                          <a:latin typeface="Calibri" panose="020F0502020204030204" pitchFamily="34" charset="0"/>
                        </a:rPr>
                        <a:t>Damage Failure </a:t>
                      </a:r>
                      <a:r>
                        <a:rPr lang="en-US" sz="1200" b="0" i="0" u="none" strike="noStrike" dirty="0">
                          <a:solidFill>
                            <a:srgbClr val="000000"/>
                          </a:solidFill>
                          <a:effectLst/>
                          <a:latin typeface="Calibri" panose="020F0502020204030204" pitchFamily="34" charset="0"/>
                        </a:rPr>
                        <a:t>- Reactionary repair or replacement of damaged or deteriorated equipment that has failed or is not fit for duty and must be addressed with limited planning.</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This </a:t>
                      </a:r>
                      <a:r>
                        <a:rPr lang="en-US" sz="1200" b="0" i="0" u="none" strike="noStrike" dirty="0">
                          <a:solidFill>
                            <a:srgbClr val="000000"/>
                          </a:solidFill>
                          <a:effectLst/>
                          <a:latin typeface="Calibri" panose="020F0502020204030204" pitchFamily="34" charset="0"/>
                        </a:rPr>
                        <a:t>work </a:t>
                      </a:r>
                      <a:r>
                        <a:rPr lang="en-US" sz="1200" b="0" i="0" u="none" strike="noStrike" dirty="0" smtClean="0">
                          <a:solidFill>
                            <a:srgbClr val="000000"/>
                          </a:solidFill>
                          <a:effectLst/>
                          <a:latin typeface="Calibri" panose="020F0502020204030204" pitchFamily="34" charset="0"/>
                        </a:rPr>
                        <a:t>is </a:t>
                      </a:r>
                      <a:r>
                        <a:rPr lang="en-US" sz="1200" b="0" i="0" u="none" strike="noStrike" dirty="0">
                          <a:solidFill>
                            <a:srgbClr val="000000"/>
                          </a:solidFill>
                          <a:effectLst/>
                          <a:latin typeface="Calibri" panose="020F0502020204030204" pitchFamily="34" charset="0"/>
                        </a:rPr>
                        <a:t>extremely short cycled and </a:t>
                      </a:r>
                      <a:r>
                        <a:rPr lang="en-US" sz="1200" b="0" i="0" u="none" strike="noStrike" dirty="0" smtClean="0">
                          <a:solidFill>
                            <a:srgbClr val="000000"/>
                          </a:solidFill>
                          <a:effectLst/>
                          <a:latin typeface="Calibri" panose="020F0502020204030204" pitchFamily="34" charset="0"/>
                        </a:rPr>
                        <a:t>may</a:t>
                      </a:r>
                      <a:r>
                        <a:rPr lang="en-US" sz="1200" b="0" i="0" u="none" strike="noStrike" baseline="0" dirty="0" smtClean="0">
                          <a:solidFill>
                            <a:srgbClr val="000000"/>
                          </a:solidFill>
                          <a:effectLst/>
                          <a:latin typeface="Calibri" panose="020F0502020204030204" pitchFamily="34" charset="0"/>
                        </a:rPr>
                        <a:t> not</a:t>
                      </a:r>
                      <a:r>
                        <a:rPr lang="en-US" sz="1200" b="0" i="0" u="none" strike="noStrike" dirty="0" smtClean="0">
                          <a:solidFill>
                            <a:srgbClr val="000000"/>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generally </a:t>
                      </a:r>
                      <a:r>
                        <a:rPr lang="en-US" sz="1200" b="0" i="0" u="none" strike="noStrike" dirty="0" smtClean="0">
                          <a:solidFill>
                            <a:srgbClr val="000000"/>
                          </a:solidFill>
                          <a:effectLst/>
                          <a:latin typeface="Calibri" panose="020F0502020204030204" pitchFamily="34" charset="0"/>
                        </a:rPr>
                        <a:t>be </a:t>
                      </a:r>
                      <a:r>
                        <a:rPr lang="en-US" sz="1200" b="0" i="0" u="none" strike="noStrike" dirty="0">
                          <a:solidFill>
                            <a:srgbClr val="000000"/>
                          </a:solidFill>
                          <a:effectLst/>
                          <a:latin typeface="Calibri" panose="020F0502020204030204" pitchFamily="34" charset="0"/>
                        </a:rPr>
                        <a:t>conducive to NWA opportunities.</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286979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Project Type Suitability: </a:t>
            </a:r>
            <a:r>
              <a:rPr lang="en-US" sz="2400" dirty="0" smtClean="0"/>
              <a:t>Public Requirements</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a:t>suitability criteria for discussion</a:t>
            </a:r>
          </a:p>
        </p:txBody>
      </p:sp>
      <p:graphicFrame>
        <p:nvGraphicFramePr>
          <p:cNvPr id="3" name="Table 2"/>
          <p:cNvGraphicFramePr>
            <a:graphicFrameLocks noGrp="1"/>
          </p:cNvGraphicFramePr>
          <p:nvPr>
            <p:extLst/>
          </p:nvPr>
        </p:nvGraphicFramePr>
        <p:xfrm>
          <a:off x="481012" y="1325880"/>
          <a:ext cx="8325531" cy="1657350"/>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54381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111353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i="0" u="none" strike="noStrike" dirty="0">
                          <a:solidFill>
                            <a:schemeClr val="tx1"/>
                          </a:solidFill>
                          <a:effectLst/>
                          <a:latin typeface="Calibri" panose="020F0502020204030204" pitchFamily="34" charset="0"/>
                        </a:rPr>
                        <a:t>Public Requirements </a:t>
                      </a:r>
                      <a:r>
                        <a:rPr lang="en-US" sz="1200" b="0" i="0" u="none" strike="noStrike" dirty="0">
                          <a:solidFill>
                            <a:schemeClr val="tx1"/>
                          </a:solidFill>
                          <a:effectLst/>
                          <a:latin typeface="Calibri" panose="020F0502020204030204" pitchFamily="34" charset="0"/>
                        </a:rPr>
                        <a:t>- Relocation</a:t>
                      </a:r>
                      <a:r>
                        <a:rPr lang="en-US" sz="1200" b="0" i="0" u="none" strike="noStrike" dirty="0">
                          <a:solidFill>
                            <a:schemeClr val="bg1"/>
                          </a:solidFill>
                          <a:effectLst/>
                          <a:latin typeface="Calibri" panose="020F0502020204030204" pitchFamily="34" charset="0"/>
                        </a:rPr>
                        <a:t> </a:t>
                      </a:r>
                      <a:r>
                        <a:rPr lang="en-US" sz="1200" b="0" i="0" u="none" strike="noStrike" dirty="0">
                          <a:solidFill>
                            <a:srgbClr val="000000"/>
                          </a:solidFill>
                          <a:effectLst/>
                          <a:latin typeface="Calibri" panose="020F0502020204030204" pitchFamily="34" charset="0"/>
                        </a:rPr>
                        <a:t>of existing facilities to accommodate the terms of ROW, Permits or licenses.</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Scope </a:t>
                      </a:r>
                      <a:r>
                        <a:rPr lang="en-US" sz="1200" b="0" i="0" u="none" strike="noStrike" dirty="0">
                          <a:solidFill>
                            <a:srgbClr val="000000"/>
                          </a:solidFill>
                          <a:effectLst/>
                          <a:latin typeface="Calibri" panose="020F0502020204030204" pitchFamily="34" charset="0"/>
                        </a:rPr>
                        <a:t>of work requires the physical relocation of an asset and is seldom influenced by the capacity or performance of the asset.   </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531182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35434005"/>
              </p:ext>
            </p:extLst>
          </p:nvPr>
        </p:nvGraphicFramePr>
        <p:xfrm>
          <a:off x="650166" y="1355595"/>
          <a:ext cx="8079666" cy="3908298"/>
        </p:xfrm>
        <a:graphic>
          <a:graphicData uri="http://schemas.openxmlformats.org/drawingml/2006/table">
            <a:tbl>
              <a:tblPr firstRow="1" bandRow="1">
                <a:tableStyleId>{5A111915-BE36-4E01-A7E5-04B1672EAD32}</a:tableStyleId>
              </a:tblPr>
              <a:tblGrid>
                <a:gridCol w="2146506">
                  <a:extLst>
                    <a:ext uri="{9D8B030D-6E8A-4147-A177-3AD203B41FA5}">
                      <a16:colId xmlns="" xmlns:a16="http://schemas.microsoft.com/office/drawing/2014/main" val="20000"/>
                    </a:ext>
                  </a:extLst>
                </a:gridCol>
                <a:gridCol w="5933160">
                  <a:extLst>
                    <a:ext uri="{9D8B030D-6E8A-4147-A177-3AD203B41FA5}">
                      <a16:colId xmlns="" xmlns:a16="http://schemas.microsoft.com/office/drawing/2014/main" val="20001"/>
                    </a:ext>
                  </a:extLst>
                </a:gridCol>
              </a:tblGrid>
              <a:tr h="433578">
                <a:tc>
                  <a:txBody>
                    <a:bodyPr/>
                    <a:lstStyle/>
                    <a:p>
                      <a:pPr algn="l"/>
                      <a:r>
                        <a:rPr lang="en-US" sz="2000" dirty="0"/>
                        <a:t>Time</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rgbClr val="002060"/>
                    </a:solidFill>
                  </a:tcPr>
                </a:tc>
                <a:tc>
                  <a:txBody>
                    <a:bodyPr/>
                    <a:lstStyle/>
                    <a:p>
                      <a:r>
                        <a:rPr lang="en-US" sz="2000" dirty="0"/>
                        <a:t>Topic</a:t>
                      </a:r>
                      <a:endParaRPr lang="en-US" sz="2000" dirty="0">
                        <a:solidFill>
                          <a:schemeClr val="tx1"/>
                        </a:solidFill>
                      </a:endParaRPr>
                    </a:p>
                  </a:txBody>
                  <a:tcPr>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465811">
                <a:tc>
                  <a:txBody>
                    <a:bodyPr/>
                    <a:lstStyle/>
                    <a:p>
                      <a:pPr algn="l"/>
                      <a:r>
                        <a:rPr lang="en-US" sz="1800" dirty="0" smtClean="0">
                          <a:ln>
                            <a:solidFill>
                              <a:srgbClr val="002060"/>
                            </a:solidFill>
                          </a:ln>
                        </a:rPr>
                        <a:t>9:00 – 9:10</a:t>
                      </a:r>
                      <a:endParaRPr lang="en-US" sz="1800" dirty="0">
                        <a:ln>
                          <a:solidFill>
                            <a:srgbClr val="002060"/>
                          </a:solidFill>
                        </a:ln>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Introductions</a:t>
                      </a:r>
                      <a:r>
                        <a:rPr lang="en-US" sz="1800" baseline="0" dirty="0" smtClean="0">
                          <a:ln>
                            <a:solidFill>
                              <a:srgbClr val="002060"/>
                            </a:solidFill>
                          </a:ln>
                          <a:effectLst/>
                        </a:rPr>
                        <a:t> &amp; Stakeholder Engagement Process Overview</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smtClean="0">
                          <a:ln>
                            <a:solidFill>
                              <a:srgbClr val="002060"/>
                            </a:solidFill>
                          </a:ln>
                          <a:effectLst/>
                        </a:rPr>
                        <a:t>Matt</a:t>
                      </a:r>
                      <a:r>
                        <a:rPr lang="en-US" sz="1400" baseline="0" dirty="0" smtClean="0">
                          <a:ln>
                            <a:solidFill>
                              <a:srgbClr val="002060"/>
                            </a:solidFill>
                          </a:ln>
                          <a:effectLst/>
                        </a:rPr>
                        <a:t> Robison (ICF)</a:t>
                      </a:r>
                      <a:endParaRPr lang="en-US" sz="1400" dirty="0" smtClean="0">
                        <a:ln>
                          <a:solidFill>
                            <a:srgbClr val="002060"/>
                          </a:solidFill>
                        </a:ln>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9:10-9:40</a:t>
                      </a:r>
                      <a:endParaRPr lang="en-US" sz="1800" dirty="0">
                        <a:ln>
                          <a:solidFill>
                            <a:srgbClr val="002060"/>
                          </a:solidFill>
                        </a:ln>
                        <a:solidFill>
                          <a:schemeClr val="tx1"/>
                        </a:solidFill>
                        <a:effectLst/>
                        <a:latin typeface="+mn-lt"/>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ln>
                            <a:solidFill>
                              <a:srgbClr val="002060"/>
                            </a:solidFill>
                          </a:ln>
                          <a:effectLst/>
                        </a:rPr>
                        <a:t>Overview of NWA Suitability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ln>
                            <a:solidFill>
                              <a:srgbClr val="002060"/>
                            </a:solidFill>
                          </a:ln>
                          <a:effectLst/>
                        </a:rPr>
                        <a:t>Laura Manz (ICF)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9:40 – 10:10</a:t>
                      </a:r>
                      <a:endParaRPr lang="en-US" sz="1800" dirty="0">
                        <a:ln>
                          <a:solidFill>
                            <a:srgbClr val="002060"/>
                          </a:solidFill>
                        </a:ln>
                        <a:solidFill>
                          <a:schemeClr val="tx1"/>
                        </a:solidFill>
                        <a:effectLst/>
                        <a:latin typeface="+mn-lt"/>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ln>
                            <a:solidFill>
                              <a:srgbClr val="002060"/>
                            </a:solidFill>
                          </a:ln>
                          <a:solidFill>
                            <a:schemeClr val="tx1"/>
                          </a:solidFill>
                          <a:effectLst/>
                          <a:latin typeface="+mn-lt"/>
                          <a:ea typeface="Times New Roman"/>
                          <a:cs typeface="Times New Roman"/>
                        </a:rPr>
                        <a:t>NWA Suitability Q/A*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Co-led by William Acker (NY-BEST) &amp; Tom Mimnagh (Con Edison / O&amp;R)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ln>
                            <a:solidFill>
                              <a:srgbClr val="002060"/>
                            </a:solidFill>
                          </a:ln>
                          <a:solidFill>
                            <a:schemeClr val="tx1"/>
                          </a:solidFill>
                          <a:effectLst/>
                          <a:latin typeface="+mn-lt"/>
                          <a:ea typeface="+mn-ea"/>
                          <a:cs typeface="+mn-cs"/>
                        </a:rPr>
                        <a:t>10:10</a:t>
                      </a:r>
                      <a:r>
                        <a:rPr lang="en-US" sz="1800" kern="1200" baseline="0" dirty="0" smtClean="0">
                          <a:ln>
                            <a:solidFill>
                              <a:srgbClr val="002060"/>
                            </a:solidFill>
                          </a:ln>
                          <a:solidFill>
                            <a:schemeClr val="tx1"/>
                          </a:solidFill>
                          <a:effectLst/>
                          <a:latin typeface="+mn-lt"/>
                          <a:ea typeface="+mn-ea"/>
                          <a:cs typeface="+mn-cs"/>
                        </a:rPr>
                        <a:t> – 10:40</a:t>
                      </a:r>
                      <a:endParaRPr lang="en-US" sz="1800" kern="1200" dirty="0">
                        <a:ln>
                          <a:solidFill>
                            <a:srgbClr val="002060"/>
                          </a:solid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ln>
                            <a:solidFill>
                              <a:srgbClr val="002060"/>
                            </a:solidFill>
                          </a:ln>
                          <a:solidFill>
                            <a:schemeClr val="tx1"/>
                          </a:solidFill>
                          <a:effectLst/>
                          <a:latin typeface="+mn-lt"/>
                          <a:ea typeface="Times New Roman"/>
                          <a:cs typeface="Times New Roman"/>
                        </a:rPr>
                        <a:t>Overview of System Data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baseline="0" dirty="0" smtClean="0">
                          <a:ln>
                            <a:solidFill>
                              <a:srgbClr val="002060"/>
                            </a:solidFill>
                          </a:ln>
                          <a:solidFill>
                            <a:schemeClr val="tx1"/>
                          </a:solidFill>
                          <a:effectLst/>
                          <a:latin typeface="+mn-lt"/>
                          <a:ea typeface="Times New Roman"/>
                          <a:cs typeface="Times New Roman"/>
                        </a:rPr>
                        <a:t>Scott Graves (ICF)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solidFill>
                            <a:schemeClr val="tx1"/>
                          </a:solidFill>
                          <a:effectLst/>
                          <a:latin typeface="+mn-lt"/>
                          <a:ea typeface="Times New Roman"/>
                          <a:cs typeface="Times New Roman"/>
                        </a:rPr>
                        <a:t>10:40</a:t>
                      </a:r>
                      <a:r>
                        <a:rPr lang="en-US" sz="1800" baseline="0" dirty="0" smtClean="0">
                          <a:ln>
                            <a:solidFill>
                              <a:srgbClr val="002060"/>
                            </a:solidFill>
                          </a:ln>
                          <a:solidFill>
                            <a:schemeClr val="tx1"/>
                          </a:solidFill>
                          <a:effectLst/>
                          <a:latin typeface="+mn-lt"/>
                          <a:ea typeface="Times New Roman"/>
                          <a:cs typeface="Times New Roman"/>
                        </a:rPr>
                        <a:t> – 11:10</a:t>
                      </a:r>
                      <a:endParaRPr lang="en-US" sz="1800" dirty="0">
                        <a:ln>
                          <a:solidFill>
                            <a:srgbClr val="002060"/>
                          </a:solidFill>
                        </a:ln>
                        <a:solidFill>
                          <a:schemeClr val="tx1"/>
                        </a:solidFill>
                        <a:effectLst/>
                        <a:latin typeface="+mn-lt"/>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ln>
                            <a:solidFill>
                              <a:srgbClr val="002060"/>
                            </a:solidFill>
                          </a:ln>
                          <a:solidFill>
                            <a:schemeClr val="tx1"/>
                          </a:solidFill>
                          <a:effectLst/>
                          <a:latin typeface="+mn-lt"/>
                          <a:ea typeface="Times New Roman"/>
                          <a:cs typeface="Times New Roman"/>
                        </a:rPr>
                        <a:t>System Data Q/A*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aseline="0" dirty="0" smtClean="0">
                          <a:ln>
                            <a:solidFill>
                              <a:srgbClr val="002060"/>
                            </a:solidFill>
                          </a:ln>
                          <a:solidFill>
                            <a:schemeClr val="tx1"/>
                          </a:solidFill>
                          <a:effectLst/>
                          <a:latin typeface="+mn-lt"/>
                          <a:ea typeface="Times New Roman"/>
                          <a:cs typeface="Times New Roman"/>
                        </a:rPr>
                        <a:t>Co-led by Doug Ellman (SolarCity) &amp; Damian Sciano (Con Edison / O&amp;R)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n>
                            <a:solidFill>
                              <a:srgbClr val="002060"/>
                            </a:solidFill>
                          </a:ln>
                          <a:effectLst/>
                        </a:rPr>
                        <a:t>11:10 – 11:15</a:t>
                      </a:r>
                      <a:endParaRPr lang="en-US" sz="1800" dirty="0">
                        <a:ln>
                          <a:solidFill>
                            <a:srgbClr val="002060"/>
                          </a:solidFill>
                        </a:ln>
                        <a:solidFill>
                          <a:schemeClr val="tx1"/>
                        </a:solidFill>
                        <a:effectLst/>
                        <a:latin typeface="+mn-lt"/>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ln>
                            <a:solidFill>
                              <a:srgbClr val="002060"/>
                            </a:solidFill>
                          </a:ln>
                          <a:effectLst/>
                        </a:rPr>
                        <a:t>Wrap-up</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baseline="0" dirty="0" smtClean="0">
                          <a:ln>
                            <a:solidFill>
                              <a:srgbClr val="002060"/>
                            </a:solidFill>
                          </a:ln>
                          <a:effectLst/>
                        </a:rPr>
                        <a:t>Matt Robison (ICF)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588955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Project Type Suitability: </a:t>
            </a:r>
            <a:r>
              <a:rPr lang="en-US" sz="2400" dirty="0" smtClean="0"/>
              <a:t>Non-T&amp;D Infrastructure</a:t>
            </a:r>
            <a:endParaRPr lang="en-US" sz="2400" dirty="0"/>
          </a:p>
        </p:txBody>
      </p:sp>
      <p:sp>
        <p:nvSpPr>
          <p:cNvPr id="2" name="Text Placeholder 1"/>
          <p:cNvSpPr>
            <a:spLocks noGrp="1"/>
          </p:cNvSpPr>
          <p:nvPr>
            <p:ph type="body" sz="quarter" idx="13"/>
          </p:nvPr>
        </p:nvSpPr>
        <p:spPr/>
        <p:txBody>
          <a:bodyPr>
            <a:normAutofit fontScale="70000" lnSpcReduction="20000"/>
          </a:bodyPr>
          <a:lstStyle/>
          <a:p>
            <a:r>
              <a:rPr lang="en-US" dirty="0" smtClean="0"/>
              <a:t>suitability </a:t>
            </a:r>
            <a:r>
              <a:rPr lang="en-US" dirty="0"/>
              <a:t>criteria for discussion</a:t>
            </a:r>
          </a:p>
        </p:txBody>
      </p:sp>
      <p:graphicFrame>
        <p:nvGraphicFramePr>
          <p:cNvPr id="3" name="Table 2"/>
          <p:cNvGraphicFramePr>
            <a:graphicFrameLocks noGrp="1"/>
          </p:cNvGraphicFramePr>
          <p:nvPr>
            <p:extLst/>
          </p:nvPr>
        </p:nvGraphicFramePr>
        <p:xfrm>
          <a:off x="481012" y="1440180"/>
          <a:ext cx="8325531" cy="1737360"/>
        </p:xfrm>
        <a:graphic>
          <a:graphicData uri="http://schemas.openxmlformats.org/drawingml/2006/table">
            <a:tbl>
              <a:tblPr firstRow="1" bandRow="1"/>
              <a:tblGrid>
                <a:gridCol w="3724318">
                  <a:extLst>
                    <a:ext uri="{9D8B030D-6E8A-4147-A177-3AD203B41FA5}">
                      <a16:colId xmlns:a16="http://schemas.microsoft.com/office/drawing/2014/main" xmlns="" val="20000"/>
                    </a:ext>
                  </a:extLst>
                </a:gridCol>
                <a:gridCol w="4601213">
                  <a:extLst>
                    <a:ext uri="{9D8B030D-6E8A-4147-A177-3AD203B41FA5}">
                      <a16:colId xmlns:a16="http://schemas.microsoft.com/office/drawing/2014/main" xmlns="" val="20001"/>
                    </a:ext>
                  </a:extLst>
                </a:gridCol>
              </a:tblGrid>
              <a:tr h="47760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Category and Type of Work</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algn="ctr" defTabSz="914400" rtl="0" eaLnBrk="1" fontAlgn="b" latinLnBrk="0" hangingPunct="1"/>
                      <a:r>
                        <a:rPr lang="en-US" sz="1600" b="1" i="0" u="none" strike="noStrike" kern="1200" dirty="0">
                          <a:solidFill>
                            <a:schemeClr val="bg1"/>
                          </a:solidFill>
                          <a:effectLst/>
                          <a:latin typeface="Calibri" panose="020F0502020204030204" pitchFamily="34" charset="0"/>
                          <a:ea typeface="+mn-ea"/>
                          <a:cs typeface="+mn-cs"/>
                        </a:rPr>
                        <a:t>Project Applicability</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67AB"/>
                    </a:solidFill>
                  </a:tcPr>
                </a:tc>
                <a:extLst>
                  <a:ext uri="{0D108BD9-81ED-4DB2-BD59-A6C34878D82A}">
                    <a16:rowId xmlns:a16="http://schemas.microsoft.com/office/drawing/2014/main" xmlns="" val="10000"/>
                  </a:ext>
                </a:extLst>
              </a:tr>
              <a:tr h="125975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b"/>
                      <a:r>
                        <a:rPr lang="en-US" sz="1200" b="1" i="0" u="none" strike="noStrike" dirty="0">
                          <a:solidFill>
                            <a:srgbClr val="000000"/>
                          </a:solidFill>
                          <a:effectLst/>
                          <a:latin typeface="Calibri" panose="020F0502020204030204" pitchFamily="34" charset="0"/>
                        </a:rPr>
                        <a:t>Non- T&amp;D Infrastructure </a:t>
                      </a:r>
                      <a:r>
                        <a:rPr lang="en-US" sz="1200" b="0" i="0" u="none" strike="noStrike" dirty="0">
                          <a:solidFill>
                            <a:srgbClr val="000000"/>
                          </a:solidFill>
                          <a:effectLst/>
                          <a:latin typeface="Calibri" panose="020F0502020204030204" pitchFamily="34" charset="0"/>
                        </a:rPr>
                        <a:t>- Investments in equipment and systems in support of T&amp;D operations  (telecommunications, tools, systems, etc.)</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fontAlgn="ctr"/>
                      <a:r>
                        <a:rPr lang="en-US" sz="1200" b="0" i="0" u="none" strike="noStrike" dirty="0" smtClean="0">
                          <a:solidFill>
                            <a:srgbClr val="000000"/>
                          </a:solidFill>
                          <a:effectLst/>
                          <a:latin typeface="Calibri" panose="020F0502020204030204" pitchFamily="34" charset="0"/>
                        </a:rPr>
                        <a:t>It </a:t>
                      </a:r>
                      <a:r>
                        <a:rPr lang="en-US" sz="1200" b="0" i="0" u="none" strike="noStrike" dirty="0">
                          <a:solidFill>
                            <a:srgbClr val="000000"/>
                          </a:solidFill>
                          <a:effectLst/>
                          <a:latin typeface="Calibri" panose="020F0502020204030204" pitchFamily="34" charset="0"/>
                        </a:rPr>
                        <a:t>is likely that this budget category will need to expand to accommodate the integration requirements of DER in NWA.</a:t>
                      </a:r>
                    </a:p>
                  </a:txBody>
                  <a:tcPr marL="45720" marR="45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121015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a:t>Timeline Suitability: Solicitation + Implementation</a:t>
            </a:r>
          </a:p>
        </p:txBody>
      </p:sp>
      <p:sp>
        <p:nvSpPr>
          <p:cNvPr id="5" name="TextBox 4"/>
          <p:cNvSpPr txBox="1"/>
          <p:nvPr/>
        </p:nvSpPr>
        <p:spPr>
          <a:xfrm>
            <a:off x="484095" y="1115266"/>
            <a:ext cx="8054114" cy="4534575"/>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US" sz="1600" b="1" dirty="0">
                <a:solidFill>
                  <a:prstClr val="black"/>
                </a:solidFill>
              </a:rPr>
              <a:t>Drivers for Evaluating Timeline Suitability:</a:t>
            </a:r>
          </a:p>
          <a:p>
            <a:pPr marL="742950" lvl="1" indent="-285750">
              <a:spcAft>
                <a:spcPts val="800"/>
              </a:spcAft>
              <a:buFont typeface="Courier New" panose="02070309020205020404" pitchFamily="49" charset="0"/>
              <a:buChar char="o"/>
            </a:pPr>
            <a:r>
              <a:rPr lang="en-US" sz="1400" dirty="0">
                <a:solidFill>
                  <a:prstClr val="black"/>
                </a:solidFill>
              </a:rPr>
              <a:t>Timeline Suitability is recommended to make sure there is sufficient time to conduct a NWA solicitation and implement the chosen solution before the need date.</a:t>
            </a:r>
          </a:p>
          <a:p>
            <a:pPr marL="285750" indent="-285750">
              <a:spcAft>
                <a:spcPts val="800"/>
              </a:spcAft>
              <a:buFont typeface="Arial" panose="020B0604020202020204" pitchFamily="34" charset="0"/>
              <a:buChar char="•"/>
            </a:pPr>
            <a:r>
              <a:rPr lang="en-US" sz="1600" b="1" dirty="0">
                <a:solidFill>
                  <a:prstClr val="black"/>
                </a:solidFill>
              </a:rPr>
              <a:t>Evaluation Criteria for Timeline Suitability</a:t>
            </a:r>
          </a:p>
          <a:p>
            <a:pPr marL="742950" lvl="1" indent="-285750">
              <a:spcAft>
                <a:spcPts val="800"/>
              </a:spcAft>
              <a:buFont typeface="Courier New" panose="02070309020205020404" pitchFamily="49" charset="0"/>
              <a:buChar char="o"/>
            </a:pPr>
            <a:r>
              <a:rPr lang="en-US" sz="1400" dirty="0">
                <a:solidFill>
                  <a:prstClr val="black"/>
                </a:solidFill>
              </a:rPr>
              <a:t>NWA suitability depends on both the RFP lead time and the implementation time for the chosen solution. The RFP and implementation time needed for different NWAs vary depending on technologies, project size and complexity, customer demographics etc.</a:t>
            </a:r>
          </a:p>
          <a:p>
            <a:pPr marL="1200150" lvl="2" indent="-285750">
              <a:spcAft>
                <a:spcPts val="800"/>
              </a:spcAft>
              <a:buFont typeface="Wingdings" panose="05000000000000000000" pitchFamily="2" charset="2"/>
              <a:buChar char="§"/>
            </a:pPr>
            <a:r>
              <a:rPr lang="en-US" sz="1400" dirty="0">
                <a:solidFill>
                  <a:prstClr val="black"/>
                </a:solidFill>
              </a:rPr>
              <a:t>The RFP lead time is the amount of time needed to carry out a competitive solicitation for the NWA. </a:t>
            </a:r>
            <a:r>
              <a:rPr lang="en-US" sz="1400" dirty="0">
                <a:solidFill>
                  <a:srgbClr val="000000"/>
                </a:solidFill>
              </a:rPr>
              <a:t>The RFP solicitation process involves RFP development, proposal collection and review, purchasing process, board approvals and contracting. NWA solicitations typically take between 9</a:t>
            </a:r>
            <a:r>
              <a:rPr lang="en-US" sz="1400" dirty="0" smtClean="0">
                <a:solidFill>
                  <a:srgbClr val="000000"/>
                </a:solidFill>
              </a:rPr>
              <a:t> </a:t>
            </a:r>
            <a:r>
              <a:rPr lang="en-US" sz="1400" dirty="0">
                <a:solidFill>
                  <a:srgbClr val="000000"/>
                </a:solidFill>
              </a:rPr>
              <a:t>and 20 months. </a:t>
            </a:r>
            <a:endParaRPr lang="en-US" sz="1400" dirty="0">
              <a:solidFill>
                <a:prstClr val="black"/>
              </a:solidFill>
            </a:endParaRPr>
          </a:p>
          <a:p>
            <a:pPr marL="1200150" lvl="2" indent="-285750">
              <a:spcAft>
                <a:spcPts val="800"/>
              </a:spcAft>
              <a:buFont typeface="Wingdings" panose="05000000000000000000" pitchFamily="2" charset="2"/>
              <a:buChar char="§"/>
            </a:pPr>
            <a:r>
              <a:rPr lang="en-US" sz="1400" dirty="0">
                <a:solidFill>
                  <a:prstClr val="black"/>
                </a:solidFill>
              </a:rPr>
              <a:t>The Implementation time for the chosen solution is also a function of the scale and complexity of the project. The time for NWA implementation is typically 20 to 40 months. </a:t>
            </a:r>
          </a:p>
          <a:p>
            <a:pPr marL="742950" lvl="1" indent="-285750">
              <a:spcAft>
                <a:spcPts val="800"/>
              </a:spcAft>
              <a:buFont typeface="Courier New" panose="02070309020205020404" pitchFamily="49" charset="0"/>
              <a:buChar char="o"/>
            </a:pPr>
            <a:r>
              <a:rPr lang="en-US" sz="1400" dirty="0">
                <a:solidFill>
                  <a:srgbClr val="000000"/>
                </a:solidFill>
              </a:rPr>
              <a:t>Based on recent experience, the minimum amount of lead time before the required system need is around 30 to 60 months.</a:t>
            </a:r>
          </a:p>
          <a:p>
            <a:pPr marL="742950" lvl="1" indent="-285750">
              <a:spcAft>
                <a:spcPts val="800"/>
              </a:spcAft>
              <a:buFont typeface="Courier New" panose="02070309020205020404" pitchFamily="49" charset="0"/>
              <a:buChar char="o"/>
            </a:pPr>
            <a:r>
              <a:rPr lang="en-US" sz="1400" dirty="0">
                <a:solidFill>
                  <a:srgbClr val="000000"/>
                </a:solidFill>
              </a:rPr>
              <a:t>Experience conducting RFPs and implementing DER solutions can help to achieve greater efficiencies, and provide opportunities to revise this timeline suitability criteria</a:t>
            </a:r>
          </a:p>
        </p:txBody>
      </p:sp>
      <p:sp>
        <p:nvSpPr>
          <p:cNvPr id="7" name="Text Placeholder 1"/>
          <p:cNvSpPr txBox="1">
            <a:spLocks/>
          </p:cNvSpPr>
          <p:nvPr/>
        </p:nvSpPr>
        <p:spPr>
          <a:xfrm>
            <a:off x="544096" y="307135"/>
            <a:ext cx="8221924" cy="19854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None/>
              <a:defRPr sz="1400" kern="1200" cap="all" baseline="0">
                <a:solidFill>
                  <a:schemeClr val="tx2"/>
                </a:solidFill>
                <a:latin typeface="Calibri"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solidFill>
                  <a:srgbClr val="44546A"/>
                </a:solidFill>
              </a:rPr>
              <a:t>suitability </a:t>
            </a:r>
            <a:r>
              <a:rPr lang="en-US" dirty="0">
                <a:solidFill>
                  <a:srgbClr val="44546A"/>
                </a:solidFill>
              </a:rPr>
              <a:t>criteria for discussion</a:t>
            </a:r>
          </a:p>
        </p:txBody>
      </p:sp>
    </p:spTree>
    <p:extLst>
      <p:ext uri="{BB962C8B-B14F-4D97-AF65-F5344CB8AC3E}">
        <p14:creationId xmlns:p14="http://schemas.microsoft.com/office/powerpoint/2010/main" val="756584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a:t>Cost </a:t>
            </a:r>
            <a:r>
              <a:rPr lang="en-US" sz="2400" dirty="0" smtClean="0"/>
              <a:t>Suitability</a:t>
            </a:r>
            <a:endParaRPr lang="en-US" sz="2400" dirty="0"/>
          </a:p>
        </p:txBody>
      </p:sp>
      <p:sp>
        <p:nvSpPr>
          <p:cNvPr id="12" name="TextBox 11"/>
          <p:cNvSpPr txBox="1"/>
          <p:nvPr/>
        </p:nvSpPr>
        <p:spPr>
          <a:xfrm>
            <a:off x="544096" y="1115266"/>
            <a:ext cx="8158841" cy="3662541"/>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US" sz="1600" b="1" dirty="0">
                <a:solidFill>
                  <a:prstClr val="black"/>
                </a:solidFill>
              </a:rPr>
              <a:t>Drivers for Evaluating Cost Suitability:</a:t>
            </a:r>
          </a:p>
          <a:p>
            <a:pPr marL="742950" lvl="1" indent="-285750">
              <a:spcAft>
                <a:spcPts val="800"/>
              </a:spcAft>
              <a:buFont typeface="Courier New" panose="02070309020205020404" pitchFamily="49" charset="0"/>
              <a:buChar char="o"/>
            </a:pPr>
            <a:r>
              <a:rPr lang="en-US" sz="1600" dirty="0">
                <a:solidFill>
                  <a:prstClr val="black"/>
                </a:solidFill>
              </a:rPr>
              <a:t>Minimize the time and resources that DER providers must allocate to responding to solicitations for needs where the utility solution is inexpensive and the likelihood of a non-wires solution to be cost effective is low.</a:t>
            </a:r>
          </a:p>
          <a:p>
            <a:pPr marL="742950" lvl="1" indent="-285750">
              <a:spcAft>
                <a:spcPts val="800"/>
              </a:spcAft>
              <a:buFont typeface="Courier New" panose="02070309020205020404" pitchFamily="49" charset="0"/>
              <a:buChar char="o"/>
            </a:pPr>
            <a:r>
              <a:rPr lang="en-US" sz="1600" dirty="0">
                <a:solidFill>
                  <a:prstClr val="black"/>
                </a:solidFill>
              </a:rPr>
              <a:t>Minimize the opportunity cost associated with such solicitations. </a:t>
            </a:r>
          </a:p>
          <a:p>
            <a:pPr marL="285750" indent="-285750">
              <a:spcAft>
                <a:spcPts val="800"/>
              </a:spcAft>
              <a:buFont typeface="Arial" panose="020B0604020202020204" pitchFamily="34" charset="0"/>
              <a:buChar char="•"/>
            </a:pPr>
            <a:r>
              <a:rPr lang="en-US" sz="1600" b="1" dirty="0">
                <a:solidFill>
                  <a:prstClr val="black"/>
                </a:solidFill>
              </a:rPr>
              <a:t>Evaluation Criteria for Cost Suitability</a:t>
            </a:r>
          </a:p>
          <a:p>
            <a:pPr marL="742950" lvl="1" indent="-285750">
              <a:spcAft>
                <a:spcPts val="800"/>
              </a:spcAft>
              <a:buFont typeface="Courier New" panose="02070309020205020404" pitchFamily="49" charset="0"/>
              <a:buChar char="o"/>
            </a:pPr>
            <a:r>
              <a:rPr lang="en-US" sz="1600" dirty="0">
                <a:solidFill>
                  <a:prstClr val="black"/>
                </a:solidFill>
              </a:rPr>
              <a:t>A cost floor can help to identify where there is limited potential for NWA’s to be cost effective and focus on those utility projects of sufficient scale to be good candidates for NWAs</a:t>
            </a:r>
          </a:p>
          <a:p>
            <a:pPr marL="742950" lvl="1" indent="-285750">
              <a:spcAft>
                <a:spcPts val="800"/>
              </a:spcAft>
              <a:buFont typeface="Courier New" panose="02070309020205020404" pitchFamily="49" charset="0"/>
              <a:buChar char="o"/>
            </a:pPr>
            <a:r>
              <a:rPr lang="en-US" sz="1600" dirty="0">
                <a:solidFill>
                  <a:prstClr val="black"/>
                </a:solidFill>
              </a:rPr>
              <a:t>A nominal figure (e.g. $1 million) can be used as guidance with respect to NWA suitability but not applied as a bright line test</a:t>
            </a:r>
          </a:p>
          <a:p>
            <a:pPr marL="742950" lvl="1" indent="-285750">
              <a:spcAft>
                <a:spcPts val="800"/>
              </a:spcAft>
              <a:buFont typeface="Courier New" panose="02070309020205020404" pitchFamily="49" charset="0"/>
              <a:buChar char="o"/>
            </a:pPr>
            <a:r>
              <a:rPr lang="en-US" sz="1600" dirty="0">
                <a:solidFill>
                  <a:prstClr val="black"/>
                </a:solidFill>
              </a:rPr>
              <a:t>This floor could be updated regularly and will be company specific.</a:t>
            </a:r>
          </a:p>
        </p:txBody>
      </p:sp>
      <p:sp>
        <p:nvSpPr>
          <p:cNvPr id="7" name="Text Placeholder 1"/>
          <p:cNvSpPr txBox="1">
            <a:spLocks/>
          </p:cNvSpPr>
          <p:nvPr/>
        </p:nvSpPr>
        <p:spPr>
          <a:xfrm>
            <a:off x="544096" y="307135"/>
            <a:ext cx="8221924" cy="19854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None/>
              <a:defRPr sz="1400" kern="1200" cap="all" baseline="0">
                <a:solidFill>
                  <a:schemeClr val="tx2"/>
                </a:solidFill>
                <a:latin typeface="Calibri"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solidFill>
                  <a:srgbClr val="44546A"/>
                </a:solidFill>
              </a:rPr>
              <a:t>suitability </a:t>
            </a:r>
            <a:r>
              <a:rPr lang="en-US" dirty="0">
                <a:solidFill>
                  <a:srgbClr val="44546A"/>
                </a:solidFill>
              </a:rPr>
              <a:t>criteria for discussion</a:t>
            </a:r>
          </a:p>
        </p:txBody>
      </p:sp>
    </p:spTree>
    <p:extLst>
      <p:ext uri="{BB962C8B-B14F-4D97-AF65-F5344CB8AC3E}">
        <p14:creationId xmlns:p14="http://schemas.microsoft.com/office/powerpoint/2010/main" val="128924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51" y="324196"/>
            <a:ext cx="8218842" cy="504825"/>
          </a:xfrm>
        </p:spPr>
        <p:txBody>
          <a:bodyPr/>
          <a:lstStyle/>
          <a:p>
            <a:r>
              <a:rPr lang="en-US" sz="2400" dirty="0" smtClean="0"/>
              <a:t>Expanded discussion on job types: larger job type </a:t>
            </a:r>
            <a:endParaRPr lang="en-US" sz="2400" dirty="0"/>
          </a:p>
        </p:txBody>
      </p:sp>
      <p:sp>
        <p:nvSpPr>
          <p:cNvPr id="3" name="Rectangle 2"/>
          <p:cNvSpPr/>
          <p:nvPr/>
        </p:nvSpPr>
        <p:spPr>
          <a:xfrm>
            <a:off x="485352" y="925762"/>
            <a:ext cx="8218842" cy="3431709"/>
          </a:xfrm>
          <a:prstGeom prst="rect">
            <a:avLst/>
          </a:prstGeom>
        </p:spPr>
        <p:txBody>
          <a:bodyPr wrap="square" anchor="t">
            <a:spAutoFit/>
          </a:bodyPr>
          <a:lstStyle/>
          <a:p>
            <a:pPr>
              <a:spcAft>
                <a:spcPts val="1200"/>
              </a:spcAft>
            </a:pPr>
            <a:r>
              <a:rPr lang="en-US" sz="2000" b="1" u="sng" dirty="0" smtClean="0">
                <a:solidFill>
                  <a:prstClr val="black"/>
                </a:solidFill>
              </a:rPr>
              <a:t>Larger job type: with typical lead time &gt; 2 years to design and construct </a:t>
            </a:r>
            <a:endParaRPr lang="en-US" sz="2000" b="1" u="sng" dirty="0">
              <a:solidFill>
                <a:prstClr val="black"/>
              </a:solidFill>
            </a:endParaRPr>
          </a:p>
          <a:p>
            <a:pPr marL="285750" indent="-285750" algn="just">
              <a:lnSpc>
                <a:spcPct val="90000"/>
              </a:lnSpc>
              <a:spcAft>
                <a:spcPts val="600"/>
              </a:spcAft>
              <a:buFont typeface="Arial" panose="020B0604020202020204" pitchFamily="34" charset="0"/>
              <a:buChar char="•"/>
            </a:pPr>
            <a:r>
              <a:rPr lang="en-US" dirty="0">
                <a:solidFill>
                  <a:prstClr val="black"/>
                </a:solidFill>
              </a:rPr>
              <a:t>Cost of project is typically </a:t>
            </a:r>
            <a:r>
              <a:rPr lang="en-US" dirty="0" smtClean="0">
                <a:solidFill>
                  <a:prstClr val="black"/>
                </a:solidFill>
              </a:rPr>
              <a:t>higher. (&gt;1 million?)  </a:t>
            </a:r>
            <a:r>
              <a:rPr lang="en-US" dirty="0">
                <a:solidFill>
                  <a:prstClr val="black"/>
                </a:solidFill>
              </a:rPr>
              <a:t>Geographic footprint is </a:t>
            </a:r>
            <a:r>
              <a:rPr lang="en-US" dirty="0" smtClean="0">
                <a:solidFill>
                  <a:prstClr val="black"/>
                </a:solidFill>
              </a:rPr>
              <a:t>likely </a:t>
            </a:r>
            <a:r>
              <a:rPr lang="en-US" dirty="0">
                <a:solidFill>
                  <a:prstClr val="black"/>
                </a:solidFill>
              </a:rPr>
              <a:t>to cover </a:t>
            </a:r>
            <a:r>
              <a:rPr lang="en-US" dirty="0" smtClean="0">
                <a:solidFill>
                  <a:prstClr val="black"/>
                </a:solidFill>
              </a:rPr>
              <a:t>a larger </a:t>
            </a:r>
            <a:r>
              <a:rPr lang="en-US" dirty="0">
                <a:solidFill>
                  <a:prstClr val="black"/>
                </a:solidFill>
              </a:rPr>
              <a:t>area</a:t>
            </a:r>
            <a:r>
              <a:rPr lang="en-US" dirty="0" smtClean="0">
                <a:solidFill>
                  <a:prstClr val="black"/>
                </a:solidFill>
              </a:rPr>
              <a:t>.</a:t>
            </a:r>
          </a:p>
          <a:p>
            <a:pPr algn="just">
              <a:lnSpc>
                <a:spcPct val="90000"/>
              </a:lnSpc>
              <a:spcAft>
                <a:spcPts val="600"/>
              </a:spcAft>
            </a:pPr>
            <a:r>
              <a:rPr lang="en-US" b="1" u="sng" dirty="0" smtClean="0">
                <a:solidFill>
                  <a:prstClr val="black"/>
                </a:solidFill>
              </a:rPr>
              <a:t>Key points and future discussion:</a:t>
            </a:r>
            <a:endParaRPr lang="en-US" b="1" u="sng" dirty="0">
              <a:solidFill>
                <a:prstClr val="black"/>
              </a:solidFill>
            </a:endParaRPr>
          </a:p>
          <a:p>
            <a:pPr marL="285750" indent="-285750" algn="just">
              <a:lnSpc>
                <a:spcPct val="90000"/>
              </a:lnSpc>
              <a:spcAft>
                <a:spcPts val="600"/>
              </a:spcAft>
              <a:buFont typeface="Arial" panose="020B0604020202020204" pitchFamily="34" charset="0"/>
              <a:buChar char="•"/>
            </a:pPr>
            <a:r>
              <a:rPr lang="en-US" dirty="0" smtClean="0">
                <a:solidFill>
                  <a:prstClr val="black"/>
                </a:solidFill>
              </a:rPr>
              <a:t>Would this correlate </a:t>
            </a:r>
            <a:r>
              <a:rPr lang="en-US" dirty="0">
                <a:solidFill>
                  <a:prstClr val="black"/>
                </a:solidFill>
              </a:rPr>
              <a:t>to a larger load relief (kW or MW level) need that would typically </a:t>
            </a:r>
            <a:r>
              <a:rPr lang="en-US" dirty="0" smtClean="0">
                <a:solidFill>
                  <a:prstClr val="black"/>
                </a:solidFill>
              </a:rPr>
              <a:t>suit NWA </a:t>
            </a:r>
            <a:r>
              <a:rPr lang="en-US" dirty="0">
                <a:solidFill>
                  <a:prstClr val="black"/>
                </a:solidFill>
              </a:rPr>
              <a:t>options with longer time frame to implement 24-36 months</a:t>
            </a:r>
            <a:r>
              <a:rPr lang="en-US" dirty="0" smtClean="0">
                <a:solidFill>
                  <a:prstClr val="black"/>
                </a:solidFill>
              </a:rPr>
              <a:t>?</a:t>
            </a:r>
          </a:p>
          <a:p>
            <a:pPr marL="285750" indent="-285750" algn="just">
              <a:lnSpc>
                <a:spcPct val="90000"/>
              </a:lnSpc>
              <a:spcAft>
                <a:spcPts val="600"/>
              </a:spcAft>
              <a:buFont typeface="Arial" panose="020B0604020202020204" pitchFamily="34" charset="0"/>
              <a:buChar char="•"/>
            </a:pPr>
            <a:r>
              <a:rPr lang="en-US" dirty="0" smtClean="0">
                <a:solidFill>
                  <a:prstClr val="black"/>
                </a:solidFill>
              </a:rPr>
              <a:t>Tied </a:t>
            </a:r>
            <a:r>
              <a:rPr lang="en-US" dirty="0">
                <a:solidFill>
                  <a:prstClr val="black"/>
                </a:solidFill>
              </a:rPr>
              <a:t>to applicability (</a:t>
            </a:r>
            <a:r>
              <a:rPr lang="en-US" dirty="0" err="1" smtClean="0">
                <a:solidFill>
                  <a:prstClr val="black"/>
                </a:solidFill>
              </a:rPr>
              <a:t>subtransmission</a:t>
            </a:r>
            <a:r>
              <a:rPr lang="en-US" dirty="0" smtClean="0">
                <a:solidFill>
                  <a:prstClr val="black"/>
                </a:solidFill>
              </a:rPr>
              <a:t> feeder </a:t>
            </a:r>
            <a:r>
              <a:rPr lang="en-US" dirty="0">
                <a:solidFill>
                  <a:prstClr val="black"/>
                </a:solidFill>
              </a:rPr>
              <a:t>overload, distribution transformer overload, area load pocket with multiple circuit overloads being resolved in same </a:t>
            </a:r>
            <a:r>
              <a:rPr lang="en-US" dirty="0" smtClean="0">
                <a:solidFill>
                  <a:prstClr val="black"/>
                </a:solidFill>
              </a:rPr>
              <a:t>projects, reliability)</a:t>
            </a:r>
          </a:p>
          <a:p>
            <a:pPr marL="285750" indent="-285750" algn="just">
              <a:lnSpc>
                <a:spcPct val="90000"/>
              </a:lnSpc>
              <a:spcAft>
                <a:spcPts val="600"/>
              </a:spcAft>
              <a:buFont typeface="Arial" panose="020B0604020202020204" pitchFamily="34" charset="0"/>
              <a:buChar char="•"/>
            </a:pPr>
            <a:r>
              <a:rPr lang="en-US" dirty="0">
                <a:solidFill>
                  <a:prstClr val="black"/>
                </a:solidFill>
              </a:rPr>
              <a:t>O</a:t>
            </a:r>
            <a:r>
              <a:rPr lang="en-US" dirty="0" smtClean="0">
                <a:solidFill>
                  <a:prstClr val="black"/>
                </a:solidFill>
              </a:rPr>
              <a:t>ther thoughts?</a:t>
            </a:r>
          </a:p>
          <a:p>
            <a:pPr algn="just">
              <a:lnSpc>
                <a:spcPct val="90000"/>
              </a:lnSpc>
              <a:spcAft>
                <a:spcPts val="600"/>
              </a:spcAft>
            </a:pPr>
            <a:endParaRPr lang="en-US" dirty="0">
              <a:solidFill>
                <a:prstClr val="black"/>
              </a:solidFill>
            </a:endParaRPr>
          </a:p>
        </p:txBody>
      </p:sp>
    </p:spTree>
    <p:extLst>
      <p:ext uri="{BB962C8B-B14F-4D97-AF65-F5344CB8AC3E}">
        <p14:creationId xmlns:p14="http://schemas.microsoft.com/office/powerpoint/2010/main" val="803283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351" y="324196"/>
            <a:ext cx="8218842" cy="504825"/>
          </a:xfrm>
        </p:spPr>
        <p:txBody>
          <a:bodyPr/>
          <a:lstStyle/>
          <a:p>
            <a:r>
              <a:rPr lang="en-US" sz="2400" dirty="0" smtClean="0"/>
              <a:t>Expanded discussion on job types: smaller job type </a:t>
            </a:r>
            <a:endParaRPr lang="en-US" sz="2400" dirty="0"/>
          </a:p>
        </p:txBody>
      </p:sp>
      <p:sp>
        <p:nvSpPr>
          <p:cNvPr id="3" name="Rectangle 2"/>
          <p:cNvSpPr/>
          <p:nvPr/>
        </p:nvSpPr>
        <p:spPr>
          <a:xfrm>
            <a:off x="485351" y="925762"/>
            <a:ext cx="8218842" cy="4370427"/>
          </a:xfrm>
          <a:prstGeom prst="rect">
            <a:avLst/>
          </a:prstGeom>
        </p:spPr>
        <p:txBody>
          <a:bodyPr wrap="square" anchor="t">
            <a:spAutoFit/>
          </a:bodyPr>
          <a:lstStyle/>
          <a:p>
            <a:pPr>
              <a:spcAft>
                <a:spcPts val="1200"/>
              </a:spcAft>
            </a:pPr>
            <a:r>
              <a:rPr lang="en-US" sz="2000" b="1" u="sng" dirty="0" smtClean="0">
                <a:solidFill>
                  <a:prstClr val="black"/>
                </a:solidFill>
              </a:rPr>
              <a:t>Smaller job type: </a:t>
            </a:r>
            <a:r>
              <a:rPr lang="en-US" sz="2000" b="1" u="sng" dirty="0">
                <a:solidFill>
                  <a:prstClr val="black"/>
                </a:solidFill>
              </a:rPr>
              <a:t>with typical lead time 9 </a:t>
            </a:r>
            <a:r>
              <a:rPr lang="en-US" sz="2000" b="1" u="sng" dirty="0" smtClean="0">
                <a:solidFill>
                  <a:prstClr val="black"/>
                </a:solidFill>
              </a:rPr>
              <a:t>months </a:t>
            </a:r>
            <a:r>
              <a:rPr lang="en-US" sz="2000" b="1" u="sng" dirty="0">
                <a:solidFill>
                  <a:prstClr val="black"/>
                </a:solidFill>
              </a:rPr>
              <a:t>to 2 years to design and </a:t>
            </a:r>
            <a:r>
              <a:rPr lang="en-US" sz="2000" b="1" u="sng" dirty="0" smtClean="0">
                <a:solidFill>
                  <a:prstClr val="black"/>
                </a:solidFill>
              </a:rPr>
              <a:t>construct</a:t>
            </a:r>
            <a:endParaRPr lang="en-US" sz="2000" b="1" u="sng" dirty="0">
              <a:solidFill>
                <a:prstClr val="black"/>
              </a:solidFill>
            </a:endParaRPr>
          </a:p>
          <a:p>
            <a:pPr marL="285750" indent="-285750">
              <a:spcAft>
                <a:spcPts val="1200"/>
              </a:spcAft>
              <a:buFont typeface="Arial" panose="020B0604020202020204" pitchFamily="34" charset="0"/>
              <a:buChar char="•"/>
            </a:pPr>
            <a:r>
              <a:rPr lang="en-US" dirty="0" smtClean="0">
                <a:solidFill>
                  <a:prstClr val="black"/>
                </a:solidFill>
              </a:rPr>
              <a:t>Cost </a:t>
            </a:r>
            <a:r>
              <a:rPr lang="en-US" dirty="0">
                <a:solidFill>
                  <a:prstClr val="black"/>
                </a:solidFill>
              </a:rPr>
              <a:t>of project is typically </a:t>
            </a:r>
            <a:r>
              <a:rPr lang="en-US" dirty="0" smtClean="0">
                <a:solidFill>
                  <a:prstClr val="black"/>
                </a:solidFill>
              </a:rPr>
              <a:t>lower.  </a:t>
            </a:r>
            <a:r>
              <a:rPr lang="en-US" dirty="0">
                <a:solidFill>
                  <a:prstClr val="black"/>
                </a:solidFill>
              </a:rPr>
              <a:t>Geographic footprint is also likely to cover a smaller area than a large project</a:t>
            </a:r>
            <a:r>
              <a:rPr lang="en-US" dirty="0" smtClean="0">
                <a:solidFill>
                  <a:prstClr val="black"/>
                </a:solidFill>
              </a:rPr>
              <a:t>. (&lt;1 million?)</a:t>
            </a:r>
          </a:p>
          <a:p>
            <a:pPr algn="just">
              <a:lnSpc>
                <a:spcPct val="90000"/>
              </a:lnSpc>
              <a:spcAft>
                <a:spcPts val="600"/>
              </a:spcAft>
            </a:pPr>
            <a:r>
              <a:rPr lang="en-US" b="1" u="sng" dirty="0" smtClean="0">
                <a:solidFill>
                  <a:prstClr val="black"/>
                </a:solidFill>
              </a:rPr>
              <a:t>Key points and future discussion:</a:t>
            </a:r>
            <a:endParaRPr lang="en-US" b="1" u="sng" dirty="0">
              <a:solidFill>
                <a:prstClr val="black"/>
              </a:solidFill>
            </a:endParaRPr>
          </a:p>
          <a:p>
            <a:pPr marL="285750" indent="-285750" algn="just">
              <a:lnSpc>
                <a:spcPct val="90000"/>
              </a:lnSpc>
              <a:spcAft>
                <a:spcPts val="600"/>
              </a:spcAft>
              <a:buFont typeface="Arial" panose="020B0604020202020204" pitchFamily="34" charset="0"/>
              <a:buChar char="•"/>
            </a:pPr>
            <a:r>
              <a:rPr lang="en-US" dirty="0" smtClean="0">
                <a:solidFill>
                  <a:prstClr val="black"/>
                </a:solidFill>
              </a:rPr>
              <a:t>Would this also </a:t>
            </a:r>
            <a:r>
              <a:rPr lang="en-US" dirty="0">
                <a:solidFill>
                  <a:prstClr val="black"/>
                </a:solidFill>
              </a:rPr>
              <a:t>probably correlate to a </a:t>
            </a:r>
            <a:r>
              <a:rPr lang="en-US" dirty="0" smtClean="0">
                <a:solidFill>
                  <a:prstClr val="black"/>
                </a:solidFill>
              </a:rPr>
              <a:t>smaller </a:t>
            </a:r>
            <a:r>
              <a:rPr lang="en-US" dirty="0">
                <a:solidFill>
                  <a:prstClr val="black"/>
                </a:solidFill>
              </a:rPr>
              <a:t>load relief (kW or MW level) need that would typically require a NWA options with </a:t>
            </a:r>
            <a:r>
              <a:rPr lang="en-US" dirty="0" smtClean="0">
                <a:solidFill>
                  <a:prstClr val="black"/>
                </a:solidFill>
              </a:rPr>
              <a:t>shorter </a:t>
            </a:r>
            <a:r>
              <a:rPr lang="en-US" dirty="0">
                <a:solidFill>
                  <a:prstClr val="black"/>
                </a:solidFill>
              </a:rPr>
              <a:t>time </a:t>
            </a:r>
            <a:r>
              <a:rPr lang="en-US" dirty="0" smtClean="0">
                <a:solidFill>
                  <a:prstClr val="black"/>
                </a:solidFill>
              </a:rPr>
              <a:t>frames </a:t>
            </a:r>
            <a:r>
              <a:rPr lang="en-US" dirty="0">
                <a:solidFill>
                  <a:prstClr val="black"/>
                </a:solidFill>
              </a:rPr>
              <a:t>to </a:t>
            </a:r>
            <a:r>
              <a:rPr lang="en-US" dirty="0" smtClean="0">
                <a:solidFill>
                  <a:prstClr val="black"/>
                </a:solidFill>
              </a:rPr>
              <a:t>implement</a:t>
            </a:r>
            <a:r>
              <a:rPr lang="en-US" dirty="0">
                <a:solidFill>
                  <a:prstClr val="black"/>
                </a:solidFill>
              </a:rPr>
              <a:t>?</a:t>
            </a:r>
            <a:endParaRPr lang="en-US" i="1" dirty="0" smtClean="0">
              <a:solidFill>
                <a:srgbClr val="FF0000"/>
              </a:solidFill>
            </a:endParaRPr>
          </a:p>
          <a:p>
            <a:pPr marL="285750" indent="-285750" algn="just">
              <a:lnSpc>
                <a:spcPct val="90000"/>
              </a:lnSpc>
              <a:spcAft>
                <a:spcPts val="600"/>
              </a:spcAft>
              <a:buFont typeface="Arial" panose="020B0604020202020204" pitchFamily="34" charset="0"/>
              <a:buChar char="•"/>
            </a:pPr>
            <a:r>
              <a:rPr lang="en-US" dirty="0">
                <a:solidFill>
                  <a:prstClr val="black"/>
                </a:solidFill>
              </a:rPr>
              <a:t>Tied to applicability (distribution feeder circuit overload with conductor upgrade, </a:t>
            </a:r>
            <a:r>
              <a:rPr lang="en-US" dirty="0" smtClean="0">
                <a:solidFill>
                  <a:prstClr val="black"/>
                </a:solidFill>
              </a:rPr>
              <a:t>local </a:t>
            </a:r>
            <a:r>
              <a:rPr lang="en-US" dirty="0">
                <a:solidFill>
                  <a:prstClr val="black"/>
                </a:solidFill>
              </a:rPr>
              <a:t>reliability project to upgrade wire due to poor SAIFI and CAIDI numbers, low voltage cable upgrade due to local </a:t>
            </a:r>
            <a:r>
              <a:rPr lang="en-US" dirty="0" smtClean="0">
                <a:solidFill>
                  <a:prstClr val="black"/>
                </a:solidFill>
              </a:rPr>
              <a:t>load?)</a:t>
            </a:r>
          </a:p>
          <a:p>
            <a:pPr marL="285750" indent="-285750" algn="just">
              <a:lnSpc>
                <a:spcPct val="90000"/>
              </a:lnSpc>
              <a:spcAft>
                <a:spcPts val="600"/>
              </a:spcAft>
              <a:buFont typeface="Arial" panose="020B0604020202020204" pitchFamily="34" charset="0"/>
              <a:buChar char="•"/>
            </a:pPr>
            <a:r>
              <a:rPr lang="en-US" dirty="0" smtClean="0">
                <a:solidFill>
                  <a:prstClr val="black"/>
                </a:solidFill>
              </a:rPr>
              <a:t>Future smaller </a:t>
            </a:r>
            <a:r>
              <a:rPr lang="en-US" dirty="0">
                <a:solidFill>
                  <a:prstClr val="black"/>
                </a:solidFill>
              </a:rPr>
              <a:t>scope projects </a:t>
            </a:r>
            <a:r>
              <a:rPr lang="en-US" dirty="0" smtClean="0">
                <a:solidFill>
                  <a:prstClr val="black"/>
                </a:solidFill>
              </a:rPr>
              <a:t>might include - </a:t>
            </a:r>
            <a:r>
              <a:rPr lang="en-US" dirty="0">
                <a:solidFill>
                  <a:prstClr val="black"/>
                </a:solidFill>
              </a:rPr>
              <a:t>new business, service upgrade, power quality </a:t>
            </a:r>
            <a:r>
              <a:rPr lang="en-US" dirty="0" smtClean="0">
                <a:solidFill>
                  <a:prstClr val="black"/>
                </a:solidFill>
              </a:rPr>
              <a:t>and/or CVR. </a:t>
            </a:r>
            <a:endParaRPr lang="en-US" dirty="0">
              <a:solidFill>
                <a:prstClr val="black"/>
              </a:solidFill>
            </a:endParaRPr>
          </a:p>
          <a:p>
            <a:pPr marL="285750" indent="-285750" algn="just">
              <a:lnSpc>
                <a:spcPct val="90000"/>
              </a:lnSpc>
              <a:spcAft>
                <a:spcPts val="600"/>
              </a:spcAft>
              <a:buFont typeface="Arial" panose="020B0604020202020204" pitchFamily="34" charset="0"/>
              <a:buChar char="•"/>
            </a:pPr>
            <a:r>
              <a:rPr lang="en-US" dirty="0" smtClean="0">
                <a:solidFill>
                  <a:prstClr val="black"/>
                </a:solidFill>
              </a:rPr>
              <a:t>Other thoughts?</a:t>
            </a:r>
          </a:p>
        </p:txBody>
      </p:sp>
    </p:spTree>
    <p:extLst>
      <p:ext uri="{BB962C8B-B14F-4D97-AF65-F5344CB8AC3E}">
        <p14:creationId xmlns:p14="http://schemas.microsoft.com/office/powerpoint/2010/main" val="20926425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70000" lnSpcReduction="20000"/>
          </a:bodyPr>
          <a:lstStyle/>
          <a:p>
            <a:r>
              <a:rPr lang="en-US" dirty="0"/>
              <a:t>Distribution System Planning </a:t>
            </a:r>
          </a:p>
        </p:txBody>
      </p:sp>
      <p:sp>
        <p:nvSpPr>
          <p:cNvPr id="3" name="Content Placeholder 2"/>
          <p:cNvSpPr>
            <a:spLocks noGrp="1"/>
          </p:cNvSpPr>
          <p:nvPr>
            <p:ph sz="half" idx="1"/>
          </p:nvPr>
        </p:nvSpPr>
        <p:spPr>
          <a:xfrm>
            <a:off x="481012" y="1061860"/>
            <a:ext cx="8221924" cy="4927460"/>
          </a:xfrm>
        </p:spPr>
        <p:txBody>
          <a:bodyPr>
            <a:normAutofit fontScale="92500" lnSpcReduction="10000"/>
          </a:bodyPr>
          <a:lstStyle/>
          <a:p>
            <a:pPr marL="285750" indent="-285750" algn="just">
              <a:spcBef>
                <a:spcPts val="600"/>
              </a:spcBef>
              <a:spcAft>
                <a:spcPts val="600"/>
              </a:spcAft>
            </a:pPr>
            <a:r>
              <a:rPr lang="en-US" dirty="0"/>
              <a:t>Load relief and a subset of reliability projects represent the greatest opportunities for NWAs to defer or eliminate the need for traditional utility investments.</a:t>
            </a:r>
          </a:p>
          <a:p>
            <a:pPr marL="285750" indent="-285750" algn="just">
              <a:spcBef>
                <a:spcPts val="600"/>
              </a:spcBef>
              <a:spcAft>
                <a:spcPts val="600"/>
              </a:spcAft>
            </a:pPr>
            <a:r>
              <a:rPr lang="en-US" dirty="0"/>
              <a:t>The design of cost suitability criteria could function as a pivot point which incorporates the influence of project types and timeline to NWA suitability and differentiates them by applying various cost floors.</a:t>
            </a:r>
          </a:p>
          <a:p>
            <a:pPr marL="285750" indent="-285750" algn="just">
              <a:spcBef>
                <a:spcPts val="600"/>
              </a:spcBef>
              <a:spcAft>
                <a:spcPts val="600"/>
              </a:spcAft>
            </a:pPr>
            <a:r>
              <a:rPr lang="en-US" dirty="0"/>
              <a:t>These NWA suitability criteria will include NWA solicitation into companies’ planning process as a routine (not ad hoc) component and serve as an indispensable linkage between the processes of distribution system planning and DER procurement. </a:t>
            </a:r>
          </a:p>
          <a:p>
            <a:pPr marL="285750" indent="-285750" algn="just">
              <a:spcBef>
                <a:spcPts val="600"/>
              </a:spcBef>
              <a:spcAft>
                <a:spcPts val="600"/>
              </a:spcAft>
            </a:pPr>
            <a:r>
              <a:rPr lang="en-US" dirty="0"/>
              <a:t>Utilities’ planning procedures will be improved to reflect the Non-Wires suitability criteria and more transparency of grid needs and planned investment will be added to the process to ensure equity in identifying opportunities for NWAs to defer or replace traditional infrastructure investments.</a:t>
            </a:r>
          </a:p>
          <a:p>
            <a:pPr marL="285750" indent="-285750" algn="just">
              <a:spcBef>
                <a:spcPts val="600"/>
              </a:spcBef>
              <a:spcAft>
                <a:spcPts val="600"/>
              </a:spcAft>
            </a:pPr>
            <a:r>
              <a:rPr lang="en-US" dirty="0"/>
              <a:t>The NWA suitability criteria will also be evolving as utilities’ planning process improves and experience with technology and markets are gained.</a:t>
            </a:r>
          </a:p>
          <a:p>
            <a:pPr marL="0" indent="0">
              <a:buNone/>
            </a:pPr>
            <a:endParaRPr lang="en-US" dirty="0" smtClean="0"/>
          </a:p>
        </p:txBody>
      </p:sp>
      <p:sp>
        <p:nvSpPr>
          <p:cNvPr id="6" name="Title 5"/>
          <p:cNvSpPr>
            <a:spLocks noGrp="1"/>
          </p:cNvSpPr>
          <p:nvPr>
            <p:ph type="title"/>
          </p:nvPr>
        </p:nvSpPr>
        <p:spPr/>
        <p:txBody>
          <a:bodyPr/>
          <a:lstStyle/>
          <a:p>
            <a:r>
              <a:rPr lang="en-US" dirty="0"/>
              <a:t>Ending notes</a:t>
            </a:r>
          </a:p>
        </p:txBody>
      </p:sp>
    </p:spTree>
    <p:extLst>
      <p:ext uri="{BB962C8B-B14F-4D97-AF65-F5344CB8AC3E}">
        <p14:creationId xmlns:p14="http://schemas.microsoft.com/office/powerpoint/2010/main" val="39747999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1983783"/>
            <a:ext cx="9144000" cy="151292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rgbClr val="002060"/>
                </a:solidFill>
                <a:latin typeface="+mj-lt"/>
                <a:ea typeface="+mj-ea"/>
                <a:cs typeface="+mj-cs"/>
              </a:defRPr>
            </a:lvl1pPr>
          </a:lstStyle>
          <a:p>
            <a:pPr algn="ctr"/>
            <a:endParaRPr lang="en-US" sz="3200" dirty="0" smtClean="0"/>
          </a:p>
          <a:p>
            <a:pPr algn="ctr"/>
            <a:r>
              <a:rPr lang="en-US" sz="2400" dirty="0" smtClean="0"/>
              <a:t> </a:t>
            </a:r>
          </a:p>
          <a:p>
            <a:pPr algn="ctr"/>
            <a:endParaRPr lang="en-US" sz="3200" dirty="0" smtClean="0"/>
          </a:p>
          <a:p>
            <a:pPr algn="ctr"/>
            <a:r>
              <a:rPr lang="en-US" sz="3200" dirty="0" smtClean="0"/>
              <a:t>Advanced Microgrid Solutions</a:t>
            </a:r>
          </a:p>
          <a:p>
            <a:pPr algn="ctr"/>
            <a:r>
              <a:rPr lang="en-US" sz="3200" dirty="0" smtClean="0"/>
              <a:t>Acadia Center</a:t>
            </a:r>
          </a:p>
          <a:p>
            <a:pPr algn="ctr"/>
            <a:r>
              <a:rPr lang="en-US" sz="3200" dirty="0" smtClean="0"/>
              <a:t>Borrego Solar</a:t>
            </a:r>
          </a:p>
          <a:p>
            <a:pPr algn="ctr"/>
            <a:r>
              <a:rPr lang="en-US" sz="3200" dirty="0" err="1" smtClean="0"/>
              <a:t>Enbala</a:t>
            </a:r>
            <a:endParaRPr lang="en-US" sz="3200" dirty="0" smtClean="0"/>
          </a:p>
          <a:p>
            <a:pPr algn="ctr"/>
            <a:r>
              <a:rPr lang="en-US" sz="3200" dirty="0" err="1" smtClean="0"/>
              <a:t>EnerNOC</a:t>
            </a:r>
            <a:endParaRPr lang="en-US" sz="3200" dirty="0" smtClean="0"/>
          </a:p>
          <a:p>
            <a:pPr algn="ctr"/>
            <a:r>
              <a:rPr lang="en-US" sz="3200" dirty="0" smtClean="0"/>
              <a:t>Exelon</a:t>
            </a:r>
          </a:p>
          <a:p>
            <a:pPr algn="ctr"/>
            <a:r>
              <a:rPr lang="en-US" sz="3200" dirty="0" smtClean="0"/>
              <a:t>NRG</a:t>
            </a:r>
          </a:p>
          <a:p>
            <a:pPr algn="ctr"/>
            <a:r>
              <a:rPr lang="en-US" sz="3200" dirty="0" smtClean="0"/>
              <a:t>Schneider Electric</a:t>
            </a:r>
          </a:p>
          <a:p>
            <a:pPr algn="ctr"/>
            <a:r>
              <a:rPr lang="en-US" sz="3200" dirty="0" smtClean="0"/>
              <a:t>SolarCity</a:t>
            </a:r>
          </a:p>
        </p:txBody>
      </p:sp>
      <p:sp>
        <p:nvSpPr>
          <p:cNvPr id="4" name="Title 1"/>
          <p:cNvSpPr>
            <a:spLocks noGrp="1"/>
          </p:cNvSpPr>
          <p:nvPr>
            <p:ph type="title"/>
          </p:nvPr>
        </p:nvSpPr>
        <p:spPr>
          <a:xfrm>
            <a:off x="484095" y="120389"/>
            <a:ext cx="8218842" cy="617192"/>
          </a:xfrm>
        </p:spPr>
        <p:txBody>
          <a:bodyPr/>
          <a:lstStyle/>
          <a:p>
            <a:r>
              <a:rPr lang="en-US" dirty="0"/>
              <a:t>Stakeholder Presentations </a:t>
            </a:r>
            <a:r>
              <a:rPr lang="en-US" dirty="0" smtClean="0"/>
              <a:t>on NWA Suitability</a:t>
            </a:r>
            <a:endParaRPr lang="en-US" dirty="0"/>
          </a:p>
        </p:txBody>
      </p:sp>
    </p:spTree>
    <p:extLst>
      <p:ext uri="{BB962C8B-B14F-4D97-AF65-F5344CB8AC3E}">
        <p14:creationId xmlns:p14="http://schemas.microsoft.com/office/powerpoint/2010/main" val="5884449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70000" lnSpcReduction="20000"/>
          </a:bodyPr>
          <a:lstStyle/>
          <a:p>
            <a:r>
              <a:rPr lang="en-US" dirty="0" smtClean="0"/>
              <a:t>Beyond NWA – DSIP Planning process</a:t>
            </a:r>
            <a:endParaRPr lang="en-US" dirty="0"/>
          </a:p>
        </p:txBody>
      </p:sp>
      <p:sp>
        <p:nvSpPr>
          <p:cNvPr id="3" name="Content Placeholder 2"/>
          <p:cNvSpPr>
            <a:spLocks noGrp="1"/>
          </p:cNvSpPr>
          <p:nvPr>
            <p:ph sz="half" idx="1"/>
          </p:nvPr>
        </p:nvSpPr>
        <p:spPr>
          <a:xfrm>
            <a:off x="481012" y="936130"/>
            <a:ext cx="8221924" cy="4214753"/>
          </a:xfrm>
        </p:spPr>
        <p:txBody>
          <a:bodyPr>
            <a:normAutofit/>
          </a:bodyPr>
          <a:lstStyle/>
          <a:p>
            <a:r>
              <a:rPr lang="en-US" b="1" dirty="0" smtClean="0"/>
              <a:t>DER Forecasting, Probabilistic Planning Methodologies, Load Flow Analysis and Hosting Capacity: </a:t>
            </a:r>
            <a:r>
              <a:rPr lang="en-US" dirty="0" smtClean="0"/>
              <a:t>Components of Distributed Systems Planning can impact assessment of NWA requirements. </a:t>
            </a:r>
          </a:p>
          <a:p>
            <a:r>
              <a:rPr lang="en-US" b="1" dirty="0" smtClean="0"/>
              <a:t>Value of D: </a:t>
            </a:r>
            <a:r>
              <a:rPr lang="en-US" dirty="0"/>
              <a:t>C</a:t>
            </a:r>
            <a:r>
              <a:rPr lang="en-US" dirty="0" smtClean="0"/>
              <a:t>alculating </a:t>
            </a:r>
            <a:r>
              <a:rPr lang="en-US" dirty="0"/>
              <a:t>the </a:t>
            </a:r>
            <a:r>
              <a:rPr lang="en-US" dirty="0" smtClean="0"/>
              <a:t>Value of D component will evolve out of </a:t>
            </a:r>
            <a:r>
              <a:rPr lang="en-US" dirty="0"/>
              <a:t>the related </a:t>
            </a:r>
            <a:r>
              <a:rPr lang="en-US" dirty="0" smtClean="0"/>
              <a:t>proceedings.</a:t>
            </a:r>
            <a:endParaRPr lang="en-US" dirty="0"/>
          </a:p>
          <a:p>
            <a:r>
              <a:rPr lang="en-US" b="1" dirty="0" smtClean="0"/>
              <a:t>Value of D: </a:t>
            </a:r>
            <a:r>
              <a:rPr lang="en-US" dirty="0"/>
              <a:t>Will not deal with a specific non-wire </a:t>
            </a:r>
            <a:r>
              <a:rPr lang="en-US" dirty="0" smtClean="0"/>
              <a:t>alternative.</a:t>
            </a:r>
            <a:endParaRPr lang="en-US" dirty="0"/>
          </a:p>
          <a:p>
            <a:pPr marL="0" indent="0">
              <a:buNone/>
            </a:pPr>
            <a:endParaRPr lang="en-US" dirty="0" smtClean="0"/>
          </a:p>
        </p:txBody>
      </p:sp>
      <p:sp>
        <p:nvSpPr>
          <p:cNvPr id="6" name="Title 5"/>
          <p:cNvSpPr>
            <a:spLocks noGrp="1"/>
          </p:cNvSpPr>
          <p:nvPr>
            <p:ph type="title"/>
          </p:nvPr>
        </p:nvSpPr>
        <p:spPr/>
        <p:txBody>
          <a:bodyPr/>
          <a:lstStyle/>
          <a:p>
            <a:r>
              <a:rPr lang="en-US" dirty="0" smtClean="0"/>
              <a:t>Topics Beyond NWA Suitability – DSP Planning</a:t>
            </a:r>
            <a:endParaRPr lang="en-US" dirty="0"/>
          </a:p>
        </p:txBody>
      </p:sp>
    </p:spTree>
    <p:extLst>
      <p:ext uri="{BB962C8B-B14F-4D97-AF65-F5344CB8AC3E}">
        <p14:creationId xmlns:p14="http://schemas.microsoft.com/office/powerpoint/2010/main" val="136444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70000" lnSpcReduction="20000"/>
          </a:bodyPr>
          <a:lstStyle/>
          <a:p>
            <a:r>
              <a:rPr lang="en-US" dirty="0" smtClean="0"/>
              <a:t>Beyond NWA – Market operation process</a:t>
            </a:r>
            <a:endParaRPr lang="en-US" dirty="0"/>
          </a:p>
        </p:txBody>
      </p:sp>
      <p:sp>
        <p:nvSpPr>
          <p:cNvPr id="3" name="Content Placeholder 2"/>
          <p:cNvSpPr>
            <a:spLocks noGrp="1"/>
          </p:cNvSpPr>
          <p:nvPr>
            <p:ph sz="half" idx="1"/>
          </p:nvPr>
        </p:nvSpPr>
        <p:spPr>
          <a:xfrm>
            <a:off x="481012" y="936130"/>
            <a:ext cx="8221924" cy="4214753"/>
          </a:xfrm>
        </p:spPr>
        <p:txBody>
          <a:bodyPr/>
          <a:lstStyle/>
          <a:p>
            <a:r>
              <a:rPr lang="en-US" b="1" dirty="0" smtClean="0"/>
              <a:t>Implementation of NWA Criteria: </a:t>
            </a:r>
            <a:r>
              <a:rPr lang="en-US" dirty="0" smtClean="0"/>
              <a:t>Move to DER procurement based on an identified need.</a:t>
            </a:r>
          </a:p>
          <a:p>
            <a:r>
              <a:rPr lang="en-US" b="1" dirty="0" smtClean="0"/>
              <a:t>Precertification: </a:t>
            </a:r>
            <a:r>
              <a:rPr lang="en-US" dirty="0" smtClean="0"/>
              <a:t>Pre-certification of solution providers to speed procurement and implementation. </a:t>
            </a:r>
          </a:p>
          <a:p>
            <a:r>
              <a:rPr lang="en-US" b="1" dirty="0" smtClean="0"/>
              <a:t>Customer Engagement </a:t>
            </a:r>
            <a:r>
              <a:rPr lang="en-US" b="1" dirty="0"/>
              <a:t>and A</a:t>
            </a:r>
            <a:r>
              <a:rPr lang="en-US" b="1" dirty="0" smtClean="0"/>
              <a:t>dvertising: </a:t>
            </a:r>
            <a:r>
              <a:rPr lang="en-US" dirty="0" smtClean="0"/>
              <a:t>Procurement and implementation of small </a:t>
            </a:r>
            <a:r>
              <a:rPr lang="en-US" dirty="0"/>
              <a:t>local NWA projects. </a:t>
            </a:r>
            <a:endParaRPr lang="en-US" dirty="0" smtClean="0"/>
          </a:p>
          <a:p>
            <a:r>
              <a:rPr lang="en-US" b="1" dirty="0" smtClean="0"/>
              <a:t>Address </a:t>
            </a:r>
            <a:r>
              <a:rPr lang="en-US" b="1" dirty="0"/>
              <a:t>A</a:t>
            </a:r>
            <a:r>
              <a:rPr lang="en-US" b="1" dirty="0" smtClean="0"/>
              <a:t>ttributes and </a:t>
            </a:r>
            <a:r>
              <a:rPr lang="en-US" b="1" dirty="0"/>
              <a:t>C</a:t>
            </a:r>
            <a:r>
              <a:rPr lang="en-US" b="1" dirty="0" smtClean="0"/>
              <a:t>apabilities not suitable for NWA</a:t>
            </a:r>
            <a:r>
              <a:rPr lang="en-US" dirty="0"/>
              <a:t>:</a:t>
            </a:r>
            <a:r>
              <a:rPr lang="en-US" dirty="0" smtClean="0"/>
              <a:t> Load leveling, environmental compliance, flexibility, etc.</a:t>
            </a:r>
          </a:p>
          <a:p>
            <a:endParaRPr lang="en-US" dirty="0" smtClean="0"/>
          </a:p>
          <a:p>
            <a:endParaRPr lang="en-US" dirty="0"/>
          </a:p>
        </p:txBody>
      </p:sp>
      <p:sp>
        <p:nvSpPr>
          <p:cNvPr id="6" name="Title 5"/>
          <p:cNvSpPr>
            <a:spLocks noGrp="1"/>
          </p:cNvSpPr>
          <p:nvPr>
            <p:ph type="title"/>
          </p:nvPr>
        </p:nvSpPr>
        <p:spPr/>
        <p:txBody>
          <a:bodyPr/>
          <a:lstStyle/>
          <a:p>
            <a:r>
              <a:rPr lang="en-US" dirty="0" smtClean="0"/>
              <a:t>Topics Beyond NWA Suitability – DER Sourcing </a:t>
            </a:r>
            <a:endParaRPr lang="en-US" dirty="0"/>
          </a:p>
        </p:txBody>
      </p:sp>
    </p:spTree>
    <p:extLst>
      <p:ext uri="{BB962C8B-B14F-4D97-AF65-F5344CB8AC3E}">
        <p14:creationId xmlns:p14="http://schemas.microsoft.com/office/powerpoint/2010/main" val="29875900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NWA Suitability Q&amp;A</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2400" dirty="0">
                <a:ln>
                  <a:solidFill>
                    <a:srgbClr val="002060"/>
                  </a:solidFill>
                </a:ln>
                <a:solidFill>
                  <a:schemeClr val="tx1"/>
                </a:solidFill>
                <a:ea typeface="Times New Roman"/>
                <a:cs typeface="Times New Roman"/>
              </a:rPr>
              <a:t>C</a:t>
            </a:r>
            <a:r>
              <a:rPr lang="en-US" sz="2400" dirty="0" smtClean="0">
                <a:ln>
                  <a:solidFill>
                    <a:srgbClr val="002060"/>
                  </a:solidFill>
                </a:ln>
                <a:solidFill>
                  <a:schemeClr val="tx1"/>
                </a:solidFill>
                <a:ea typeface="Times New Roman"/>
                <a:cs typeface="Times New Roman"/>
              </a:rPr>
              <a:t>o-led by William Acker (NY-BEST) &amp; Tom Mimnagh (Con Edison / O&amp;R)</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4018750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OTLSHAPE_M_23abe643d7664c16a87d0993876cb30a_Title"/>
          <p:cNvSpPr txBox="1"/>
          <p:nvPr>
            <p:custDataLst>
              <p:tags r:id="rId2"/>
            </p:custDataLst>
          </p:nvPr>
        </p:nvSpPr>
        <p:spPr>
          <a:xfrm>
            <a:off x="2178825" y="3985576"/>
            <a:ext cx="3038788" cy="1600438"/>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REV Track 1 Order</a:t>
            </a:r>
          </a:p>
          <a:p>
            <a:pPr algn="ctr"/>
            <a:r>
              <a:rPr lang="en-US" sz="1300" spc="-6" dirty="0" smtClean="0">
                <a:solidFill>
                  <a:srgbClr val="7030A0"/>
                </a:solidFill>
                <a:latin typeface="Calibri" panose="020F0502020204030204" pitchFamily="34" charset="0"/>
              </a:rPr>
              <a:t>February 26, 2015</a:t>
            </a:r>
          </a:p>
          <a:p>
            <a:pPr algn="ctr"/>
            <a:r>
              <a:rPr lang="en-US" sz="1300" spc="-6" dirty="0">
                <a:solidFill>
                  <a:srgbClr val="7030A0"/>
                </a:solidFill>
                <a:latin typeface="Calibri" panose="020F0502020204030204" pitchFamily="34" charset="0"/>
              </a:rPr>
              <a:t>“Staff has convened a</a:t>
            </a:r>
          </a:p>
          <a:p>
            <a:pPr algn="ctr"/>
            <a:r>
              <a:rPr lang="en-US" sz="1300" spc="-6" dirty="0" smtClean="0">
                <a:solidFill>
                  <a:srgbClr val="7030A0"/>
                </a:solidFill>
                <a:latin typeface="Calibri" panose="020F0502020204030204" pitchFamily="34" charset="0"/>
              </a:rPr>
              <a:t>stakeholder effort (Market Design and Platform Technology or MDPT) to identify </a:t>
            </a:r>
            <a:r>
              <a:rPr lang="en-US" sz="1300" spc="-6" dirty="0">
                <a:solidFill>
                  <a:srgbClr val="7030A0"/>
                </a:solidFill>
                <a:latin typeface="Calibri" panose="020F0502020204030204" pitchFamily="34" charset="0"/>
              </a:rPr>
              <a:t>the necessary functional and business </a:t>
            </a:r>
            <a:r>
              <a:rPr lang="en-US" sz="1300" spc="-6" dirty="0" smtClean="0">
                <a:solidFill>
                  <a:srgbClr val="7030A0"/>
                </a:solidFill>
                <a:latin typeface="Calibri" panose="020F0502020204030204" pitchFamily="34" charset="0"/>
              </a:rPr>
              <a:t>architecture </a:t>
            </a:r>
            <a:r>
              <a:rPr lang="en-US" sz="1300" spc="-6" dirty="0">
                <a:solidFill>
                  <a:srgbClr val="7030A0"/>
                </a:solidFill>
                <a:latin typeface="Calibri" panose="020F0502020204030204" pitchFamily="34" charset="0"/>
              </a:rPr>
              <a:t>for the DSP and DSP markets, and </a:t>
            </a:r>
            <a:r>
              <a:rPr lang="en-US" sz="1300" spc="-6" dirty="0" smtClean="0">
                <a:solidFill>
                  <a:srgbClr val="7030A0"/>
                </a:solidFill>
                <a:latin typeface="Calibri" panose="020F0502020204030204" pitchFamily="34" charset="0"/>
              </a:rPr>
              <a:t>we direct </a:t>
            </a:r>
            <a:r>
              <a:rPr lang="en-US" sz="1300" spc="-6" dirty="0">
                <a:solidFill>
                  <a:srgbClr val="7030A0"/>
                </a:solidFill>
                <a:latin typeface="Calibri" panose="020F0502020204030204" pitchFamily="34" charset="0"/>
              </a:rPr>
              <a:t>Staff to continue this process.</a:t>
            </a:r>
          </a:p>
        </p:txBody>
      </p:sp>
      <p:sp>
        <p:nvSpPr>
          <p:cNvPr id="1438" name="OTLSHAPE_TB_00000000000000000000000000000000_LeftEndCaps"/>
          <p:cNvSpPr txBox="1"/>
          <p:nvPr>
            <p:custDataLst>
              <p:tags r:id="rId3"/>
            </p:custDataLst>
          </p:nvPr>
        </p:nvSpPr>
        <p:spPr>
          <a:xfrm>
            <a:off x="254000" y="3380559"/>
            <a:ext cx="368300" cy="217043"/>
          </a:xfrm>
          <a:prstGeom prst="rect">
            <a:avLst/>
          </a:prstGeom>
          <a:noFill/>
        </p:spPr>
        <p:txBody>
          <a:bodyPr vert="horz" wrap="square" lIns="0" tIns="0" rIns="0" bIns="0" rtlCol="0" anchor="ctr" anchorCtr="0">
            <a:spAutoFit/>
          </a:bodyPr>
          <a:lstStyle/>
          <a:p>
            <a:pPr algn="ctr"/>
            <a:r>
              <a:rPr lang="en-US" sz="1400" b="1" spc="-26" dirty="0" smtClean="0">
                <a:solidFill>
                  <a:schemeClr val="dk2"/>
                </a:solidFill>
                <a:latin typeface="Calibri" panose="020F0502020204030204" pitchFamily="34" charset="0"/>
              </a:rPr>
              <a:t>2013</a:t>
            </a:r>
            <a:endParaRPr lang="en-US" sz="1400" b="1" spc="-26" dirty="0">
              <a:solidFill>
                <a:schemeClr val="dk2"/>
              </a:solidFill>
              <a:latin typeface="Calibri" panose="020F0502020204030204" pitchFamily="34" charset="0"/>
            </a:endParaRPr>
          </a:p>
        </p:txBody>
      </p:sp>
      <p:sp>
        <p:nvSpPr>
          <p:cNvPr id="1439" name="OTLSHAPE_TB_00000000000000000000000000000000_RightEndCaps"/>
          <p:cNvSpPr txBox="1"/>
          <p:nvPr>
            <p:custDataLst>
              <p:tags r:id="rId4"/>
            </p:custDataLst>
          </p:nvPr>
        </p:nvSpPr>
        <p:spPr>
          <a:xfrm>
            <a:off x="8529489" y="3380559"/>
            <a:ext cx="368300" cy="217043"/>
          </a:xfrm>
          <a:prstGeom prst="rect">
            <a:avLst/>
          </a:prstGeom>
          <a:noFill/>
        </p:spPr>
        <p:txBody>
          <a:bodyPr vert="horz" wrap="square" lIns="0" tIns="0" rIns="0" bIns="0" rtlCol="0" anchor="ctr" anchorCtr="0">
            <a:spAutoFit/>
          </a:bodyPr>
          <a:lstStyle/>
          <a:p>
            <a:pPr algn="ctr"/>
            <a:r>
              <a:rPr lang="en-US" sz="1400" b="1" spc="-26" dirty="0" smtClean="0">
                <a:solidFill>
                  <a:schemeClr val="dk2"/>
                </a:solidFill>
                <a:latin typeface="Calibri" panose="020F0502020204030204" pitchFamily="34" charset="0"/>
              </a:rPr>
              <a:t>2017</a:t>
            </a:r>
            <a:endParaRPr lang="en-US" sz="1400" b="1" spc="-26" dirty="0">
              <a:solidFill>
                <a:schemeClr val="dk2"/>
              </a:solidFill>
              <a:latin typeface="Calibri" panose="020F0502020204030204" pitchFamily="34" charset="0"/>
            </a:endParaRPr>
          </a:p>
        </p:txBody>
      </p:sp>
      <p:sp>
        <p:nvSpPr>
          <p:cNvPr id="1440" name="OTLSHAPE_TB_00000000000000000000000000000000_ScaleContainer"/>
          <p:cNvSpPr/>
          <p:nvPr>
            <p:custDataLst>
              <p:tags r:id="rId5"/>
            </p:custDataLst>
          </p:nvPr>
        </p:nvSpPr>
        <p:spPr>
          <a:xfrm>
            <a:off x="741511" y="3298581"/>
            <a:ext cx="7787978" cy="381000"/>
          </a:xfrm>
          <a:prstGeom prst="rect">
            <a:avLst/>
          </a:prstGeom>
          <a:solidFill>
            <a:srgbClr val="0070C0"/>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5" name="OTLSHAPE_TB_00000000000000000000000000000000_TimescaleInterval1"/>
          <p:cNvSpPr txBox="1"/>
          <p:nvPr>
            <p:custDataLst>
              <p:tags r:id="rId6"/>
            </p:custDataLst>
          </p:nvPr>
        </p:nvSpPr>
        <p:spPr>
          <a:xfrm>
            <a:off x="805011"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1446" name="OTLSHAPE_TB_00000000000000000000000000000000_TimescaleInterval2"/>
          <p:cNvSpPr txBox="1"/>
          <p:nvPr>
            <p:custDataLst>
              <p:tags r:id="rId7"/>
            </p:custDataLst>
          </p:nvPr>
        </p:nvSpPr>
        <p:spPr>
          <a:xfrm>
            <a:off x="1302949"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2014</a:t>
            </a:r>
            <a:endParaRPr lang="en-US" sz="1200" b="1" spc="-20" dirty="0">
              <a:solidFill>
                <a:schemeClr val="lt1"/>
              </a:solidFill>
              <a:latin typeface="Calibri" panose="020F0502020204030204" pitchFamily="34" charset="0"/>
            </a:endParaRPr>
          </a:p>
        </p:txBody>
      </p:sp>
      <p:sp>
        <p:nvSpPr>
          <p:cNvPr id="1447" name="OTLSHAPE_TB_00000000000000000000000000000000_TimescaleInterval3"/>
          <p:cNvSpPr txBox="1"/>
          <p:nvPr>
            <p:custDataLst>
              <p:tags r:id="rId8"/>
            </p:custDataLst>
          </p:nvPr>
        </p:nvSpPr>
        <p:spPr>
          <a:xfrm>
            <a:off x="1890518"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Q2</a:t>
            </a:r>
            <a:endParaRPr lang="en-US" sz="1200" b="1" spc="-28" dirty="0">
              <a:solidFill>
                <a:schemeClr val="lt1"/>
              </a:solidFill>
              <a:latin typeface="Calibri" panose="020F0502020204030204" pitchFamily="34" charset="0"/>
            </a:endParaRPr>
          </a:p>
        </p:txBody>
      </p:sp>
      <p:sp>
        <p:nvSpPr>
          <p:cNvPr id="1448" name="OTLSHAPE_TB_00000000000000000000000000000000_TimescaleInterval4"/>
          <p:cNvSpPr txBox="1"/>
          <p:nvPr>
            <p:custDataLst>
              <p:tags r:id="rId9"/>
            </p:custDataLst>
          </p:nvPr>
        </p:nvSpPr>
        <p:spPr>
          <a:xfrm>
            <a:off x="2388580"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Q3</a:t>
            </a:r>
            <a:endParaRPr lang="en-US" sz="1200" b="1" spc="-28" dirty="0">
              <a:solidFill>
                <a:schemeClr val="lt1"/>
              </a:solidFill>
              <a:latin typeface="Calibri" panose="020F0502020204030204" pitchFamily="34" charset="0"/>
            </a:endParaRPr>
          </a:p>
        </p:txBody>
      </p:sp>
      <p:sp>
        <p:nvSpPr>
          <p:cNvPr id="1449" name="OTLSHAPE_TB_00000000000000000000000000000000_TimescaleInterval5"/>
          <p:cNvSpPr txBox="1"/>
          <p:nvPr>
            <p:custDataLst>
              <p:tags r:id="rId10"/>
            </p:custDataLst>
          </p:nvPr>
        </p:nvSpPr>
        <p:spPr>
          <a:xfrm>
            <a:off x="2856725"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1450" name="OTLSHAPE_TB_00000000000000000000000000000000_TimescaleInterval6"/>
          <p:cNvSpPr txBox="1"/>
          <p:nvPr>
            <p:custDataLst>
              <p:tags r:id="rId11"/>
            </p:custDataLst>
          </p:nvPr>
        </p:nvSpPr>
        <p:spPr>
          <a:xfrm>
            <a:off x="3380719"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2015</a:t>
            </a:r>
            <a:endParaRPr lang="en-US" sz="1200" b="1" spc="-20" dirty="0">
              <a:solidFill>
                <a:schemeClr val="lt1"/>
              </a:solidFill>
              <a:latin typeface="Calibri" panose="020F0502020204030204" pitchFamily="34" charset="0"/>
            </a:endParaRPr>
          </a:p>
        </p:txBody>
      </p:sp>
      <p:sp>
        <p:nvSpPr>
          <p:cNvPr id="1451" name="OTLSHAPE_TB_00000000000000000000000000000000_TimescaleInterval7"/>
          <p:cNvSpPr txBox="1"/>
          <p:nvPr>
            <p:custDataLst>
              <p:tags r:id="rId12"/>
            </p:custDataLst>
          </p:nvPr>
        </p:nvSpPr>
        <p:spPr>
          <a:xfrm>
            <a:off x="3979065"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Q2</a:t>
            </a:r>
            <a:endParaRPr lang="en-US" sz="1200" b="1" spc="-28" dirty="0">
              <a:solidFill>
                <a:schemeClr val="lt1"/>
              </a:solidFill>
              <a:latin typeface="Calibri" panose="020F0502020204030204" pitchFamily="34" charset="0"/>
            </a:endParaRPr>
          </a:p>
        </p:txBody>
      </p:sp>
      <p:sp>
        <p:nvSpPr>
          <p:cNvPr id="1452" name="OTLSHAPE_TB_00000000000000000000000000000000_TimescaleInterval8"/>
          <p:cNvSpPr txBox="1"/>
          <p:nvPr>
            <p:custDataLst>
              <p:tags r:id="rId13"/>
            </p:custDataLst>
          </p:nvPr>
        </p:nvSpPr>
        <p:spPr>
          <a:xfrm>
            <a:off x="4499858"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Q3</a:t>
            </a:r>
            <a:endParaRPr lang="en-US" sz="1200" b="1" spc="-28" dirty="0">
              <a:solidFill>
                <a:schemeClr val="lt1"/>
              </a:solidFill>
              <a:latin typeface="Calibri" panose="020F0502020204030204" pitchFamily="34" charset="0"/>
            </a:endParaRPr>
          </a:p>
        </p:txBody>
      </p:sp>
      <p:sp>
        <p:nvSpPr>
          <p:cNvPr id="1478" name="OTLSHAPE_M_e1c7cf84c58947e29d39b8ae60f45498_Shape"/>
          <p:cNvSpPr/>
          <p:nvPr>
            <p:custDataLst>
              <p:tags r:id="rId14"/>
            </p:custDataLst>
          </p:nvPr>
        </p:nvSpPr>
        <p:spPr>
          <a:xfrm>
            <a:off x="1859893" y="31842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7" name="OTLSHAPE_TB_00000000000000000000000000000000_TimescaleInterval5"/>
          <p:cNvSpPr txBox="1"/>
          <p:nvPr>
            <p:custDataLst>
              <p:tags r:id="rId15"/>
            </p:custDataLst>
          </p:nvPr>
        </p:nvSpPr>
        <p:spPr>
          <a:xfrm>
            <a:off x="4936568"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68" name="OTLSHAPE_TB_00000000000000000000000000000000_TimescaleInterval6"/>
          <p:cNvSpPr txBox="1"/>
          <p:nvPr>
            <p:custDataLst>
              <p:tags r:id="rId16"/>
            </p:custDataLst>
          </p:nvPr>
        </p:nvSpPr>
        <p:spPr>
          <a:xfrm>
            <a:off x="5391837"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2016</a:t>
            </a:r>
            <a:endParaRPr lang="en-US" sz="1200" b="1" spc="-20" dirty="0">
              <a:solidFill>
                <a:schemeClr val="lt1"/>
              </a:solidFill>
              <a:latin typeface="Calibri" panose="020F0502020204030204" pitchFamily="34" charset="0"/>
            </a:endParaRPr>
          </a:p>
        </p:txBody>
      </p:sp>
      <p:sp>
        <p:nvSpPr>
          <p:cNvPr id="69" name="OTLSHAPE_TB_00000000000000000000000000000000_TimescaleInterval7"/>
          <p:cNvSpPr txBox="1"/>
          <p:nvPr>
            <p:custDataLst>
              <p:tags r:id="rId17"/>
            </p:custDataLst>
          </p:nvPr>
        </p:nvSpPr>
        <p:spPr>
          <a:xfrm>
            <a:off x="5990183"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Q2</a:t>
            </a:r>
            <a:endParaRPr lang="en-US" sz="1200" b="1" spc="-28" dirty="0">
              <a:solidFill>
                <a:schemeClr val="lt1"/>
              </a:solidFill>
              <a:latin typeface="Calibri" panose="020F0502020204030204" pitchFamily="34" charset="0"/>
            </a:endParaRPr>
          </a:p>
        </p:txBody>
      </p:sp>
      <p:sp>
        <p:nvSpPr>
          <p:cNvPr id="70" name="OTLSHAPE_TB_00000000000000000000000000000000_TimescaleInterval8"/>
          <p:cNvSpPr txBox="1"/>
          <p:nvPr>
            <p:custDataLst>
              <p:tags r:id="rId18"/>
            </p:custDataLst>
          </p:nvPr>
        </p:nvSpPr>
        <p:spPr>
          <a:xfrm>
            <a:off x="6510976"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Q3</a:t>
            </a:r>
            <a:endParaRPr lang="en-US" sz="1200" b="1" spc="-28" dirty="0">
              <a:solidFill>
                <a:schemeClr val="lt1"/>
              </a:solidFill>
              <a:latin typeface="Calibri" panose="020F0502020204030204" pitchFamily="34" charset="0"/>
            </a:endParaRPr>
          </a:p>
        </p:txBody>
      </p:sp>
      <p:sp>
        <p:nvSpPr>
          <p:cNvPr id="71" name="OTLSHAPE_TB_00000000000000000000000000000000_TimescaleInterval5"/>
          <p:cNvSpPr txBox="1"/>
          <p:nvPr>
            <p:custDataLst>
              <p:tags r:id="rId19"/>
            </p:custDataLst>
          </p:nvPr>
        </p:nvSpPr>
        <p:spPr>
          <a:xfrm>
            <a:off x="6947686" y="3396053"/>
            <a:ext cx="190500" cy="186055"/>
          </a:xfrm>
          <a:prstGeom prst="rect">
            <a:avLst/>
          </a:prstGeom>
          <a:noFill/>
        </p:spPr>
        <p:txBody>
          <a:bodyPr vert="horz" wrap="square" lIns="0" tIns="0" rIns="0" bIns="0" rtlCol="0" anchor="ctr" anchorCtr="0">
            <a:noAutofit/>
          </a:bodyPr>
          <a:lstStyle/>
          <a:p>
            <a:r>
              <a:rPr lang="en-US" sz="1200" b="1" spc="-28" dirty="0" smtClean="0">
                <a:solidFill>
                  <a:schemeClr val="lt1"/>
                </a:solidFill>
                <a:latin typeface="Calibri" panose="020F0502020204030204" pitchFamily="34" charset="0"/>
              </a:rPr>
              <a:t>Q4</a:t>
            </a:r>
            <a:endParaRPr lang="en-US" sz="1200" b="1" spc="-28" dirty="0">
              <a:solidFill>
                <a:schemeClr val="lt1"/>
              </a:solidFill>
              <a:latin typeface="Calibri" panose="020F0502020204030204" pitchFamily="34" charset="0"/>
            </a:endParaRPr>
          </a:p>
        </p:txBody>
      </p:sp>
      <p:sp>
        <p:nvSpPr>
          <p:cNvPr id="72" name="OTLSHAPE_TB_00000000000000000000000000000000_TimescaleInterval6"/>
          <p:cNvSpPr txBox="1"/>
          <p:nvPr>
            <p:custDataLst>
              <p:tags r:id="rId20"/>
            </p:custDataLst>
          </p:nvPr>
        </p:nvSpPr>
        <p:spPr>
          <a:xfrm>
            <a:off x="7428300" y="3336681"/>
            <a:ext cx="317500" cy="304800"/>
          </a:xfrm>
          <a:prstGeom prst="rect">
            <a:avLst/>
          </a:prstGeom>
          <a:noFill/>
        </p:spPr>
        <p:txBody>
          <a:bodyPr vert="horz" wrap="square" lIns="0" tIns="0" rIns="0" bIns="0" rtlCol="0" anchor="ctr" anchorCtr="0">
            <a:noAutofit/>
          </a:bodyPr>
          <a:lstStyle/>
          <a:p>
            <a:r>
              <a:rPr lang="en-US" sz="1200" b="1" spc="-20" dirty="0" smtClean="0">
                <a:solidFill>
                  <a:schemeClr val="lt1"/>
                </a:solidFill>
                <a:latin typeface="Calibri" panose="020F0502020204030204" pitchFamily="34" charset="0"/>
              </a:rPr>
              <a:t>Q1
2017</a:t>
            </a:r>
            <a:endParaRPr lang="en-US" sz="1200" b="1" spc="-20" dirty="0">
              <a:solidFill>
                <a:schemeClr val="lt1"/>
              </a:solidFill>
              <a:latin typeface="Calibri" panose="020F0502020204030204" pitchFamily="34" charset="0"/>
            </a:endParaRPr>
          </a:p>
        </p:txBody>
      </p:sp>
      <p:sp>
        <p:nvSpPr>
          <p:cNvPr id="89" name="OTLSHAPE_M_23abe643d7664c16a87d0993876cb30a_Title"/>
          <p:cNvSpPr txBox="1"/>
          <p:nvPr>
            <p:custDataLst>
              <p:tags r:id="rId21"/>
            </p:custDataLst>
          </p:nvPr>
        </p:nvSpPr>
        <p:spPr>
          <a:xfrm>
            <a:off x="558983" y="1057212"/>
            <a:ext cx="2651228" cy="2000548"/>
          </a:xfrm>
          <a:prstGeom prst="rect">
            <a:avLst/>
          </a:prstGeom>
          <a:noFill/>
          <a:ln>
            <a:solidFill>
              <a:srgbClr val="7030A0"/>
            </a:solidFill>
          </a:ln>
        </p:spPr>
        <p:txBody>
          <a:bodyPr vert="horz" wrap="square" lIns="0" tIns="0" rIns="0" bIns="0" rtlCol="0" anchor="ctr" anchorCtr="0">
            <a:spAutoFit/>
          </a:bodyPr>
          <a:lstStyle/>
          <a:p>
            <a:pPr algn="ctr"/>
            <a:r>
              <a:rPr lang="en-US" sz="1300" b="1" dirty="0">
                <a:solidFill>
                  <a:srgbClr val="7030A0"/>
                </a:solidFill>
              </a:rPr>
              <a:t> Reforming the Energy Vision (REV) </a:t>
            </a:r>
            <a:r>
              <a:rPr lang="en-US" sz="1300" b="1" dirty="0" smtClean="0">
                <a:solidFill>
                  <a:srgbClr val="7030A0"/>
                </a:solidFill>
              </a:rPr>
              <a:t>DPS Staff Report and Proposal; </a:t>
            </a:r>
          </a:p>
          <a:p>
            <a:pPr algn="ctr"/>
            <a:r>
              <a:rPr lang="en-US" sz="1300" b="1" dirty="0" smtClean="0">
                <a:solidFill>
                  <a:srgbClr val="7030A0"/>
                </a:solidFill>
              </a:rPr>
              <a:t>Order Instituting Proceeding</a:t>
            </a:r>
          </a:p>
          <a:p>
            <a:pPr algn="ctr"/>
            <a:r>
              <a:rPr lang="en-US" sz="1300" spc="-6" dirty="0" smtClean="0">
                <a:solidFill>
                  <a:srgbClr val="7030A0"/>
                </a:solidFill>
                <a:latin typeface="Calibri" panose="020F0502020204030204" pitchFamily="34" charset="0"/>
              </a:rPr>
              <a:t>April 25, 2014</a:t>
            </a:r>
          </a:p>
          <a:p>
            <a:pPr algn="ctr"/>
            <a:r>
              <a:rPr lang="en-US" sz="1300" spc="-6" dirty="0">
                <a:solidFill>
                  <a:srgbClr val="7030A0"/>
                </a:solidFill>
                <a:latin typeface="Calibri" panose="020F0502020204030204" pitchFamily="34" charset="0"/>
              </a:rPr>
              <a:t>“A Technical Platform Design Stakeholder Process should be designed </a:t>
            </a:r>
            <a:r>
              <a:rPr lang="en-US" sz="1300" spc="-6" dirty="0" smtClean="0">
                <a:solidFill>
                  <a:srgbClr val="7030A0"/>
                </a:solidFill>
                <a:latin typeface="Calibri" panose="020F0502020204030204" pitchFamily="34" charset="0"/>
              </a:rPr>
              <a:t>and launched </a:t>
            </a:r>
            <a:r>
              <a:rPr lang="en-US" sz="1300" spc="-6" dirty="0">
                <a:solidFill>
                  <a:srgbClr val="7030A0"/>
                </a:solidFill>
                <a:latin typeface="Calibri" panose="020F0502020204030204" pitchFamily="34" charset="0"/>
              </a:rPr>
              <a:t>to facilitate multi-stakeholder engagement and </a:t>
            </a:r>
            <a:r>
              <a:rPr lang="en-US" sz="1300" spc="-6" dirty="0" smtClean="0">
                <a:solidFill>
                  <a:srgbClr val="7030A0"/>
                </a:solidFill>
                <a:latin typeface="Calibri" panose="020F0502020204030204" pitchFamily="34" charset="0"/>
              </a:rPr>
              <a:t>recommendation creation </a:t>
            </a:r>
            <a:r>
              <a:rPr lang="en-US" sz="1300" spc="-6" dirty="0">
                <a:solidFill>
                  <a:srgbClr val="7030A0"/>
                </a:solidFill>
                <a:latin typeface="Calibri" panose="020F0502020204030204" pitchFamily="34" charset="0"/>
              </a:rPr>
              <a:t>for design parameters and </a:t>
            </a:r>
            <a:r>
              <a:rPr lang="en-US" sz="1300" spc="-6" dirty="0" smtClean="0">
                <a:solidFill>
                  <a:srgbClr val="7030A0"/>
                </a:solidFill>
                <a:latin typeface="Calibri" panose="020F0502020204030204" pitchFamily="34" charset="0"/>
              </a:rPr>
              <a:t>standardization”</a:t>
            </a:r>
            <a:endParaRPr lang="en-US" sz="1300" spc="-6" dirty="0">
              <a:solidFill>
                <a:srgbClr val="7030A0"/>
              </a:solidFill>
              <a:latin typeface="Calibri" panose="020F0502020204030204" pitchFamily="34" charset="0"/>
            </a:endParaRPr>
          </a:p>
        </p:txBody>
      </p:sp>
      <p:sp>
        <p:nvSpPr>
          <p:cNvPr id="98" name="OTLSHAPE_M_e1c7cf84c58947e29d39b8ae60f45498_Shape"/>
          <p:cNvSpPr/>
          <p:nvPr>
            <p:custDataLst>
              <p:tags r:id="rId22"/>
            </p:custDataLst>
          </p:nvPr>
        </p:nvSpPr>
        <p:spPr>
          <a:xfrm>
            <a:off x="3624786" y="35525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1" name="OTLSHAPE_M_e1c7cf84c58947e29d39b8ae60f45498_Shape"/>
          <p:cNvSpPr/>
          <p:nvPr>
            <p:custDataLst>
              <p:tags r:id="rId23"/>
            </p:custDataLst>
          </p:nvPr>
        </p:nvSpPr>
        <p:spPr>
          <a:xfrm>
            <a:off x="6249448" y="3605507"/>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3" name="OTLSHAPE_M_23abe643d7664c16a87d0993876cb30a_Title"/>
          <p:cNvSpPr txBox="1"/>
          <p:nvPr>
            <p:custDataLst>
              <p:tags r:id="rId24"/>
            </p:custDataLst>
          </p:nvPr>
        </p:nvSpPr>
        <p:spPr>
          <a:xfrm>
            <a:off x="3366413" y="1157238"/>
            <a:ext cx="2647890" cy="1800493"/>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Staff Proposal DSIP Guidance</a:t>
            </a:r>
          </a:p>
          <a:p>
            <a:pPr algn="ctr"/>
            <a:r>
              <a:rPr lang="en-US" sz="1300" spc="-6" dirty="0" smtClean="0">
                <a:solidFill>
                  <a:srgbClr val="7030A0"/>
                </a:solidFill>
                <a:latin typeface="Calibri" panose="020F0502020204030204" pitchFamily="34" charset="0"/>
              </a:rPr>
              <a:t>October 15, 2015</a:t>
            </a:r>
          </a:p>
          <a:p>
            <a:pPr algn="ctr"/>
            <a:r>
              <a:rPr lang="en-US" sz="1300" spc="-6" dirty="0" smtClean="0">
                <a:solidFill>
                  <a:srgbClr val="7030A0"/>
                </a:solidFill>
                <a:latin typeface="Calibri" panose="020F0502020204030204" pitchFamily="34" charset="0"/>
              </a:rPr>
              <a:t>“Staff expects a stakeholder engagement process that includes focused technical conferences and discussions to allow each subject area to be appropriately vetted…utilities and other interested parties need to begin to define the stakeholder process.</a:t>
            </a:r>
            <a:r>
              <a:rPr lang="en-US" sz="1300" dirty="0" smtClean="0">
                <a:solidFill>
                  <a:srgbClr val="7030A0"/>
                </a:solidFill>
              </a:rPr>
              <a:t>  </a:t>
            </a:r>
            <a:endParaRPr lang="en-US" sz="1300" b="1" spc="-6" dirty="0">
              <a:solidFill>
                <a:srgbClr val="7030A0"/>
              </a:solidFill>
              <a:latin typeface="Calibri" panose="020F0502020204030204" pitchFamily="34" charset="0"/>
            </a:endParaRPr>
          </a:p>
        </p:txBody>
      </p:sp>
      <p:sp>
        <p:nvSpPr>
          <p:cNvPr id="146" name="OTLSHAPE_M_e1c7cf84c58947e29d39b8ae60f45498_Shape"/>
          <p:cNvSpPr/>
          <p:nvPr>
            <p:custDataLst>
              <p:tags r:id="rId25"/>
            </p:custDataLst>
          </p:nvPr>
        </p:nvSpPr>
        <p:spPr>
          <a:xfrm>
            <a:off x="4751011" y="31842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7" name="OTLSHAPE_M_23abe643d7664c16a87d0993876cb30a_Title"/>
          <p:cNvSpPr txBox="1"/>
          <p:nvPr>
            <p:custDataLst>
              <p:tags r:id="rId26"/>
            </p:custDataLst>
          </p:nvPr>
        </p:nvSpPr>
        <p:spPr>
          <a:xfrm>
            <a:off x="5300444" y="3996726"/>
            <a:ext cx="2127856" cy="1800493"/>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Order Adopting DSIP Plan Guidance</a:t>
            </a:r>
          </a:p>
          <a:p>
            <a:pPr algn="ctr"/>
            <a:r>
              <a:rPr lang="en-US" sz="1300" spc="-6" dirty="0" smtClean="0">
                <a:solidFill>
                  <a:srgbClr val="7030A0"/>
                </a:solidFill>
                <a:latin typeface="Calibri" panose="020F0502020204030204" pitchFamily="34" charset="0"/>
              </a:rPr>
              <a:t>April 20, 2016</a:t>
            </a:r>
            <a:r>
              <a:rPr lang="en-US" sz="1300" dirty="0" smtClean="0">
                <a:solidFill>
                  <a:srgbClr val="7030A0"/>
                </a:solidFill>
              </a:rPr>
              <a:t>  </a:t>
            </a:r>
          </a:p>
          <a:p>
            <a:pPr algn="ctr"/>
            <a:r>
              <a:rPr lang="en-US" sz="1300" b="1" spc="-6" dirty="0" smtClean="0">
                <a:solidFill>
                  <a:srgbClr val="7030A0"/>
                </a:solidFill>
                <a:latin typeface="Calibri" panose="020F0502020204030204" pitchFamily="34" charset="0"/>
              </a:rPr>
              <a:t>“…</a:t>
            </a:r>
            <a:r>
              <a:rPr lang="en-US" sz="1300" spc="-6" dirty="0" smtClean="0">
                <a:solidFill>
                  <a:srgbClr val="7030A0"/>
                </a:solidFill>
                <a:latin typeface="Calibri" panose="020F0502020204030204" pitchFamily="34" charset="0"/>
              </a:rPr>
              <a:t>a </a:t>
            </a:r>
            <a:r>
              <a:rPr lang="en-US" sz="1300" spc="-6" dirty="0">
                <a:solidFill>
                  <a:srgbClr val="7030A0"/>
                </a:solidFill>
                <a:latin typeface="Calibri" panose="020F0502020204030204" pitchFamily="34" charset="0"/>
              </a:rPr>
              <a:t>meaningful stakeholder engagement process, including focused technical conferences and discussions, will be a critical component of developing the DSIP </a:t>
            </a:r>
            <a:r>
              <a:rPr lang="en-US" sz="1300" spc="-6" dirty="0" smtClean="0">
                <a:solidFill>
                  <a:srgbClr val="7030A0"/>
                </a:solidFill>
                <a:latin typeface="Calibri" panose="020F0502020204030204" pitchFamily="34" charset="0"/>
              </a:rPr>
              <a:t>filings”</a:t>
            </a:r>
            <a:endParaRPr lang="en-US" sz="1300" spc="-6" dirty="0">
              <a:solidFill>
                <a:srgbClr val="7030A0"/>
              </a:solidFill>
              <a:latin typeface="Calibri" panose="020F0502020204030204" pitchFamily="34" charset="0"/>
            </a:endParaRPr>
          </a:p>
        </p:txBody>
      </p:sp>
      <p:sp>
        <p:nvSpPr>
          <p:cNvPr id="34" name="OTLSHAPE_M_e1c7cf84c58947e29d39b8ae60f45498_Shape"/>
          <p:cNvSpPr/>
          <p:nvPr>
            <p:custDataLst>
              <p:tags r:id="rId27"/>
            </p:custDataLst>
          </p:nvPr>
        </p:nvSpPr>
        <p:spPr>
          <a:xfrm>
            <a:off x="6364285" y="3184281"/>
            <a:ext cx="152400" cy="177800"/>
          </a:xfrm>
          <a:prstGeom prst="chevron">
            <a:avLst>
              <a:gd name="adj" fmla="val 30000"/>
            </a:avLst>
          </a:prstGeom>
          <a:solidFill>
            <a:srgbClr val="7030A0"/>
          </a:solidFill>
          <a:ln w="12700" cap="flat" cmpd="sng" algn="ctr">
            <a:noFill/>
            <a:prstDash val="solid"/>
            <a:miter lim="800000"/>
          </a:ln>
          <a:effectLst/>
          <a:scene3d>
            <a:camera prst="orthographicFront"/>
            <a:lightRig rig="threePt" dir="t"/>
          </a:scene3d>
          <a:sp3d>
            <a:bevelT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OTLSHAPE_M_23abe643d7664c16a87d0993876cb30a_Title"/>
          <p:cNvSpPr txBox="1"/>
          <p:nvPr>
            <p:custDataLst>
              <p:tags r:id="rId28"/>
            </p:custDataLst>
          </p:nvPr>
        </p:nvSpPr>
        <p:spPr>
          <a:xfrm>
            <a:off x="6249447" y="985523"/>
            <a:ext cx="2574703" cy="2000548"/>
          </a:xfrm>
          <a:prstGeom prst="rect">
            <a:avLst/>
          </a:prstGeom>
          <a:noFill/>
          <a:ln>
            <a:solidFill>
              <a:srgbClr val="7030A0"/>
            </a:solidFill>
          </a:ln>
        </p:spPr>
        <p:txBody>
          <a:bodyPr vert="horz" wrap="square" lIns="0" tIns="0" rIns="0" bIns="0" rtlCol="0" anchor="ctr" anchorCtr="0">
            <a:spAutoFit/>
          </a:bodyPr>
          <a:lstStyle/>
          <a:p>
            <a:pPr algn="ctr"/>
            <a:r>
              <a:rPr lang="en-US" sz="1300" b="1" dirty="0" smtClean="0">
                <a:solidFill>
                  <a:srgbClr val="7030A0"/>
                </a:solidFill>
              </a:rPr>
              <a:t>JU files Stakeholder Required Engagement Plan</a:t>
            </a:r>
          </a:p>
          <a:p>
            <a:pPr algn="ctr"/>
            <a:r>
              <a:rPr lang="en-US" sz="1300" spc="-6" dirty="0" smtClean="0">
                <a:solidFill>
                  <a:srgbClr val="7030A0"/>
                </a:solidFill>
                <a:latin typeface="Calibri" panose="020F0502020204030204" pitchFamily="34" charset="0"/>
              </a:rPr>
              <a:t>May 5, 2016</a:t>
            </a:r>
            <a:r>
              <a:rPr lang="en-US" sz="1300" dirty="0" smtClean="0">
                <a:solidFill>
                  <a:srgbClr val="7030A0"/>
                </a:solidFill>
              </a:rPr>
              <a:t>  </a:t>
            </a:r>
          </a:p>
          <a:p>
            <a:pPr algn="ctr"/>
            <a:r>
              <a:rPr lang="en-US" sz="1300" b="1" spc="-6" dirty="0">
                <a:solidFill>
                  <a:srgbClr val="7030A0"/>
                </a:solidFill>
                <a:latin typeface="Calibri" panose="020F0502020204030204" pitchFamily="34" charset="0"/>
              </a:rPr>
              <a:t>“</a:t>
            </a:r>
            <a:r>
              <a:rPr lang="en-US" sz="1300" spc="-6" dirty="0">
                <a:solidFill>
                  <a:srgbClr val="7030A0"/>
                </a:solidFill>
                <a:latin typeface="Calibri" panose="020F0502020204030204" pitchFamily="34" charset="0"/>
              </a:rPr>
              <a:t>the Joint Utilities’ plan for stakeholder engagement progresses on a coordinated pathway that addresses both the Initial DSIP and Supplemental DSIP, and continues after the Initial and Supplemental DSIPs have been filed</a:t>
            </a:r>
            <a:r>
              <a:rPr lang="en-US" sz="1300" spc="-6" dirty="0" smtClean="0">
                <a:solidFill>
                  <a:srgbClr val="7030A0"/>
                </a:solidFill>
                <a:latin typeface="Calibri" panose="020F0502020204030204" pitchFamily="34" charset="0"/>
              </a:rPr>
              <a:t>”</a:t>
            </a:r>
            <a:endParaRPr lang="en-US" sz="1300" spc="-6" dirty="0">
              <a:solidFill>
                <a:srgbClr val="7030A0"/>
              </a:solidFill>
              <a:latin typeface="Calibri" panose="020F0502020204030204" pitchFamily="34" charset="0"/>
            </a:endParaRPr>
          </a:p>
        </p:txBody>
      </p:sp>
      <p:sp>
        <p:nvSpPr>
          <p:cNvPr id="36" name="Title 6"/>
          <p:cNvSpPr>
            <a:spLocks noGrp="1"/>
          </p:cNvSpPr>
          <p:nvPr>
            <p:ph type="title"/>
          </p:nvPr>
        </p:nvSpPr>
        <p:spPr>
          <a:xfrm>
            <a:off x="484095" y="232756"/>
            <a:ext cx="8218842" cy="504825"/>
          </a:xfrm>
        </p:spPr>
        <p:txBody>
          <a:bodyPr/>
          <a:lstStyle/>
          <a:p>
            <a:r>
              <a:rPr lang="en-US" dirty="0" smtClean="0"/>
              <a:t>DSIP Stakeholder Engagement — Timeline</a:t>
            </a:r>
            <a:endParaRPr lang="en-US" dirty="0"/>
          </a:p>
        </p:txBody>
      </p:sp>
    </p:spTree>
    <p:custDataLst>
      <p:tags r:id="rId1"/>
    </p:custDataLst>
    <p:extLst>
      <p:ext uri="{BB962C8B-B14F-4D97-AF65-F5344CB8AC3E}">
        <p14:creationId xmlns:p14="http://schemas.microsoft.com/office/powerpoint/2010/main" val="3156538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Grid Operations Engagement Group</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System Data</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79116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smtClean="0"/>
              <a:t>Grid Operations Engagement Group Charter</a:t>
            </a:r>
            <a:endParaRPr lang="en-US" dirty="0"/>
          </a:p>
        </p:txBody>
      </p:sp>
      <p:sp>
        <p:nvSpPr>
          <p:cNvPr id="6" name="Content Placeholder 2"/>
          <p:cNvSpPr txBox="1">
            <a:spLocks/>
          </p:cNvSpPr>
          <p:nvPr/>
        </p:nvSpPr>
        <p:spPr>
          <a:xfrm>
            <a:off x="338699" y="966353"/>
            <a:ext cx="8376887" cy="463434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600"/>
              </a:spcBef>
              <a:spcAft>
                <a:spcPts val="600"/>
              </a:spcAft>
              <a:buFont typeface="Arial" panose="020B0604020202020204" pitchFamily="34" charset="0"/>
              <a:buNone/>
            </a:pPr>
            <a:r>
              <a:rPr lang="en-US" sz="1400" b="1" u="sng" dirty="0" smtClean="0">
                <a:solidFill>
                  <a:prstClr val="black"/>
                </a:solidFill>
              </a:rPr>
              <a:t>Purpose</a:t>
            </a:r>
            <a:r>
              <a:rPr lang="en-US" sz="1400" dirty="0" smtClean="0">
                <a:solidFill>
                  <a:prstClr val="black"/>
                </a:solidFill>
              </a:rPr>
              <a:t>: Explore JU common approaches for continued secure, safe and reliable operation of the distribution system under increased penetration of Distributed Energy Resources (DER) while enhancing DER participation opportunities and move towards a future utility role as Distributed System Platform (DSP).</a:t>
            </a:r>
          </a:p>
          <a:p>
            <a:pPr marL="0" indent="0" algn="just">
              <a:spcBef>
                <a:spcPts val="600"/>
              </a:spcBef>
              <a:spcAft>
                <a:spcPts val="600"/>
              </a:spcAft>
              <a:buFont typeface="Arial" panose="020B0604020202020204" pitchFamily="34" charset="0"/>
              <a:buNone/>
            </a:pPr>
            <a:r>
              <a:rPr lang="en-US" sz="1400" b="1" u="sng" dirty="0" smtClean="0">
                <a:solidFill>
                  <a:prstClr val="black"/>
                </a:solidFill>
              </a:rPr>
              <a:t>Topics and Scope</a:t>
            </a:r>
            <a:r>
              <a:rPr lang="en-US" sz="1400" dirty="0" smtClean="0">
                <a:solidFill>
                  <a:prstClr val="black"/>
                </a:solidFill>
              </a:rPr>
              <a:t>: System Data; </a:t>
            </a:r>
            <a:r>
              <a:rPr lang="en-US" sz="1400" dirty="0">
                <a:solidFill>
                  <a:prstClr val="black"/>
                </a:solidFill>
              </a:rPr>
              <a:t>Monitoring and </a:t>
            </a:r>
            <a:r>
              <a:rPr lang="en-US" sz="1400" dirty="0" smtClean="0">
                <a:solidFill>
                  <a:prstClr val="black"/>
                </a:solidFill>
              </a:rPr>
              <a:t>Control; NYISO/DSP Interaction and Coordination</a:t>
            </a:r>
            <a:r>
              <a:rPr lang="en-US" sz="1400" dirty="0">
                <a:solidFill>
                  <a:prstClr val="black"/>
                </a:solidFill>
              </a:rPr>
              <a:t>.</a:t>
            </a:r>
            <a:endParaRPr lang="en-US" sz="1400" dirty="0" smtClean="0">
              <a:solidFill>
                <a:prstClr val="black"/>
              </a:solidFill>
            </a:endParaRPr>
          </a:p>
        </p:txBody>
      </p:sp>
      <p:sp>
        <p:nvSpPr>
          <p:cNvPr id="7" name="Content Placeholder 2"/>
          <p:cNvSpPr txBox="1">
            <a:spLocks/>
          </p:cNvSpPr>
          <p:nvPr/>
        </p:nvSpPr>
        <p:spPr>
          <a:xfrm>
            <a:off x="5922487" y="2118812"/>
            <a:ext cx="2793099" cy="3896977"/>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Clr>
                <a:srgbClr val="5B9BD5"/>
              </a:buClr>
              <a:buFont typeface="Wingdings" pitchFamily="2" charset="2"/>
              <a:buNone/>
            </a:pPr>
            <a:r>
              <a:rPr lang="en-US" sz="1400" dirty="0" smtClean="0">
                <a:solidFill>
                  <a:prstClr val="white">
                    <a:lumMod val="65000"/>
                  </a:prstClr>
                </a:solidFill>
              </a:rPr>
              <a:t>NYISO/DSP Interaction </a:t>
            </a:r>
            <a:r>
              <a:rPr lang="en-US" sz="1400" dirty="0">
                <a:solidFill>
                  <a:prstClr val="white">
                    <a:lumMod val="65000"/>
                  </a:prstClr>
                </a:solidFill>
              </a:rPr>
              <a:t>and </a:t>
            </a:r>
            <a:r>
              <a:rPr lang="en-US" sz="1400" dirty="0" smtClean="0">
                <a:solidFill>
                  <a:prstClr val="white">
                    <a:lumMod val="65000"/>
                  </a:prstClr>
                </a:solidFill>
              </a:rPr>
              <a:t>Coordination</a:t>
            </a:r>
            <a:endParaRPr lang="en-US" sz="1200" b="0" dirty="0" smtClean="0">
              <a:solidFill>
                <a:prstClr val="white">
                  <a:lumMod val="65000"/>
                </a:prstClr>
              </a:solidFill>
            </a:endParaRP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Describe </a:t>
            </a:r>
            <a:r>
              <a:rPr lang="en-US" sz="1200" b="0" dirty="0" smtClean="0">
                <a:solidFill>
                  <a:prstClr val="white">
                    <a:lumMod val="65000"/>
                  </a:prstClr>
                </a:solidFill>
              </a:rPr>
              <a:t>the extent to which retail and wholesale operations are currently coordinated within existing programs.</a:t>
            </a: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Explore </a:t>
            </a:r>
            <a:r>
              <a:rPr lang="en-US" sz="1200" b="0" dirty="0">
                <a:solidFill>
                  <a:prstClr val="white">
                    <a:lumMod val="65000"/>
                  </a:prstClr>
                </a:solidFill>
              </a:rPr>
              <a:t>the evolution in assumptions necessary to align ISO and DSP operations.</a:t>
            </a: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Determine </a:t>
            </a:r>
            <a:r>
              <a:rPr lang="en-US" sz="1200" b="0" dirty="0">
                <a:solidFill>
                  <a:prstClr val="white">
                    <a:lumMod val="65000"/>
                  </a:prstClr>
                </a:solidFill>
              </a:rPr>
              <a:t>whether further analysis of DER </a:t>
            </a:r>
            <a:r>
              <a:rPr lang="en-US" sz="1200" b="0" dirty="0" smtClean="0">
                <a:solidFill>
                  <a:prstClr val="white">
                    <a:lumMod val="65000"/>
                  </a:prstClr>
                </a:solidFill>
              </a:rPr>
              <a:t>is </a:t>
            </a:r>
            <a:r>
              <a:rPr lang="en-US" sz="1200" b="0" dirty="0">
                <a:solidFill>
                  <a:prstClr val="white">
                    <a:lumMod val="65000"/>
                  </a:prstClr>
                </a:solidFill>
              </a:rPr>
              <a:t>necessary for more accurate estimation of DER contribution to serving grid needs for planning and operations</a:t>
            </a:r>
            <a:r>
              <a:rPr lang="en-US" sz="1200" b="0" dirty="0" smtClean="0">
                <a:solidFill>
                  <a:prstClr val="white">
                    <a:lumMod val="65000"/>
                  </a:prstClr>
                </a:solidFill>
              </a:rPr>
              <a:t>.</a:t>
            </a:r>
          </a:p>
          <a:p>
            <a:pPr>
              <a:spcBef>
                <a:spcPts val="0"/>
              </a:spcBef>
              <a:spcAft>
                <a:spcPts val="600"/>
              </a:spcAft>
              <a:buClr>
                <a:srgbClr val="002060"/>
              </a:buClr>
              <a:buFont typeface="Arial" panose="020B0604020202020204" pitchFamily="34" charset="0"/>
              <a:buChar char="•"/>
            </a:pPr>
            <a:r>
              <a:rPr lang="en-US" sz="1200" b="0" dirty="0">
                <a:solidFill>
                  <a:prstClr val="white">
                    <a:lumMod val="65000"/>
                  </a:prstClr>
                </a:solidFill>
              </a:rPr>
              <a:t>Explore the visibility required for DER on the distribution system for the ISO to accurately reflect and align their </a:t>
            </a:r>
            <a:r>
              <a:rPr lang="en-US" sz="1200" b="0" dirty="0" smtClean="0">
                <a:solidFill>
                  <a:prstClr val="white">
                    <a:lumMod val="65000"/>
                  </a:prstClr>
                </a:solidFill>
              </a:rPr>
              <a:t>forecasts</a:t>
            </a:r>
            <a:endParaRPr lang="en-US" sz="1200" b="0" dirty="0">
              <a:solidFill>
                <a:prstClr val="white">
                  <a:lumMod val="65000"/>
                </a:prstClr>
              </a:solidFill>
            </a:endParaRPr>
          </a:p>
        </p:txBody>
      </p:sp>
      <p:sp>
        <p:nvSpPr>
          <p:cNvPr id="8" name="Content Placeholder 2"/>
          <p:cNvSpPr txBox="1">
            <a:spLocks/>
          </p:cNvSpPr>
          <p:nvPr/>
        </p:nvSpPr>
        <p:spPr>
          <a:xfrm>
            <a:off x="338699" y="2119036"/>
            <a:ext cx="2948160" cy="3896753"/>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spcAft>
                <a:spcPts val="600"/>
              </a:spcAft>
              <a:buClr>
                <a:srgbClr val="5B9BD5"/>
              </a:buClr>
              <a:buFont typeface="Wingdings" pitchFamily="2" charset="2"/>
              <a:buNone/>
            </a:pPr>
            <a:r>
              <a:rPr lang="en-US" sz="1400" dirty="0" smtClean="0">
                <a:solidFill>
                  <a:prstClr val="black"/>
                </a:solidFill>
              </a:rPr>
              <a:t>System </a:t>
            </a:r>
            <a:r>
              <a:rPr lang="en-US" sz="1400" dirty="0" smtClean="0">
                <a:solidFill>
                  <a:prstClr val="black"/>
                </a:solidFill>
              </a:rPr>
              <a:t>Data</a:t>
            </a:r>
          </a:p>
          <a:p>
            <a:pPr marL="0" indent="0" algn="just">
              <a:spcBef>
                <a:spcPts val="0"/>
              </a:spcBef>
              <a:buClr>
                <a:srgbClr val="5B9BD5"/>
              </a:buClr>
              <a:buFont typeface="Wingdings" pitchFamily="2" charset="2"/>
              <a:buNone/>
            </a:pPr>
            <a:endParaRPr lang="en-US" sz="1200" dirty="0" smtClean="0">
              <a:solidFill>
                <a:prstClr val="black"/>
              </a:solidFill>
            </a:endParaRPr>
          </a:p>
          <a:p>
            <a:pPr>
              <a:spcBef>
                <a:spcPts val="0"/>
              </a:spcBef>
              <a:buClr>
                <a:srgbClr val="002060"/>
              </a:buClr>
              <a:buFont typeface="Arial" panose="020B0604020202020204" pitchFamily="34" charset="0"/>
              <a:buChar char="•"/>
            </a:pPr>
            <a:r>
              <a:rPr lang="en-US" sz="1200" b="0" dirty="0">
                <a:solidFill>
                  <a:prstClr val="black"/>
                </a:solidFill>
              </a:rPr>
              <a:t>Discuss the type of system data that the stakeholders would require to make investment decisions on the NY grid</a:t>
            </a:r>
          </a:p>
          <a:p>
            <a:pPr lvl="1">
              <a:buClr>
                <a:srgbClr val="002060"/>
              </a:buClr>
              <a:buFont typeface="Courier New" panose="02070309020205020404" pitchFamily="49" charset="0"/>
              <a:buChar char="o"/>
            </a:pPr>
            <a:r>
              <a:rPr lang="en-US" sz="1200" dirty="0" smtClean="0">
                <a:solidFill>
                  <a:prstClr val="black"/>
                </a:solidFill>
              </a:rPr>
              <a:t>Identify </a:t>
            </a:r>
            <a:r>
              <a:rPr lang="en-US" sz="1200" dirty="0">
                <a:solidFill>
                  <a:prstClr val="black"/>
                </a:solidFill>
              </a:rPr>
              <a:t>the highest value information for DER providers to make effective decisions</a:t>
            </a:r>
          </a:p>
          <a:p>
            <a:pPr lvl="1">
              <a:buClr>
                <a:srgbClr val="002060"/>
              </a:buClr>
              <a:buFont typeface="Courier New" panose="02070309020205020404" pitchFamily="49" charset="0"/>
              <a:buChar char="o"/>
            </a:pPr>
            <a:r>
              <a:rPr lang="en-US" sz="1200" dirty="0">
                <a:solidFill>
                  <a:prstClr val="black"/>
                </a:solidFill>
              </a:rPr>
              <a:t>Identify the granularity of the information required for specific </a:t>
            </a:r>
            <a:r>
              <a:rPr lang="en-US" sz="1200" dirty="0" smtClean="0">
                <a:solidFill>
                  <a:prstClr val="black"/>
                </a:solidFill>
              </a:rPr>
              <a:t>planning and analysis purposes</a:t>
            </a:r>
            <a:endParaRPr lang="en-US" sz="1200" dirty="0">
              <a:solidFill>
                <a:prstClr val="black"/>
              </a:solidFill>
            </a:endParaRPr>
          </a:p>
          <a:p>
            <a:pPr lvl="1">
              <a:buClr>
                <a:srgbClr val="002060"/>
              </a:buClr>
              <a:buFont typeface="Courier New" panose="02070309020205020404" pitchFamily="49" charset="0"/>
              <a:buChar char="o"/>
            </a:pPr>
            <a:r>
              <a:rPr lang="en-US" sz="1200" dirty="0">
                <a:solidFill>
                  <a:prstClr val="black"/>
                </a:solidFill>
              </a:rPr>
              <a:t>Identify the frequency of </a:t>
            </a:r>
            <a:r>
              <a:rPr lang="en-US" sz="1200" dirty="0" smtClean="0">
                <a:solidFill>
                  <a:prstClr val="black"/>
                </a:solidFill>
              </a:rPr>
              <a:t>the information required</a:t>
            </a:r>
            <a:endParaRPr lang="en-US" sz="1200" dirty="0">
              <a:solidFill>
                <a:prstClr val="black"/>
              </a:solidFill>
            </a:endParaRPr>
          </a:p>
          <a:p>
            <a:pPr>
              <a:spcBef>
                <a:spcPts val="600"/>
              </a:spcBef>
              <a:buClr>
                <a:srgbClr val="002060"/>
              </a:buClr>
              <a:buFont typeface="Arial" panose="020B0604020202020204" pitchFamily="34" charset="0"/>
              <a:buChar char="•"/>
            </a:pPr>
            <a:r>
              <a:rPr lang="en-US" sz="1200" b="0" dirty="0" smtClean="0">
                <a:solidFill>
                  <a:prstClr val="black"/>
                </a:solidFill>
              </a:rPr>
              <a:t>Discuss </a:t>
            </a:r>
            <a:r>
              <a:rPr lang="en-US" sz="1200" b="0" dirty="0">
                <a:solidFill>
                  <a:prstClr val="black"/>
                </a:solidFill>
              </a:rPr>
              <a:t>methods for overcoming limitations related to security and confidentiality </a:t>
            </a:r>
          </a:p>
          <a:p>
            <a:pPr>
              <a:spcBef>
                <a:spcPts val="600"/>
              </a:spcBef>
              <a:buClr>
                <a:srgbClr val="002060"/>
              </a:buClr>
              <a:buFont typeface="Arial" panose="020B0604020202020204" pitchFamily="34" charset="0"/>
              <a:buChar char="•"/>
            </a:pPr>
            <a:r>
              <a:rPr lang="en-US" sz="1200" b="0" dirty="0">
                <a:solidFill>
                  <a:prstClr val="black"/>
                </a:solidFill>
              </a:rPr>
              <a:t>Discuss the process for providing value added information to </a:t>
            </a:r>
            <a:r>
              <a:rPr lang="en-US" sz="1200" b="0" dirty="0" smtClean="0">
                <a:solidFill>
                  <a:prstClr val="black"/>
                </a:solidFill>
              </a:rPr>
              <a:t>stakeholders</a:t>
            </a:r>
            <a:endParaRPr lang="en-US" sz="1200" b="0" dirty="0">
              <a:solidFill>
                <a:prstClr val="black"/>
              </a:solidFill>
            </a:endParaRPr>
          </a:p>
        </p:txBody>
      </p:sp>
      <p:sp>
        <p:nvSpPr>
          <p:cNvPr id="9" name="Content Placeholder 2"/>
          <p:cNvSpPr txBox="1">
            <a:spLocks/>
          </p:cNvSpPr>
          <p:nvPr/>
        </p:nvSpPr>
        <p:spPr>
          <a:xfrm>
            <a:off x="3293725" y="2119038"/>
            <a:ext cx="2622980" cy="3896752"/>
          </a:xfrm>
          <a:prstGeom prst="rect">
            <a:avLst/>
          </a:prstGeom>
          <a:ln>
            <a:solidFill>
              <a:srgbClr val="002060"/>
            </a:solidFill>
          </a:ln>
        </p:spPr>
        <p:txBody>
          <a:bodyPr vert="horz" lIns="91440" tIns="45720" rIns="91440" bIns="45720" rtlCol="0">
            <a:noAutofit/>
          </a:bodyPr>
          <a:lstStyle>
            <a:lvl1pPr marL="182880" indent="-182880" algn="l" defTabSz="914400" rtl="0" eaLnBrk="1" latinLnBrk="0" hangingPunct="1">
              <a:spcBef>
                <a:spcPts val="1800"/>
              </a:spcBef>
              <a:spcAft>
                <a:spcPts val="0"/>
              </a:spcAft>
              <a:buClr>
                <a:schemeClr val="accent1"/>
              </a:buClr>
              <a:buFont typeface="Wingdings" pitchFamily="2" charset="2"/>
              <a:buChar char="§"/>
              <a:defRPr sz="2000" b="1" kern="1200" baseline="0">
                <a:solidFill>
                  <a:schemeClr val="tx1"/>
                </a:solidFill>
                <a:latin typeface="+mn-lt"/>
                <a:ea typeface="+mn-ea"/>
                <a:cs typeface="+mn-cs"/>
              </a:defRPr>
            </a:lvl1pPr>
            <a:lvl2pPr marL="457200" indent="-228600" algn="l" defTabSz="914400" rtl="0" eaLnBrk="1" latinLnBrk="0" hangingPunct="1">
              <a:spcBef>
                <a:spcPts val="600"/>
              </a:spcBef>
              <a:buClr>
                <a:schemeClr val="accent1"/>
              </a:buClr>
              <a:buFont typeface="Arial" pitchFamily="34" charset="0"/>
              <a:buChar char="–"/>
              <a:defRPr sz="1800" kern="1200" baseline="0">
                <a:solidFill>
                  <a:schemeClr val="tx1"/>
                </a:solidFill>
                <a:latin typeface="+mn-lt"/>
                <a:ea typeface="+mn-ea"/>
                <a:cs typeface="+mn-cs"/>
              </a:defRPr>
            </a:lvl2pPr>
            <a:lvl3pPr marL="640080" indent="-182880" algn="l" defTabSz="914400" rtl="0" eaLnBrk="1" latinLnBrk="0" hangingPunct="1">
              <a:spcBef>
                <a:spcPts val="600"/>
              </a:spcBef>
              <a:buClr>
                <a:schemeClr val="accent1"/>
              </a:buClr>
              <a:buFont typeface="Arial" pitchFamily="34" charset="0"/>
              <a:buChar char="•"/>
              <a:defRPr sz="16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spcBef>
                <a:spcPts val="600"/>
              </a:spcBef>
              <a:spcAft>
                <a:spcPts val="600"/>
              </a:spcAft>
              <a:buClr>
                <a:srgbClr val="5B9BD5"/>
              </a:buClr>
              <a:buFont typeface="Wingdings" pitchFamily="2" charset="2"/>
              <a:buNone/>
            </a:pPr>
            <a:r>
              <a:rPr lang="en-US" sz="1400" dirty="0" smtClean="0">
                <a:solidFill>
                  <a:prstClr val="white">
                    <a:lumMod val="65000"/>
                  </a:prstClr>
                </a:solidFill>
              </a:rPr>
              <a:t>Monitoring and </a:t>
            </a:r>
            <a:r>
              <a:rPr lang="en-US" sz="1400" dirty="0" smtClean="0">
                <a:solidFill>
                  <a:prstClr val="white">
                    <a:lumMod val="65000"/>
                  </a:prstClr>
                </a:solidFill>
              </a:rPr>
              <a:t>Control</a:t>
            </a:r>
            <a:endParaRPr lang="en-US" sz="1200" dirty="0" smtClean="0">
              <a:solidFill>
                <a:prstClr val="white">
                  <a:lumMod val="65000"/>
                </a:prstClr>
              </a:solidFill>
            </a:endParaRPr>
          </a:p>
          <a:p>
            <a:pPr marL="0" indent="0" algn="just">
              <a:spcBef>
                <a:spcPts val="0"/>
              </a:spcBef>
              <a:buClr>
                <a:srgbClr val="5B9BD5"/>
              </a:buClr>
              <a:buFont typeface="Wingdings" pitchFamily="2" charset="2"/>
              <a:buNone/>
            </a:pPr>
            <a:endParaRPr lang="en-US" sz="1200" dirty="0" smtClean="0">
              <a:solidFill>
                <a:prstClr val="white">
                  <a:lumMod val="65000"/>
                </a:prstClr>
              </a:solidFill>
            </a:endParaRP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Determine monitoring requirement of DERs </a:t>
            </a: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Explore the impact of DERs on real-time operations of the grid that include scheduling, operation and dispatch</a:t>
            </a: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Explore </a:t>
            </a:r>
            <a:r>
              <a:rPr lang="en-US" sz="1200" b="0" dirty="0">
                <a:solidFill>
                  <a:prstClr val="white">
                    <a:lumMod val="65000"/>
                  </a:prstClr>
                </a:solidFill>
              </a:rPr>
              <a:t>potential control signals to align NYISO and DSP generation or needs for load reduction</a:t>
            </a:r>
            <a:r>
              <a:rPr lang="en-US" sz="1200" b="0" dirty="0" smtClean="0">
                <a:solidFill>
                  <a:prstClr val="white">
                    <a:lumMod val="65000"/>
                  </a:prstClr>
                </a:solidFill>
              </a:rPr>
              <a:t>.</a:t>
            </a: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Discuss standards and protocols for DER aggregation</a:t>
            </a:r>
          </a:p>
          <a:p>
            <a:pPr>
              <a:spcBef>
                <a:spcPts val="0"/>
              </a:spcBef>
              <a:spcAft>
                <a:spcPts val="600"/>
              </a:spcAft>
              <a:buClr>
                <a:srgbClr val="002060"/>
              </a:buClr>
              <a:buFont typeface="Arial" panose="020B0604020202020204" pitchFamily="34" charset="0"/>
              <a:buChar char="•"/>
            </a:pPr>
            <a:r>
              <a:rPr lang="en-US" sz="1200" b="0" dirty="0" smtClean="0">
                <a:solidFill>
                  <a:prstClr val="white">
                    <a:lumMod val="65000"/>
                  </a:prstClr>
                </a:solidFill>
              </a:rPr>
              <a:t> Discuss DER response to emergency and contingency events.</a:t>
            </a:r>
            <a:endParaRPr lang="en-US" sz="1200" b="0" dirty="0">
              <a:solidFill>
                <a:prstClr val="white">
                  <a:lumMod val="65000"/>
                </a:prstClr>
              </a:solidFill>
            </a:endParaRPr>
          </a:p>
        </p:txBody>
      </p:sp>
    </p:spTree>
    <p:extLst>
      <p:ext uri="{BB962C8B-B14F-4D97-AF65-F5344CB8AC3E}">
        <p14:creationId xmlns:p14="http://schemas.microsoft.com/office/powerpoint/2010/main" val="204211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Emerging Themes from Engagement Group System Data</a:t>
            </a:r>
          </a:p>
        </p:txBody>
      </p:sp>
      <p:sp>
        <p:nvSpPr>
          <p:cNvPr id="11" name="Content Placeholder 6"/>
          <p:cNvSpPr txBox="1">
            <a:spLocks/>
          </p:cNvSpPr>
          <p:nvPr/>
        </p:nvSpPr>
        <p:spPr>
          <a:xfrm>
            <a:off x="484095" y="990600"/>
            <a:ext cx="8218841" cy="5212080"/>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3500" dirty="0" smtClean="0">
                <a:solidFill>
                  <a:prstClr val="black"/>
                </a:solidFill>
              </a:rPr>
              <a:t>DER providers expressed a desire for the JU to provide detailed and granular system data, and as frequently as possible to support integration of possible DER solutions</a:t>
            </a:r>
          </a:p>
          <a:p>
            <a:pPr lvl="1"/>
            <a:r>
              <a:rPr lang="en-US" dirty="0" smtClean="0">
                <a:solidFill>
                  <a:prstClr val="black"/>
                </a:solidFill>
              </a:rPr>
              <a:t>DER provider system data requests range from more general criteria of needing the right data to enable the provider to plan for, site, and operate to significantly more comprehensive, highly detailed, very granular requests with rationales for the use of the data</a:t>
            </a:r>
          </a:p>
          <a:p>
            <a:pPr marL="457200" indent="-457200">
              <a:buFont typeface="+mj-lt"/>
              <a:buAutoNum type="arabicPeriod"/>
            </a:pPr>
            <a:r>
              <a:rPr lang="en-US" sz="3500" dirty="0" smtClean="0">
                <a:solidFill>
                  <a:prstClr val="black"/>
                </a:solidFill>
              </a:rPr>
              <a:t>JU data availability varies by individual utility, system configuration, technologies employed, and planning needs</a:t>
            </a:r>
          </a:p>
          <a:p>
            <a:pPr lvl="1"/>
            <a:r>
              <a:rPr lang="en-US" dirty="0" smtClean="0">
                <a:solidFill>
                  <a:prstClr val="black"/>
                </a:solidFill>
              </a:rPr>
              <a:t>The individual utilities currently do not collect all of the data requested by DERs, nor at the level of detail or frequency requested</a:t>
            </a:r>
          </a:p>
          <a:p>
            <a:pPr lvl="1"/>
            <a:r>
              <a:rPr lang="en-US" dirty="0" smtClean="0">
                <a:solidFill>
                  <a:prstClr val="black"/>
                </a:solidFill>
              </a:rPr>
              <a:t>Individual utilities have a significant amount of system data in a variety of formats in filings with the PSC and in various planning documents, for example in individual utility PAR documents filed with the PSC.  Some of this data is machine readable This data is not all in machine readable formats</a:t>
            </a:r>
          </a:p>
          <a:p>
            <a:pPr lvl="1"/>
            <a:r>
              <a:rPr lang="en-US" dirty="0" smtClean="0">
                <a:solidFill>
                  <a:prstClr val="black"/>
                </a:solidFill>
              </a:rPr>
              <a:t>Individual utility DSIP filings do provide indications of what data is available and where it is available, and in some cases provide the data</a:t>
            </a:r>
          </a:p>
          <a:p>
            <a:pPr lvl="1"/>
            <a:r>
              <a:rPr lang="en-US" dirty="0" smtClean="0">
                <a:solidFill>
                  <a:prstClr val="black"/>
                </a:solidFill>
              </a:rPr>
              <a:t>Given non-disclosure agreements, the JU are generally more comfortable providing the available system data to DER providers</a:t>
            </a:r>
          </a:p>
          <a:p>
            <a:pPr marL="457200" indent="-457200">
              <a:buFont typeface="+mj-lt"/>
              <a:buAutoNum type="arabicPeriod"/>
            </a:pPr>
            <a:r>
              <a:rPr lang="en-US" sz="3500" dirty="0" smtClean="0">
                <a:solidFill>
                  <a:prstClr val="black"/>
                </a:solidFill>
              </a:rPr>
              <a:t>The JU have noted that in addition to providing system data to DER providers, safe and reliable grid operation for which they are responsible will necessitate sharing of information and data from DER providers, and that in general the data requested is driven by the specific DER resource(s) connected to the grid</a:t>
            </a:r>
          </a:p>
          <a:p>
            <a:endParaRPr lang="en-US" dirty="0">
              <a:solidFill>
                <a:prstClr val="black"/>
              </a:solidFill>
            </a:endParaRPr>
          </a:p>
        </p:txBody>
      </p:sp>
    </p:spTree>
    <p:extLst>
      <p:ext uri="{BB962C8B-B14F-4D97-AF65-F5344CB8AC3E}">
        <p14:creationId xmlns:p14="http://schemas.microsoft.com/office/powerpoint/2010/main" val="4198121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Emerging Themes from Engagement Group System Data</a:t>
            </a:r>
          </a:p>
        </p:txBody>
      </p:sp>
      <p:sp>
        <p:nvSpPr>
          <p:cNvPr id="11" name="Content Placeholder 6"/>
          <p:cNvSpPr txBox="1">
            <a:spLocks/>
          </p:cNvSpPr>
          <p:nvPr/>
        </p:nvSpPr>
        <p:spPr>
          <a:xfrm>
            <a:off x="484095" y="1005840"/>
            <a:ext cx="8218841" cy="5120640"/>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r>
              <a:rPr lang="en-US" sz="2400" dirty="0">
                <a:solidFill>
                  <a:prstClr val="black"/>
                </a:solidFill>
              </a:rPr>
              <a:t>General  agreement that data security and confidentiality are legitimate considerations accompanying provision of some system data</a:t>
            </a:r>
          </a:p>
          <a:p>
            <a:pPr lvl="1"/>
            <a:r>
              <a:rPr lang="en-US" sz="1800" dirty="0">
                <a:solidFill>
                  <a:prstClr val="black"/>
                </a:solidFill>
              </a:rPr>
              <a:t>System data availability can enable malicious actors to attack physical infrastructure or engage in targeted cyber attacks that damage equipment or compromise service reliability, safety, and resilience</a:t>
            </a:r>
          </a:p>
          <a:p>
            <a:pPr lvl="1"/>
            <a:r>
              <a:rPr lang="en-US" sz="1800" dirty="0">
                <a:solidFill>
                  <a:prstClr val="black"/>
                </a:solidFill>
              </a:rPr>
              <a:t>Availability of some types of system and planning data may reveal confidential business plans of key utility customers, and therefore utilities may have business confidentiality reasons to temporarily withhold certain types of data that may be available at another time</a:t>
            </a:r>
          </a:p>
          <a:p>
            <a:pPr lvl="1"/>
            <a:r>
              <a:rPr lang="en-US" sz="1800" dirty="0">
                <a:solidFill>
                  <a:prstClr val="black"/>
                </a:solidFill>
              </a:rPr>
              <a:t>The EG discussed models and protocols for sharing system data to vetted stakeholders but no consensus was reached on how to make data available while still ensuring data security</a:t>
            </a:r>
          </a:p>
          <a:p>
            <a:pPr marL="514350" indent="-514350">
              <a:buFont typeface="+mj-lt"/>
              <a:buAutoNum type="arabicPeriod" startAt="4"/>
            </a:pPr>
            <a:r>
              <a:rPr lang="en-US" sz="2400" dirty="0">
                <a:solidFill>
                  <a:prstClr val="black"/>
                </a:solidFill>
              </a:rPr>
              <a:t>General agreement that enhancing the transparency of modeling or planning methodologies may reduce the need for specific data request</a:t>
            </a:r>
          </a:p>
          <a:p>
            <a:pPr marL="514350" indent="-514350">
              <a:buFont typeface="+mj-lt"/>
              <a:buAutoNum type="arabicPeriod" startAt="4"/>
            </a:pPr>
            <a:r>
              <a:rPr lang="en-US" sz="2400" dirty="0">
                <a:solidFill>
                  <a:prstClr val="black"/>
                </a:solidFill>
              </a:rPr>
              <a:t>General agreement that system data collection and provision will be an evolving process over time as the individual utilities make various capital and other investments to collect and standardize </a:t>
            </a:r>
            <a:r>
              <a:rPr lang="en-US" sz="2400" dirty="0" smtClean="0">
                <a:solidFill>
                  <a:prstClr val="black"/>
                </a:solidFill>
              </a:rPr>
              <a:t>data</a:t>
            </a:r>
            <a:endParaRPr lang="en-US" sz="2400" dirty="0">
              <a:solidFill>
                <a:prstClr val="black"/>
              </a:solidFill>
            </a:endParaRPr>
          </a:p>
        </p:txBody>
      </p:sp>
    </p:spTree>
    <p:extLst>
      <p:ext uri="{BB962C8B-B14F-4D97-AF65-F5344CB8AC3E}">
        <p14:creationId xmlns:p14="http://schemas.microsoft.com/office/powerpoint/2010/main" val="1685903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Emerging Themes from Engagement Group System Data</a:t>
            </a:r>
          </a:p>
        </p:txBody>
      </p:sp>
      <p:sp>
        <p:nvSpPr>
          <p:cNvPr id="11" name="Content Placeholder 6"/>
          <p:cNvSpPr txBox="1">
            <a:spLocks/>
          </p:cNvSpPr>
          <p:nvPr/>
        </p:nvSpPr>
        <p:spPr>
          <a:xfrm>
            <a:off x="484095" y="1036320"/>
            <a:ext cx="8218841" cy="47548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7"/>
            </a:pPr>
            <a:r>
              <a:rPr lang="en-US" sz="2200" dirty="0">
                <a:solidFill>
                  <a:prstClr val="black"/>
                </a:solidFill>
              </a:rPr>
              <a:t>General agreement that DSPs are responsible for system planning and maintaining the reliability, resilience, and safety of the grid, while providing opportunities for DER providers to connect to the grid and offer services</a:t>
            </a:r>
          </a:p>
          <a:p>
            <a:pPr marL="457200" indent="-457200">
              <a:buFont typeface="+mj-lt"/>
              <a:buAutoNum type="arabicPeriod" startAt="7"/>
            </a:pPr>
            <a:r>
              <a:rPr lang="en-US" sz="2200" dirty="0">
                <a:solidFill>
                  <a:prstClr val="black"/>
                </a:solidFill>
              </a:rPr>
              <a:t>In response to DER provider requests for some data, understanding the need behind the data request can facilitate the JU in responding.  </a:t>
            </a:r>
          </a:p>
          <a:p>
            <a:pPr lvl="1"/>
            <a:r>
              <a:rPr lang="en-US" sz="1800" dirty="0">
                <a:solidFill>
                  <a:prstClr val="black"/>
                </a:solidFill>
              </a:rPr>
              <a:t>In some cases specific data requested my not be available, may not be available at the level of detail requested, or at the frequency requested.  Understanding the driver behind the request may enable the JU to provide alternate data or information to support the intent behind the specific request</a:t>
            </a:r>
          </a:p>
        </p:txBody>
      </p:sp>
    </p:spTree>
    <p:extLst>
      <p:ext uri="{BB962C8B-B14F-4D97-AF65-F5344CB8AC3E}">
        <p14:creationId xmlns:p14="http://schemas.microsoft.com/office/powerpoint/2010/main" val="1507833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Emerging Themes from Engagement Group System Data</a:t>
            </a:r>
          </a:p>
        </p:txBody>
      </p:sp>
      <p:sp>
        <p:nvSpPr>
          <p:cNvPr id="11" name="Content Placeholder 6"/>
          <p:cNvSpPr txBox="1">
            <a:spLocks/>
          </p:cNvSpPr>
          <p:nvPr/>
        </p:nvSpPr>
        <p:spPr>
          <a:xfrm>
            <a:off x="484095" y="1051560"/>
            <a:ext cx="8218841" cy="4800600"/>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9"/>
            </a:pPr>
            <a:r>
              <a:rPr lang="en-US" sz="2600" dirty="0">
                <a:solidFill>
                  <a:prstClr val="black"/>
                </a:solidFill>
              </a:rPr>
              <a:t>General agreement that JU may provide value-added services or information to DERs</a:t>
            </a:r>
          </a:p>
          <a:p>
            <a:pPr lvl="1"/>
            <a:r>
              <a:rPr lang="en-US" dirty="0">
                <a:solidFill>
                  <a:prstClr val="black"/>
                </a:solidFill>
              </a:rPr>
              <a:t>Definition of ‘value added’ information and services is not firm at this time.  </a:t>
            </a:r>
          </a:p>
          <a:p>
            <a:pPr lvl="2"/>
            <a:r>
              <a:rPr lang="en-US" dirty="0">
                <a:solidFill>
                  <a:prstClr val="black"/>
                </a:solidFill>
              </a:rPr>
              <a:t>The PSC has encouraged utilities to seek additional revenue streams, and value added information or services may be responsive to PSC intent.  </a:t>
            </a:r>
          </a:p>
          <a:p>
            <a:pPr lvl="2"/>
            <a:r>
              <a:rPr lang="en-US" dirty="0">
                <a:solidFill>
                  <a:prstClr val="black"/>
                </a:solidFill>
              </a:rPr>
              <a:t>Stakeholders, particularly DER providers, have concerns that much of the data they request could be viewed as ‘value added’ and subject to a price in order to obtain it</a:t>
            </a:r>
          </a:p>
          <a:p>
            <a:pPr lvl="2"/>
            <a:r>
              <a:rPr lang="en-US" dirty="0">
                <a:solidFill>
                  <a:prstClr val="black"/>
                </a:solidFill>
              </a:rPr>
              <a:t>There was a general agreement that what is considered “value added” information at one point in time may at a later point evolve into ‘routine’ data or information</a:t>
            </a:r>
          </a:p>
          <a:p>
            <a:pPr lvl="1"/>
            <a:r>
              <a:rPr lang="en-US" dirty="0">
                <a:solidFill>
                  <a:prstClr val="black"/>
                </a:solidFill>
              </a:rPr>
              <a:t>Discussion of pricing ‘value added’ information or services revolved around a cost basis and a market basis.  It was agreed that both bases could be used depending on the data, information, or service requested</a:t>
            </a:r>
          </a:p>
          <a:p>
            <a:pPr lvl="1"/>
            <a:r>
              <a:rPr lang="en-US" dirty="0">
                <a:solidFill>
                  <a:prstClr val="black"/>
                </a:solidFill>
              </a:rPr>
              <a:t>DER providers would like some level of predictability with respect to what data, information, and services would be considered “value added” and what the price would be</a:t>
            </a:r>
          </a:p>
          <a:p>
            <a:pPr lvl="2"/>
            <a:r>
              <a:rPr lang="en-US" dirty="0">
                <a:solidFill>
                  <a:prstClr val="black"/>
                </a:solidFill>
              </a:rPr>
              <a:t>The JU are currently considering approaches on this issue and are not yet able to provide this information</a:t>
            </a:r>
          </a:p>
        </p:txBody>
      </p:sp>
    </p:spTree>
    <p:extLst>
      <p:ext uri="{BB962C8B-B14F-4D97-AF65-F5344CB8AC3E}">
        <p14:creationId xmlns:p14="http://schemas.microsoft.com/office/powerpoint/2010/main" val="16448006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Current/Near-term Data Availability</a:t>
            </a:r>
          </a:p>
        </p:txBody>
      </p:sp>
      <p:graphicFrame>
        <p:nvGraphicFramePr>
          <p:cNvPr id="4" name="Table 6"/>
          <p:cNvGraphicFramePr>
            <a:graphicFrameLocks noGrp="1"/>
          </p:cNvGraphicFramePr>
          <p:nvPr>
            <p:extLst>
              <p:ext uri="{D42A27DB-BD31-4B8C-83A1-F6EECF244321}">
                <p14:modId xmlns:p14="http://schemas.microsoft.com/office/powerpoint/2010/main" val="91029478"/>
              </p:ext>
            </p:extLst>
          </p:nvPr>
        </p:nvGraphicFramePr>
        <p:xfrm>
          <a:off x="340492" y="993320"/>
          <a:ext cx="8506048" cy="4819758"/>
        </p:xfrm>
        <a:graphic>
          <a:graphicData uri="http://schemas.openxmlformats.org/drawingml/2006/table">
            <a:tbl>
              <a:tblPr firstRow="1" bandRow="1">
                <a:tableStyleId>{5C22544A-7EE6-4342-B048-85BDC9FD1C3A}</a:tableStyleId>
              </a:tblPr>
              <a:tblGrid>
                <a:gridCol w="1707472"/>
                <a:gridCol w="1646343"/>
                <a:gridCol w="1717411"/>
                <a:gridCol w="1717411"/>
                <a:gridCol w="1717411"/>
              </a:tblGrid>
              <a:tr h="582231">
                <a:tc>
                  <a:txBody>
                    <a:bodyPr/>
                    <a:lstStyle/>
                    <a:p>
                      <a:pPr algn="ctr"/>
                      <a:r>
                        <a:rPr lang="en-US" sz="1400" dirty="0" smtClean="0"/>
                        <a:t>Data Type</a:t>
                      </a:r>
                      <a:endParaRPr lang="en-US" sz="1400" dirty="0"/>
                    </a:p>
                  </a:txBody>
                  <a:tcPr/>
                </a:tc>
                <a:tc>
                  <a:txBody>
                    <a:bodyPr/>
                    <a:lstStyle/>
                    <a:p>
                      <a:pPr algn="ctr"/>
                      <a:r>
                        <a:rPr lang="en-US" sz="1400" dirty="0" smtClean="0"/>
                        <a:t>Frequency</a:t>
                      </a:r>
                      <a:endParaRPr lang="en-US" sz="1400" dirty="0"/>
                    </a:p>
                  </a:txBody>
                  <a:tcPr/>
                </a:tc>
                <a:tc>
                  <a:txBody>
                    <a:bodyPr/>
                    <a:lstStyle/>
                    <a:p>
                      <a:pPr algn="ctr"/>
                      <a:r>
                        <a:rPr lang="en-US" sz="1400" dirty="0" smtClean="0"/>
                        <a:t>Granularity</a:t>
                      </a:r>
                      <a:endParaRPr lang="en-US" sz="1400" dirty="0"/>
                    </a:p>
                  </a:txBody>
                  <a:tcPr/>
                </a:tc>
                <a:tc>
                  <a:txBody>
                    <a:bodyPr/>
                    <a:lstStyle/>
                    <a:p>
                      <a:pPr algn="ctr"/>
                      <a:r>
                        <a:rPr lang="en-US" sz="1400" dirty="0" smtClean="0"/>
                        <a:t>Availability</a:t>
                      </a:r>
                      <a:endParaRPr lang="en-US" sz="1400" dirty="0"/>
                    </a:p>
                  </a:txBody>
                  <a:tcPr/>
                </a:tc>
                <a:tc>
                  <a:txBody>
                    <a:bodyPr/>
                    <a:lstStyle/>
                    <a:p>
                      <a:pPr algn="ctr"/>
                      <a:r>
                        <a:rPr lang="en-US" sz="1400" dirty="0" smtClean="0"/>
                        <a:t>Ease of Use</a:t>
                      </a:r>
                      <a:endParaRPr lang="en-US" sz="1400" dirty="0"/>
                    </a:p>
                  </a:txBody>
                  <a:tcPr/>
                </a:tc>
              </a:tr>
              <a:tr h="470846">
                <a:tc>
                  <a:txBody>
                    <a:bodyPr/>
                    <a:lstStyle/>
                    <a:p>
                      <a:r>
                        <a:rPr lang="en-US" sz="1100" dirty="0" smtClean="0"/>
                        <a:t>Capital Investment Plan – General</a:t>
                      </a:r>
                      <a:r>
                        <a:rPr lang="en-US" sz="1100" baseline="0" dirty="0" smtClean="0"/>
                        <a:t> Overview</a:t>
                      </a:r>
                      <a:endParaRPr lang="en-US" sz="1100" dirty="0"/>
                    </a:p>
                  </a:txBody>
                  <a:tcPr/>
                </a:tc>
                <a:tc>
                  <a:txBody>
                    <a:bodyPr/>
                    <a:lstStyle/>
                    <a:p>
                      <a:r>
                        <a:rPr lang="en-US" sz="1100" dirty="0" smtClean="0"/>
                        <a:t>Annual, 5 year forecast period</a:t>
                      </a:r>
                      <a:endParaRPr lang="en-US" sz="1100" dirty="0"/>
                    </a:p>
                  </a:txBody>
                  <a:tcPr/>
                </a:tc>
                <a:tc>
                  <a:txBody>
                    <a:bodyPr/>
                    <a:lstStyle/>
                    <a:p>
                      <a:r>
                        <a:rPr lang="en-US" sz="1100" dirty="0" smtClean="0"/>
                        <a:t>System</a:t>
                      </a:r>
                      <a:endParaRPr lang="en-US" sz="1100" dirty="0"/>
                    </a:p>
                  </a:txBody>
                  <a:tcPr/>
                </a:tc>
                <a:tc>
                  <a:txBody>
                    <a:bodyPr/>
                    <a:lstStyle/>
                    <a:p>
                      <a:r>
                        <a:rPr lang="en-US" sz="1100" dirty="0" smtClean="0"/>
                        <a:t>Current; Public</a:t>
                      </a:r>
                      <a:endParaRPr lang="en-US" sz="1100" dirty="0"/>
                    </a:p>
                  </a:txBody>
                  <a:tcPr/>
                </a:tc>
                <a:tc>
                  <a:txBody>
                    <a:bodyPr/>
                    <a:lstStyle/>
                    <a:p>
                      <a:r>
                        <a:rPr lang="en-US" sz="1100" dirty="0" smtClean="0"/>
                        <a:t>Static image</a:t>
                      </a:r>
                      <a:endParaRPr lang="en-US" sz="1100" dirty="0"/>
                    </a:p>
                  </a:txBody>
                  <a:tcPr/>
                </a:tc>
              </a:tr>
              <a:tr h="589722">
                <a:tc>
                  <a:txBody>
                    <a:bodyPr/>
                    <a:lstStyle/>
                    <a:p>
                      <a:r>
                        <a:rPr lang="en-US" sz="1100" dirty="0" smtClean="0"/>
                        <a:t>Load forecast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Annual, 5 year forecast period</a:t>
                      </a:r>
                    </a:p>
                    <a:p>
                      <a:endParaRPr lang="en-US" sz="1100" dirty="0"/>
                    </a:p>
                  </a:txBody>
                  <a:tcPr/>
                </a:tc>
                <a:tc>
                  <a:txBody>
                    <a:bodyPr/>
                    <a:lstStyle/>
                    <a:p>
                      <a:r>
                        <a:rPr lang="en-US" sz="1100" dirty="0" smtClean="0"/>
                        <a:t>System</a:t>
                      </a:r>
                      <a:endParaRPr lang="en-US" sz="1100" dirty="0"/>
                    </a:p>
                  </a:txBody>
                  <a:tcPr/>
                </a:tc>
                <a:tc>
                  <a:txBody>
                    <a:bodyPr/>
                    <a:lstStyle/>
                    <a:p>
                      <a:r>
                        <a:rPr lang="en-US" sz="1100" dirty="0" smtClean="0"/>
                        <a:t>Current; </a:t>
                      </a:r>
                      <a:r>
                        <a:rPr lang="en-US" sz="1100" dirty="0" smtClean="0"/>
                        <a:t>Public</a:t>
                      </a:r>
                      <a:endParaRPr lang="en-US" sz="1100" dirty="0"/>
                    </a:p>
                  </a:txBody>
                  <a:tcPr/>
                </a:tc>
                <a:tc>
                  <a:txBody>
                    <a:bodyPr/>
                    <a:lstStyle/>
                    <a:p>
                      <a:r>
                        <a:rPr lang="en-US" sz="1100" dirty="0" smtClean="0"/>
                        <a:t>Static image</a:t>
                      </a:r>
                      <a:endParaRPr lang="en-US" sz="1100" dirty="0"/>
                    </a:p>
                  </a:txBody>
                  <a:tcPr/>
                </a:tc>
              </a:tr>
              <a:tr h="423390">
                <a:tc>
                  <a:txBody>
                    <a:bodyPr/>
                    <a:lstStyle/>
                    <a:p>
                      <a:r>
                        <a:rPr lang="en-US" sz="1100" dirty="0" smtClean="0"/>
                        <a:t>Reliability statistics (SAIFI,</a:t>
                      </a:r>
                      <a:r>
                        <a:rPr lang="en-US" sz="1100" baseline="0" dirty="0" smtClean="0"/>
                        <a:t> CAIDI)</a:t>
                      </a:r>
                      <a:endParaRPr lang="en-US" sz="1100" dirty="0"/>
                    </a:p>
                  </a:txBody>
                  <a:tcPr/>
                </a:tc>
                <a:tc>
                  <a:txBody>
                    <a:bodyPr/>
                    <a:lstStyle/>
                    <a:p>
                      <a:r>
                        <a:rPr lang="en-US" sz="1100" dirty="0" smtClean="0"/>
                        <a:t>Annually </a:t>
                      </a:r>
                      <a:endParaRPr lang="en-US" sz="1100" dirty="0"/>
                    </a:p>
                  </a:txBody>
                  <a:tcPr/>
                </a:tc>
                <a:tc>
                  <a:txBody>
                    <a:bodyPr/>
                    <a:lstStyle/>
                    <a:p>
                      <a:r>
                        <a:rPr lang="en-US" sz="1100" dirty="0" smtClean="0"/>
                        <a:t>Feeder</a:t>
                      </a:r>
                      <a:r>
                        <a:rPr lang="en-US" sz="1100" baseline="0" dirty="0" smtClean="0"/>
                        <a:t> level</a:t>
                      </a:r>
                      <a:endParaRPr lang="en-US" sz="1100" dirty="0"/>
                    </a:p>
                  </a:txBody>
                  <a:tcPr/>
                </a:tc>
                <a:tc>
                  <a:txBody>
                    <a:bodyPr/>
                    <a:lstStyle/>
                    <a:p>
                      <a:r>
                        <a:rPr lang="en-US" sz="1100" dirty="0" smtClean="0"/>
                        <a:t>Current; Public</a:t>
                      </a:r>
                      <a:endParaRPr lang="en-US" sz="1100" dirty="0"/>
                    </a:p>
                  </a:txBody>
                  <a:tcPr/>
                </a:tc>
                <a:tc>
                  <a:txBody>
                    <a:bodyPr/>
                    <a:lstStyle/>
                    <a:p>
                      <a:r>
                        <a:rPr lang="en-US" sz="1100" dirty="0" smtClean="0"/>
                        <a:t>Static</a:t>
                      </a:r>
                      <a:r>
                        <a:rPr lang="en-US" sz="1100" baseline="0" dirty="0" smtClean="0"/>
                        <a:t> Image</a:t>
                      </a:r>
                      <a:endParaRPr lang="en-US" sz="1100" dirty="0"/>
                    </a:p>
                  </a:txBody>
                  <a:tcPr/>
                </a:tc>
              </a:tr>
              <a:tr h="423390">
                <a:tc>
                  <a:txBody>
                    <a:bodyPr/>
                    <a:lstStyle/>
                    <a:p>
                      <a:r>
                        <a:rPr lang="en-US" sz="1100" dirty="0" smtClean="0"/>
                        <a:t>Planned resiliency/ reliability projects</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Annual distribution planning</a:t>
                      </a:r>
                      <a:r>
                        <a:rPr lang="en-US" sz="1100" baseline="0" dirty="0" smtClean="0"/>
                        <a:t> process</a:t>
                      </a:r>
                      <a:endParaRPr lang="en-US" sz="1100" dirty="0" smtClean="0"/>
                    </a:p>
                  </a:txBody>
                  <a:tcPr/>
                </a:tc>
                <a:tc>
                  <a:txBody>
                    <a:bodyPr/>
                    <a:lstStyle/>
                    <a:p>
                      <a:r>
                        <a:rPr lang="en-US" sz="1100" dirty="0" smtClean="0"/>
                        <a:t>Varies</a:t>
                      </a:r>
                      <a:r>
                        <a:rPr lang="en-US" sz="1100" baseline="0" dirty="0" smtClean="0"/>
                        <a:t> by project</a:t>
                      </a:r>
                      <a:endParaRPr lang="en-US" sz="1100" dirty="0"/>
                    </a:p>
                  </a:txBody>
                  <a:tcPr/>
                </a:tc>
                <a:tc>
                  <a:txBody>
                    <a:bodyPr/>
                    <a:lstStyle/>
                    <a:p>
                      <a:r>
                        <a:rPr lang="en-US" sz="1100" dirty="0" smtClean="0"/>
                        <a:t>Current; Public</a:t>
                      </a:r>
                      <a:endParaRPr lang="en-US" sz="1100" dirty="0"/>
                    </a:p>
                  </a:txBody>
                  <a:tcPr/>
                </a:tc>
                <a:tc>
                  <a:txBody>
                    <a:bodyPr/>
                    <a:lstStyle/>
                    <a:p>
                      <a:r>
                        <a:rPr lang="en-US" sz="1100" dirty="0" smtClean="0"/>
                        <a:t>Static</a:t>
                      </a:r>
                      <a:r>
                        <a:rPr lang="en-US" sz="1100" baseline="0" dirty="0" smtClean="0"/>
                        <a:t> Image</a:t>
                      </a:r>
                      <a:endParaRPr lang="en-US" sz="1100" dirty="0"/>
                    </a:p>
                  </a:txBody>
                  <a:tcPr/>
                </a:tc>
              </a:tr>
              <a:tr h="423390">
                <a:tc>
                  <a:txBody>
                    <a:bodyPr/>
                    <a:lstStyle/>
                    <a:p>
                      <a:r>
                        <a:rPr lang="en-US" sz="1100" baseline="0" dirty="0" smtClean="0"/>
                        <a:t>Load data</a:t>
                      </a:r>
                      <a:endParaRPr lang="en-US" sz="1100" dirty="0"/>
                    </a:p>
                  </a:txBody>
                  <a:tcPr/>
                </a:tc>
                <a:tc>
                  <a:txBody>
                    <a:bodyPr/>
                    <a:lstStyle/>
                    <a:p>
                      <a:r>
                        <a:rPr lang="en-US" sz="1100" dirty="0" smtClean="0"/>
                        <a:t>Vary by utility</a:t>
                      </a:r>
                      <a:endParaRPr lang="en-US" sz="1100" dirty="0"/>
                    </a:p>
                  </a:txBody>
                  <a:tcPr/>
                </a:tc>
                <a:tc>
                  <a:txBody>
                    <a:bodyPr/>
                    <a:lstStyle/>
                    <a:p>
                      <a:r>
                        <a:rPr lang="en-US" sz="1100" dirty="0" smtClean="0"/>
                        <a:t>Feeder (Historic)</a:t>
                      </a:r>
                      <a:endParaRPr lang="en-US" sz="1100" dirty="0"/>
                    </a:p>
                  </a:txBody>
                  <a:tcPr/>
                </a:tc>
                <a:tc>
                  <a:txBody>
                    <a:bodyPr/>
                    <a:lstStyle/>
                    <a:p>
                      <a:r>
                        <a:rPr lang="en-US" sz="1100" dirty="0" smtClean="0"/>
                        <a:t>To be filed</a:t>
                      </a:r>
                      <a:r>
                        <a:rPr lang="en-US" sz="1100" baseline="0" dirty="0" smtClean="0"/>
                        <a:t> initial DSIP</a:t>
                      </a:r>
                      <a:endParaRPr lang="en-US" sz="1100" dirty="0"/>
                    </a:p>
                  </a:txBody>
                  <a:tcPr/>
                </a:tc>
                <a:tc>
                  <a:txBody>
                    <a:bodyPr/>
                    <a:lstStyle/>
                    <a:p>
                      <a:r>
                        <a:rPr lang="en-US" sz="1100" dirty="0" smtClean="0"/>
                        <a:t>Readable</a:t>
                      </a:r>
                      <a:r>
                        <a:rPr lang="en-US" sz="1100" baseline="0" dirty="0" smtClean="0"/>
                        <a:t> data file</a:t>
                      </a:r>
                      <a:endParaRPr lang="en-US" sz="1100" dirty="0"/>
                    </a:p>
                  </a:txBody>
                  <a:tcPr/>
                </a:tc>
              </a:tr>
              <a:tr h="465571">
                <a:tc>
                  <a:txBody>
                    <a:bodyPr/>
                    <a:lstStyle/>
                    <a:p>
                      <a:r>
                        <a:rPr lang="en-US" sz="1100" dirty="0" smtClean="0"/>
                        <a:t>Hosting Capacity</a:t>
                      </a:r>
                      <a:endParaRPr lang="en-US" sz="1100" dirty="0"/>
                    </a:p>
                  </a:txBody>
                  <a:tcPr/>
                </a:tc>
                <a:tc>
                  <a:txBody>
                    <a:bodyPr/>
                    <a:lstStyle/>
                    <a:p>
                      <a:r>
                        <a:rPr lang="en-US" sz="1100" dirty="0" smtClean="0"/>
                        <a:t>Vary</a:t>
                      </a:r>
                      <a:r>
                        <a:rPr lang="en-US" sz="1100" baseline="0" dirty="0" smtClean="0"/>
                        <a:t> by utility</a:t>
                      </a:r>
                      <a:endParaRPr lang="en-US" sz="1100" dirty="0"/>
                    </a:p>
                  </a:txBody>
                  <a:tcPr/>
                </a:tc>
                <a:tc>
                  <a:txBody>
                    <a:bodyPr/>
                    <a:lstStyle/>
                    <a:p>
                      <a:r>
                        <a:rPr lang="en-US" sz="1100" dirty="0" smtClean="0"/>
                        <a:t>Vary by utility</a:t>
                      </a:r>
                      <a:endParaRPr lang="en-US" sz="1100" dirty="0"/>
                    </a:p>
                  </a:txBody>
                  <a:tcPr/>
                </a:tc>
                <a:tc>
                  <a:txBody>
                    <a:bodyPr/>
                    <a:lstStyle/>
                    <a:p>
                      <a:r>
                        <a:rPr lang="en-US" sz="1100" dirty="0" smtClean="0"/>
                        <a:t>In progress; Expected to require user registration</a:t>
                      </a:r>
                      <a:endParaRPr lang="en-US" sz="1100" dirty="0"/>
                    </a:p>
                  </a:txBody>
                  <a:tcPr/>
                </a:tc>
                <a:tc>
                  <a:txBody>
                    <a:bodyPr/>
                    <a:lstStyle/>
                    <a:p>
                      <a:r>
                        <a:rPr lang="en-US" sz="1100" dirty="0" smtClean="0"/>
                        <a:t>Web accessible; format varies by utility </a:t>
                      </a:r>
                      <a:endParaRPr lang="en-US" sz="1100" dirty="0"/>
                    </a:p>
                  </a:txBody>
                  <a:tcPr/>
                </a:tc>
              </a:tr>
              <a:tr h="476640">
                <a:tc>
                  <a:txBody>
                    <a:bodyPr/>
                    <a:lstStyle/>
                    <a:p>
                      <a:r>
                        <a:rPr lang="en-US" sz="1100" dirty="0" smtClean="0"/>
                        <a:t>Beneficial</a:t>
                      </a:r>
                      <a:r>
                        <a:rPr lang="en-US" sz="1100" baseline="0" dirty="0" smtClean="0"/>
                        <a:t> Location</a:t>
                      </a:r>
                      <a:endParaRPr lang="en-US" sz="1100" dirty="0"/>
                    </a:p>
                  </a:txBody>
                  <a:tcPr/>
                </a:tc>
                <a:tc>
                  <a:txBody>
                    <a:bodyPr/>
                    <a:lstStyle/>
                    <a:p>
                      <a:r>
                        <a:rPr lang="en-US" sz="1100" dirty="0" smtClean="0"/>
                        <a:t>Vary</a:t>
                      </a:r>
                      <a:r>
                        <a:rPr lang="en-US" sz="1100" baseline="0" dirty="0" smtClean="0"/>
                        <a:t> by utility</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Vary by utility</a:t>
                      </a:r>
                    </a:p>
                    <a:p>
                      <a:endParaRPr lang="en-US" sz="1100" dirty="0"/>
                    </a:p>
                  </a:txBody>
                  <a:tcPr/>
                </a:tc>
                <a:tc>
                  <a:txBody>
                    <a:bodyPr/>
                    <a:lstStyle/>
                    <a:p>
                      <a:r>
                        <a:rPr lang="en-US" sz="1100" dirty="0" smtClean="0"/>
                        <a:t>Will be filed with the Initial DSIP</a:t>
                      </a:r>
                      <a:endParaRPr lang="en-US" sz="1100" dirty="0"/>
                    </a:p>
                  </a:txBody>
                  <a:tcPr/>
                </a:tc>
                <a:tc>
                  <a:txBody>
                    <a:bodyPr/>
                    <a:lstStyle/>
                    <a:p>
                      <a:r>
                        <a:rPr lang="en-US" sz="1100" dirty="0" smtClean="0"/>
                        <a:t>Tabular or</a:t>
                      </a:r>
                      <a:r>
                        <a:rPr lang="en-US" sz="1100" baseline="0" dirty="0" smtClean="0"/>
                        <a:t> Static Image Map</a:t>
                      </a:r>
                      <a:endParaRPr lang="en-US" sz="1100" dirty="0"/>
                    </a:p>
                  </a:txBody>
                  <a:tcPr/>
                </a:tc>
              </a:tr>
              <a:tr h="476640">
                <a:tc>
                  <a:txBody>
                    <a:bodyPr/>
                    <a:lstStyle/>
                    <a:p>
                      <a:r>
                        <a:rPr lang="en-US" sz="1100" dirty="0" smtClean="0"/>
                        <a:t>Existing DER Capacity</a:t>
                      </a:r>
                      <a:endParaRPr lang="en-US" sz="1100" dirty="0"/>
                    </a:p>
                  </a:txBody>
                  <a:tcPr/>
                </a:tc>
                <a:tc>
                  <a:txBody>
                    <a:bodyPr/>
                    <a:lstStyle/>
                    <a:p>
                      <a:r>
                        <a:rPr lang="en-US" sz="1100" dirty="0" smtClean="0"/>
                        <a:t>Vary by utility</a:t>
                      </a:r>
                      <a:endParaRPr lang="en-US" sz="1100" dirty="0"/>
                    </a:p>
                  </a:txBody>
                  <a:tcPr/>
                </a:tc>
                <a:tc>
                  <a:txBody>
                    <a:bodyPr/>
                    <a:lstStyle/>
                    <a:p>
                      <a:r>
                        <a:rPr lang="en-US" sz="1100" dirty="0" smtClean="0"/>
                        <a:t>Node location</a:t>
                      </a:r>
                      <a:endParaRPr lang="en-US" sz="1100" dirty="0"/>
                    </a:p>
                  </a:txBody>
                  <a:tcPr/>
                </a:tc>
                <a:tc>
                  <a:txBody>
                    <a:bodyPr/>
                    <a:lstStyle/>
                    <a:p>
                      <a:endParaRPr lang="en-US" sz="1100" dirty="0"/>
                    </a:p>
                  </a:txBody>
                  <a:tcPr/>
                </a:tc>
                <a:tc>
                  <a:txBody>
                    <a:bodyPr/>
                    <a:lstStyle/>
                    <a:p>
                      <a:endParaRPr lang="en-US" sz="1100" dirty="0"/>
                    </a:p>
                  </a:txBody>
                  <a:tcPr/>
                </a:tc>
              </a:tr>
              <a:tr h="476640">
                <a:tc>
                  <a:txBody>
                    <a:bodyPr/>
                    <a:lstStyle/>
                    <a:p>
                      <a:r>
                        <a:rPr lang="en-US" sz="1100" dirty="0" smtClean="0"/>
                        <a:t>SIR Pre Application Information</a:t>
                      </a:r>
                      <a:endParaRPr lang="en-US" sz="1100" dirty="0"/>
                    </a:p>
                  </a:txBody>
                  <a:tcPr/>
                </a:tc>
                <a:tc>
                  <a:txBody>
                    <a:bodyPr/>
                    <a:lstStyle/>
                    <a:p>
                      <a:r>
                        <a:rPr lang="en-US" sz="1100" dirty="0" smtClean="0"/>
                        <a:t>One – time</a:t>
                      </a:r>
                      <a:endParaRPr lang="en-US" sz="1100" dirty="0"/>
                    </a:p>
                  </a:txBody>
                  <a:tcPr/>
                </a:tc>
                <a:tc>
                  <a:txBody>
                    <a:bodyPr/>
                    <a:lstStyle/>
                    <a:p>
                      <a:r>
                        <a:rPr lang="en-US" sz="1100" dirty="0" smtClean="0"/>
                        <a:t>Project Specific</a:t>
                      </a:r>
                      <a:endParaRPr lang="en-US" sz="1100" dirty="0"/>
                    </a:p>
                  </a:txBody>
                  <a:tcPr/>
                </a:tc>
                <a:tc>
                  <a:txBody>
                    <a:bodyPr/>
                    <a:lstStyle/>
                    <a:p>
                      <a:r>
                        <a:rPr lang="en-US" sz="1100" dirty="0" smtClean="0"/>
                        <a:t>On</a:t>
                      </a:r>
                      <a:r>
                        <a:rPr lang="en-US" sz="1100" baseline="0" dirty="0" smtClean="0"/>
                        <a:t> Request</a:t>
                      </a:r>
                      <a:endParaRPr lang="en-US" sz="1100" dirty="0"/>
                    </a:p>
                  </a:txBody>
                  <a:tcPr/>
                </a:tc>
                <a:tc>
                  <a:txBody>
                    <a:bodyPr/>
                    <a:lstStyle/>
                    <a:p>
                      <a:r>
                        <a:rPr lang="en-US" sz="1100" dirty="0" smtClean="0"/>
                        <a:t>Static image/ report</a:t>
                      </a:r>
                      <a:endParaRPr lang="en-US" sz="1100" dirty="0"/>
                    </a:p>
                  </a:txBody>
                  <a:tcPr/>
                </a:tc>
              </a:tr>
            </a:tbl>
          </a:graphicData>
        </a:graphic>
      </p:graphicFrame>
    </p:spTree>
    <p:extLst>
      <p:ext uri="{BB962C8B-B14F-4D97-AF65-F5344CB8AC3E}">
        <p14:creationId xmlns:p14="http://schemas.microsoft.com/office/powerpoint/2010/main" val="2005671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Circuit Related Information</a:t>
            </a:r>
          </a:p>
        </p:txBody>
      </p:sp>
      <p:graphicFrame>
        <p:nvGraphicFramePr>
          <p:cNvPr id="5" name="Content Placeholder 3"/>
          <p:cNvGraphicFramePr>
            <a:graphicFrameLocks/>
          </p:cNvGraphicFramePr>
          <p:nvPr>
            <p:extLst/>
          </p:nvPr>
        </p:nvGraphicFramePr>
        <p:xfrm>
          <a:off x="639167" y="1075198"/>
          <a:ext cx="7908697" cy="4580432"/>
        </p:xfrm>
        <a:graphic>
          <a:graphicData uri="http://schemas.openxmlformats.org/drawingml/2006/table">
            <a:tbl>
              <a:tblPr firstRow="1" bandRow="1">
                <a:tableStyleId>{5C22544A-7EE6-4342-B048-85BDC9FD1C3A}</a:tableStyleId>
              </a:tblPr>
              <a:tblGrid>
                <a:gridCol w="1080542"/>
                <a:gridCol w="1673336"/>
                <a:gridCol w="1718273"/>
                <a:gridCol w="1718273"/>
                <a:gridCol w="1718273"/>
              </a:tblGrid>
              <a:tr h="481374">
                <a:tc>
                  <a:txBody>
                    <a:bodyPr/>
                    <a:lstStyle/>
                    <a:p>
                      <a:pPr algn="ctr"/>
                      <a:r>
                        <a:rPr lang="en-US" sz="1400" dirty="0" smtClean="0"/>
                        <a:t>Data Type</a:t>
                      </a:r>
                      <a:endParaRPr lang="en-US" sz="1400" dirty="0"/>
                    </a:p>
                  </a:txBody>
                  <a:tcPr/>
                </a:tc>
                <a:tc>
                  <a:txBody>
                    <a:bodyPr/>
                    <a:lstStyle/>
                    <a:p>
                      <a:pPr algn="ctr"/>
                      <a:r>
                        <a:rPr lang="en-US" sz="1400" dirty="0" smtClean="0"/>
                        <a:t>Frequency</a:t>
                      </a:r>
                      <a:endParaRPr lang="en-US" sz="1400" dirty="0"/>
                    </a:p>
                  </a:txBody>
                  <a:tcPr/>
                </a:tc>
                <a:tc>
                  <a:txBody>
                    <a:bodyPr/>
                    <a:lstStyle/>
                    <a:p>
                      <a:pPr algn="ctr"/>
                      <a:r>
                        <a:rPr lang="en-US" sz="1400" dirty="0" smtClean="0"/>
                        <a:t>Granularity</a:t>
                      </a:r>
                      <a:endParaRPr lang="en-US" sz="1400" dirty="0"/>
                    </a:p>
                  </a:txBody>
                  <a:tcPr/>
                </a:tc>
                <a:tc>
                  <a:txBody>
                    <a:bodyPr/>
                    <a:lstStyle/>
                    <a:p>
                      <a:pPr algn="ctr"/>
                      <a:r>
                        <a:rPr lang="en-US" sz="1400" dirty="0" smtClean="0"/>
                        <a:t>Availability</a:t>
                      </a:r>
                      <a:endParaRPr lang="en-US" sz="1400" dirty="0"/>
                    </a:p>
                  </a:txBody>
                  <a:tcPr/>
                </a:tc>
                <a:tc>
                  <a:txBody>
                    <a:bodyPr/>
                    <a:lstStyle/>
                    <a:p>
                      <a:pPr algn="ctr"/>
                      <a:r>
                        <a:rPr lang="en-US" sz="1400" dirty="0" smtClean="0"/>
                        <a:t>Ease of Use</a:t>
                      </a:r>
                      <a:endParaRPr lang="en-US" sz="1400" dirty="0"/>
                    </a:p>
                  </a:txBody>
                  <a:tcPr/>
                </a:tc>
              </a:tr>
              <a:tr h="738889">
                <a:tc>
                  <a:txBody>
                    <a:bodyPr/>
                    <a:lstStyle/>
                    <a:p>
                      <a:r>
                        <a:rPr lang="en-US" sz="1100" dirty="0" smtClean="0"/>
                        <a:t>Circuit</a:t>
                      </a:r>
                      <a:r>
                        <a:rPr lang="en-US" sz="1100" baseline="0" dirty="0" smtClean="0"/>
                        <a:t> Capacity/</a:t>
                      </a:r>
                    </a:p>
                    <a:p>
                      <a:r>
                        <a:rPr lang="en-US" sz="1100" baseline="0" dirty="0" smtClean="0"/>
                        <a:t>Design Criteria</a:t>
                      </a:r>
                      <a:endParaRPr lang="en-US" sz="1100" dirty="0"/>
                    </a:p>
                  </a:txBody>
                  <a:tcPr/>
                </a:tc>
                <a:tc>
                  <a:txBody>
                    <a:bodyPr/>
                    <a:lstStyle/>
                    <a:p>
                      <a:r>
                        <a:rPr lang="en-US" sz="1100" dirty="0" smtClean="0"/>
                        <a:t>Static</a:t>
                      </a:r>
                      <a:r>
                        <a:rPr lang="en-US" sz="1100" baseline="0" dirty="0" smtClean="0"/>
                        <a:t>  (updated as projects are implemented)</a:t>
                      </a:r>
                      <a:endParaRPr lang="en-US" sz="1100" dirty="0"/>
                    </a:p>
                  </a:txBody>
                  <a:tcPr/>
                </a:tc>
                <a:tc>
                  <a:txBody>
                    <a:bodyPr/>
                    <a:lstStyle/>
                    <a:p>
                      <a:r>
                        <a:rPr lang="en-US" sz="1100" dirty="0" smtClean="0"/>
                        <a:t>Feeder level</a:t>
                      </a:r>
                      <a:endParaRPr lang="en-US" sz="1100" dirty="0"/>
                    </a:p>
                  </a:txBody>
                  <a:tcPr/>
                </a:tc>
                <a:tc>
                  <a:txBody>
                    <a:bodyPr/>
                    <a:lstStyle/>
                    <a:p>
                      <a:r>
                        <a:rPr lang="en-US" sz="1100" dirty="0" smtClean="0"/>
                        <a:t>Currently available </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Tabular or</a:t>
                      </a:r>
                      <a:r>
                        <a:rPr lang="en-US" sz="1100" baseline="0" dirty="0" smtClean="0"/>
                        <a:t> Static Map</a:t>
                      </a:r>
                      <a:endParaRPr lang="en-US" sz="1100" dirty="0" smtClean="0"/>
                    </a:p>
                    <a:p>
                      <a:endParaRPr lang="en-US" sz="1100" dirty="0"/>
                    </a:p>
                  </a:txBody>
                  <a:tcPr/>
                </a:tc>
              </a:tr>
              <a:tr h="738889">
                <a:tc>
                  <a:txBody>
                    <a:bodyPr/>
                    <a:lstStyle/>
                    <a:p>
                      <a:r>
                        <a:rPr lang="en-US" sz="1100" dirty="0" smtClean="0"/>
                        <a:t>Physical </a:t>
                      </a:r>
                      <a:r>
                        <a:rPr lang="en-US" sz="1100" baseline="0" dirty="0" smtClean="0"/>
                        <a:t>Attributes</a:t>
                      </a:r>
                      <a:endParaRPr lang="en-US" sz="1100" dirty="0"/>
                    </a:p>
                  </a:txBody>
                  <a:tcPr/>
                </a:tc>
                <a:tc>
                  <a:txBody>
                    <a:bodyPr/>
                    <a:lstStyle/>
                    <a:p>
                      <a:r>
                        <a:rPr lang="en-US" sz="1100" dirty="0" smtClean="0"/>
                        <a:t>Static</a:t>
                      </a:r>
                      <a:r>
                        <a:rPr lang="en-US" sz="1100" baseline="0" dirty="0" smtClean="0"/>
                        <a:t>  (updated as projects are implemented)</a:t>
                      </a:r>
                      <a:endParaRPr lang="en-US" sz="1100" dirty="0"/>
                    </a:p>
                  </a:txBody>
                  <a:tcPr/>
                </a:tc>
                <a:tc>
                  <a:txBody>
                    <a:bodyPr/>
                    <a:lstStyle/>
                    <a:p>
                      <a:r>
                        <a:rPr lang="en-US" sz="1100" dirty="0" smtClean="0"/>
                        <a:t>Node level</a:t>
                      </a:r>
                      <a:endParaRPr lang="en-US" sz="1100" dirty="0"/>
                    </a:p>
                  </a:txBody>
                  <a:tcPr/>
                </a:tc>
                <a:tc>
                  <a:txBody>
                    <a:bodyPr/>
                    <a:lstStyle/>
                    <a:p>
                      <a:r>
                        <a:rPr lang="en-US" sz="1100" dirty="0" smtClean="0"/>
                        <a:t>NDA; secure access required</a:t>
                      </a:r>
                      <a:endParaRPr lang="en-US" sz="1100" dirty="0"/>
                    </a:p>
                  </a:txBody>
                  <a:tcPr/>
                </a:tc>
                <a:tc>
                  <a:txBody>
                    <a:bodyPr/>
                    <a:lstStyle/>
                    <a:p>
                      <a:r>
                        <a:rPr lang="en-US" sz="1100" dirty="0" smtClean="0"/>
                        <a:t>Within circuit models</a:t>
                      </a:r>
                      <a:endParaRPr lang="en-US" sz="1100" dirty="0"/>
                    </a:p>
                  </a:txBody>
                  <a:tcPr/>
                </a:tc>
              </a:tr>
              <a:tr h="738889">
                <a:tc>
                  <a:txBody>
                    <a:bodyPr/>
                    <a:lstStyle/>
                    <a:p>
                      <a:r>
                        <a:rPr lang="en-US" sz="1100" dirty="0" smtClean="0"/>
                        <a:t>Protective devices</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Static</a:t>
                      </a:r>
                      <a:r>
                        <a:rPr lang="en-US" sz="1100" baseline="0" dirty="0" smtClean="0"/>
                        <a:t>  (updated as projects are implemented)</a:t>
                      </a:r>
                      <a:endParaRPr lang="en-US" sz="1100" dirty="0" smtClean="0"/>
                    </a:p>
                    <a:p>
                      <a:endParaRPr lang="en-US" sz="1100" dirty="0"/>
                    </a:p>
                  </a:txBody>
                  <a:tcPr/>
                </a:tc>
                <a:tc>
                  <a:txBody>
                    <a:bodyPr/>
                    <a:lstStyle/>
                    <a:p>
                      <a:r>
                        <a:rPr lang="en-US" sz="1100" dirty="0" smtClean="0"/>
                        <a:t>Feeder level</a:t>
                      </a:r>
                      <a:endParaRPr lang="en-US" sz="1100" dirty="0"/>
                    </a:p>
                  </a:txBody>
                  <a:tcPr/>
                </a:tc>
                <a:tc>
                  <a:txBody>
                    <a:bodyPr/>
                    <a:lstStyle/>
                    <a:p>
                      <a:r>
                        <a:rPr lang="en-US" sz="1100" dirty="0" smtClean="0"/>
                        <a:t>NDA; secure access required</a:t>
                      </a:r>
                      <a:endParaRPr lang="en-US" sz="1100" dirty="0"/>
                    </a:p>
                  </a:txBody>
                  <a:tcPr/>
                </a:tc>
                <a:tc>
                  <a:txBody>
                    <a:bodyPr/>
                    <a:lstStyle/>
                    <a:p>
                      <a:r>
                        <a:rPr lang="en-US" sz="1100" dirty="0" smtClean="0"/>
                        <a:t>Within</a:t>
                      </a:r>
                      <a:r>
                        <a:rPr lang="en-US" sz="1100" baseline="0" dirty="0" smtClean="0"/>
                        <a:t> circuit models</a:t>
                      </a:r>
                      <a:endParaRPr lang="en-US" sz="1100" dirty="0"/>
                    </a:p>
                  </a:txBody>
                  <a:tcPr/>
                </a:tc>
              </a:tr>
              <a:tr h="738889">
                <a:tc>
                  <a:txBody>
                    <a:bodyPr/>
                    <a:lstStyle/>
                    <a:p>
                      <a:r>
                        <a:rPr lang="en-US" sz="1100" dirty="0" smtClean="0"/>
                        <a:t>Voltage profile</a:t>
                      </a:r>
                      <a:endParaRPr lang="en-US" sz="1100" dirty="0"/>
                    </a:p>
                  </a:txBody>
                  <a:tcPr/>
                </a:tc>
                <a:tc>
                  <a:txBody>
                    <a:bodyPr/>
                    <a:lstStyle/>
                    <a:p>
                      <a:r>
                        <a:rPr lang="en-US" sz="1100" dirty="0" smtClean="0"/>
                        <a:t>Static (updated as projects are implemented and with changes in load information)</a:t>
                      </a:r>
                      <a:endParaRPr lang="en-US" sz="1100" dirty="0"/>
                    </a:p>
                  </a:txBody>
                  <a:tcPr/>
                </a:tc>
                <a:tc>
                  <a:txBody>
                    <a:bodyPr/>
                    <a:lstStyle/>
                    <a:p>
                      <a:r>
                        <a:rPr lang="en-US" sz="1100" dirty="0" smtClean="0"/>
                        <a:t>Feeder</a:t>
                      </a:r>
                      <a:r>
                        <a:rPr lang="en-US" sz="1100" baseline="0" dirty="0" smtClean="0"/>
                        <a:t> level</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NDA; secure access required, Varies by utility and by circuit, not generally available or updated for all circuits</a:t>
                      </a:r>
                      <a:endParaRPr lang="en-US" sz="1100" dirty="0"/>
                    </a:p>
                  </a:txBody>
                  <a:tcPr/>
                </a:tc>
                <a:tc>
                  <a:txBody>
                    <a:bodyPr/>
                    <a:lstStyle/>
                    <a:p>
                      <a:r>
                        <a:rPr lang="en-US" sz="1100" dirty="0" smtClean="0"/>
                        <a:t>Within</a:t>
                      </a:r>
                      <a:r>
                        <a:rPr lang="en-US" sz="1100" baseline="0" dirty="0" smtClean="0"/>
                        <a:t> circuit models and would need to be updated more frequently </a:t>
                      </a:r>
                      <a:endParaRPr lang="en-US" sz="1100" dirty="0"/>
                    </a:p>
                  </a:txBody>
                  <a:tcPr/>
                </a:tc>
              </a:tr>
              <a:tr h="738889">
                <a:tc>
                  <a:txBody>
                    <a:bodyPr/>
                    <a:lstStyle/>
                    <a:p>
                      <a:r>
                        <a:rPr lang="en-US" sz="1100" dirty="0" smtClean="0"/>
                        <a:t>Circuit impedance models</a:t>
                      </a:r>
                      <a:endParaRPr lang="en-US" sz="11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Static</a:t>
                      </a:r>
                      <a:r>
                        <a:rPr lang="en-US" sz="1100" baseline="0" dirty="0" smtClean="0"/>
                        <a:t>  (updated as projects are implemented)</a:t>
                      </a:r>
                      <a:endParaRPr lang="en-US" sz="1100" dirty="0" smtClean="0"/>
                    </a:p>
                    <a:p>
                      <a:endParaRPr lang="en-US" sz="1100" dirty="0"/>
                    </a:p>
                  </a:txBody>
                  <a:tcPr/>
                </a:tc>
                <a:tc>
                  <a:txBody>
                    <a:bodyPr/>
                    <a:lstStyle/>
                    <a:p>
                      <a:r>
                        <a:rPr lang="en-US" sz="1100" dirty="0" smtClean="0"/>
                        <a:t>Feeder level</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NDA; secure access required, Varies by utility and by circuit, not generally available or updated for all circuits</a:t>
                      </a:r>
                    </a:p>
                  </a:txBody>
                  <a:tcPr/>
                </a:tc>
                <a:tc>
                  <a:txBody>
                    <a:bodyPr/>
                    <a:lstStyle/>
                    <a:p>
                      <a:r>
                        <a:rPr lang="en-US" sz="1100" dirty="0" smtClean="0"/>
                        <a:t>Within</a:t>
                      </a:r>
                      <a:r>
                        <a:rPr lang="en-US" sz="1100" baseline="0" dirty="0" smtClean="0"/>
                        <a:t> circuit models – would require further information to make usable</a:t>
                      </a:r>
                      <a:endParaRPr lang="en-US" sz="1100" dirty="0"/>
                    </a:p>
                  </a:txBody>
                  <a:tcPr/>
                </a:tc>
              </a:tr>
            </a:tbl>
          </a:graphicData>
        </a:graphic>
      </p:graphicFrame>
    </p:spTree>
    <p:extLst>
      <p:ext uri="{BB962C8B-B14F-4D97-AF65-F5344CB8AC3E}">
        <p14:creationId xmlns:p14="http://schemas.microsoft.com/office/powerpoint/2010/main" val="11957703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095" y="120389"/>
            <a:ext cx="8218842" cy="617192"/>
          </a:xfrm>
        </p:spPr>
        <p:txBody>
          <a:bodyPr/>
          <a:lstStyle/>
          <a:p>
            <a:r>
              <a:rPr lang="en-US" dirty="0"/>
              <a:t>Stakeholder Presentations on System Data</a:t>
            </a:r>
          </a:p>
        </p:txBody>
      </p:sp>
      <p:sp>
        <p:nvSpPr>
          <p:cNvPr id="3" name="Rectangle 2"/>
          <p:cNvSpPr/>
          <p:nvPr/>
        </p:nvSpPr>
        <p:spPr>
          <a:xfrm>
            <a:off x="2005854" y="1783586"/>
            <a:ext cx="5175324" cy="2554545"/>
          </a:xfrm>
          <a:prstGeom prst="rect">
            <a:avLst/>
          </a:prstGeom>
        </p:spPr>
        <p:txBody>
          <a:bodyPr wrap="square">
            <a:spAutoFit/>
          </a:bodyPr>
          <a:lstStyle/>
          <a:p>
            <a:pPr algn="ctr"/>
            <a:r>
              <a:rPr lang="en-US" sz="3200" dirty="0">
                <a:solidFill>
                  <a:srgbClr val="002060"/>
                </a:solidFill>
              </a:rPr>
              <a:t>EnerNOC</a:t>
            </a:r>
          </a:p>
          <a:p>
            <a:pPr algn="ctr"/>
            <a:r>
              <a:rPr lang="en-US" sz="3200" dirty="0">
                <a:solidFill>
                  <a:srgbClr val="002060"/>
                </a:solidFill>
              </a:rPr>
              <a:t>NRG Energy</a:t>
            </a:r>
          </a:p>
          <a:p>
            <a:pPr algn="ctr"/>
            <a:r>
              <a:rPr lang="en-US" sz="3200" dirty="0">
                <a:solidFill>
                  <a:srgbClr val="002060"/>
                </a:solidFill>
              </a:rPr>
              <a:t>Cypress Creek</a:t>
            </a:r>
          </a:p>
          <a:p>
            <a:pPr algn="ctr"/>
            <a:r>
              <a:rPr lang="en-US" sz="3200" dirty="0" smtClean="0">
                <a:solidFill>
                  <a:srgbClr val="002060"/>
                </a:solidFill>
              </a:rPr>
              <a:t>SolarCity</a:t>
            </a:r>
            <a:endParaRPr lang="en-US" sz="3200" dirty="0">
              <a:solidFill>
                <a:srgbClr val="002060"/>
              </a:solidFill>
            </a:endParaRPr>
          </a:p>
          <a:p>
            <a:pPr algn="ctr"/>
            <a:r>
              <a:rPr lang="en-US" sz="3200" dirty="0">
                <a:solidFill>
                  <a:srgbClr val="002060"/>
                </a:solidFill>
              </a:rPr>
              <a:t>Environmental Defense Fund</a:t>
            </a:r>
          </a:p>
        </p:txBody>
      </p:sp>
    </p:spTree>
    <p:extLst>
      <p:ext uri="{BB962C8B-B14F-4D97-AF65-F5344CB8AC3E}">
        <p14:creationId xmlns:p14="http://schemas.microsoft.com/office/powerpoint/2010/main" val="13625316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System Data Q&amp;A</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2400" dirty="0">
                <a:ln>
                  <a:solidFill>
                    <a:srgbClr val="002060"/>
                  </a:solidFill>
                </a:ln>
                <a:solidFill>
                  <a:schemeClr val="tx1"/>
                </a:solidFill>
                <a:ea typeface="Times New Roman"/>
                <a:cs typeface="Times New Roman"/>
              </a:rPr>
              <a:t>C</a:t>
            </a:r>
            <a:r>
              <a:rPr lang="en-US" sz="2400" dirty="0" smtClean="0">
                <a:ln>
                  <a:solidFill>
                    <a:srgbClr val="002060"/>
                  </a:solidFill>
                </a:ln>
                <a:solidFill>
                  <a:schemeClr val="tx1"/>
                </a:solidFill>
                <a:ea typeface="Times New Roman"/>
                <a:cs typeface="Times New Roman"/>
              </a:rPr>
              <a:t>o-led by Doug Ellman (SolarCity) &amp; Damian Sciano (Con Edison / O&amp;R)</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1866510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84094" y="1021399"/>
            <a:ext cx="8218843" cy="4993035"/>
          </a:xfrm>
        </p:spPr>
        <p:txBody>
          <a:bodyPr>
            <a:normAutofit fontScale="92500" lnSpcReduction="10000"/>
          </a:bodyPr>
          <a:lstStyle/>
          <a:p>
            <a:r>
              <a:rPr lang="en-US" sz="2000" dirty="0" smtClean="0"/>
              <a:t>The Final </a:t>
            </a:r>
            <a:r>
              <a:rPr lang="en-US" sz="2000" dirty="0"/>
              <a:t>DSIP Guidance envisions the Initial DSIPs </a:t>
            </a:r>
            <a:r>
              <a:rPr lang="en-US" sz="2000" dirty="0" smtClean="0"/>
              <a:t>and the jointly filed </a:t>
            </a:r>
            <a:r>
              <a:rPr lang="en-US" sz="2000" dirty="0"/>
              <a:t>Supplemental DSIP as coordinated vehicles by which “improved future planning and operations will be defined and implemented.”  </a:t>
            </a:r>
            <a:endParaRPr lang="en-US" sz="2000" dirty="0" smtClean="0"/>
          </a:p>
          <a:p>
            <a:r>
              <a:rPr lang="en-US" sz="2000" dirty="0" smtClean="0"/>
              <a:t>The Joint </a:t>
            </a:r>
            <a:r>
              <a:rPr lang="en-US" sz="2000" dirty="0"/>
              <a:t>Utilities’ </a:t>
            </a:r>
            <a:r>
              <a:rPr lang="en-US" sz="2000" dirty="0" smtClean="0"/>
              <a:t>filed a plan </a:t>
            </a:r>
            <a:r>
              <a:rPr lang="en-US" sz="2000" dirty="0"/>
              <a:t>for </a:t>
            </a:r>
            <a:r>
              <a:rPr lang="en-US" sz="2000" dirty="0" smtClean="0"/>
              <a:t>stakeholder engagement on May 2 that is “following </a:t>
            </a:r>
            <a:r>
              <a:rPr lang="en-US" sz="2000" dirty="0"/>
              <a:t>a coordinated pathway that addresses both the Initial DSIP and Supplemental DSIP, as well as ongoing </a:t>
            </a:r>
            <a:r>
              <a:rPr lang="en-US" sz="2000" dirty="0" smtClean="0"/>
              <a:t>engagement.”  </a:t>
            </a:r>
          </a:p>
          <a:p>
            <a:pPr lvl="1"/>
            <a:r>
              <a:rPr lang="en-US" sz="1600" dirty="0" smtClean="0"/>
              <a:t>For the </a:t>
            </a:r>
            <a:r>
              <a:rPr lang="en-US" sz="1600" u="sng" dirty="0" smtClean="0"/>
              <a:t>Initial DSIPs</a:t>
            </a:r>
            <a:r>
              <a:rPr lang="en-US" sz="1600" dirty="0" smtClean="0"/>
              <a:t>, each </a:t>
            </a:r>
            <a:r>
              <a:rPr lang="en-US" sz="1600" dirty="0"/>
              <a:t>utility </a:t>
            </a:r>
            <a:r>
              <a:rPr lang="en-US" sz="1600" dirty="0" smtClean="0"/>
              <a:t>convened at </a:t>
            </a:r>
            <a:r>
              <a:rPr lang="en-US" sz="1600" dirty="0"/>
              <a:t>least one workshop to engage stakeholders in the context of its specific </a:t>
            </a:r>
            <a:r>
              <a:rPr lang="en-US" sz="1600" dirty="0" smtClean="0"/>
              <a:t>Initial DSIP filing, and held an informational forum on February 29 focused on system planning.</a:t>
            </a:r>
          </a:p>
          <a:p>
            <a:pPr lvl="1"/>
            <a:r>
              <a:rPr lang="en-US" sz="1600" dirty="0" smtClean="0"/>
              <a:t>For the </a:t>
            </a:r>
            <a:r>
              <a:rPr lang="en-US" sz="1600" u="sng" dirty="0" smtClean="0"/>
              <a:t>Supplemental DSIP</a:t>
            </a:r>
            <a:r>
              <a:rPr lang="en-US" sz="1600" dirty="0" smtClean="0"/>
              <a:t>, the Joint Utilities have developed and are implementing a multi-tiered approach to stakeholder engagement that allows detailed discussion on technical topics within the timeline for the development of the Supplemental DSIP filing on Nov. 1, 2016.</a:t>
            </a:r>
          </a:p>
          <a:p>
            <a:pPr lvl="1"/>
            <a:r>
              <a:rPr lang="en-US" sz="1600" dirty="0"/>
              <a:t>It is anticipated that </a:t>
            </a:r>
            <a:r>
              <a:rPr lang="en-US" sz="1600" dirty="0" smtClean="0"/>
              <a:t>the stakeholder </a:t>
            </a:r>
            <a:r>
              <a:rPr lang="en-US" sz="1600" u="sng" dirty="0" smtClean="0"/>
              <a:t>Advisory </a:t>
            </a:r>
            <a:r>
              <a:rPr lang="en-US" sz="1600" u="sng" dirty="0"/>
              <a:t>Group</a:t>
            </a:r>
            <a:r>
              <a:rPr lang="en-US" sz="1600" dirty="0"/>
              <a:t> will continue to meet on an ongoing basis in support of future DSIP </a:t>
            </a:r>
            <a:r>
              <a:rPr lang="en-US" sz="1600" dirty="0" smtClean="0"/>
              <a:t>filings…membership </a:t>
            </a:r>
            <a:r>
              <a:rPr lang="en-US" sz="1600" dirty="0"/>
              <a:t>will be reviewed on an annual basis and potentially rotated to ensure representation across the breadth of stakeholders.</a:t>
            </a:r>
            <a:endParaRPr lang="en-US" sz="1600" dirty="0" smtClean="0"/>
          </a:p>
          <a:p>
            <a:r>
              <a:rPr lang="en-US" sz="2000" dirty="0" smtClean="0"/>
              <a:t>The Joint </a:t>
            </a:r>
            <a:r>
              <a:rPr lang="en-US" sz="2000" dirty="0"/>
              <a:t>Utilities have retained </a:t>
            </a:r>
            <a:r>
              <a:rPr lang="en-US" sz="2000" dirty="0" smtClean="0"/>
              <a:t>ICF International </a:t>
            </a:r>
            <a:r>
              <a:rPr lang="en-US" sz="2000" dirty="0"/>
              <a:t>to lead stakeholder engagement efforts. ICF brings experience advising </a:t>
            </a:r>
            <a:r>
              <a:rPr lang="en-US" sz="2000" dirty="0" smtClean="0"/>
              <a:t>prior working groups in NY and facilitating </a:t>
            </a:r>
            <a:r>
              <a:rPr lang="en-US" sz="2000" dirty="0"/>
              <a:t>the related stakeholder working groups underway in California</a:t>
            </a:r>
            <a:r>
              <a:rPr lang="en-US" sz="2000" dirty="0" smtClean="0"/>
              <a:t>. </a:t>
            </a:r>
          </a:p>
          <a:p>
            <a:pPr lvl="1"/>
            <a:r>
              <a:rPr lang="en-US" sz="1600" dirty="0" smtClean="0"/>
              <a:t>Stakeholders specifically pointed to California as an example of a successful model of utility-stakeholder discussions.</a:t>
            </a:r>
            <a:endParaRPr lang="en-US" sz="2000" dirty="0">
              <a:solidFill>
                <a:srgbClr val="FF0000"/>
              </a:solidFill>
            </a:endParaRPr>
          </a:p>
        </p:txBody>
      </p:sp>
      <p:sp>
        <p:nvSpPr>
          <p:cNvPr id="7" name="Title 6"/>
          <p:cNvSpPr>
            <a:spLocks noGrp="1"/>
          </p:cNvSpPr>
          <p:nvPr>
            <p:ph type="title"/>
          </p:nvPr>
        </p:nvSpPr>
        <p:spPr/>
        <p:txBody>
          <a:bodyPr/>
          <a:lstStyle/>
          <a:p>
            <a:r>
              <a:rPr lang="en-US" dirty="0" smtClean="0"/>
              <a:t>Joint Utilities Filed DSIP Stakeholder Engagement Plan</a:t>
            </a:r>
            <a:endParaRPr lang="en-US" dirty="0"/>
          </a:p>
        </p:txBody>
      </p:sp>
    </p:spTree>
    <p:extLst>
      <p:ext uri="{BB962C8B-B14F-4D97-AF65-F5344CB8AC3E}">
        <p14:creationId xmlns:p14="http://schemas.microsoft.com/office/powerpoint/2010/main" val="2203665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b="0" dirty="0" smtClean="0">
                <a:ln>
                  <a:solidFill>
                    <a:srgbClr val="002060"/>
                  </a:solidFill>
                </a:ln>
              </a:rPr>
              <a:t>Wrap-up</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31985026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11059"/>
            <a:ext cx="9144000" cy="1200329"/>
          </a:xfrm>
          <a:prstGeom prst="rect">
            <a:avLst/>
          </a:prstGeom>
          <a:noFill/>
        </p:spPr>
        <p:txBody>
          <a:bodyPr wrap="square" rtlCol="0">
            <a:spAutoFit/>
          </a:bodyPr>
          <a:lstStyle/>
          <a:p>
            <a:pPr algn="ctr"/>
            <a:r>
              <a:rPr lang="en-US" dirty="0" smtClean="0"/>
              <a:t>Please contact </a:t>
            </a:r>
            <a:r>
              <a:rPr lang="en-US" dirty="0" smtClean="0">
                <a:hlinkClick r:id="rId3"/>
              </a:rPr>
              <a:t>info@jointutilitiesofny.org</a:t>
            </a:r>
            <a:r>
              <a:rPr lang="en-US" dirty="0" smtClean="0"/>
              <a:t> </a:t>
            </a:r>
          </a:p>
          <a:p>
            <a:pPr algn="ctr"/>
            <a:r>
              <a:rPr lang="en-US" dirty="0" smtClean="0"/>
              <a:t>or </a:t>
            </a:r>
          </a:p>
          <a:p>
            <a:pPr algn="ctr"/>
            <a:r>
              <a:rPr lang="en-US" dirty="0" smtClean="0"/>
              <a:t>visit our website </a:t>
            </a:r>
            <a:r>
              <a:rPr lang="en-US" dirty="0" smtClean="0">
                <a:hlinkClick r:id="rId4"/>
              </a:rPr>
              <a:t>www.jointutilitiesofny.org</a:t>
            </a:r>
            <a:r>
              <a:rPr lang="en-US" dirty="0" smtClean="0"/>
              <a:t> for more information</a:t>
            </a:r>
          </a:p>
          <a:p>
            <a:pPr algn="ctr"/>
            <a:endParaRPr lang="en-US" dirty="0"/>
          </a:p>
        </p:txBody>
      </p:sp>
      <p:sp>
        <p:nvSpPr>
          <p:cNvPr id="3" name="TextBox 2"/>
          <p:cNvSpPr txBox="1"/>
          <p:nvPr/>
        </p:nvSpPr>
        <p:spPr>
          <a:xfrm>
            <a:off x="0" y="815545"/>
            <a:ext cx="9144000" cy="461665"/>
          </a:xfrm>
          <a:prstGeom prst="rect">
            <a:avLst/>
          </a:prstGeom>
          <a:noFill/>
        </p:spPr>
        <p:txBody>
          <a:bodyPr wrap="square" rtlCol="0">
            <a:spAutoFit/>
          </a:bodyPr>
          <a:lstStyle/>
          <a:p>
            <a:pPr algn="ctr"/>
            <a:r>
              <a:rPr lang="en-US" sz="2400" dirty="0" smtClean="0">
                <a:solidFill>
                  <a:srgbClr val="002060"/>
                </a:solidFill>
              </a:rPr>
              <a:t>Thank you for joining us!</a:t>
            </a:r>
            <a:endParaRPr lang="en-US" sz="2400" dirty="0">
              <a:solidFill>
                <a:srgbClr val="002060"/>
              </a:solidFill>
            </a:endParaRPr>
          </a:p>
        </p:txBody>
      </p:sp>
    </p:spTree>
    <p:extLst>
      <p:ext uri="{BB962C8B-B14F-4D97-AF65-F5344CB8AC3E}">
        <p14:creationId xmlns:p14="http://schemas.microsoft.com/office/powerpoint/2010/main" val="4034136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484094" y="1021399"/>
            <a:ext cx="8218843" cy="4993035"/>
          </a:xfrm>
        </p:spPr>
        <p:txBody>
          <a:bodyPr>
            <a:normAutofit/>
          </a:bodyPr>
          <a:lstStyle/>
          <a:p>
            <a:pPr lvl="0"/>
            <a:r>
              <a:rPr lang="en-US" sz="2400" dirty="0" smtClean="0"/>
              <a:t>The DSIP stakeholder </a:t>
            </a:r>
            <a:r>
              <a:rPr lang="en-US" sz="2400" dirty="0"/>
              <a:t>engagement process is intended to:</a:t>
            </a:r>
          </a:p>
          <a:p>
            <a:pPr lvl="1">
              <a:spcBef>
                <a:spcPts val="1000"/>
              </a:spcBef>
            </a:pPr>
            <a:r>
              <a:rPr lang="en-US" sz="2100" dirty="0"/>
              <a:t>P</a:t>
            </a:r>
            <a:r>
              <a:rPr lang="en-US" sz="2100" dirty="0" smtClean="0"/>
              <a:t>romote </a:t>
            </a:r>
            <a:r>
              <a:rPr lang="en-US" sz="2100" dirty="0"/>
              <a:t>utility/stakeholder relations and provide for greater transparency with respect to utility operations and planning </a:t>
            </a:r>
          </a:p>
          <a:p>
            <a:pPr lvl="1">
              <a:spcBef>
                <a:spcPts val="1000"/>
              </a:spcBef>
            </a:pPr>
            <a:r>
              <a:rPr lang="en-US" sz="2100" dirty="0" smtClean="0"/>
              <a:t>Allow </a:t>
            </a:r>
            <a:r>
              <a:rPr lang="en-US" sz="2100" dirty="0"/>
              <a:t>for adequate vetting of DSIP topics</a:t>
            </a:r>
          </a:p>
          <a:p>
            <a:pPr lvl="1">
              <a:spcBef>
                <a:spcPts val="1000"/>
              </a:spcBef>
            </a:pPr>
            <a:r>
              <a:rPr lang="en-US" sz="2100" dirty="0" smtClean="0"/>
              <a:t>Utilities/stakeholders expected to collaborate </a:t>
            </a:r>
            <a:r>
              <a:rPr lang="en-US" sz="2100" dirty="0"/>
              <a:t>to determine the types, level, amount and format of data and information to be provided.</a:t>
            </a:r>
          </a:p>
          <a:p>
            <a:r>
              <a:rPr lang="en-US" sz="2400" dirty="0" smtClean="0"/>
              <a:t>Stakeholder </a:t>
            </a:r>
            <a:r>
              <a:rPr lang="en-US" sz="2400" dirty="0"/>
              <a:t>engagement will continue into the future, beyond the first round of utility DSIP filings. </a:t>
            </a:r>
          </a:p>
          <a:p>
            <a:pPr lvl="1">
              <a:spcBef>
                <a:spcPts val="1000"/>
              </a:spcBef>
            </a:pPr>
            <a:r>
              <a:rPr lang="en-US" sz="2100" dirty="0" smtClean="0"/>
              <a:t>Process </a:t>
            </a:r>
            <a:r>
              <a:rPr lang="en-US" sz="2100" dirty="0"/>
              <a:t>for stakeholder comment on the DSIP filings </a:t>
            </a:r>
            <a:r>
              <a:rPr lang="en-US" sz="2100" dirty="0" smtClean="0"/>
              <a:t>will </a:t>
            </a:r>
            <a:r>
              <a:rPr lang="en-US" sz="2100" dirty="0"/>
              <a:t>be set forth pursuant to public notice </a:t>
            </a:r>
          </a:p>
        </p:txBody>
      </p:sp>
      <p:sp>
        <p:nvSpPr>
          <p:cNvPr id="7" name="Title 6"/>
          <p:cNvSpPr>
            <a:spLocks noGrp="1"/>
          </p:cNvSpPr>
          <p:nvPr>
            <p:ph type="title"/>
          </p:nvPr>
        </p:nvSpPr>
        <p:spPr/>
        <p:txBody>
          <a:bodyPr/>
          <a:lstStyle/>
          <a:p>
            <a:r>
              <a:rPr lang="en-US" dirty="0" smtClean="0"/>
              <a:t>DSIP Stakeholder Engagement Objectives</a:t>
            </a:r>
            <a:endParaRPr lang="en-US" dirty="0"/>
          </a:p>
        </p:txBody>
      </p:sp>
    </p:spTree>
    <p:extLst>
      <p:ext uri="{BB962C8B-B14F-4D97-AF65-F5344CB8AC3E}">
        <p14:creationId xmlns:p14="http://schemas.microsoft.com/office/powerpoint/2010/main" val="4277596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510990" y="892435"/>
            <a:ext cx="8218843" cy="5208820"/>
          </a:xfrm>
        </p:spPr>
        <p:txBody>
          <a:bodyPr>
            <a:noAutofit/>
          </a:bodyPr>
          <a:lstStyle/>
          <a:p>
            <a:pPr>
              <a:lnSpc>
                <a:spcPct val="100000"/>
              </a:lnSpc>
              <a:spcBef>
                <a:spcPts val="0"/>
              </a:spcBef>
              <a:spcAft>
                <a:spcPts val="600"/>
              </a:spcAft>
            </a:pPr>
            <a:r>
              <a:rPr lang="en-US" sz="2000" dirty="0" smtClean="0"/>
              <a:t>The Advisory Group, an ongoing group, comprised </a:t>
            </a:r>
            <a:r>
              <a:rPr lang="en-US" sz="2000" dirty="0"/>
              <a:t>of approximately </a:t>
            </a:r>
            <a:r>
              <a:rPr lang="en-US" sz="2000" dirty="0" smtClean="0"/>
              <a:t>15 organizations </a:t>
            </a:r>
            <a:r>
              <a:rPr lang="en-US" sz="2000" dirty="0"/>
              <a:t>representative of the breadth of stakeholders that are a party to the </a:t>
            </a:r>
            <a:r>
              <a:rPr lang="en-US" sz="2000" dirty="0" smtClean="0"/>
              <a:t>proceeding created to guide the engagement process. </a:t>
            </a:r>
          </a:p>
          <a:p>
            <a:pPr lvl="1">
              <a:lnSpc>
                <a:spcPct val="100000"/>
              </a:lnSpc>
              <a:spcBef>
                <a:spcPts val="0"/>
              </a:spcBef>
              <a:spcAft>
                <a:spcPts val="600"/>
              </a:spcAft>
            </a:pPr>
            <a:r>
              <a:rPr lang="en-US" sz="1800" dirty="0" smtClean="0"/>
              <a:t>Includes Commission </a:t>
            </a:r>
            <a:r>
              <a:rPr lang="en-US" sz="1800" dirty="0"/>
              <a:t>staff, DER providers, public utilities, </a:t>
            </a:r>
            <a:r>
              <a:rPr lang="en-US" sz="1800" dirty="0" smtClean="0"/>
              <a:t>and </a:t>
            </a:r>
            <a:r>
              <a:rPr lang="en-US" sz="1800" dirty="0"/>
              <a:t>organizations representing large customers, residential and small commercial customers, </a:t>
            </a:r>
            <a:r>
              <a:rPr lang="en-US" sz="1800" dirty="0" smtClean="0"/>
              <a:t>wholesale </a:t>
            </a:r>
            <a:r>
              <a:rPr lang="en-US" sz="1800" dirty="0"/>
              <a:t>market and retailers and environmental advocates</a:t>
            </a:r>
            <a:r>
              <a:rPr lang="en-US" sz="1800" dirty="0" smtClean="0"/>
              <a:t>.</a:t>
            </a:r>
          </a:p>
          <a:p>
            <a:pPr>
              <a:lnSpc>
                <a:spcPct val="100000"/>
              </a:lnSpc>
              <a:spcBef>
                <a:spcPts val="0"/>
              </a:spcBef>
              <a:spcAft>
                <a:spcPts val="600"/>
              </a:spcAft>
            </a:pPr>
            <a:r>
              <a:rPr lang="en-US" sz="2000" dirty="0" smtClean="0"/>
              <a:t>Engagement </a:t>
            </a:r>
            <a:r>
              <a:rPr lang="en-US" sz="2000" dirty="0"/>
              <a:t>Groups </a:t>
            </a:r>
            <a:r>
              <a:rPr lang="en-US" sz="2000" dirty="0" smtClean="0"/>
              <a:t>now through August are </a:t>
            </a:r>
            <a:r>
              <a:rPr lang="en-US" sz="2000" dirty="0"/>
              <a:t>intended to foster shared understanding on the technical details and strive toward common ground through </a:t>
            </a:r>
            <a:r>
              <a:rPr lang="en-US" sz="2000" dirty="0" smtClean="0"/>
              <a:t>discussion </a:t>
            </a:r>
            <a:r>
              <a:rPr lang="en-US" sz="2000" dirty="0"/>
              <a:t>and feedback.  The Groups are organized around the </a:t>
            </a:r>
            <a:r>
              <a:rPr lang="en-US" sz="2000" dirty="0" smtClean="0"/>
              <a:t>topic </a:t>
            </a:r>
            <a:r>
              <a:rPr lang="en-US" sz="2000" dirty="0"/>
              <a:t>categories included in the </a:t>
            </a:r>
            <a:r>
              <a:rPr lang="en-US" sz="2000" dirty="0" smtClean="0"/>
              <a:t>Final DSIP Guidance.</a:t>
            </a:r>
          </a:p>
          <a:p>
            <a:pPr lvl="1">
              <a:lnSpc>
                <a:spcPct val="100000"/>
              </a:lnSpc>
              <a:spcBef>
                <a:spcPts val="0"/>
              </a:spcBef>
              <a:spcAft>
                <a:spcPts val="600"/>
              </a:spcAft>
            </a:pPr>
            <a:r>
              <a:rPr lang="en-US" sz="1800" dirty="0" smtClean="0"/>
              <a:t>Engagement groups are open to participation by all stakeholders through in-person and virtual meetings</a:t>
            </a:r>
          </a:p>
          <a:p>
            <a:pPr>
              <a:lnSpc>
                <a:spcPct val="100000"/>
              </a:lnSpc>
              <a:spcBef>
                <a:spcPts val="0"/>
              </a:spcBef>
              <a:spcAft>
                <a:spcPts val="600"/>
              </a:spcAft>
            </a:pPr>
            <a:r>
              <a:rPr lang="en-US" sz="2000" dirty="0" smtClean="0"/>
              <a:t>Engagement Conferences in July, August and September open to participation by all stakeholders for the JU to share updates on the various topics in development for the SDSIP and to solicit feedback from stakeholders. </a:t>
            </a:r>
            <a:endParaRPr lang="en-US" sz="2000" dirty="0"/>
          </a:p>
        </p:txBody>
      </p:sp>
      <p:sp>
        <p:nvSpPr>
          <p:cNvPr id="7" name="Title 6"/>
          <p:cNvSpPr>
            <a:spLocks noGrp="1"/>
          </p:cNvSpPr>
          <p:nvPr>
            <p:ph type="title"/>
          </p:nvPr>
        </p:nvSpPr>
        <p:spPr/>
        <p:txBody>
          <a:bodyPr/>
          <a:lstStyle/>
          <a:p>
            <a:r>
              <a:rPr lang="en-US" dirty="0"/>
              <a:t>Supplemental </a:t>
            </a:r>
            <a:r>
              <a:rPr lang="en-US" dirty="0" smtClean="0"/>
              <a:t>DSIP Engagement Structure</a:t>
            </a:r>
            <a:endParaRPr lang="en-US" dirty="0"/>
          </a:p>
        </p:txBody>
      </p:sp>
    </p:spTree>
    <p:extLst>
      <p:ext uri="{BB962C8B-B14F-4D97-AF65-F5344CB8AC3E}">
        <p14:creationId xmlns:p14="http://schemas.microsoft.com/office/powerpoint/2010/main" val="405720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Process Overview</a:t>
            </a:r>
            <a:endParaRPr lang="en-US" dirty="0"/>
          </a:p>
        </p:txBody>
      </p:sp>
      <p:sp>
        <p:nvSpPr>
          <p:cNvPr id="82" name="TextBox 81"/>
          <p:cNvSpPr txBox="1"/>
          <p:nvPr/>
        </p:nvSpPr>
        <p:spPr>
          <a:xfrm>
            <a:off x="484095" y="5473466"/>
            <a:ext cx="8250382" cy="553998"/>
          </a:xfrm>
          <a:prstGeom prst="rect">
            <a:avLst/>
          </a:prstGeom>
          <a:noFill/>
        </p:spPr>
        <p:txBody>
          <a:bodyPr wrap="square" rtlCol="0">
            <a:spAutoFit/>
          </a:bodyPr>
          <a:lstStyle/>
          <a:p>
            <a:r>
              <a:rPr lang="en-US" sz="1000" dirty="0"/>
              <a:t>*Initial DSIP engagements dates based on individual JU workshop schedule during this </a:t>
            </a:r>
            <a:r>
              <a:rPr lang="en-US" sz="1000" dirty="0" smtClean="0"/>
              <a:t>period. **ITWG beginning in March, EG begins in May.</a:t>
            </a:r>
            <a:endParaRPr lang="en-US" sz="1000" dirty="0"/>
          </a:p>
          <a:p>
            <a:r>
              <a:rPr lang="en-US" sz="1000" dirty="0" smtClean="0"/>
              <a:t>*** </a:t>
            </a:r>
            <a:r>
              <a:rPr lang="en-US" sz="1000" dirty="0"/>
              <a:t>Stakeholder technical conferences to engage a wider set of participants to inform technical discussions and share Engagement Group results, as needed and in consultation with the Advisory </a:t>
            </a:r>
            <a:r>
              <a:rPr lang="en-US" sz="1000" dirty="0" smtClean="0"/>
              <a:t>Group…dates TBD.</a:t>
            </a:r>
            <a:endParaRPr lang="en-US" sz="1000" dirty="0"/>
          </a:p>
        </p:txBody>
      </p:sp>
      <p:sp>
        <p:nvSpPr>
          <p:cNvPr id="83" name="TextBox 82"/>
          <p:cNvSpPr txBox="1"/>
          <p:nvPr/>
        </p:nvSpPr>
        <p:spPr>
          <a:xfrm>
            <a:off x="3628980" y="5833990"/>
            <a:ext cx="5425902" cy="276999"/>
          </a:xfrm>
          <a:prstGeom prst="rect">
            <a:avLst/>
          </a:prstGeom>
          <a:noFill/>
        </p:spPr>
        <p:txBody>
          <a:bodyPr wrap="square" rtlCol="0">
            <a:spAutoFit/>
          </a:bodyPr>
          <a:lstStyle/>
          <a:p>
            <a:r>
              <a:rPr lang="en-US" sz="1200" i="1" dirty="0"/>
              <a:t>Source: Plan for stakeholder engagement process as reflected in May 5</a:t>
            </a:r>
            <a:r>
              <a:rPr lang="en-US" sz="1200" i="1" baseline="30000" dirty="0"/>
              <a:t>th</a:t>
            </a:r>
            <a:r>
              <a:rPr lang="en-US" sz="1200" i="1" dirty="0"/>
              <a:t> DSIP filing</a:t>
            </a:r>
          </a:p>
        </p:txBody>
      </p:sp>
      <p:sp>
        <p:nvSpPr>
          <p:cNvPr id="84" name="TextBox 83"/>
          <p:cNvSpPr txBox="1"/>
          <p:nvPr/>
        </p:nvSpPr>
        <p:spPr>
          <a:xfrm>
            <a:off x="3044537" y="858028"/>
            <a:ext cx="3813464" cy="338554"/>
          </a:xfrm>
          <a:prstGeom prst="rect">
            <a:avLst/>
          </a:prstGeom>
          <a:noFill/>
        </p:spPr>
        <p:txBody>
          <a:bodyPr wrap="square" rtlCol="0">
            <a:spAutoFit/>
          </a:bodyPr>
          <a:lstStyle/>
          <a:p>
            <a:r>
              <a:rPr lang="en-US" sz="1600" b="1" dirty="0">
                <a:solidFill>
                  <a:srgbClr val="002060"/>
                </a:solidFill>
              </a:rPr>
              <a:t>Stakeholder Engagement Schedule</a:t>
            </a:r>
          </a:p>
        </p:txBody>
      </p:sp>
      <p:sp>
        <p:nvSpPr>
          <p:cNvPr id="85" name="Rectangle 84"/>
          <p:cNvSpPr/>
          <p:nvPr/>
        </p:nvSpPr>
        <p:spPr>
          <a:xfrm>
            <a:off x="91348" y="3248750"/>
            <a:ext cx="8963852" cy="16143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91348" y="2200806"/>
            <a:ext cx="8963852" cy="4204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700677" y="1591106"/>
            <a:ext cx="8341372" cy="25034"/>
          </a:xfrm>
          <a:prstGeom prst="line">
            <a:avLst/>
          </a:prstGeom>
          <a:ln w="38100">
            <a:solidFill>
              <a:schemeClr val="accent1">
                <a:lumMod val="60000"/>
                <a:lumOff val="4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255658"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870346"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2569169"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3252515"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3965283" y="1515524"/>
            <a:ext cx="0" cy="166255"/>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46653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062667" y="1270111"/>
            <a:ext cx="466040" cy="246221"/>
          </a:xfrm>
          <a:prstGeom prst="rect">
            <a:avLst/>
          </a:prstGeom>
          <a:noFill/>
        </p:spPr>
        <p:txBody>
          <a:bodyPr wrap="square" rtlCol="0">
            <a:spAutoFit/>
          </a:bodyPr>
          <a:lstStyle/>
          <a:p>
            <a:pPr algn="ctr"/>
            <a:r>
              <a:rPr lang="en-US" sz="1000" b="1" dirty="0"/>
              <a:t>Feb</a:t>
            </a:r>
          </a:p>
        </p:txBody>
      </p:sp>
      <p:sp>
        <p:nvSpPr>
          <p:cNvPr id="96" name="TextBox 95"/>
          <p:cNvSpPr txBox="1"/>
          <p:nvPr/>
        </p:nvSpPr>
        <p:spPr>
          <a:xfrm>
            <a:off x="1637137" y="1270111"/>
            <a:ext cx="466040" cy="246221"/>
          </a:xfrm>
          <a:prstGeom prst="rect">
            <a:avLst/>
          </a:prstGeom>
          <a:noFill/>
        </p:spPr>
        <p:txBody>
          <a:bodyPr wrap="square" rtlCol="0">
            <a:spAutoFit/>
          </a:bodyPr>
          <a:lstStyle/>
          <a:p>
            <a:pPr algn="ctr"/>
            <a:r>
              <a:rPr lang="en-US" sz="1000" b="1" dirty="0"/>
              <a:t>Mar</a:t>
            </a:r>
          </a:p>
        </p:txBody>
      </p:sp>
      <p:sp>
        <p:nvSpPr>
          <p:cNvPr id="97" name="TextBox 96"/>
          <p:cNvSpPr txBox="1"/>
          <p:nvPr/>
        </p:nvSpPr>
        <p:spPr>
          <a:xfrm>
            <a:off x="2336149" y="1270111"/>
            <a:ext cx="466040" cy="246221"/>
          </a:xfrm>
          <a:prstGeom prst="rect">
            <a:avLst/>
          </a:prstGeom>
          <a:noFill/>
        </p:spPr>
        <p:txBody>
          <a:bodyPr wrap="square" rtlCol="0">
            <a:spAutoFit/>
          </a:bodyPr>
          <a:lstStyle/>
          <a:p>
            <a:pPr algn="ctr"/>
            <a:r>
              <a:rPr lang="en-US" sz="1000" b="1" dirty="0"/>
              <a:t>Apr</a:t>
            </a:r>
          </a:p>
        </p:txBody>
      </p:sp>
      <p:sp>
        <p:nvSpPr>
          <p:cNvPr id="98" name="TextBox 97"/>
          <p:cNvSpPr txBox="1"/>
          <p:nvPr/>
        </p:nvSpPr>
        <p:spPr>
          <a:xfrm>
            <a:off x="3019495" y="1270111"/>
            <a:ext cx="466040" cy="246221"/>
          </a:xfrm>
          <a:prstGeom prst="rect">
            <a:avLst/>
          </a:prstGeom>
          <a:noFill/>
        </p:spPr>
        <p:txBody>
          <a:bodyPr wrap="square" rtlCol="0">
            <a:spAutoFit/>
          </a:bodyPr>
          <a:lstStyle/>
          <a:p>
            <a:pPr algn="ctr"/>
            <a:r>
              <a:rPr lang="en-US" sz="1000" b="1" dirty="0"/>
              <a:t>May</a:t>
            </a:r>
          </a:p>
        </p:txBody>
      </p:sp>
      <p:sp>
        <p:nvSpPr>
          <p:cNvPr id="99" name="TextBox 98"/>
          <p:cNvSpPr txBox="1"/>
          <p:nvPr/>
        </p:nvSpPr>
        <p:spPr>
          <a:xfrm>
            <a:off x="3732263" y="1270111"/>
            <a:ext cx="466040" cy="246221"/>
          </a:xfrm>
          <a:prstGeom prst="rect">
            <a:avLst/>
          </a:prstGeom>
          <a:noFill/>
        </p:spPr>
        <p:txBody>
          <a:bodyPr wrap="square" rtlCol="0">
            <a:spAutoFit/>
          </a:bodyPr>
          <a:lstStyle/>
          <a:p>
            <a:pPr algn="ctr"/>
            <a:r>
              <a:rPr lang="en-US" sz="1000" b="1" dirty="0"/>
              <a:t>Jun</a:t>
            </a:r>
          </a:p>
        </p:txBody>
      </p:sp>
      <p:sp>
        <p:nvSpPr>
          <p:cNvPr id="100" name="TextBox 99"/>
          <p:cNvSpPr txBox="1"/>
          <p:nvPr/>
        </p:nvSpPr>
        <p:spPr>
          <a:xfrm>
            <a:off x="4432357" y="1270111"/>
            <a:ext cx="466040" cy="246221"/>
          </a:xfrm>
          <a:prstGeom prst="rect">
            <a:avLst/>
          </a:prstGeom>
          <a:noFill/>
        </p:spPr>
        <p:txBody>
          <a:bodyPr wrap="square" rtlCol="0">
            <a:spAutoFit/>
          </a:bodyPr>
          <a:lstStyle/>
          <a:p>
            <a:pPr algn="ctr"/>
            <a:r>
              <a:rPr lang="en-US" sz="1000" b="1" dirty="0"/>
              <a:t>Jul</a:t>
            </a:r>
          </a:p>
        </p:txBody>
      </p:sp>
      <p:cxnSp>
        <p:nvCxnSpPr>
          <p:cNvPr id="101" name="Straight Connector 100"/>
          <p:cNvCxnSpPr/>
          <p:nvPr/>
        </p:nvCxnSpPr>
        <p:spPr>
          <a:xfrm>
            <a:off x="5347728"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114708" y="1270111"/>
            <a:ext cx="466040" cy="246221"/>
          </a:xfrm>
          <a:prstGeom prst="rect">
            <a:avLst/>
          </a:prstGeom>
          <a:noFill/>
        </p:spPr>
        <p:txBody>
          <a:bodyPr wrap="square" rtlCol="0">
            <a:spAutoFit/>
          </a:bodyPr>
          <a:lstStyle/>
          <a:p>
            <a:pPr algn="ctr"/>
            <a:r>
              <a:rPr lang="en-US" sz="1000" b="1" dirty="0"/>
              <a:t>Aug</a:t>
            </a:r>
          </a:p>
        </p:txBody>
      </p:sp>
      <p:cxnSp>
        <p:nvCxnSpPr>
          <p:cNvPr id="103" name="Straight Connector 102"/>
          <p:cNvCxnSpPr/>
          <p:nvPr/>
        </p:nvCxnSpPr>
        <p:spPr>
          <a:xfrm>
            <a:off x="6030079"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5804788" y="1270110"/>
            <a:ext cx="466040" cy="246221"/>
          </a:xfrm>
          <a:prstGeom prst="rect">
            <a:avLst/>
          </a:prstGeom>
          <a:noFill/>
        </p:spPr>
        <p:txBody>
          <a:bodyPr wrap="square" rtlCol="0">
            <a:spAutoFit/>
          </a:bodyPr>
          <a:lstStyle/>
          <a:p>
            <a:pPr algn="ctr"/>
            <a:r>
              <a:rPr lang="en-US" sz="1000" b="1" dirty="0"/>
              <a:t>Sep</a:t>
            </a:r>
          </a:p>
        </p:txBody>
      </p:sp>
      <p:cxnSp>
        <p:nvCxnSpPr>
          <p:cNvPr id="105" name="Straight Connector 104"/>
          <p:cNvCxnSpPr/>
          <p:nvPr/>
        </p:nvCxnSpPr>
        <p:spPr>
          <a:xfrm>
            <a:off x="6712430"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6479410" y="1270111"/>
            <a:ext cx="466040" cy="246221"/>
          </a:xfrm>
          <a:prstGeom prst="rect">
            <a:avLst/>
          </a:prstGeom>
          <a:noFill/>
        </p:spPr>
        <p:txBody>
          <a:bodyPr wrap="square" rtlCol="0">
            <a:spAutoFit/>
          </a:bodyPr>
          <a:lstStyle/>
          <a:p>
            <a:pPr algn="ctr"/>
            <a:r>
              <a:rPr lang="en-US" sz="1000" b="1" dirty="0"/>
              <a:t>Oct</a:t>
            </a:r>
          </a:p>
        </p:txBody>
      </p:sp>
      <p:cxnSp>
        <p:nvCxnSpPr>
          <p:cNvPr id="107" name="Straight Connector 106"/>
          <p:cNvCxnSpPr/>
          <p:nvPr/>
        </p:nvCxnSpPr>
        <p:spPr>
          <a:xfrm>
            <a:off x="7394781"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161761" y="1270111"/>
            <a:ext cx="466040" cy="246221"/>
          </a:xfrm>
          <a:prstGeom prst="rect">
            <a:avLst/>
          </a:prstGeom>
          <a:noFill/>
        </p:spPr>
        <p:txBody>
          <a:bodyPr wrap="square" rtlCol="0">
            <a:spAutoFit/>
          </a:bodyPr>
          <a:lstStyle/>
          <a:p>
            <a:pPr algn="ctr"/>
            <a:r>
              <a:rPr lang="en-US" sz="1000" b="1" dirty="0"/>
              <a:t>Nov</a:t>
            </a:r>
          </a:p>
        </p:txBody>
      </p:sp>
      <p:cxnSp>
        <p:nvCxnSpPr>
          <p:cNvPr id="109" name="Straight Connector 108"/>
          <p:cNvCxnSpPr/>
          <p:nvPr/>
        </p:nvCxnSpPr>
        <p:spPr>
          <a:xfrm>
            <a:off x="8077132"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7844112" y="1270111"/>
            <a:ext cx="466040" cy="246221"/>
          </a:xfrm>
          <a:prstGeom prst="rect">
            <a:avLst/>
          </a:prstGeom>
          <a:noFill/>
        </p:spPr>
        <p:txBody>
          <a:bodyPr wrap="square" rtlCol="0">
            <a:spAutoFit/>
          </a:bodyPr>
          <a:lstStyle/>
          <a:p>
            <a:pPr algn="ctr"/>
            <a:r>
              <a:rPr lang="en-US" sz="1000" b="1" dirty="0"/>
              <a:t>Dec</a:t>
            </a:r>
          </a:p>
        </p:txBody>
      </p:sp>
      <p:cxnSp>
        <p:nvCxnSpPr>
          <p:cNvPr id="111" name="Straight Connector 110"/>
          <p:cNvCxnSpPr/>
          <p:nvPr/>
        </p:nvCxnSpPr>
        <p:spPr>
          <a:xfrm>
            <a:off x="8630695"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12" name="Flowchart: Decision 111"/>
          <p:cNvSpPr/>
          <p:nvPr/>
        </p:nvSpPr>
        <p:spPr>
          <a:xfrm>
            <a:off x="7348022"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13" name="Flowchart: Decision 112"/>
          <p:cNvSpPr/>
          <p:nvPr/>
        </p:nvSpPr>
        <p:spPr>
          <a:xfrm>
            <a:off x="334916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p:cNvGrpSpPr/>
          <p:nvPr/>
        </p:nvGrpSpPr>
        <p:grpSpPr>
          <a:xfrm>
            <a:off x="3685504" y="3328051"/>
            <a:ext cx="2081482" cy="382720"/>
            <a:chOff x="3271321" y="3062741"/>
            <a:chExt cx="2081482" cy="382720"/>
          </a:xfrm>
        </p:grpSpPr>
        <p:sp>
          <p:nvSpPr>
            <p:cNvPr id="115" name="TextBox 114"/>
            <p:cNvSpPr txBox="1"/>
            <p:nvPr/>
          </p:nvSpPr>
          <p:spPr>
            <a:xfrm>
              <a:off x="3560608" y="3062741"/>
              <a:ext cx="1564265" cy="246221"/>
            </a:xfrm>
            <a:prstGeom prst="rect">
              <a:avLst/>
            </a:prstGeom>
            <a:noFill/>
          </p:spPr>
          <p:txBody>
            <a:bodyPr wrap="square" rtlCol="0">
              <a:spAutoFit/>
            </a:bodyPr>
            <a:lstStyle/>
            <a:p>
              <a:pPr algn="ctr"/>
              <a:r>
                <a:rPr lang="en-US" sz="1000" b="1" dirty="0"/>
                <a:t>Distribution </a:t>
              </a:r>
              <a:r>
                <a:rPr lang="en-US" sz="1000" b="1" dirty="0" smtClean="0"/>
                <a:t>Planning**</a:t>
              </a:r>
              <a:endParaRPr lang="en-US" sz="1000" dirty="0"/>
            </a:p>
          </p:txBody>
        </p:sp>
        <p:cxnSp>
          <p:nvCxnSpPr>
            <p:cNvPr id="116" name="Straight Connector 115"/>
            <p:cNvCxnSpPr/>
            <p:nvPr/>
          </p:nvCxnSpPr>
          <p:spPr>
            <a:xfrm flipV="1">
              <a:off x="3318080" y="3379536"/>
              <a:ext cx="1978045" cy="1444"/>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7" name="Flowchart: Decision 116"/>
            <p:cNvSpPr/>
            <p:nvPr/>
          </p:nvSpPr>
          <p:spPr>
            <a:xfrm>
              <a:off x="3271321" y="328959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lowchart: Decision 117"/>
            <p:cNvSpPr/>
            <p:nvPr/>
          </p:nvSpPr>
          <p:spPr>
            <a:xfrm>
              <a:off x="5259285" y="3282913"/>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9" name="Flowchart: Decision 118"/>
          <p:cNvSpPr/>
          <p:nvPr/>
        </p:nvSpPr>
        <p:spPr>
          <a:xfrm>
            <a:off x="8733717"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lowchart: Decision 119"/>
          <p:cNvSpPr/>
          <p:nvPr/>
        </p:nvSpPr>
        <p:spPr>
          <a:xfrm>
            <a:off x="4784834"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Decision 120"/>
          <p:cNvSpPr/>
          <p:nvPr/>
        </p:nvSpPr>
        <p:spPr>
          <a:xfrm>
            <a:off x="407912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Flowchart: Decision 121"/>
          <p:cNvSpPr/>
          <p:nvPr/>
        </p:nvSpPr>
        <p:spPr>
          <a:xfrm>
            <a:off x="5445538"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lowchart: Decision 122"/>
          <p:cNvSpPr/>
          <p:nvPr/>
        </p:nvSpPr>
        <p:spPr>
          <a:xfrm>
            <a:off x="6886769"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lowchart: Decision 123"/>
          <p:cNvSpPr/>
          <p:nvPr/>
        </p:nvSpPr>
        <p:spPr>
          <a:xfrm>
            <a:off x="619736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lowchart: Decision 124"/>
          <p:cNvSpPr/>
          <p:nvPr/>
        </p:nvSpPr>
        <p:spPr>
          <a:xfrm>
            <a:off x="7756876"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8397675" y="1281056"/>
            <a:ext cx="466040" cy="246221"/>
          </a:xfrm>
          <a:prstGeom prst="rect">
            <a:avLst/>
          </a:prstGeom>
          <a:noFill/>
        </p:spPr>
        <p:txBody>
          <a:bodyPr wrap="square" rtlCol="0">
            <a:spAutoFit/>
          </a:bodyPr>
          <a:lstStyle/>
          <a:p>
            <a:pPr algn="ctr"/>
            <a:r>
              <a:rPr lang="en-US" sz="1000" b="1" dirty="0"/>
              <a:t>2017</a:t>
            </a:r>
          </a:p>
        </p:txBody>
      </p:sp>
      <p:grpSp>
        <p:nvGrpSpPr>
          <p:cNvPr id="127" name="Group 126"/>
          <p:cNvGrpSpPr/>
          <p:nvPr/>
        </p:nvGrpSpPr>
        <p:grpSpPr>
          <a:xfrm>
            <a:off x="3683655" y="3866438"/>
            <a:ext cx="2083331" cy="327170"/>
            <a:chOff x="3286182" y="3601128"/>
            <a:chExt cx="2083331" cy="327170"/>
          </a:xfrm>
        </p:grpSpPr>
        <p:sp>
          <p:nvSpPr>
            <p:cNvPr id="128" name="TextBox 127"/>
            <p:cNvSpPr txBox="1"/>
            <p:nvPr/>
          </p:nvSpPr>
          <p:spPr>
            <a:xfrm>
              <a:off x="3537618" y="3601128"/>
              <a:ext cx="1564265" cy="246221"/>
            </a:xfrm>
            <a:prstGeom prst="rect">
              <a:avLst/>
            </a:prstGeom>
            <a:noFill/>
          </p:spPr>
          <p:txBody>
            <a:bodyPr wrap="square" rtlCol="0">
              <a:spAutoFit/>
            </a:bodyPr>
            <a:lstStyle/>
            <a:p>
              <a:pPr algn="ctr"/>
              <a:r>
                <a:rPr lang="en-US" sz="1000" b="1" dirty="0"/>
                <a:t>Grid Operations</a:t>
              </a:r>
              <a:endParaRPr lang="en-US" sz="1000" dirty="0"/>
            </a:p>
          </p:txBody>
        </p:sp>
        <p:cxnSp>
          <p:nvCxnSpPr>
            <p:cNvPr id="129" name="Straight Connector 128"/>
            <p:cNvCxnSpPr/>
            <p:nvPr/>
          </p:nvCxnSpPr>
          <p:spPr>
            <a:xfrm flipV="1">
              <a:off x="3326668" y="3847349"/>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3286182" y="37694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lowchart: Decision 130"/>
            <p:cNvSpPr/>
            <p:nvPr/>
          </p:nvSpPr>
          <p:spPr>
            <a:xfrm>
              <a:off x="5275995" y="3772435"/>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4079129" y="4367232"/>
            <a:ext cx="1687857" cy="317122"/>
            <a:chOff x="3308971" y="4101922"/>
            <a:chExt cx="2083331" cy="317122"/>
          </a:xfrm>
        </p:grpSpPr>
        <p:sp>
          <p:nvSpPr>
            <p:cNvPr id="133" name="TextBox 132"/>
            <p:cNvSpPr txBox="1"/>
            <p:nvPr/>
          </p:nvSpPr>
          <p:spPr>
            <a:xfrm>
              <a:off x="3666946" y="4101922"/>
              <a:ext cx="1564265" cy="246221"/>
            </a:xfrm>
            <a:prstGeom prst="rect">
              <a:avLst/>
            </a:prstGeom>
            <a:noFill/>
          </p:spPr>
          <p:txBody>
            <a:bodyPr wrap="square" rtlCol="0">
              <a:spAutoFit/>
            </a:bodyPr>
            <a:lstStyle/>
            <a:p>
              <a:pPr algn="ctr"/>
              <a:r>
                <a:rPr lang="en-US" sz="1000" b="1" dirty="0"/>
                <a:t>Market Operations</a:t>
              </a:r>
              <a:endParaRPr lang="en-US" sz="1000" dirty="0"/>
            </a:p>
          </p:txBody>
        </p:sp>
        <p:cxnSp>
          <p:nvCxnSpPr>
            <p:cNvPr id="134" name="Straight Connector 133"/>
            <p:cNvCxnSpPr/>
            <p:nvPr/>
          </p:nvCxnSpPr>
          <p:spPr>
            <a:xfrm flipV="1">
              <a:off x="3349457" y="4338095"/>
              <a:ext cx="1986167" cy="106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5" name="Flowchart: Decision 134"/>
            <p:cNvSpPr/>
            <p:nvPr/>
          </p:nvSpPr>
          <p:spPr>
            <a:xfrm>
              <a:off x="3308971" y="4260164"/>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Flowchart: Decision 135"/>
            <p:cNvSpPr/>
            <p:nvPr/>
          </p:nvSpPr>
          <p:spPr>
            <a:xfrm>
              <a:off x="5298784" y="4263181"/>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Flowchart: Decision 136"/>
          <p:cNvSpPr/>
          <p:nvPr/>
        </p:nvSpPr>
        <p:spPr>
          <a:xfrm>
            <a:off x="2640532" y="2323339"/>
            <a:ext cx="93518" cy="155863"/>
          </a:xfrm>
          <a:prstGeom prst="flowChartDecis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91030" y="2184839"/>
            <a:ext cx="1536446" cy="276999"/>
          </a:xfrm>
          <a:prstGeom prst="rect">
            <a:avLst/>
          </a:prstGeom>
          <a:noFill/>
        </p:spPr>
        <p:txBody>
          <a:bodyPr wrap="none" rtlCol="0">
            <a:spAutoFit/>
          </a:bodyPr>
          <a:lstStyle/>
          <a:p>
            <a:r>
              <a:rPr lang="en-US" sz="1200" b="1" dirty="0"/>
              <a:t>Advisory Group Mtgs</a:t>
            </a:r>
          </a:p>
        </p:txBody>
      </p:sp>
      <p:sp>
        <p:nvSpPr>
          <p:cNvPr id="139" name="TextBox 138"/>
          <p:cNvSpPr txBox="1"/>
          <p:nvPr/>
        </p:nvSpPr>
        <p:spPr>
          <a:xfrm>
            <a:off x="91030" y="3350935"/>
            <a:ext cx="1471557" cy="461665"/>
          </a:xfrm>
          <a:prstGeom prst="rect">
            <a:avLst/>
          </a:prstGeom>
          <a:noFill/>
        </p:spPr>
        <p:txBody>
          <a:bodyPr wrap="none" rtlCol="0">
            <a:spAutoFit/>
          </a:bodyPr>
          <a:lstStyle/>
          <a:p>
            <a:r>
              <a:rPr lang="en-US" sz="1200" b="1" dirty="0"/>
              <a:t>Supplemental DSIP</a:t>
            </a:r>
          </a:p>
          <a:p>
            <a:r>
              <a:rPr lang="en-US" sz="1200" b="1" dirty="0"/>
              <a:t>Engagement Groups</a:t>
            </a:r>
          </a:p>
        </p:txBody>
      </p:sp>
      <p:sp>
        <p:nvSpPr>
          <p:cNvPr id="140" name="Flowchart: Decision 139"/>
          <p:cNvSpPr/>
          <p:nvPr/>
        </p:nvSpPr>
        <p:spPr>
          <a:xfrm>
            <a:off x="4608669"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1" name="Flowchart: Decision 140"/>
          <p:cNvSpPr/>
          <p:nvPr/>
        </p:nvSpPr>
        <p:spPr>
          <a:xfrm>
            <a:off x="2952597" y="1825338"/>
            <a:ext cx="93518" cy="155863"/>
          </a:xfrm>
          <a:prstGeom prst="flowChartDecision">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2" name="TextBox 141"/>
          <p:cNvSpPr txBox="1"/>
          <p:nvPr/>
        </p:nvSpPr>
        <p:spPr>
          <a:xfrm>
            <a:off x="1554567" y="1764770"/>
            <a:ext cx="1423788" cy="276999"/>
          </a:xfrm>
          <a:prstGeom prst="rect">
            <a:avLst/>
          </a:prstGeom>
          <a:noFill/>
        </p:spPr>
        <p:txBody>
          <a:bodyPr wrap="none" rtlCol="0">
            <a:spAutoFit/>
          </a:bodyPr>
          <a:lstStyle/>
          <a:p>
            <a:r>
              <a:rPr lang="en-US" sz="1200" dirty="0"/>
              <a:t>DSIP Final Guidance</a:t>
            </a:r>
          </a:p>
        </p:txBody>
      </p:sp>
      <p:sp>
        <p:nvSpPr>
          <p:cNvPr id="143" name="TextBox 142"/>
          <p:cNvSpPr txBox="1"/>
          <p:nvPr/>
        </p:nvSpPr>
        <p:spPr>
          <a:xfrm>
            <a:off x="3364963" y="1764770"/>
            <a:ext cx="1277914" cy="276999"/>
          </a:xfrm>
          <a:prstGeom prst="rect">
            <a:avLst/>
          </a:prstGeom>
          <a:noFill/>
        </p:spPr>
        <p:txBody>
          <a:bodyPr wrap="none" rtlCol="0">
            <a:spAutoFit/>
          </a:bodyPr>
          <a:lstStyle/>
          <a:p>
            <a:r>
              <a:rPr lang="en-US" sz="1200" dirty="0"/>
              <a:t>Initial DSIP Filings</a:t>
            </a:r>
          </a:p>
        </p:txBody>
      </p:sp>
      <p:sp>
        <p:nvSpPr>
          <p:cNvPr id="144" name="TextBox 143"/>
          <p:cNvSpPr txBox="1"/>
          <p:nvPr/>
        </p:nvSpPr>
        <p:spPr>
          <a:xfrm>
            <a:off x="5639367" y="1764770"/>
            <a:ext cx="1789208" cy="276999"/>
          </a:xfrm>
          <a:prstGeom prst="rect">
            <a:avLst/>
          </a:prstGeom>
          <a:noFill/>
        </p:spPr>
        <p:txBody>
          <a:bodyPr wrap="none" rtlCol="0">
            <a:spAutoFit/>
          </a:bodyPr>
          <a:lstStyle/>
          <a:p>
            <a:r>
              <a:rPr lang="en-US" sz="1200" dirty="0"/>
              <a:t>Supplemental DSIP Filing</a:t>
            </a:r>
          </a:p>
        </p:txBody>
      </p:sp>
      <p:sp>
        <p:nvSpPr>
          <p:cNvPr id="145" name="Rectangle 144"/>
          <p:cNvSpPr/>
          <p:nvPr/>
        </p:nvSpPr>
        <p:spPr>
          <a:xfrm>
            <a:off x="91030" y="4965253"/>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Box 145"/>
          <p:cNvSpPr txBox="1"/>
          <p:nvPr/>
        </p:nvSpPr>
        <p:spPr>
          <a:xfrm>
            <a:off x="91030" y="4979539"/>
            <a:ext cx="1392882" cy="461665"/>
          </a:xfrm>
          <a:prstGeom prst="rect">
            <a:avLst/>
          </a:prstGeom>
          <a:noFill/>
        </p:spPr>
        <p:txBody>
          <a:bodyPr wrap="none" rtlCol="0">
            <a:spAutoFit/>
          </a:bodyPr>
          <a:lstStyle/>
          <a:p>
            <a:r>
              <a:rPr lang="en-US" sz="1200" b="1" dirty="0"/>
              <a:t>Stakeholder</a:t>
            </a:r>
          </a:p>
          <a:p>
            <a:r>
              <a:rPr lang="en-US" sz="1200" b="1" dirty="0"/>
              <a:t>Technical </a:t>
            </a:r>
            <a:r>
              <a:rPr lang="en-US" sz="1200" b="1" dirty="0" err="1"/>
              <a:t>Confs</a:t>
            </a:r>
            <a:r>
              <a:rPr lang="en-US" sz="1200" b="1" dirty="0" smtClean="0"/>
              <a:t>***</a:t>
            </a:r>
            <a:endParaRPr lang="en-US" sz="1200" b="1" dirty="0"/>
          </a:p>
        </p:txBody>
      </p:sp>
      <p:sp>
        <p:nvSpPr>
          <p:cNvPr id="147" name="Flowchart: Decision 146"/>
          <p:cNvSpPr/>
          <p:nvPr/>
        </p:nvSpPr>
        <p:spPr>
          <a:xfrm>
            <a:off x="1696260" y="513243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lowchart: Decision 147"/>
          <p:cNvSpPr/>
          <p:nvPr/>
        </p:nvSpPr>
        <p:spPr>
          <a:xfrm>
            <a:off x="5104086" y="5178488"/>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lowchart: Decision 148"/>
          <p:cNvSpPr/>
          <p:nvPr/>
        </p:nvSpPr>
        <p:spPr>
          <a:xfrm>
            <a:off x="5831491" y="5163635"/>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0" name="Straight Connector 149"/>
          <p:cNvCxnSpPr/>
          <p:nvPr/>
        </p:nvCxnSpPr>
        <p:spPr>
          <a:xfrm>
            <a:off x="3319919" y="2902230"/>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1" name="Flowchart: Decision 150"/>
          <p:cNvSpPr/>
          <p:nvPr/>
        </p:nvSpPr>
        <p:spPr>
          <a:xfrm>
            <a:off x="3279433"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lowchart: Decision 151"/>
          <p:cNvSpPr/>
          <p:nvPr/>
        </p:nvSpPr>
        <p:spPr>
          <a:xfrm>
            <a:off x="4188172" y="2823237"/>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3" name="Straight Connector 152"/>
          <p:cNvCxnSpPr/>
          <p:nvPr/>
        </p:nvCxnSpPr>
        <p:spPr>
          <a:xfrm>
            <a:off x="700677" y="1515524"/>
            <a:ext cx="0" cy="166255"/>
          </a:xfrm>
          <a:prstGeom prst="line">
            <a:avLst/>
          </a:prstGeom>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469059" y="1113845"/>
            <a:ext cx="466040" cy="400110"/>
          </a:xfrm>
          <a:prstGeom prst="rect">
            <a:avLst/>
          </a:prstGeom>
          <a:noFill/>
        </p:spPr>
        <p:txBody>
          <a:bodyPr wrap="square" rtlCol="0">
            <a:spAutoFit/>
          </a:bodyPr>
          <a:lstStyle/>
          <a:p>
            <a:pPr algn="ctr"/>
            <a:r>
              <a:rPr lang="en-US" sz="1000" b="1" dirty="0"/>
              <a:t>Jan 2016</a:t>
            </a:r>
          </a:p>
        </p:txBody>
      </p:sp>
      <p:sp>
        <p:nvSpPr>
          <p:cNvPr id="155" name="Rectangle 154"/>
          <p:cNvSpPr/>
          <p:nvPr/>
        </p:nvSpPr>
        <p:spPr>
          <a:xfrm>
            <a:off x="91030" y="2692270"/>
            <a:ext cx="8963852" cy="49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91030" y="2684809"/>
            <a:ext cx="1853200" cy="461665"/>
          </a:xfrm>
          <a:prstGeom prst="rect">
            <a:avLst/>
          </a:prstGeom>
          <a:noFill/>
        </p:spPr>
        <p:txBody>
          <a:bodyPr wrap="none" rtlCol="0">
            <a:spAutoFit/>
          </a:bodyPr>
          <a:lstStyle/>
          <a:p>
            <a:r>
              <a:rPr lang="en-US" sz="1200" b="1" dirty="0"/>
              <a:t>Initial DSIP </a:t>
            </a:r>
          </a:p>
          <a:p>
            <a:r>
              <a:rPr lang="en-US" sz="1200" b="1" dirty="0"/>
              <a:t>Stakeholder Engagement*</a:t>
            </a:r>
          </a:p>
        </p:txBody>
      </p:sp>
      <p:cxnSp>
        <p:nvCxnSpPr>
          <p:cNvPr id="157" name="Straight Connector 156"/>
          <p:cNvCxnSpPr/>
          <p:nvPr/>
        </p:nvCxnSpPr>
        <p:spPr>
          <a:xfrm>
            <a:off x="3385572" y="2862311"/>
            <a:ext cx="893420" cy="403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8" name="Flowchart: Decision 157"/>
          <p:cNvSpPr/>
          <p:nvPr/>
        </p:nvSpPr>
        <p:spPr>
          <a:xfrm>
            <a:off x="3345086"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lowchart: Decision 158"/>
          <p:cNvSpPr/>
          <p:nvPr/>
        </p:nvSpPr>
        <p:spPr>
          <a:xfrm>
            <a:off x="4253825" y="2783318"/>
            <a:ext cx="93518" cy="15586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Decision 80"/>
          <p:cNvSpPr/>
          <p:nvPr/>
        </p:nvSpPr>
        <p:spPr>
          <a:xfrm>
            <a:off x="6533971" y="5163635"/>
            <a:ext cx="93518" cy="155863"/>
          </a:xfrm>
          <a:prstGeom prst="flowChartDecisio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1671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Engagement Opportunities</a:t>
            </a:r>
            <a:endParaRPr lang="en-US" dirty="0"/>
          </a:p>
        </p:txBody>
      </p:sp>
      <p:sp>
        <p:nvSpPr>
          <p:cNvPr id="3" name="TextBox 2"/>
          <p:cNvSpPr txBox="1"/>
          <p:nvPr/>
        </p:nvSpPr>
        <p:spPr>
          <a:xfrm>
            <a:off x="484095" y="1064302"/>
            <a:ext cx="8075289" cy="4385816"/>
          </a:xfrm>
          <a:prstGeom prst="rect">
            <a:avLst/>
          </a:prstGeom>
          <a:noFill/>
        </p:spPr>
        <p:txBody>
          <a:bodyPr wrap="square" rtlCol="0">
            <a:spAutoFit/>
          </a:bodyPr>
          <a:lstStyle/>
          <a:p>
            <a:r>
              <a:rPr lang="en-US" sz="2000" dirty="0" smtClean="0"/>
              <a:t>There are many opportunities to get involved in the Joint Utilities Stakeholder Engagement Effort</a:t>
            </a:r>
          </a:p>
          <a:p>
            <a:endParaRPr lang="en-US" sz="2000" dirty="0"/>
          </a:p>
          <a:p>
            <a:pPr marL="285750" indent="-285750">
              <a:spcBef>
                <a:spcPts val="600"/>
              </a:spcBef>
              <a:spcAft>
                <a:spcPts val="600"/>
              </a:spcAft>
              <a:buFont typeface="Wingdings" panose="05000000000000000000" pitchFamily="2" charset="2"/>
              <a:buChar char="Ø"/>
            </a:pPr>
            <a:r>
              <a:rPr lang="en-US" sz="2000" dirty="0" smtClean="0"/>
              <a:t>Conveniently participate in Engagement </a:t>
            </a:r>
            <a:r>
              <a:rPr lang="en-US" sz="2000" dirty="0"/>
              <a:t>Group </a:t>
            </a:r>
            <a:r>
              <a:rPr lang="en-US" sz="2000" dirty="0" smtClean="0"/>
              <a:t>Meetings in person or through webinar access </a:t>
            </a:r>
          </a:p>
          <a:p>
            <a:pPr marL="742950" lvl="1" indent="-285750">
              <a:spcBef>
                <a:spcPts val="600"/>
              </a:spcBef>
              <a:spcAft>
                <a:spcPts val="600"/>
              </a:spcAft>
              <a:buFont typeface="Wingdings" panose="05000000000000000000" pitchFamily="2" charset="2"/>
              <a:buChar char="Ø"/>
            </a:pPr>
            <a:r>
              <a:rPr lang="en-US" sz="1400" dirty="0" smtClean="0"/>
              <a:t>Engagement Group Schedules can </a:t>
            </a:r>
            <a:r>
              <a:rPr lang="en-US" sz="1400" dirty="0"/>
              <a:t>be found at </a:t>
            </a:r>
            <a:r>
              <a:rPr lang="en-US" sz="1400" dirty="0" smtClean="0">
                <a:hlinkClick r:id="rId2"/>
              </a:rPr>
              <a:t>jointutilitiesofny.org/engagement-groups </a:t>
            </a:r>
            <a:endParaRPr lang="en-US" sz="1400" dirty="0" smtClean="0"/>
          </a:p>
          <a:p>
            <a:pPr marL="285750" indent="-285750">
              <a:spcBef>
                <a:spcPts val="600"/>
              </a:spcBef>
              <a:spcAft>
                <a:spcPts val="600"/>
              </a:spcAft>
              <a:buFont typeface="Wingdings" panose="05000000000000000000" pitchFamily="2" charset="2"/>
              <a:buChar char="Ø"/>
            </a:pPr>
            <a:r>
              <a:rPr lang="en-US" sz="2000" dirty="0" smtClean="0"/>
              <a:t>Attend a stakeholder engagement session in July, August and September</a:t>
            </a:r>
          </a:p>
          <a:p>
            <a:pPr marL="285750" indent="-285750">
              <a:spcBef>
                <a:spcPts val="600"/>
              </a:spcBef>
              <a:spcAft>
                <a:spcPts val="600"/>
              </a:spcAft>
              <a:buFont typeface="Wingdings" panose="05000000000000000000" pitchFamily="2" charset="2"/>
              <a:buChar char="Ø"/>
            </a:pPr>
            <a:r>
              <a:rPr lang="en-US" sz="2000" dirty="0" smtClean="0"/>
              <a:t>Visit the Joint Utilities of New York website to learn more about the JU stakeholder engagement effort and potential opportunities for involvement: </a:t>
            </a:r>
            <a:r>
              <a:rPr lang="en-US" sz="2000" dirty="0" smtClean="0">
                <a:hlinkClick r:id="rId3"/>
              </a:rPr>
              <a:t>www.jointutilitiesofny.org</a:t>
            </a:r>
            <a:r>
              <a:rPr lang="en-US" sz="2000" dirty="0" smtClean="0"/>
              <a:t> </a:t>
            </a:r>
          </a:p>
          <a:p>
            <a:pPr marL="285750" indent="-285750">
              <a:spcBef>
                <a:spcPts val="600"/>
              </a:spcBef>
              <a:spcAft>
                <a:spcPts val="600"/>
              </a:spcAft>
              <a:buFont typeface="Wingdings" panose="05000000000000000000" pitchFamily="2" charset="2"/>
              <a:buChar char="Ø"/>
            </a:pPr>
            <a:r>
              <a:rPr lang="en-US" sz="2000" dirty="0" smtClean="0"/>
              <a:t>Email us at </a:t>
            </a:r>
            <a:r>
              <a:rPr lang="en-US" sz="2000" dirty="0" smtClean="0">
                <a:hlinkClick r:id="rId4"/>
              </a:rPr>
              <a:t>info@jointutilitiesofny.org</a:t>
            </a:r>
            <a:r>
              <a:rPr lang="en-US" sz="2000" dirty="0" smtClean="0"/>
              <a:t> for additional information or with questions and concerns</a:t>
            </a:r>
          </a:p>
        </p:txBody>
      </p:sp>
    </p:spTree>
    <p:extLst>
      <p:ext uri="{BB962C8B-B14F-4D97-AF65-F5344CB8AC3E}">
        <p14:creationId xmlns:p14="http://schemas.microsoft.com/office/powerpoint/2010/main" val="3883495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787400"/>
            <a:ext cx="9144000" cy="5295900"/>
          </a:xfrm>
        </p:spPr>
        <p:txBody>
          <a:bodyPr/>
          <a:lstStyle/>
          <a:p>
            <a:pPr algn="ctr">
              <a:lnSpc>
                <a:spcPct val="100000"/>
              </a:lnSpc>
              <a:spcBef>
                <a:spcPts val="0"/>
              </a:spcBef>
              <a:defRPr/>
            </a:pPr>
            <a:r>
              <a:rPr lang="en-US" sz="3200" dirty="0" smtClean="0">
                <a:ln>
                  <a:solidFill>
                    <a:srgbClr val="002060"/>
                  </a:solidFill>
                </a:ln>
                <a:solidFill>
                  <a:schemeClr val="tx1"/>
                </a:solidFill>
                <a:ea typeface="Times New Roman"/>
                <a:cs typeface="Times New Roman"/>
              </a:rPr>
              <a:t>Distribution System Planning Engagement Group</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
            </a:r>
            <a:br>
              <a:rPr lang="en-US" sz="3200" dirty="0" smtClean="0">
                <a:ln>
                  <a:solidFill>
                    <a:srgbClr val="002060"/>
                  </a:solidFill>
                </a:ln>
                <a:solidFill>
                  <a:schemeClr val="tx1"/>
                </a:solidFill>
                <a:ea typeface="Times New Roman"/>
                <a:cs typeface="Times New Roman"/>
              </a:rPr>
            </a:br>
            <a:r>
              <a:rPr lang="en-US" sz="3200" dirty="0" smtClean="0">
                <a:ln>
                  <a:solidFill>
                    <a:srgbClr val="002060"/>
                  </a:solidFill>
                </a:ln>
                <a:solidFill>
                  <a:schemeClr val="tx1"/>
                </a:solidFill>
                <a:ea typeface="Times New Roman"/>
                <a:cs typeface="Times New Roman"/>
              </a:rPr>
              <a:t>NWA Suitability </a:t>
            </a:r>
            <a:r>
              <a:rPr lang="en-US" sz="3200" dirty="0">
                <a:ln>
                  <a:solidFill>
                    <a:srgbClr val="002060"/>
                  </a:solidFill>
                </a:ln>
                <a:solidFill>
                  <a:schemeClr val="tx1"/>
                </a:solidFill>
                <a:ea typeface="Times New Roman"/>
                <a:cs typeface="Times New Roman"/>
              </a:rPr>
              <a:t/>
            </a:r>
            <a:br>
              <a:rPr lang="en-US" sz="3200" dirty="0">
                <a:ln>
                  <a:solidFill>
                    <a:srgbClr val="002060"/>
                  </a:solidFill>
                </a:ln>
                <a:solidFill>
                  <a:schemeClr val="tx1"/>
                </a:solidFill>
                <a:ea typeface="Times New Roman"/>
                <a:cs typeface="Times New Roman"/>
              </a:rPr>
            </a:br>
            <a:endParaRPr lang="en-US" sz="2400" dirty="0">
              <a:ln>
                <a:solidFill>
                  <a:srgbClr val="002060"/>
                </a:solidFill>
              </a:ln>
              <a:solidFill>
                <a:schemeClr val="tx1"/>
              </a:solidFill>
              <a:ea typeface="Times New Roman"/>
              <a:cs typeface="Times New Roman"/>
            </a:endParaRPr>
          </a:p>
        </p:txBody>
      </p:sp>
    </p:spTree>
    <p:extLst>
      <p:ext uri="{BB962C8B-B14F-4D97-AF65-F5344CB8AC3E}">
        <p14:creationId xmlns:p14="http://schemas.microsoft.com/office/powerpoint/2010/main" val="3152838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iJQaGFzZXMiLCJJc1RlbXBsYXRlIjpmYWxzZSwiVmVyc2lvbiI6eyIkaWQiOiIyIiwiVmVyc2lvbiI6IjMuMC4wIiwiT3JpZ2luYWxBc3NlbWJseVZlcnNpb24iOiIzLjAxLjAyLjAwIiwiRWRpdGlvbiI6IlBsdXMiLCJJc1BsdXN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NTYsIkIiOjI4LCJUcmFuc3BhcmVuY3kiOjAuMH19LCJJc1Zpc2libGUiOnRydWUsIldpZHRoIjowLjAsIkhlaWdodCI6MzAuMCwiQm9yZGVyU3R5bGUiOnsiJGlkIjoiMTAiLCJMaW5lQ29sb3IiOnsiJGlkIjoiMTEiLCIkdHlwZSI6Ik5MUkUuQ29tbW9uLkRvbS5Tb2xpZENvbG9yQnJ1c2gsIE5MUkUuQ29tbW9uIiwiQ29sb3IiOnsiJGlkIjoiMTIiLCJBIjoyNTUsIlIiOjI1NSwiRyI6MCwiQiI6MCwiVHJhbnNwYXJlbmN5IjowLjB9fSwiTGluZVdlaWdodCI6MC4wLCJMaW5lVHlwZSI6MCwiUGFyZW50U3R5bGUiOm51bGx9LCJQYXJlbnRTdHlsZSI6bnVsbH0sIlJpZ2h0RW5kQ2Fwc1N0eWxlIjp7IiRpZCI6IjEzIiwiRm9udFNldHRpbmdzIjp7IiRpZCI6IjE0IiwiRm9udFNpemUiOjE0LCJGb250TmFtZSI6IkNhbGlicmkiLCJJc0JvbGQiOnRydWUsIklzSXRhbGljIjpmYWxzZSwiSXNVbmRlcmxpbmVkIjpmYWxzZSwiUGFyZW50U3R5bGUiOm51bGx9LCJBdXRvU2l6ZSI6MCwiRm9yZWdyb3VuZCI6eyIkaWQiOiIxNSIsIkNvbG9yIjp7IiRpZCI6IjE2IiwiQSI6MjU1LCJSIjo1NywiRyI6NDgsIkIiOjQyLCJUcmFuc3BhcmVuY3kiOjAuMH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CwiVHJhbnNwYXJlbmN5IjoxMDAuMH19LCJJc1Zpc2libGUiOnRydWUsIldpZHRoIjowLjAsIkhlaWdodCI6MC4wLCJCb3JkZXJTdHlsZSI6bnVsbCwiUGFyZW50U3R5bGUiOm51bGx9LCJMZWZ0RW5kQ2Fwc1N0eWxlIjp7IiRpZCI6IjIxIiwiRm9udFNldHRpbmdzIjp7IiRpZCI6IjIyIiwiRm9udFNpemUiOjE0LCJGb250TmFtZSI6IkNhbGlicmkiLCJJc0JvbGQiOnRydWUsIklzSXRhbGljIjpmYWxzZSwiSXNVbmRlcmxpbmVkIjpmYWxzZSwiUGFyZW50U3R5bGUiOm51bGx9LCJBdXRvU2l6ZSI6MCwiRm9yZWdyb3VuZCI6eyIkaWQiOiIyMyIsIkNvbG9yIjp7IiRpZCI6IjI0IiwiQSI6MjU1LCJSIjo1NywiRyI6NDgsIkIiOjQyLCJUcmFuc3BhcmVuY3kiOjAuM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LCJUcmFuc3BhcmVuY3kiOjAu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AsIkciOjAsIkIiOjAsIlRyYW5zcGFyZW5jeSI6MC4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0cnVlLCJJc0l0YWxpYyI6ZmFsc2UsIklzVW5kZXJsaW5lZCI6ZmFsc2UsIlBhcmVudFN0eWxlIjpudWxsfSwiQXV0b1NpemUiOjAsIkZvcmVncm91bmQiOnsiJGlkIjoiNDIiLCJDb2xvciI6eyIkaWQiOiI0MyIsIkEiOjI1NSwiUiI6MjU1LCJHIjoyNTUsIkIiOjI1NSwiVHJhbnNwYXJlbmN5IjowLj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YsIlIiOjIxMCwiRyI6MjA0LCJCIjoyMDIsIlRyYW5zcGFyZW5jeSI6NzAuMTk2MDc4NDMxMzcyNTQxfX0sIkFwcGVuZFllYXJPblllYXJDaGFuZ2UiOnRydWUsIkVsYXBzZWRUaW1lRm9ybWF0IjoxLCJUb2RheU1hcmtlclBvc2l0aW9uIjozLCJRdWlja1Bvc2l0aW9uIjozLCJBYnNvbHV0ZVBvc2l0aW9uIjoyOTcuMCwiTWFyZ2luIjp7IiRpZCI6IjQ5IiwiVG9wIjowLCJMZWZ0IjoxMCwiUmlnaHQiOjEwLCJCb3R0b20iOjB9LCJQYWRkaW5nIjp7IiRpZCI6IjUwIiwiVG9wIjowLCJMZWZ0IjowLCJSaWdodCI6MCwiQm90dG9tIjowfSwiQmFja2dyb3VuZCI6eyIkaWQiOiI1MSIsIkNvbG9yIjp7IiRpZCI6IjUyIiwiQSI6MjU1LCJSIjoxNzgsIkciOjE3OCwiQiI6MTc4LCJUcmFuc3BhcmVuY3kiOjAuMH19LCJJc1Zpc2libGUiOnRydWUsIldpZHRoIjowLjAsIkhlaWdodCI6MC4wLCJCb3JkZXJTdHlsZSI6bnVsbCwiUGFyZW50U3R5bGUiOm51bGx9LCJEZWZhdWx0TWlsZXN0b25lU3R5bGUiOnsiJGlkIjoiNTMiLCJTaGFwZSI6Ny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LCJUcmFuc3BhcmVuY3kiOjAuMH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4LjAsIkhlaWdodCI6MjAuMCwiQm9yZGVyU3R5bGUiOnsiJGlkIjoiNjIiLCJMaW5lQ29sb3IiOnsiJGlkIjoiNjMiLCIkdHlwZSI6Ik5MUkUuQ29tbW9uLkRvbS5Tb2xpZENvbG9yQnJ1c2gsIE5MUkUuQ29tbW9uIiwiQ29sb3IiOnsiJGlkIjoiNjQiLCJBIjoyNTUsIlIiOjI1NSwiRyI6MCwiQiI6MCwiVHJhbnNwYXJlbmN5IjowL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AsIlRyYW5zcGFyZW5jeSI6MC4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2OCwiRyI6ODQsIkIiOjEwNiwiVHJhbnNwYXJlbmN5IjowLjB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LWQteXl5eSIsIlNlcGFyYXRvciI6Ii0iLCJVc2VJbnRlcm5hdGlvbmFsRGF0ZUZvcm1hdCI6ZmFsc2V9LCJJc1Zpc2libGUiOnRydWUsIlBhcmVudFN0eWxlIjpudWxsfSwiRGVmYXVsdFRhc2tTdHlsZSI6eyIkaWQiOiI4MCIsIlNoYXBlIjowLCJTaGFwZVRoaWNrbmVzcyI6Mi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jM3LCJHIjoxMjUsIkIiOjQ5LCJUcmFuc3BhcmVuY3kiOjAuMH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IzNywiRyI6MTI1LCJCIjo0OSwiVHJhbnNwYXJlbmN5IjowLjB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CwiVHJhbnNwYXJlbmN5IjowLjB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CwiVHJhbnNwYXJlbmN5IjowLjB9fSwiTGluZVdlaWdodCI6MS4wLCJMaW5lVHlwZSI6MCwiUGFyZW50U3R5bGUiOm51bGx9LCJNYXJnaW4iOm51bGwsIlN0YXJ0RGF0ZVBvc2l0aW9uIjoyLCJFbmREYXRlUG9zaXRpb24iOjIsIlRpdGxlUG9zaXRpb24iOjQsIkR1cmF0aW9uUG9zaXRpb24iOjYsIlBlcmNlbnRhZ2VDb21wbGV0ZWRQb3NpdGlvbiI6NiwiU3BhY2luZyI6NSwiSXNCZWxvd1RpbWViYW5kIjpmYWxz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jIuMCwiQm9yZGVyU3R5bGUiOnsiJGlkIjoiMTA0IiwiTGluZUNvbG9yIjp7IiRpZCI6IjEwNSIsIiR0eXBlIjoiTkxSRS5Db21tb24uRG9tLlNvbGlkQ29sb3JCcnVzaCwgTkxSRS5Db21tb24iLCJDb2xvciI6eyIkaWQiOiIxMDYiLCJBIjoyNTUsIlIiOjI1NSwiRyI6MCwiQiI6MCwiVHJhbnNwYXJlbmN5IjowL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LCJUcmFuc3BhcmVuY3kiOjAuMH19LCJNYXhXaWR0aCI6NzIwLjAsIk1heEhlaWdodCI6IkluZmluaXR5IiwiU21hcnRGb3JlZ3JvdW5kSXNBY3RpdmUiOnRydW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NjgsIkciOjg0LCJCIjoxMDYsIlRyYW5zcGFyZW5jeSI6MC4w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X0sIklzVmlzaWJsZSI6dHJ1ZSwiUGFyZW50U3R5bGUiOm51bGx9LCJTaG93RWxhcHNlZFRpbWVHcmFkaWVudFN0eWxlIjp0cnVlfSwiU2NhbGUiOnsiJGlkIjoiMTIyIiwiU3RhcnREYXRlIjoiMjAxMy0xMS0xNlQyMzo1OTo1OS45OTlaIiwiRW5kRGF0ZSI6IjIwMTUtMDctMTRUMjM6NTk6NTkuOTk5WiIsIkZvcm1hdCI6Ik1NIiwiVHlwZSI6MywiQXV0b0RhdGVSYW5nZSI6dHJ1ZSwiV29ya2luZ0RheXMiOjMxLCJUb2RheU1hcmtlclRleHQiOiJUb2RheSIsIkF1dG9TY2FsZVR5cGUiOmZhbHNlfSwiTWlsZXN0b25lcyI6W3siJGlkIjoiMTIzIiwiRGF0ZSI6IjIwMTMtMTEtMTZUMjM6NTk6NTkuOTk5WiIsIlN0eWxlIjp7IiRpZCI6IjEyNCIsIlNoYXBlIjo3LCJDb25uZWN0b3JNYXJnaW4iOnsiJHJlZiI6IjU0In0sIkNvbm5lY3RvclN0eWxlIjp7IiRpZCI6IjEyNSIsIkxpbmVDb2xvciI6eyIkaWQiOiIxMjYiLCIkdHlwZSI6Ik5MUkUuQ29tbW9uLkRvbS5Tb2xpZENvbG9yQnJ1c2gsIE5MUkUuQ29tbW9uIiwiQ29sb3IiOnsiJGlkIjoiMTI3IiwiQSI6ODksIlIiOjIzMCwiRyI6NzIsIkIiOjM1LCJUcmFuc3BhcmVuY3kiOjY1LjA5ODAzOTIxNTY4NjI3MX19LCJMaW5lV2VpZ2h0IjoxLjAsIkxpbmVUeXBlIjowLCJQYXJlbnRTdHlsZSI6eyIkcmVmIjoiNTUifX0sIklzQmVsb3dUaW1lYmFuZCI6ZmFsc2UsIkhpZGVEYXRlIjpmYWxzZSwiU2hhcGVTaXplIjowLCJTcGFjaW5nIjoyLjAsIlBhZGRpbmciOnsiJHJlZiI6IjU4In0sIlNoYXBlU3R5bGUiOnsiJGlkIjoiMTI4IiwiTWFyZ2luIjp7IiRyZWYiOiI2MCJ9LCJQYWRkaW5nIjp7IiRyZWYiOiI2MSJ9LCJCYWNrZ3JvdW5kIjp7IiRpZCI6IjEyOSIsIkNvbG9yIjp7IiRpZCI6IjEzMCIsIkEiOjI1NSwiUiI6MjMwLCJHIjo3MiwiQiI6MzUsIlRyYW5zcGFyZW5jeSI6MC4wfX0sIklzVmlzaWJsZSI6dHJ1ZSwiV2lkdGgiOjEyLjAsIkhlaWdodCI6MTQ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MzQiLCJMaW5lQ29sb3IiOm51bGwsIkxpbmVXZWlnaHQiOjAuMCwiTGluZVR5cGUiOjAsIlBhcmVudFN0eWxlIjpudWxsfSwiUGFyZW50U3R5bGUiOnsiJHJlZiI6IjY1In19LCJEYXRlU3R5bGUiOnsiJGlkIjoiMTM1IiwiRm9udFNldHRpbmdzIjp7IiRpZCI6IjEzNiIsIkZvbnRTaXplIjoxMCwiRm9udE5hbWUiOiJDYWxpYnJpIiwiSXNCb2xkIjpmYWxzZSwiSXNJdGFsaWMiOmZhbHNlLCJJc1VuZGVybGluZWQiOmZhbHNlLCJQYXJlbnRTdHlsZSI6eyIkcmVmIjoiNzMifX0sIkF1dG9TaXplIjowLCJGb3JlZ3JvdW5kIjp7IiRpZCI6IjEzNyIsIkNvbG9yIjp7IiRpZCI6IjEzOCIsIkEiOjI1NSwiUiI6MjMwLCJHIjo3MiwiQiI6MzU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M5IiwiTGluZUNvbG9yIjpudWxsLCJMaW5lV2VpZ2h0IjowLjAsIkxpbmVUeXBlIjowLCJQYXJlbnRTdHlsZSI6bnVsbH0sIlBhcmVudFN0eWxlIjp7IiRyZWYiOiI3MiJ9fSwiRGF0ZUZvcm1hdCI6eyIkaWQiOiIxNDAiLCJGb3JtYXRTdHJpbmciOiJNLWQteXl5eSIsIlNlcGFyYXRvciI6Ii0iLCJVc2VJbnRlcm5hdGlvbmFsRGF0ZUZvcm1hdCI6ZmFsc2V9LCJJc1Zpc2libGUiOnRydWUsIlBhcmVudFN0eWxlIjp7IiRyZWYiOiI1MyJ9fSwiUG9zaXRpb24iOnsiJGlkIjoiMTQxIiwiUmF0aW8iOjAuMCwiSXNDdXN0b20iOmZhbHNlfSwiSWQiOiI0NzRkMjk3MS05OGQ1LTQyNWMtOTQ4Ny1lOWFiZGM0MDFkOGQiLCJUaXRsZSI6IkVudGVyIHlvdXIgbWlsZXN0b25lIGhlcmUiLCJOb3RlIjpudWxsLCJIeXBlcmxpbmsiOm51bGwsIklzQ2hhbmdlZCI6ZmFsc2UsIklzTmV3IjpmYWxzZX0seyIkaWQiOiIxNDIiLCJEYXRlIjoiMjAxNC0wMi0wMVQyMzo1OTo1OS45OTlaIiwiU3R5bGUiOnsiJGlkIjoiMTQzIiwiU2hhcGUiOjMsIkNvbm5lY3Rvck1hcmdpbiI6eyIkcmVmIjoiNTQifSwiQ29ubmVjdG9yU3R5bGUiOnsiJGlkIjoiMTQ0IiwiTGluZUNvbG9yIjp7IiRpZCI6IjE0NSIsIiR0eXBlIjoiTkxSRS5Db21tb24uRG9tLlNvbGlkQ29sb3JCcnVzaCwgTkxSRS5Db21tb24iLCJDb2xvciI6eyIkaWQiOiIxNDYiLCJBIjoyNTUsIlIiOjI1NSwiRyI6MjAyLCJCIjo4LCJUcmFuc3BhcmVuY3kiOjAuMH19LCJMaW5lV2VpZ2h0IjoxLjAsIkxpbmVUeXBlIjowLCJQYXJlbnRTdHlsZSI6eyIkcmVmIjoiNTUifX0sIklzQmVsb3dUaW1lYmFuZCI6ZmFsc2UsIkhpZGVEYXRlIjpmYWxzZSwiU2hhcGVTaXplIjowLCJTcGFjaW5nIjoyLjAsIlBhZGRpbmciOnsiJHJlZiI6IjU4In0sIlNoYXBlU3R5bGUiOnsiJGlkIjoiMTQ3IiwiTWFyZ2luIjp7IiRyZWYiOiI2MCJ9LCJQYWRkaW5nIjp7IiRyZWYiOiI2MSJ9LCJCYWNrZ3JvdW5kIjp7IiRpZCI6IjE0OCIsIkNvbG9yIjp7IiRpZCI6IjE0OSIsIkEiOjI1NSwiUiI6MjMwLCJHIjo3MiwiQiI6MzUsIlRyYW5zcGFyZW5jeSI6MC4w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TMiLCJMaW5lQ29sb3IiOm51bGwsIkxpbmVXZWlnaHQiOjAuMCwiTGluZVR5cGUiOjAsIlBhcmVudFN0eWxlIjpudWxsfSwiUGFyZW50U3R5bGUiOnsiJHJlZiI6IjY1In19LCJEYXRlU3R5bGUiOnsiJGlkIjoiMTU0IiwiRm9udFNldHRpbmdzIjp7IiRpZCI6IjE1NSIsIkZvbnRTaXplIjoxMCwiRm9udE5hbWUiOiJDYWxpYnJpIiwiSXNCb2xkIjpmYWxzZSwiSXNJdGFsaWMiOmZhbHNlLCJJc1VuZGVybGluZWQiOmZhbHNlLCJQYXJlbnRTdHlsZSI6eyIkcmVmIjoiNzMifX0sIkF1dG9TaXplIjowLCJGb3JlZ3JvdW5kIjp7IiRpZCI6IjE1NiIsIkNvbG9yIjp7IiRpZCI6IjE1NyIsIkEiOjI1NSwiUiI6MTk3LCJHIjoxNTUsIkIiOjA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4IiwiTGluZUNvbG9yIjpudWxsLCJMaW5lV2VpZ2h0IjowLjAsIkxpbmVUeXBlIjowLCJQYXJlbnRTdHlsZSI6bnVsbH0sIlBhcmVudFN0eWxlIjp7IiRyZWYiOiI3MiJ9fSwiRGF0ZUZvcm1hdCI6eyIkaWQiOiIxNTkiLCJGb3JtYXRTdHJpbmciOiJNLWQteXl5eSIsIlNlcGFyYXRvciI6Ii0iLCJVc2VJbnRlcm5hdGlvbmFsRGF0ZUZvcm1hdCI6ZmFsc2V9LCJJc1Zpc2libGUiOnRydWUsIlBhcmVudFN0eWxlIjp7IiRyZWYiOiI1MyJ9fSwiUG9zaXRpb24iOnsiJGlkIjoiMTYwIiwiUmF0aW8iOjAuMCwiSXNDdXN0b20iOmZhbHNlfSwiSWQiOiIwNTdkMzMzOS1jODc5LTQ0NGUtOTcyNC1jOWJiYjY2ZDVmYTIiLCJUaXRsZSI6IkVudGVyIHlvdXIgbWlsZXN0b25lIGhlcmUiLCJOb3RlIjpudWxsLCJIeXBlcmxpbmsiOm51bGwsIklzQ2hhbmdlZCI6ZmFsc2UsIklzTmV3IjpmYWxzZX0seyIkaWQiOiIxNjEiLCJEYXRlIjoiMjAxNC0wNC0yOVQyMzo1OTo1OS45OTlaIiwiU3R5bGUiOnsiJGlkIjoiMTYyIiwiU2hhcGUiOjcsIkNvbm5lY3Rvck1hcmdpbiI6eyIkcmVmIjoiNTQifSwiQ29ubmVjdG9yU3R5bGUiOnsiJGlkIjoiMTYzIiwiTGluZUNvbG9yIjp7IiRpZCI6IjE2NCIsIiR0eXBlIjoiTkxSRS5Db21tb24uRG9tLlNvbGlkQ29sb3JCcnVzaCwgTkxSRS5Db21tb24iLCJDb2xvciI6eyIkaWQiOiIxNjUiLCJBIjoyNTUsIlIiOjI0OCwiRyI6MTQ3LCJCIjoyOSwiVHJhbnNwYXJlbmN5IjowLjB9fSwiTGluZVdlaWdodCI6MS4wLCJMaW5lVHlwZSI6MCwiUGFyZW50U3R5bGUiOnsiJHJlZiI6IjU1In19LCJJc0JlbG93VGltZWJhbmQiOmZhbHNlLCJIaWRlRGF0ZSI6ZmFsc2UsIlNoYXBlU2l6ZSI6MCwiU3BhY2luZyI6Mi4wLCJQYWRkaW5nIjp7IiRyZWYiOiI1OCJ9LCJTaGFwZVN0eWxlIjp7IiRpZCI6IjE2NiIsIk1hcmdpbiI6eyIkcmVmIjoiNjAifSwiUGFkZGluZyI6eyIkcmVmIjoiNjEifSwiQmFja2dyb3VuZCI6eyIkcmVmIjoiMTY0In0sIklzVmlzaWJsZSI6dHJ1ZSwiV2lkdGgiOjEyLjAsIkhlaWdodCI6MTQuMCwiQm9yZGVyU3R5bGUiOnsiJGlkIjoiMTY3IiwiTGluZUNvbG9yIjp7IiRyZWYiOiI2MyJ9LCJMaW5lV2VpZ2h0IjowLjAsIkxpbmVUeXBlIjowLCJQYXJlbnRTdHlsZSI6eyIkcmVmIjoiNjIifX0sIlBhcmVudFN0eWxlIjp7IiRyZWYiOiI1OSJ9fSwiVGl0bGVTdHlsZSI6eyIkaWQiOiIxNjgiLCJGb250U2V0dGluZ3MiOnsiJGlkIjoiMTY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AiLCJMaW5lQ29sb3IiOm51bGwsIkxpbmVXZWlnaHQiOjAuMCwiTGluZVR5cGUiOjAsIlBhcmVudFN0eWxlIjpudWxsfSwiUGFyZW50U3R5bGUiOnsiJHJlZiI6IjY1In19LCJEYXRlU3R5bGUiOnsiJGlkIjoiMTcxIiwiRm9udFNldHRpbmdzIjp7IiRpZCI6IjE3MiIsIkZvbnRTaXplIjoxMCwiRm9udE5hbWUiOiJDYWxpYnJpIiwiSXNCb2xkIjpmYWxzZSwiSXNJdGFsaWMiOmZhbHNlLCJJc1VuZGVybGluZWQiOmZhbHNlLCJQYXJlbnRTdHlsZSI6eyIkcmVmIjoiNzMifX0sIkF1dG9TaXplIjowLCJGb3JlZ3JvdW5kIjp7IiRpZCI6IjE3MyIsIkNvbG9yIjp7IiRpZCI6IjE3NCIsIkEiOjI1NSwiUiI6MjQ4LCJHIjoxNDcsIkIiOjI5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3NSIsIkxpbmVDb2xvciI6bnVsbCwiTGluZVdlaWdodCI6MC4wLCJMaW5lVHlwZSI6MCwiUGFyZW50U3R5bGUiOm51bGx9LCJQYXJlbnRTdHlsZSI6eyIkcmVmIjoiNzIifX0sIkRhdGVGb3JtYXQiOnsiJGlkIjoiMTc2IiwiRm9ybWF0U3RyaW5nIjoiTS1kLXl5eXkiLCJTZXBhcmF0b3IiOiItIiwiVXNlSW50ZXJuYXRpb25hbERhdGVGb3JtYXQiOmZhbHNlfSwiSXNWaXNpYmxlIjp0cnVlLCJQYXJlbnRTdHlsZSI6eyIkcmVmIjoiNTMifX0sIlBvc2l0aW9uIjp7IiRpZCI6IjE3NyIsIlJhdGlvIjowLjAsIklzQ3VzdG9tIjpmYWxzZX0sIklkIjoiMjNhYmU2NDMtZDc2Ni00YzE2LWE4N2QtMDk5Mzg3NmNiMzBhIiwiVGl0bGUiOiJFbnRlciB5b3VyIG1pbGVzdG9uZSBoZXJlIiwiTm90ZSI6bnVsbCwiSHlwZXJsaW5rIjpudWxsLCJJc0NoYW5nZWQiOmZhbHNlLCJJc05ldyI6ZmFsc2V9LHsiJGlkIjoiMTc4IiwiRGF0ZSI6IjIwMTQtMDYtMTdUMjM6NTk6NTkuOTk5WiIsIlN0eWxlIjp7IiRpZCI6IjE3OSIsIlNoYXBlIjo3LCJDb25uZWN0b3JNYXJnaW4iOnsiJHJlZiI6IjU0In0sIkNvbm5lY3RvclN0eWxlIjp7IiRpZCI6IjE4MCIsIkxpbmVDb2xvciI6eyIkaWQiOiIxODEiLCIkdHlwZSI6Ik5MUkUuQ29tbW9uLkRvbS5Tb2xpZENvbG9yQnJ1c2gsIE5MUkUuQ29tbW9uIiwiQ29sb3IiOnsiJGlkIjoiMTgyIiwiQSI6MjU1LCJSIjoyMDYsIkciOjE0MSwiQiI6NjIsIlRyYW5zcGFyZW5jeSI6MC4wfX0sIkxpbmVXZWlnaHQiOjEuMCwiTGluZVR5cGUiOjAsIlBhcmVudFN0eWxlIjp7IiRyZWYiOiI1NSJ9fSwiSXNCZWxvd1RpbWViYW5kIjpmYWxzZSwiSGlkZURhdGUiOmZhbHNlLCJTaGFwZVNpemUiOjAsIlNwYWNpbmciOjIuMCwiUGFkZGluZyI6eyIkcmVmIjoiNTgifSwiU2hhcGVTdHlsZSI6eyIkaWQiOiIxODMiLCJNYXJnaW4iOnsiJHJlZiI6IjYwIn0sIlBhZGRpbmciOnsiJHJlZiI6IjYxIn0sIkJhY2tncm91bmQiOnsiJGlkIjoiMTg0IiwiQ29sb3IiOnsiJGlkIjoiMTg1IiwiQSI6MjU1LCJSIjoxNTYsIkciOjEwNiwiQiI6MTA2LCJUcmFuc3BhcmVuY3kiOjAuMH19LCJJc1Zpc2libGUiOnRydWUsIldpZHRoIjoxMi4wLCJIZWlnaHQiOjE0LjAsIkJvcmRlclN0eWxlIjp7IiRpZCI6IjE4NiIsIkxpbmVDb2xvciI6eyIkcmVmIjoiNjMifSwiTGluZVdlaWdodCI6MC4wLCJMaW5lVHlwZSI6MCwiUGFyZW50U3R5bGUiOnsiJHJlZiI6IjYyIn19LCJQYXJlbnRTdHlsZSI6eyIkcmVmIjoiNTkifX0sIlRpdGxlU3R5bGUiOnsiJGlkIjoiMTg3IiwiRm9udFNldHRpbmdzIjp7IiRpZCI6IjE4O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g5IiwiTGluZUNvbG9yIjpudWxsLCJMaW5lV2VpZ2h0IjowLjAsIkxpbmVUeXBlIjowLCJQYXJlbnRTdHlsZSI6bnVsbH0sIlBhcmVudFN0eWxlIjp7IiRyZWYiOiI2NSJ9fSwiRGF0ZVN0eWxlIjp7IiRpZCI6IjE5MCIsIkZvbnRTZXR0aW5ncyI6eyIkaWQiOiIxOTEiLCJGb250U2l6ZSI6MTAsIkZvbnROYW1lIjoiQ2FsaWJyaSIsIklzQm9sZCI6ZmFsc2UsIklzSXRhbGljIjpmYWxzZSwiSXNVbmRlcmxpbmVkIjpmYWxzZSwiUGFyZW50U3R5bGUiOnsiJHJlZiI6IjczIn19LCJBdXRvU2l6ZSI6MCwiRm9yZWdyb3VuZCI6eyIkaWQiOiIxOTIiLCJDb2xvciI6eyIkaWQiOiIxOTMiLCJBIjoyNTUsIlIiOjE1NiwiRyI6MTA2LCJCIjoxMDY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k0IiwiTGluZUNvbG9yIjpudWxsLCJMaW5lV2VpZ2h0IjowLjAsIkxpbmVUeXBlIjowLCJQYXJlbnRTdHlsZSI6bnVsbH0sIlBhcmVudFN0eWxlIjp7IiRyZWYiOiI3MiJ9fSwiRGF0ZUZvcm1hdCI6eyIkaWQiOiIxOTUiLCJGb3JtYXRTdHJpbmciOiJNLWQteXl5eSIsIlNlcGFyYXRvciI6Ii0iLCJVc2VJbnRlcm5hdGlvbmFsRGF0ZUZvcm1hdCI6ZmFsc2V9LCJJc1Zpc2libGUiOnRydWUsIlBhcmVudFN0eWxlIjp7IiRyZWYiOiI1MyJ9fSwiUG9zaXRpb24iOnsiJGlkIjoiMTk2IiwiUmF0aW8iOjAuMCwiSXNDdXN0b20iOmZhbHNlfSwiSWQiOiJlMWM3Y2Y4NC1jNTg5LTQ3ZTItOWQzOS1iOGFlNjBmNDU0OTgiLCJUaXRsZSI6IkVudGVyIHlvdXIgbWlsZXN0b25lIGhlcmUiLCJOb3RlIjpudWxsLCJIeXBlcmxpbmsiOm51bGwsIklzQ2hhbmdlZCI6ZmFsc2UsIklzTmV3IjpmYWxzZX0seyIkaWQiOiIxOTciLCJEYXRlIjoiMjAxNC0wOC0wNVQyMzo1OTo1OS45OTlaIiwiU3R5bGUiOnsiJGlkIjoiMTk4IiwiU2hhcGUiOjEyLCJDb25uZWN0b3JNYXJnaW4iOnsiJHJlZiI6IjU0In0sIkNvbm5lY3RvclN0eWxlIjp7IiRpZCI6IjE5OSIsIkxpbmVDb2xvciI6eyIkaWQiOiIyMDAiLCIkdHlwZSI6Ik5MUkUuQ29tbW9uLkRvbS5Tb2xpZENvbG9yQnJ1c2gsIE5MUkUuQ29tbW9uIiwiQ29sb3IiOnsiJGlkIjoiMjAxIiwiQSI6MjU1LCJSIjoyMzYsIkciOjExMiwiQiI6MjIsIlRyYW5zcGFyZW5jeSI6MC4wfX0sIkxpbmVXZWlnaHQiOjEuMCwiTGluZVR5cGUiOjAsIlBhcmVudFN0eWxlIjp7IiRyZWYiOiI1NSJ9fSwiSXNCZWxvd1RpbWViYW5kIjpmYWxzZSwiSGlkZURhdGUiOmZhbHNlLCJTaGFwZVNpemUiOjAsIlNwYWNpbmciOjIuMCwiUGFkZGluZyI6eyIkcmVmIjoiNTgifSwiU2hhcGVTdHlsZSI6eyIkaWQiOiIyMDIiLCJNYXJnaW4iOnsiJHJlZiI6IjYwIn0sIlBhZGRpbmciOnsiJHJlZiI6IjYxIn0sIkJhY2tncm91bmQiOnsiJGlkIjoiMjAzIiwiQ29sb3IiOnsiJGlkIjoiMjA0IiwiQSI6MjU1LCJSIjoyMzYsIkciOjExMiwiQiI6MjIsIlRyYW5zcGFyZW5jeSI6MC4wfX0sIklzVmlzaWJsZSI6dHJ1ZSwiV2lkdGgiOjEyLjAsIkhlaWdodCI6MTQuMCwiQm9yZGVyU3R5bGUiOnsiJGlkIjoiMjA1IiwiTGluZUNvbG9yIjp7IiRyZWYiOiI2MyJ9LCJMaW5lV2VpZ2h0IjowLjAsIkxpbmVUeXBlIjowLCJQYXJlbnRTdHlsZSI6eyIkcmVmIjoiNjIifX0sIlBhcmVudFN0eWxlIjp7IiRyZWYiOiI1OSJ9fSwiVGl0bGVTdHlsZSI6eyIkaWQiOiIyMDYiLCJGb250U2V0dGluZ3MiOnsiJGlkIjoiMjA3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giLCJMaW5lQ29sb3IiOm51bGwsIkxpbmVXZWlnaHQiOjAuMCwiTGluZVR5cGUiOjAsIlBhcmVudFN0eWxlIjpudWxsfSwiUGFyZW50U3R5bGUiOnsiJHJlZiI6IjY1In19LCJEYXRlU3R5bGUiOnsiJGlkIjoiMjA5IiwiRm9udFNldHRpbmdzIjp7IiRpZCI6IjIxMCIsIkZvbnRTaXplIjoxMCwiRm9udE5hbWUiOiJDYWxpYnJpIiwiSXNCb2xkIjpmYWxzZSwiSXNJdGFsaWMiOmZhbHNlLCJJc1VuZGVybGluZWQiOmZhbHNlLCJQYXJlbnRTdHlsZSI6eyIkcmVmIjoiNzMifX0sIkF1dG9TaXplIjowLCJGb3JlZ3JvdW5kIjp7IiRpZCI6IjIxMSIsIkNvbG9yIjp7IiRpZCI6IjIxMiIsIkEiOjI1NSwiUiI6MjQ4LCJHIjoxNDcsIkIiOjI5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MyIsIkxpbmVDb2xvciI6bnVsbCwiTGluZVdlaWdodCI6MC4wLCJMaW5lVHlwZSI6MCwiUGFyZW50U3R5bGUiOm51bGx9LCJQYXJlbnRTdHlsZSI6eyIkcmVmIjoiNzIifX0sIkRhdGVGb3JtYXQiOnsiJGlkIjoiMjE0IiwiRm9ybWF0U3RyaW5nIjoiTS1kLXl5eXkiLCJTZXBhcmF0b3IiOiItIiwiVXNlSW50ZXJuYXRpb25hbERhdGVGb3JtYXQiOmZhbHNlfSwiSXNWaXNpYmxlIjp0cnVlLCJQYXJlbnRTdHlsZSI6eyIkcmVmIjoiNTMifX0sIlBvc2l0aW9uIjp7IiRpZCI6IjIxNSIsIlJhdGlvIjowLjAsIklzQ3VzdG9tIjpmYWxzZX0sIklkIjoiY2NlYmE4MWUtMDI2Ni00NWFlLTlkZTUtYzYzYWU0YWQ0Nzc4IiwiVGl0bGUiOiJFbnRlciB5b3VyIG1pbGVzdG9uZSBoZXJlIiwiTm90ZSI6bnVsbCwiSHlwZXJsaW5rIjpudWxsLCJJc0NoYW5nZWQiOmZhbHNlLCJJc05ldyI6ZmFsc2V9LHsiJGlkIjoiMjE2IiwiRGF0ZSI6IjIwMTQtMTAtMjNUMjM6NTk6NTkuOTk5WiIsIlN0eWxlIjp7IiRpZCI6IjIxNyIsIlNoYXBlIjo2LCJDb25uZWN0b3JNYXJnaW4iOnsiJHJlZiI6IjU0In0sIkNvbm5lY3RvclN0eWxlIjp7IiRpZCI6IjIxOCIsIkxpbmVDb2xvciI6eyIkaWQiOiIyMTkiLCIkdHlwZSI6Ik5MUkUuQ29tbW9uLkRvbS5Tb2xpZENvbG9yQnJ1c2gsIE5MUkUuQ29tbW9uIiwiQ29sb3IiOnsiJGlkIjoiMjIwIiwiQSI6MjU1LCJSIjoyMzAsIkciOjcyLCJCIjozNSwiVHJhbnNwYXJlbmN5IjowLjB9fSwiTGluZVdlaWdodCI6MS4wLCJMaW5lVHlwZSI6MCwiUGFyZW50U3R5bGUiOnsiJHJlZiI6IjU1In19LCJJc0JlbG93VGltZWJhbmQiOmZhbHNlLCJIaWRlRGF0ZSI6ZmFsc2UsIlNoYXBlU2l6ZSI6MCwiU3BhY2luZyI6Mi4wLCJQYWRkaW5nIjp7IiRyZWYiOiI1OCJ9LCJTaGFwZVN0eWxlIjp7IiRpZCI6IjIyMSIsIk1hcmdpbiI6eyIkcmVmIjoiNjAifSwiUGFkZGluZyI6eyIkcmVmIjoiNjEifSwiQmFja2dyb3VuZCI6eyIkaWQiOiIyMjIiLCJDb2xvciI6eyIkaWQiOiIyMjMiLCJBIjoyNTUsIlIiOjIzMCwiRyI6NzIsIkIiOjM1LCJUcmFuc3BhcmVuY3kiOjAuMH19LCJJc1Zpc2libGUiOnRydWUsIldpZHRoIjoxMi4wLCJIZWlnaHQiOjE0LjAsIkJvcmRlclN0eWxlIjp7IiRpZCI6IjIyNCIsIkxpbmVDb2xvciI6eyIkcmVmIjoiNjMifSwiTGluZVdlaWdodCI6MC4wLCJMaW5lVHlwZSI6MCwiUGFyZW50U3R5bGUiOnsiJHJlZiI6IjYyIn19LCJQYXJlbnRTdHlsZSI6eyIkcmVmIjoiNTkifX0sIlRpdGxlU3R5bGUiOnsiJGlkIjoiMjI1IiwiRm9udFNldHRpbmdzIjp7IiRpZCI6IjIyNi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I3IiwiTGluZUNvbG9yIjpudWxsLCJMaW5lV2VpZ2h0IjowLjAsIkxpbmVUeXBlIjowLCJQYXJlbnRTdHlsZSI6bnVsbH0sIlBhcmVudFN0eWxlIjp7IiRyZWYiOiI2NSJ9fSwiRGF0ZVN0eWxlIjp7IiRpZCI6IjIyOCIsIkZvbnRTZXR0aW5ncyI6eyIkaWQiOiIyMjkiLCJGb250U2l6ZSI6MTAsIkZvbnROYW1lIjoiQ2FsaWJyaSIsIklzQm9sZCI6ZmFsc2UsIklzSXRhbGljIjpmYWxzZSwiSXNVbmRlcmxpbmVkIjpmYWxzZSwiUGFyZW50U3R5bGUiOnsiJHJlZiI6IjczIn19LCJBdXRvU2l6ZSI6MCwiRm9yZWdyb3VuZCI6eyIkaWQiOiIyMzAiLCJDb2xvciI6eyIkaWQiOiIyMzEiLCJBIjoyNTUsIlIiOjIzMCwiRyI6NzIsIkIiOjM1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zMiIsIkxpbmVDb2xvciI6bnVsbCwiTGluZVdlaWdodCI6MC4wLCJMaW5lVHlwZSI6MCwiUGFyZW50U3R5bGUiOm51bGx9LCJQYXJlbnRTdHlsZSI6eyIkcmVmIjoiNzIifX0sIkRhdGVGb3JtYXQiOnsiJGlkIjoiMjMzIiwiRm9ybWF0U3RyaW5nIjoiTS1kLXl5eXkiLCJTZXBhcmF0b3IiOiItIiwiVXNlSW50ZXJuYXRpb25hbERhdGVGb3JtYXQiOmZhbHNlfSwiSXNWaXNpYmxlIjp0cnVlLCJQYXJlbnRTdHlsZSI6eyIkcmVmIjoiNTMifX0sIlBvc2l0aW9uIjp7IiRpZCI6IjIzNCIsIlJhdGlvIjowLjAsIklzQ3VzdG9tIjpmYWxzZX0sIklkIjoiZWM1ZTY4ZDItNDYxZS00NGIxLWE2N2EtMmZhZTVkY2JhYTBmIiwiVGl0bGUiOiJFbnRlciB5b3VyIG1pbGVzdG9uZSBoZXJlIiwiTm90ZSI6bnVsbCwiSHlwZXJsaW5rIjpudWxsLCJJc0NoYW5nZWQiOmZhbHNlLCJJc05ldyI6ZmFsc2V9LHsiJGlkIjoiMjM1IiwiRGF0ZSI6IjIwMTQtMTEtMTFUMjM6NTk6NTkuOTk5WiIsIlN0eWxlIjp7IiRpZCI6IjIzNiIsIlNoYXBlIjo2LCJDb25uZWN0b3JNYXJnaW4iOnsiJHJlZiI6IjU0In0sIkNvbm5lY3RvclN0eWxlIjp7IiRpZCI6IjIzNyIsIkxpbmVDb2xvciI6eyIkaWQiOiIyMzgiLCIkdHlwZSI6Ik5MUkUuQ29tbW9uLkRvbS5Tb2xpZENvbG9yQnJ1c2gsIE5MUkUuQ29tbW9uIiwiQ29sb3IiOnsiJGlkIjoiMjM5IiwiQSI6MjU1LCJSIjoxNTYsIkciOjEwNiwiQiI6MTA2LCJUcmFuc3BhcmVuY3kiOjAuMH19LCJMaW5lV2VpZ2h0IjoxLjAsIkxpbmVUeXBlIjowLCJQYXJlbnRTdHlsZSI6eyIkcmVmIjoiNTUifX0sIklzQmVsb3dUaW1lYmFuZCI6ZmFsc2UsIkhpZGVEYXRlIjpmYWxzZSwiU2hhcGVTaXplIjowLCJTcGFjaW5nIjoyLjAsIlBhZGRpbmciOnsiJHJlZiI6IjU4In0sIlNoYXBlU3R5bGUiOnsiJGlkIjoiMjQwIiwiTWFyZ2luIjp7IiRyZWYiOiI2MCJ9LCJQYWRkaW5nIjp7IiRyZWYiOiI2MSJ9LCJCYWNrZ3JvdW5kIjp7IiRpZCI6IjI0MSIsIkNvbG9yIjp7IiRpZCI6IjI0MiIsIkEiOjI1NSwiUiI6MTU2LCJHIjoxMDYsIkIiOjEwNiwiVHJhbnNwYXJlbmN5IjowLjB9fSwiSXNWaXNpYmxlIjp0cnVlLCJXaWR0aCI6MTIuMCwiSGVpZ2h0IjoxNC4wLCJCb3JkZXJTdHlsZSI6eyIkaWQiOiIyNDMiLCJMaW5lQ29sb3IiOnsiJHJlZiI6IjYzIn0sIkxpbmVXZWlnaHQiOjAuMCwiTGluZVR5cGUiOjAsIlBhcmVudFN0eWxlIjp7IiRyZWYiOiI2MiJ9fSwiUGFyZW50U3R5bGUiOnsiJHJlZiI6IjU5In19LCJUaXRsZVN0eWxlIjp7IiRpZCI6IjI0NCIsIkZvbnRTZXR0aW5ncyI6eyIkaWQiOiIyND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GlkIjoiMjQ5IiwiQ29sb3IiOnsiJGlkIjoiMjUwIiwiQSI6MjU1LCJSIjoxNTYsIkciOjEwNiwiQiI6MTA2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MSIsIkxpbmVDb2xvciI6bnVsbCwiTGluZVdlaWdodCI6MC4wLCJMaW5lVHlwZSI6MCwiUGFyZW50U3R5bGUiOm51bGx9LCJQYXJlbnRTdHlsZSI6eyIkcmVmIjoiNzIifX0sIkRhdGVGb3JtYXQiOnsiJGlkIjoiMjUyIiwiRm9ybWF0U3RyaW5nIjoiTS1kLXl5eXkiLCJTZXBhcmF0b3IiOiItIiwiVXNlSW50ZXJuYXRpb25hbERhdGVGb3JtYXQiOmZhbHNlfSwiSXNWaXNpYmxlIjp0cnVlLCJQYXJlbnRTdHlsZSI6eyIkcmVmIjoiNTMifX0sIlBvc2l0aW9uIjp7IiRpZCI6IjI1MyIsIlJhdGlvIjowLjAsIklzQ3VzdG9tIjpmYWxzZX0sIklkIjoiYTZlYzRmNDctN2M3Ni00ZWU0LWE4YzAtNTFjMDc3NWE4NmIwIiwiVGl0bGUiOiJFbnRlciB5b3VyIG1pbGVzdG9uZSBoZXJlIiwiTm90ZSI6bnVsbCwiSHlwZXJsaW5rIjpudWxsLCJJc0NoYW5nZWQiOmZhbHNlLCJJc05ldyI6ZmFsc2V9LHsiJGlkIjoiMjU0IiwiRGF0ZSI6IjIwMTQtMTItMDFUMjM6NTk6NTkuOTk5WiIsIlN0eWxlIjp7IiRpZCI6IjI1NSIsIlNoYXBlIjo2LCJDb25uZWN0b3JNYXJnaW4iOnsiJHJlZiI6IjU0In0sIkNvbm5lY3RvclN0eWxlIjp7IiRpZCI6IjI1NiIsIkxpbmVDb2xvciI6eyIkaWQiOiIyNTciLCIkdHlwZSI6Ik5MUkUuQ29tbW9uLkRvbS5Tb2xpZENvbG9yQnJ1c2gsIE5MUkUuQ29tbW9uIiwiQ29sb3IiOnsiJGlkIjoiMjU4IiwiQSI6MjU1LCJSIjo1NywiRyI6NDgsIkIiOjQyLCJUcmFuc3BhcmVuY3kiOjAuMH19LCJMaW5lV2VpZ2h0IjoxLjAsIkxpbmVUeXBlIjowLCJQYXJlbnRTdHlsZSI6eyIkcmVmIjoiNTUifX0sIklzQmVsb3dUaW1lYmFuZCI6ZmFsc2UsIkhpZGVEYXRlIjpmYWxzZSwiU2hhcGVTaXplIjowLCJTcGFjaW5nIjoyLjAsIlBhZGRpbmciOnsiJHJlZiI6IjU4In0sIlNoYXBlU3R5bGUiOnsiJGlkIjoiMjU5IiwiTWFyZ2luIjp7IiRyZWYiOiI2MCJ9LCJQYWRkaW5nIjp7IiRyZWYiOiI2MSJ9LCJCYWNrZ3JvdW5kIjp7IiRpZCI6IjI2MCIsIkNvbG9yIjp7IiRpZCI6IjI2MSIsIkEiOjI1NSwiUiI6NTcsIkciOjQ4LCJCIjo0MiwiVHJhbnNwYXJlbmN5IjowLjB9fSwiSXNWaXNpYmxlIjp0cnVlLCJXaWR0aCI6MTIuMCwiSGVpZ2h0IjoxNC4wLCJCb3JkZXJTdHlsZSI6eyIkaWQiOiIyNjIiLCJMaW5lQ29sb3IiOnsiJHJlZiI6IjYzIn0sIkxpbmVXZWlnaHQiOjAuMCwiTGluZVR5cGUiOjAsIlBhcmVudFN0eWxlIjp7IiRyZWYiOiI2MiJ9fSwiUGFyZW50U3R5bGUiOnsiJHJlZiI6IjU5In19LCJUaXRsZVN0eWxlIjp7IiRpZCI6IjI2MyIsIkZvbnRTZXR0aW5ncyI6eyIkaWQiOiIyNj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2NSIsIkxpbmVDb2xvciI6bnVsbCwiTGluZVdlaWdodCI6MC4wLCJMaW5lVHlwZSI6MCwiUGFyZW50U3R5bGUiOm51bGx9LCJQYXJlbnRTdHlsZSI6eyIkcmVmIjoiNjUifX0sIkRhdGVTdHlsZSI6eyIkaWQiOiIyNjYiLCJGb250U2V0dGluZ3MiOnsiJGlkIjoiMjY3IiwiRm9udFNpemUiOjEwLCJGb250TmFtZSI6IkNhbGlicmkiLCJJc0JvbGQiOmZhbHNlLCJJc0l0YWxpYyI6ZmFsc2UsIklzVW5kZXJsaW5lZCI6ZmFsc2UsIlBhcmVudFN0eWxlIjp7IiRyZWYiOiI3MyJ9fSwiQXV0b1NpemUiOjAsIkZvcmVncm91bmQiOnsiJGlkIjoiMjY4IiwiQ29sb3IiOnsiJGlkIjoiMjY5IiwiQSI6MjU1LCJSIjo1NywiRyI6NDgsIkIiOjQy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CIsIkxpbmVDb2xvciI6bnVsbCwiTGluZVdlaWdodCI6MC4wLCJMaW5lVHlwZSI6MCwiUGFyZW50U3R5bGUiOm51bGx9LCJQYXJlbnRTdHlsZSI6eyIkcmVmIjoiNzIifX0sIkRhdGVGb3JtYXQiOnsiJGlkIjoiMjcxIiwiRm9ybWF0U3RyaW5nIjoiTS1kLXl5eXkiLCJTZXBhcmF0b3IiOiItIiwiVXNlSW50ZXJuYXRpb25hbERhdGVGb3JtYXQiOmZhbHNlfSwiSXNWaXNpYmxlIjp0cnVlLCJQYXJlbnRTdHlsZSI6eyIkcmVmIjoiNTMifX0sIlBvc2l0aW9uIjp7IiRpZCI6IjI3MiIsIlJhdGlvIjowLjAsIklzQ3VzdG9tIjpmYWxzZX0sIklkIjoiZmMzMmRlMjgtNTVkYy00MjdkLWE3ZjAtZTI5OGY5ZjA0MjlhIiwiVGl0bGUiOiJFbnRlciB5b3VyIG1pbGVzdG9uZSBoZXJlIiwiTm90ZSI6bnVsbCwiSHlwZXJsaW5rIjpudWxsLCJJc0NoYW5nZWQiOmZhbHNlLCJJc05ldyI6ZmFsc2V9LHsiJGlkIjoiMjczIiwiRGF0ZSI6IjIwMTUtMDItMTdUMjM6NTk6NTkuOTk5WiIsIlN0eWxlIjp7IiRpZCI6IjI3NCIsIlNoYXBlIjo3LCJDb25uZWN0b3JNYXJnaW4iOnsiJHJlZiI6IjU0In0sIkNvbm5lY3RvclN0eWxlIjp7IiRpZCI6IjI3NSIsIkxpbmVDb2xvciI6eyIkaWQiOiIyNzYiLCIkdHlwZSI6Ik5MUkUuQ29tbW9uLkRvbS5Tb2xpZENvbG9yQnJ1c2gsIE5MUkUuQ29tbW9uIiwiQ29sb3IiOnsiJGlkIjoiMjc3IiwiQSI6MjU1LCJSIjoyNTUsIkciOjIwMiwiQiI6OCwiVHJhbnNwYXJlbmN5IjowLjB9fSwiTGluZVdlaWdodCI6MS4wLCJMaW5lVHlwZSI6MCwiUGFyZW50U3R5bGUiOnsiJHJlZiI6IjU1In19LCJJc0JlbG93VGltZWJhbmQiOmZhbHNlLCJIaWRlRGF0ZSI6ZmFsc2UsIlNoYXBlU2l6ZSI6MCwiU3BhY2luZyI6Mi4wLCJQYWRkaW5nIjp7IiRyZWYiOiI1OCJ9LCJTaGFwZVN0eWxlIjp7IiRpZCI6IjI3OCIsIk1hcmdpbiI6eyIkcmVmIjoiNjAifSwiUGFkZGluZyI6eyIkcmVmIjoiNjEifSwiQmFja2dyb3VuZCI6eyIkcmVmIjoiMjc2In0sIklzVmlzaWJsZSI6dHJ1ZSwiV2lkdGgiOjEyLjAsIkhlaWdodCI6MTQuMCwiQm9yZGVyU3R5bGUiOnsiJGlkIjoiMjc5IiwiTGluZUNvbG9yIjp7IiRyZWYiOiI2MyJ9LCJMaW5lV2VpZ2h0IjowLjAsIkxpbmVUeXBlIjowLCJQYXJlbnRTdHlsZSI6eyIkcmVmIjoiNjIifX0sIlBhcmVudFN0eWxlIjp7IiRyZWYiOiI1OSJ9fSwiVGl0bGVTdHlsZSI6eyIkaWQiOiIyODAiLCJGb250U2V0dGluZ3MiOnsiJGlkIjoiMjgx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IiLCJMaW5lQ29sb3IiOm51bGwsIkxpbmVXZWlnaHQiOjAuMCwiTGluZVR5cGUiOjAsIlBhcmVudFN0eWxlIjpudWxsfSwiUGFyZW50U3R5bGUiOnsiJHJlZiI6IjY1In19LCJEYXRlU3R5bGUiOnsiJGlkIjoiMjgzIiwiRm9udFNldHRpbmdzIjp7IiRpZCI6IjI4NCIsIkZvbnRTaXplIjoxMCwiRm9udE5hbWUiOiJDYWxpYnJpIiwiSXNCb2xkIjpmYWxzZSwiSXNJdGFsaWMiOmZhbHNlLCJJc1VuZGVybGluZWQiOmZhbHNlLCJQYXJlbnRTdHlsZSI6eyIkcmVmIjoiNzMifX0sIkF1dG9TaXplIjowLCJGb3JlZ3JvdW5kIjp7IiRpZCI6IjI4NSIsIkNvbG9yIjp7IiRpZCI6IjI4NiIsIkEiOjI1NSwiUiI6MTk3LCJHIjoxNTUsIkIiOjAsIlRyYW5zcGFyZW5jeSI6MC4w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3IiwiTGluZUNvbG9yIjpudWxsLCJMaW5lV2VpZ2h0IjowLjAsIkxpbmVUeXBlIjowLCJQYXJlbnRTdHlsZSI6bnVsbH0sIlBhcmVudFN0eWxlIjp7IiRyZWYiOiI3MiJ9fSwiRGF0ZUZvcm1hdCI6eyIkaWQiOiIyODgiLCJGb3JtYXRTdHJpbmciOiJNLWQteXl5eSIsIlNlcGFyYXRvciI6Ii0iLCJVc2VJbnRlcm5hdGlvbmFsRGF0ZUZvcm1hdCI6ZmFsc2V9LCJJc1Zpc2libGUiOnRydWUsIlBhcmVudFN0eWxlIjp7IiRyZWYiOiI1MyJ9fSwiUG9zaXRpb24iOnsiJGlkIjoiMjg5IiwiUmF0aW8iOjAuMCwiSXNDdXN0b20iOmZhbHNlfSwiSWQiOiIwNDI4ZWIzMS01NmQ4LTQ2NDItOTNmMi04YjhiZjkwNzIxZGMiLCJUaXRsZSI6IkVudGVyIHlvdXIgbWlsZXN0b25lIGhlcmUiLCJOb3RlIjpudWxsLCJIeXBlcmxpbmsiOm51bGwsIklzQ2hhbmdlZCI6ZmFsc2UsIklzTmV3IjpmYWxzZX0seyIkaWQiOiIyOTAiLCJEYXRlIjoiMjAxNS0wNC0wN1QyMzo1OTo1OS45OTlaIiwiU3R5bGUiOnsiJGlkIjoiMjkxIiwiU2hhcGUiOjcsIkNvbm5lY3Rvck1hcmdpbiI6eyIkcmVmIjoiNTQifSwiQ29ubmVjdG9yU3R5bGUiOnsiJGlkIjoiMjkyIiwiTGluZUNvbG9yIjp7IiRpZCI6IjI5MyIsIiR0eXBlIjoiTkxSRS5Db21tb24uRG9tLlNvbGlkQ29sb3JCcnVzaCwgTkxSRS5Db21tb24iLCJDb2xvciI6eyIkaWQiOiIyOTQiLCJBIjoyNTUsIlIiOjI0OCwiRyI6MTQ3LCJCIjoyOSwiVHJhbnNwYXJlbmN5IjowLjB9fSwiTGluZVdlaWdodCI6MS4wLCJMaW5lVHlwZSI6MCwiUGFyZW50U3R5bGUiOnsiJHJlZiI6IjU1In19LCJJc0JlbG93VGltZWJhbmQiOmZhbHNlLCJIaWRlRGF0ZSI6ZmFsc2UsIlNoYXBlU2l6ZSI6MCwiU3BhY2luZyI6Mi4wLCJQYWRkaW5nIjp7IiRyZWYiOiI1OCJ9LCJTaGFwZVN0eWxlIjp7IiRpZCI6IjI5NSIsIk1hcmdpbiI6eyIkcmVmIjoiNjAifSwiUGFkZGluZyI6eyIkcmVmIjoiNjEifSwiQmFja2dyb3VuZCI6eyIkcmVmIjoiMjkzIn0sIklzVmlzaWJsZSI6dHJ1ZSwiV2lkdGgiOjEyLjAsIkhlaWdodCI6MTQuMCwiQm9yZGVyU3R5bGUiOnsiJGlkIjoiMjk2IiwiTGluZUNvbG9yIjp7IiRyZWYiOiI2MyJ9LCJMaW5lV2VpZ2h0IjowLjAsIkxpbmVUeXBlIjowLCJQYXJlbnRTdHlsZSI6eyIkcmVmIjoiNjIifX0sIlBhcmVudFN0eWxlIjp7IiRyZWYiOiI1OSJ9fSwiVGl0bGVTdHlsZSI6eyIkaWQiOiIyOTciLCJGb250U2V0dGluZ3MiOnsiJGlkIjoiMjk4IiwiRm9udFNpemUiOjExLCJGb250TmFtZSI6IkNhbGlicmkiLCJJc0JvbGQiOnRydWUsIklzSXRhbGljIjpmYWxzZSwiSXNVbmRlcmxpbmVkIjpmYWxzZSwiUGFyZW50U3R5bGUiOnsiJHJlZiI6IjY2In19LCJBdXRvU2l6ZSI6MiwiRm9yZWdyb3VuZCI6eyIkcmVmIjoiNjcifSwiTWF4V2lkdGgiOjc4LjAwMTY1NTU3ODYxMzI4M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k5IiwiTGluZUNvbG9yIjpudWxsLCJMaW5lV2VpZ2h0IjowLjAsIkxpbmVUeXBlIjowLCJQYXJlbnRTdHlsZSI6bnVsbH0sIlBhcmVudFN0eWxlIjp7IiRyZWYiOiI2NSJ9fSwiRGF0ZVN0eWxlIjp7IiRpZCI6IjMwMCIsIkZvbnRTZXR0aW5ncyI6eyIkaWQiOiIzMDEiLCJGb250U2l6ZSI6MTAsIkZvbnROYW1lIjoiQ2FsaWJyaSIsIklzQm9sZCI6ZmFsc2UsIklzSXRhbGljIjpmYWxzZSwiSXNVbmRlcmxpbmVkIjpmYWxzZSwiUGFyZW50U3R5bGUiOnsiJHJlZiI6IjczIn19LCJBdXRvU2l6ZSI6MCwiRm9yZWdyb3VuZCI6eyIkaWQiOiIzMDIiLCJDb2xvciI6eyIkaWQiOiIzMDMiLCJBIjoyNTUsIlIiOjI0OCwiRyI6MTQ3LCJCIjoyOSwiVHJhbnNwYXJlbmN5IjowLjB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DQiLCJMaW5lQ29sb3IiOm51bGwsIkxpbmVXZWlnaHQiOjAuMCwiTGluZVR5cGUiOjAsIlBhcmVudFN0eWxlIjpudWxsfSwiUGFyZW50U3R5bGUiOnsiJHJlZiI6IjcyIn19LCJEYXRlRm9ybWF0Ijp7IiRpZCI6IjMwNSIsIkZvcm1hdFN0cmluZyI6Ik0tZC15eXl5IiwiU2VwYXJhdG9yIjoiLSIsIlVzZUludGVybmF0aW9uYWxEYXRlRm9ybWF0IjpmYWxzZX0sIklzVmlzaWJsZSI6dHJ1ZSwiUGFyZW50U3R5bGUiOnsiJHJlZiI6IjUzIn19LCJQb3NpdGlvbiI6eyIkaWQiOiIzMDYiLCJSYXRpbyI6MC4yMjM5MTE0ODMxOTk1MDgxLCJJc0N1c3RvbSI6dHJ1ZX0sIklkIjoiMTAyM2Y5Y2YtOGU3Mi00ZGU1LThhYmQtNjYwMDkwZmZkYTk4IiwiVGl0bGUiOiJFbnRlciB5b3VyIG1pbGVzdG9uZSBoZXJlIiwiTm90ZSI6bnVsbCwiSHlwZXJsaW5rIjpudWxsLCJJc0NoYW5nZWQiOmZhbHNlLCJJc05ldyI6ZmFsc2V9LHsiJGlkIjoiMzA3IiwiRGF0ZSI6IjIwMTUtMDUtMjZUMjM6NTk6NTkuOTk5WiIsIlN0eWxlIjp7IiRpZCI6IjMwOCIsIlNoYXBlIjo3LCJDb25uZWN0b3JNYXJnaW4iOnsiJHJlZiI6IjU0In0sIkNvbm5lY3RvclN0eWxlIjp7IiRpZCI6IjMwOSIsIkxpbmVDb2xvciI6eyIkaWQiOiIzMTAiLCIkdHlwZSI6Ik5MUkUuQ29tbW9uLkRvbS5Tb2xpZENvbG9yQnJ1c2gsIE5MUkUuQ29tbW9uIiwiQ29sb3IiOnsiJGlkIjoiMzExIiwiQSI6MjU1LCJSIjoxNTYsIkciOjEwNiwiQiI6MTA2LCJUcmFuc3BhcmVuY3kiOjAuMH19LCJMaW5lV2VpZ2h0IjoxLjAsIkxpbmVUeXBlIjowLCJQYXJlbnRTdHlsZSI6eyIkcmVmIjoiNTUifX0sIklzQmVsb3dUaW1lYmFuZCI6ZmFsc2UsIkhpZGVEYXRlIjpmYWxzZSwiU2hhcGVTaXplIjowLCJTcGFjaW5nIjoyLjAsIlBhZGRpbmciOnsiJHJlZiI6IjU4In0sIlNoYXBlU3R5bGUiOnsiJGlkIjoiMzEyIiwiTWFyZ2luIjp7IiRyZWYiOiI2MCJ9LCJQYWRkaW5nIjp7IiRyZWYiOiI2MSJ9LCJCYWNrZ3JvdW5kIjp7IiRpZCI6IjMxMyIsIkNvbG9yIjp7IiRpZCI6IjMxNCIsIkEiOjI1NSwiUiI6MTU2LCJHIjoxMDYsIkIiOjEwNiwiVHJhbnNwYXJlbmN5IjowLjB9fSwiSXNWaXNpYmxlIjp0cnVlLCJXaWR0aCI6MTIuMCwiSGVpZ2h0IjoxNC4wLCJCb3JkZXJTdHlsZSI6eyIkaWQiOiIzMTUiLCJMaW5lQ29sb3IiOnsiJHJlZiI6IjYzIn0sIkxpbmVXZWlnaHQiOjAuMCwiTGluZVR5cGUiOjAsIlBhcmVudFN0eWxlIjp7IiRyZWYiOiI2MiJ9fSwiUGFyZW50U3R5bGUiOnsiJHJlZiI6IjU5In19LCJUaXRsZVN0eWxlIjp7IiRpZCI6IjMxNiIsIkZvbnRTZXR0aW5ncyI6eyIkaWQiOiIzM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xOCIsIkxpbmVDb2xvciI6bnVsbCwiTGluZVdlaWdodCI6MC4wLCJMaW5lVHlwZSI6MCwiUGFyZW50U3R5bGUiOm51bGx9LCJQYXJlbnRTdHlsZSI6eyIkcmVmIjoiNjUifX0sIkRhdGVTdHlsZSI6eyIkaWQiOiIzMTkiLCJGb250U2V0dGluZ3MiOnsiJGlkIjoiMzIwIiwiRm9udFNpemUiOjEwLCJGb250TmFtZSI6IkNhbGlicmkiLCJJc0JvbGQiOmZhbHNlLCJJc0l0YWxpYyI6ZmFsc2UsIklzVW5kZXJsaW5lZCI6ZmFsc2UsIlBhcmVudFN0eWxlIjp7IiRyZWYiOiI3MyJ9fSwiQXV0b1NpemUiOjAsIkZvcmVncm91bmQiOnsiJGlkIjoiMzIxIiwiQ29sb3IiOnsiJGlkIjoiMzIyIiwiQSI6MjU1LCJSIjoxNTYsIkciOjEwNiwiQiI6MTA2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yMyIsIkxpbmVDb2xvciI6bnVsbCwiTGluZVdlaWdodCI6MC4wLCJMaW5lVHlwZSI6MCwiUGFyZW50U3R5bGUiOm51bGx9LCJQYXJlbnRTdHlsZSI6eyIkcmVmIjoiNzIifX0sIkRhdGVGb3JtYXQiOnsiJGlkIjoiMzI0IiwiRm9ybWF0U3RyaW5nIjoiTS1kLXl5eXkiLCJTZXBhcmF0b3IiOiItIiwiVXNlSW50ZXJuYXRpb25hbERhdGVGb3JtYXQiOmZhbHNlfSwiSXNWaXNpYmxlIjp0cnVlLCJQYXJlbnRTdHlsZSI6eyIkcmVmIjoiNTMifX0sIlBvc2l0aW9uIjp7IiRpZCI6IjMyNSIsIlJhdGlvIjowLjAsIklzQ3VzdG9tIjpmYWxzZX0sIklkIjoiZTI4NGM4YzMtZjRhMy00NDQ0LTliN2ItOWRiZmFlZjBmZGE4IiwiVGl0bGUiOiJFbnRlciB5b3VyIG1pbGVzdG9uZSBoZXJlIiwiTm90ZSI6bnVsbCwiSHlwZXJsaW5rIjpudWxsLCJJc0NoYW5nZWQiOmZhbHNlLCJJc05ldyI6ZmFsc2V9LHsiJGlkIjoiMzI2IiwiRGF0ZSI6IjIwMTUtMDctMTRUMjM6NTk6NTkuOTk5WiIsIlN0eWxlIjp7IiRpZCI6IjMyNyIsIlNoYXBlIjo3LCJDb25uZWN0b3JNYXJnaW4iOnsiJHJlZiI6IjU0In0sIkNvbm5lY3RvclN0eWxlIjp7IiRpZCI6IjMyOCIsIkxpbmVDb2xvciI6eyIkaWQiOiIzMjkiLCIkdHlwZSI6Ik5MUkUuQ29tbW9uLkRvbS5Tb2xpZENvbG9yQnJ1c2gsIE5MUkUuQ29tbW9uIiwiQ29sb3IiOnsiJGlkIjoiMzMwIiwiQSI6MjU1LCJSIjoyMzYsIkciOjExMiwiQiI6MjIsIlRyYW5zcGFyZW5jeSI6MC4wfX0sIkxpbmVXZWlnaHQiOjEuMCwiTGluZVR5cGUiOjAsIlBhcmVudFN0eWxlIjp7IiRyZWYiOiI1NSJ9fSwiSXNCZWxvd1RpbWViYW5kIjpmYWxzZSwiSGlkZURhdGUiOmZhbHNlLCJTaGFwZVNpemUiOjAsIlNwYWNpbmciOjIuMCwiUGFkZGluZyI6eyIkcmVmIjoiNTgifSwiU2hhcGVTdHlsZSI6eyIkaWQiOiIzMzEiLCJNYXJnaW4iOnsiJHJlZiI6IjYwIn0sIlBhZGRpbmciOnsiJHJlZiI6IjYxIn0sIkJhY2tncm91bmQiOnsiJHJlZiI6IjMyOSJ9LCJJc1Zpc2libGUiOnRydWUsIldpZHRoIjoxMi4wLCJIZWlnaHQiOjE0LjAsIkJvcmRlclN0eWxlIjp7IiRpZCI6IjMzMiIsIkxpbmVDb2xvciI6eyIkcmVmIjoiNjMifSwiTGluZVdlaWdodCI6MC4wLCJMaW5lVHlwZSI6MCwiUGFyZW50U3R5bGUiOnsiJHJlZiI6IjYyIn19LCJQYXJlbnRTdHlsZSI6eyIkcmVmIjoiNTkifX0sIlRpdGxlU3R5bGUiOnsiJGlkIjoiMzMzIiwiRm9udFNldHRpbmdzIjp7IiRpZCI6IjMzNCIsIkZvbnRTaXplIjoxMSwiRm9udE5hbWUiOiJDYWxpYnJpIiwiSXNCb2xkIjp0cnVlLCJJc0l0YWxpYyI6ZmFsc2UsIklzVW5kZXJsaW5lZCI6ZmFsc2UsIlBhcmVudFN0eWxlIjp7IiRyZWYiOiI2NiJ9fSwiQXV0b1NpemUiOjIsIkZvcmVncm91bmQiOnsiJHJlZiI6IjY3In0sIk1heFdpZHRoIjo4OS41NzkzNjg1OTEzMDg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zMzUiLCJMaW5lQ29sb3IiOm51bGwsIkxpbmVXZWlnaHQiOjAuMCwiTGluZVR5cGUiOjAsIlBhcmVudFN0eWxlIjpudWxsfSwiUGFyZW50U3R5bGUiOnsiJHJlZiI6IjY1In19LCJEYXRlU3R5bGUiOnsiJGlkIjoiMzM2IiwiRm9udFNldHRpbmdzIjp7IiRpZCI6IjMzNyIsIkZvbnRTaXplIjoxMCwiRm9udE5hbWUiOiJDYWxpYnJpIiwiSXNCb2xkIjpmYWxzZSwiSXNJdGFsaWMiOmZhbHNlLCJJc1VuZGVybGluZWQiOmZhbHNlLCJQYXJlbnRTdHlsZSI6eyIkcmVmIjoiNzMifX0sIkF1dG9TaXplIjowLCJGb3JlZ3JvdW5kIjp7IiRpZCI6IjMzOCIsIkNvbG9yIjp7IiRpZCI6IjMzOSIsIkEiOjI1NSwiUiI6MjM2LCJHIjoxMTIsIkIiOjIyLCJUcmFuc3BhcmVuY3kiOjAuMH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0MCIsIkxpbmVDb2xvciI6bnVsbCwiTGluZVdlaWdodCI6MC4wLCJMaW5lVHlwZSI6MCwiUGFyZW50U3R5bGUiOm51bGx9LCJQYXJlbnRTdHlsZSI6eyIkcmVmIjoiNzIifX0sIkRhdGVGb3JtYXQiOnsiJGlkIjoiMzQxIiwiRm9ybWF0U3RyaW5nIjoiTS1kLXl5eXkiLCJTZXBhcmF0b3IiOiItIiwiVXNlSW50ZXJuYXRpb25hbERhdGVGb3JtYXQiOmZhbHNlfSwiSXNWaXNpYmxlIjp0cnVlLCJQYXJlbnRTdHlsZSI6eyIkcmVmIjoiNTMifX0sIlBvc2l0aW9uIjp7IiRpZCI6IjM0MiIsIlJhdGlvIjowLjAsIklzQ3VzdG9tIjpmYWxzZX0sIklkIjoiYTcyYTFlODMtZjQyMy00ZjliLTlmNzctYTE1ZDIzMTNlNmRjIiwiVGl0bGUiOiJFbnRlciB5b3VyIG1pbGVzdG9uZSBoZXJlIiwiTm90ZSI6bnVsbCwiSHlwZXJsaW5rIjpudWxsLCJJc0NoYW5nZWQiOmZhbHNlLCJJc05ldyI6ZmFsc2V9XSwiVGFza3MiOltdLCJTZXR0aW5ncyI6eyIkaWQiOiIzNDMiLCJJbXBhT3B0aW9ucyI6eyIkaWQiOiIzNDQ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V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5C3CE8B6CA0C468912D5F0DE1E2016" ma:contentTypeVersion="2" ma:contentTypeDescription="Create a new document." ma:contentTypeScope="" ma:versionID="cfa3e7fe288528f8cfb2de211c8e8049">
  <xsd:schema xmlns:xsd="http://www.w3.org/2001/XMLSchema" xmlns:xs="http://www.w3.org/2001/XMLSchema" xmlns:p="http://schemas.microsoft.com/office/2006/metadata/properties" xmlns:ns2="111b167e-d5f1-4a37-9b38-8b8857d1e56d" targetNamespace="http://schemas.microsoft.com/office/2006/metadata/properties" ma:root="true" ma:fieldsID="9007e673b94d5065872dfbc5b2644a51" ns2:_="">
    <xsd:import namespace="111b167e-d5f1-4a37-9b38-8b8857d1e56d"/>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b167e-d5f1-4a37-9b38-8b8857d1e5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C27114-126B-4AF1-A7BD-06E02F9B4C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b167e-d5f1-4a37-9b38-8b8857d1e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B1E7DA-A27E-409E-A4DD-2122D49441CA}">
  <ds:schemaRefs>
    <ds:schemaRef ds:uri="http://schemas.microsoft.com/sharepoint/v3/contenttype/forms"/>
  </ds:schemaRefs>
</ds:datastoreItem>
</file>

<file path=customXml/itemProps3.xml><?xml version="1.0" encoding="utf-8"?>
<ds:datastoreItem xmlns:ds="http://schemas.openxmlformats.org/officeDocument/2006/customXml" ds:itemID="{58685E1B-11B3-42F3-9927-D8AB8D57F9C9}">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purl.org/dc/dcmitype/"/>
    <ds:schemaRef ds:uri="http://schemas.microsoft.com/office/2006/documentManagement/types"/>
    <ds:schemaRef ds:uri="111b167e-d5f1-4a37-9b38-8b8857d1e56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34122</TotalTime>
  <Words>4346</Words>
  <Application>Microsoft Office PowerPoint</Application>
  <PresentationFormat>On-screen Show (4:3)</PresentationFormat>
  <Paragraphs>452</Paragraphs>
  <Slides>41</Slides>
  <Notes>26</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41</vt:i4>
      </vt:variant>
    </vt:vector>
  </HeadingPairs>
  <TitlesOfParts>
    <vt:vector size="54" baseType="lpstr">
      <vt:lpstr>Arial</vt:lpstr>
      <vt:lpstr>Calibri</vt:lpstr>
      <vt:lpstr>Calibri Light</vt:lpstr>
      <vt:lpstr>Courier New</vt:lpstr>
      <vt:lpstr>Times New Roman</vt:lpstr>
      <vt:lpstr>Wingdings</vt:lpstr>
      <vt:lpstr>1_Office Theme</vt:lpstr>
      <vt:lpstr>Custom Design</vt:lpstr>
      <vt:lpstr>2_Office Theme</vt:lpstr>
      <vt:lpstr>1_Custom Design</vt:lpstr>
      <vt:lpstr>3_Office Theme</vt:lpstr>
      <vt:lpstr>4_Office Theme</vt:lpstr>
      <vt:lpstr>5_Office Theme</vt:lpstr>
      <vt:lpstr>JU Stakeholder Engagement Webinar  NWA Suitability Criteria &amp; System Data</vt:lpstr>
      <vt:lpstr>Agenda</vt:lpstr>
      <vt:lpstr>DSIP Stakeholder Engagement — Timeline</vt:lpstr>
      <vt:lpstr>Joint Utilities Filed DSIP Stakeholder Engagement Plan</vt:lpstr>
      <vt:lpstr>DSIP Stakeholder Engagement Objectives</vt:lpstr>
      <vt:lpstr>Supplemental DSIP Engagement Structure</vt:lpstr>
      <vt:lpstr>Engagement Process Overview</vt:lpstr>
      <vt:lpstr>Stakeholder Engagement Opportunities</vt:lpstr>
      <vt:lpstr>Distribution System Planning Engagement Group  NWA Suitability  </vt:lpstr>
      <vt:lpstr>Distribution System Planning Engagement Group Charter </vt:lpstr>
      <vt:lpstr>Themes and Input on NWA Suitability</vt:lpstr>
      <vt:lpstr>Suitability Criteria for NWAs</vt:lpstr>
      <vt:lpstr>NWA Suitability Guide </vt:lpstr>
      <vt:lpstr>Drivers for Evaluating Project Type Suitability: Load Relief </vt:lpstr>
      <vt:lpstr>Project Type Suitability: Reliability and Resiliency</vt:lpstr>
      <vt:lpstr>Project Type Suitability: New Business</vt:lpstr>
      <vt:lpstr>Project Type Suitability: Asset Condition</vt:lpstr>
      <vt:lpstr>Project Type Suitability: Damage Failure</vt:lpstr>
      <vt:lpstr>Project Type Suitability: Public Requirements</vt:lpstr>
      <vt:lpstr>Project Type Suitability: Non-T&amp;D Infrastructure</vt:lpstr>
      <vt:lpstr>Timeline Suitability: Solicitation + Implementation</vt:lpstr>
      <vt:lpstr>Cost Suitability</vt:lpstr>
      <vt:lpstr>Expanded discussion on job types: larger job type </vt:lpstr>
      <vt:lpstr>Expanded discussion on job types: smaller job type </vt:lpstr>
      <vt:lpstr>Ending notes</vt:lpstr>
      <vt:lpstr>Stakeholder Presentations on NWA Suitability</vt:lpstr>
      <vt:lpstr>Topics Beyond NWA Suitability – DSP Planning</vt:lpstr>
      <vt:lpstr>Topics Beyond NWA Suitability – DER Sourcing </vt:lpstr>
      <vt:lpstr>NWA Suitability Q&amp;A  Co-led by William Acker (NY-BEST) &amp; Tom Mimnagh (Con Edison / O&amp;R) </vt:lpstr>
      <vt:lpstr>Grid Operations Engagement Group  System Data </vt:lpstr>
      <vt:lpstr>Grid Operations Engagement Group Charter</vt:lpstr>
      <vt:lpstr>Emerging Themes from Engagement Group System Data</vt:lpstr>
      <vt:lpstr>Emerging Themes from Engagement Group System Data</vt:lpstr>
      <vt:lpstr>Emerging Themes from Engagement Group System Data</vt:lpstr>
      <vt:lpstr>Emerging Themes from Engagement Group System Data</vt:lpstr>
      <vt:lpstr>Current/Near-term Data Availability</vt:lpstr>
      <vt:lpstr>Circuit Related Information</vt:lpstr>
      <vt:lpstr>Stakeholder Presentations on System Data</vt:lpstr>
      <vt:lpstr>System Data Q&amp;A  Co-led by Doug Ellman (SolarCity) &amp; Damian Sciano (Con Edison / O&amp;R) </vt:lpstr>
      <vt:lpstr>Wrap-up </vt:lpstr>
      <vt:lpstr>PowerPoint Presentation</vt:lpstr>
    </vt:vector>
  </TitlesOfParts>
  <Company>ICFI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Howley, Annie</dc:creator>
  <cp:lastModifiedBy>Howley, Annie</cp:lastModifiedBy>
  <cp:revision>401</cp:revision>
  <dcterms:created xsi:type="dcterms:W3CDTF">2016-02-02T19:27:06Z</dcterms:created>
  <dcterms:modified xsi:type="dcterms:W3CDTF">2016-07-27T16:47:44Z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0x010100C65C3CE8B6CA0C468912D5F0DE1E2016</vt:lpwstr>
  </property>
</Properties>
</file>