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7" r:id="rId4"/>
    <p:sldMasterId id="2147483836" r:id="rId5"/>
    <p:sldMasterId id="2147485240" r:id="rId6"/>
    <p:sldMasterId id="2147485268" r:id="rId7"/>
    <p:sldMasterId id="2147485274" r:id="rId8"/>
    <p:sldMasterId id="2147485292" r:id="rId9"/>
    <p:sldMasterId id="2147485302" r:id="rId10"/>
    <p:sldMasterId id="2147485308" r:id="rId11"/>
    <p:sldMasterId id="2147485317" r:id="rId12"/>
    <p:sldMasterId id="2147485335" r:id="rId13"/>
    <p:sldMasterId id="2147485345" r:id="rId14"/>
    <p:sldMasterId id="2147485355" r:id="rId15"/>
  </p:sldMasterIdLst>
  <p:notesMasterIdLst>
    <p:notesMasterId r:id="rId40"/>
  </p:notesMasterIdLst>
  <p:handoutMasterIdLst>
    <p:handoutMasterId r:id="rId41"/>
  </p:handoutMasterIdLst>
  <p:sldIdLst>
    <p:sldId id="306" r:id="rId16"/>
    <p:sldId id="327" r:id="rId17"/>
    <p:sldId id="970" r:id="rId18"/>
    <p:sldId id="972" r:id="rId19"/>
    <p:sldId id="264" r:id="rId20"/>
    <p:sldId id="973" r:id="rId21"/>
    <p:sldId id="946" r:id="rId22"/>
    <p:sldId id="939" r:id="rId23"/>
    <p:sldId id="951" r:id="rId24"/>
    <p:sldId id="952" r:id="rId25"/>
    <p:sldId id="980" r:id="rId26"/>
    <p:sldId id="979" r:id="rId27"/>
    <p:sldId id="968" r:id="rId28"/>
    <p:sldId id="920" r:id="rId29"/>
    <p:sldId id="916" r:id="rId30"/>
    <p:sldId id="936" r:id="rId31"/>
    <p:sldId id="941" r:id="rId32"/>
    <p:sldId id="975" r:id="rId33"/>
    <p:sldId id="976" r:id="rId34"/>
    <p:sldId id="982" r:id="rId35"/>
    <p:sldId id="981" r:id="rId36"/>
    <p:sldId id="969" r:id="rId37"/>
    <p:sldId id="907" r:id="rId38"/>
    <p:sldId id="908" r:id="rId39"/>
  </p:sldIdLst>
  <p:sldSz cx="14630400" cy="8229600"/>
  <p:notesSz cx="7010400" cy="9296400"/>
  <p:defaultTextStyle>
    <a:defPPr>
      <a:defRPr lang="en-US"/>
    </a:defPPr>
    <a:lvl1pPr marL="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userDrawn="1">
          <p15:clr>
            <a:srgbClr val="A4A3A4"/>
          </p15:clr>
        </p15:guide>
        <p15:guide id="12" pos="1728" userDrawn="1">
          <p15:clr>
            <a:srgbClr val="A4A3A4"/>
          </p15:clr>
        </p15:guide>
        <p15:guide id="31" pos="1152" userDrawn="1">
          <p15:clr>
            <a:srgbClr val="A4A3A4"/>
          </p15:clr>
        </p15:guide>
        <p15:guide id="33" pos="570" userDrawn="1">
          <p15:clr>
            <a:srgbClr val="A4A3A4"/>
          </p15:clr>
        </p15:guide>
        <p15:guide id="34" pos="2304" userDrawn="1">
          <p15:clr>
            <a:srgbClr val="A4A3A4"/>
          </p15:clr>
        </p15:guide>
        <p15:guide id="35" pos="2880" userDrawn="1">
          <p15:clr>
            <a:srgbClr val="A4A3A4"/>
          </p15:clr>
        </p15:guide>
        <p15:guide id="36" pos="3456" userDrawn="1">
          <p15:clr>
            <a:srgbClr val="A4A3A4"/>
          </p15:clr>
        </p15:guide>
        <p15:guide id="37" pos="4032" userDrawn="1">
          <p15:clr>
            <a:srgbClr val="A4A3A4"/>
          </p15:clr>
        </p15:guide>
        <p15:guide id="38" pos="4608" userDrawn="1">
          <p15:clr>
            <a:srgbClr val="A4A3A4"/>
          </p15:clr>
        </p15:guide>
        <p15:guide id="39" pos="5184" userDrawn="1">
          <p15:clr>
            <a:srgbClr val="A4A3A4"/>
          </p15:clr>
        </p15:guide>
        <p15:guide id="40" pos="5760" userDrawn="1">
          <p15:clr>
            <a:srgbClr val="A4A3A4"/>
          </p15:clr>
        </p15:guide>
        <p15:guide id="41" pos="6336" userDrawn="1">
          <p15:clr>
            <a:srgbClr val="A4A3A4"/>
          </p15:clr>
        </p15:guide>
        <p15:guide id="42" pos="6912" userDrawn="1">
          <p15:clr>
            <a:srgbClr val="A4A3A4"/>
          </p15:clr>
        </p15:guide>
        <p15:guide id="43" pos="7488" userDrawn="1">
          <p15:clr>
            <a:srgbClr val="A4A3A4"/>
          </p15:clr>
        </p15:guide>
        <p15:guide id="44" pos="8064" userDrawn="1">
          <p15:clr>
            <a:srgbClr val="A4A3A4"/>
          </p15:clr>
        </p15:guide>
        <p15:guide id="45" pos="8640" userDrawn="1">
          <p15:clr>
            <a:srgbClr val="A4A3A4"/>
          </p15:clr>
        </p15:guide>
        <p15:guide id="46" pos="9216" userDrawn="1">
          <p15:clr>
            <a:srgbClr val="A4A3A4"/>
          </p15:clr>
        </p15:guide>
        <p15:guide id="47" orient="horz" userDrawn="1">
          <p15:clr>
            <a:srgbClr val="A4A3A4"/>
          </p15:clr>
        </p15:guide>
        <p15:guide id="48" orient="horz" pos="576" userDrawn="1">
          <p15:clr>
            <a:srgbClr val="A4A3A4"/>
          </p15:clr>
        </p15:guide>
        <p15:guide id="49" orient="horz" pos="1152" userDrawn="1">
          <p15:clr>
            <a:srgbClr val="A4A3A4"/>
          </p15:clr>
        </p15:guide>
        <p15:guide id="50" orient="horz" pos="1728" userDrawn="1">
          <p15:clr>
            <a:srgbClr val="A4A3A4"/>
          </p15:clr>
        </p15:guide>
        <p15:guide id="51" orient="horz" pos="2304" userDrawn="1">
          <p15:clr>
            <a:srgbClr val="A4A3A4"/>
          </p15:clr>
        </p15:guide>
        <p15:guide id="52" orient="horz" pos="2880" userDrawn="1">
          <p15:clr>
            <a:srgbClr val="A4A3A4"/>
          </p15:clr>
        </p15:guide>
        <p15:guide id="53" orient="horz" pos="3456" userDrawn="1">
          <p15:clr>
            <a:srgbClr val="A4A3A4"/>
          </p15:clr>
        </p15:guide>
        <p15:guide id="54" orient="horz" pos="4032" userDrawn="1">
          <p15:clr>
            <a:srgbClr val="A4A3A4"/>
          </p15:clr>
        </p15:guide>
        <p15:guide id="55" orient="horz" pos="4608" userDrawn="1">
          <p15:clr>
            <a:srgbClr val="A4A3A4"/>
          </p15:clr>
        </p15:guide>
        <p15:guide id="56" orient="horz" pos="4896" userDrawn="1">
          <p15:clr>
            <a:srgbClr val="A4A3A4"/>
          </p15:clr>
        </p15:guide>
        <p15:guide id="57" orient="horz" pos="288" userDrawn="1">
          <p15:clr>
            <a:srgbClr val="A4A3A4"/>
          </p15:clr>
        </p15:guide>
        <p15:guide id="58" pos="8880" userDrawn="1">
          <p15:clr>
            <a:srgbClr val="A4A3A4"/>
          </p15:clr>
        </p15:guide>
        <p15:guide id="59" pos="288" userDrawn="1">
          <p15:clr>
            <a:srgbClr val="A4A3A4"/>
          </p15:clr>
        </p15:guide>
        <p15:guide id="60" orient="horz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Van Horn, Katie" initials="VHK" lastIdx="1" clrIdx="28">
    <p:extLst>
      <p:ext uri="{19B8F6BF-5375-455C-9EA6-DF929625EA0E}">
        <p15:presenceInfo xmlns:p15="http://schemas.microsoft.com/office/powerpoint/2012/main" userId="S::53463@icf.com::e6473d26-4c7c-43fe-a377-24e8ddebdabc" providerId="AD"/>
      </p:ext>
    </p:extLst>
  </p:cmAuthor>
  <p:cmAuthor id="1" name="Metscher, Rachel" initials="MR" lastIdx="47" clrIdx="0"/>
  <p:cmAuthor id="30" name="Bob" initials="B" lastIdx="2" clrIdx="29">
    <p:extLst>
      <p:ext uri="{19B8F6BF-5375-455C-9EA6-DF929625EA0E}">
        <p15:presenceInfo xmlns:p15="http://schemas.microsoft.com/office/powerpoint/2012/main" userId="S::37364@icf.com::ac740a0d-e06e-4c21-b36d-4283fc896156" providerId="AD"/>
      </p:ext>
    </p:extLst>
  </p:cmAuthor>
  <p:cmAuthor id="2" name="Microsoft Office User" initials="Office" lastIdx="75" clrIdx="1"/>
  <p:cmAuthor id="31" name="Kastner, Lauren" initials="KL" lastIdx="4" clrIdx="30">
    <p:extLst>
      <p:ext uri="{19B8F6BF-5375-455C-9EA6-DF929625EA0E}">
        <p15:presenceInfo xmlns:p15="http://schemas.microsoft.com/office/powerpoint/2012/main" userId="S::53805@icf.com::9f8d6c14-4dd4-428f-867f-1091fac4d4f5" providerId="AD"/>
      </p:ext>
    </p:extLst>
  </p:cmAuthor>
  <p:cmAuthor id="3" name="Microsoft Office User" initials="Office [2]" lastIdx="1" clrIdx="2"/>
  <p:cmAuthor id="32" name="Hyde, Toby" initials="HT" lastIdx="3" clrIdx="31">
    <p:extLst>
      <p:ext uri="{19B8F6BF-5375-455C-9EA6-DF929625EA0E}">
        <p15:presenceInfo xmlns:p15="http://schemas.microsoft.com/office/powerpoint/2012/main" userId="S::Toby.Hyde@us.nationalgrid.com::f537dc57-be79-485c-b4a9-f78bda97f50e" providerId="AD"/>
      </p:ext>
    </p:extLst>
  </p:cmAuthor>
  <p:cmAuthor id="4" name="Microsoft Office User" initials="Office [3]" lastIdx="1" clrIdx="3"/>
  <p:cmAuthor id="33" name="Lovelady, David" initials="LD" lastIdx="12" clrIdx="32">
    <p:extLst>
      <p:ext uri="{19B8F6BF-5375-455C-9EA6-DF929625EA0E}">
        <p15:presenceInfo xmlns:p15="http://schemas.microsoft.com/office/powerpoint/2012/main" userId="S-1-5-21-781256317-1909467510-1415713722-352118" providerId="AD"/>
      </p:ext>
    </p:extLst>
  </p:cmAuthor>
  <p:cmAuthor id="5" name="Microsoft Office User" initials="Office [4]" lastIdx="1" clrIdx="4"/>
  <p:cmAuthor id="6" name="Microsoft Office User" initials="Office [5]" lastIdx="1" clrIdx="5"/>
  <p:cmAuthor id="7" name="Microsoft Office User" initials="Office [6]" lastIdx="1" clrIdx="6"/>
  <p:cmAuthor id="8" name="Marush, Gabrielle" initials="MG" lastIdx="23" clrIdx="7"/>
  <p:cmAuthor id="9" name="Lauren Dyke" initials="" lastIdx="2" clrIdx="8"/>
  <p:cmAuthor id="10" name="Matt Maurer" initials="" lastIdx="4" clrIdx="9"/>
  <p:cmAuthor id="11" name="Wahba, Sam" initials="WS" lastIdx="1" clrIdx="10"/>
  <p:cmAuthor id="12" name="Wahba, Sam" initials="WS [2]" lastIdx="1" clrIdx="11"/>
  <p:cmAuthor id="13" name="Wahba, Sam" initials="WS [3]" lastIdx="1" clrIdx="12"/>
  <p:cmAuthor id="14" name="Wahba, Sam" initials="WS [4]" lastIdx="1" clrIdx="13"/>
  <p:cmAuthor id="15" name="Wahba, Sam" initials="WS [5]" lastIdx="1" clrIdx="14"/>
  <p:cmAuthor id="16" name="Wahba, Sam" initials="WS [6]" lastIdx="1" clrIdx="15"/>
  <p:cmAuthor id="17" name="Wahba, Sam" initials="WS [6] [2]" lastIdx="1" clrIdx="16"/>
  <p:cmAuthor id="18" name="Kinder, Rachel" initials="KR" lastIdx="18" clrIdx="17"/>
  <p:cmAuthor id="19" name="Rachel Kinder" initials="RK" lastIdx="8" clrIdx="18"/>
  <p:cmAuthor id="20" name="McDonough, Matt" initials="MM" lastIdx="20" clrIdx="19"/>
  <p:cmAuthor id="21" name="Robison, Matt" initials="RM" lastIdx="10" clrIdx="20"/>
  <p:cmAuthor id="22" name="ICF" initials="HA" lastIdx="16" clrIdx="21"/>
  <p:cmAuthor id="23" name="Alter, Mike" initials="AM" lastIdx="4" clrIdx="22"/>
  <p:cmAuthor id="24" name="Mike Alter" initials="MA" lastIdx="20" clrIdx="23"/>
  <p:cmAuthor id="25" name="Howley, Annie" initials="HA" lastIdx="35" clrIdx="24"/>
  <p:cmAuthor id="26" name="Mack, Bob" initials="MB" lastIdx="3" clrIdx="25"/>
  <p:cmAuthor id="27" name="Annie Howley" initials="AH" lastIdx="3" clrIdx="26"/>
  <p:cmAuthor id="28" name="Patricia D'Costa" initials="PD" lastIdx="4" clrIdx="2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0AD47"/>
    <a:srgbClr val="5B9BD5"/>
    <a:srgbClr val="47B6AD"/>
    <a:srgbClr val="4DC58D"/>
    <a:srgbClr val="B80035"/>
    <a:srgbClr val="C1C1C1"/>
    <a:srgbClr val="768591"/>
    <a:srgbClr val="234A6A"/>
    <a:srgbClr val="D9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DDB28-F23B-3882-6ABC-A3AABD368B46}" v="8" dt="2021-05-19T20:58:35.183"/>
    <p1510:client id="{D175EEB0-3AB1-49CF-A57C-2D8B363D62E0}" v="632" dt="2021-05-19T20:52:27.632"/>
    <p1510:client id="{D7E874F9-CBE4-4B92-898B-2816338C339F}" v="643" dt="2021-05-20T01:27:51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12" y="60"/>
      </p:cViewPr>
      <p:guideLst>
        <p:guide/>
        <p:guide pos="1728"/>
        <p:guide pos="1152"/>
        <p:guide pos="570"/>
        <p:guide pos="2304"/>
        <p:guide pos="2880"/>
        <p:guide pos="3456"/>
        <p:guide pos="4032"/>
        <p:guide pos="4608"/>
        <p:guide pos="5184"/>
        <p:guide pos="5760"/>
        <p:guide pos="6336"/>
        <p:guide pos="6912"/>
        <p:guide pos="7488"/>
        <p:guide pos="8064"/>
        <p:guide pos="8640"/>
        <p:guide pos="9216"/>
        <p:guide orient="horz"/>
        <p:guide orient="horz" pos="576"/>
        <p:guide orient="horz" pos="1152"/>
        <p:guide orient="horz" pos="1728"/>
        <p:guide orient="horz" pos="2304"/>
        <p:guide orient="horz" pos="2880"/>
        <p:guide orient="horz" pos="3456"/>
        <p:guide orient="horz" pos="4032"/>
        <p:guide orient="horz" pos="4608"/>
        <p:guide orient="horz" pos="4896"/>
        <p:guide orient="horz" pos="288"/>
        <p:guide pos="8880"/>
        <p:guide pos="288"/>
        <p:guide orient="horz" pos="25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7B02D-1436-DB4B-8B54-932A52FF7A3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8F02AC-2D98-1549-A2CE-2E7FE2F80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D85FBB4B-62B2-47A0-9A8A-FBC7D0167A53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825291B8-0E70-468B-9438-CC62F3849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00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97280" rtl="0" eaLnBrk="1" latinLnBrk="0" hangingPunct="1">
      <a:defRPr sz="1440" kern="1200">
        <a:solidFill>
          <a:schemeClr val="tx1"/>
        </a:solidFill>
        <a:latin typeface="Arial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Arial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Arial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Arial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Arial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40BD-D819-4CA7-9B99-C959A3D92D3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2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91B8-0E70-468B-9438-CC62F3849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88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91B8-0E70-468B-9438-CC62F3849A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291B8-0E70-468B-9438-CC62F3849A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5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91B8-0E70-468B-9438-CC62F3849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7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91B8-0E70-468B-9438-CC62F3849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4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91B8-0E70-468B-9438-CC62F3849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4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291B8-0E70-468B-9438-CC62F3849A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91B8-0E70-468B-9438-CC62F3849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9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91B8-0E70-468B-9438-CC62F3849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1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291B8-0E70-468B-9438-CC62F3849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49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jointutilitiesofny.org/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jointutilitiesofny.org/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jointutilitiesofny.org/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9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5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44513" y="4360511"/>
            <a:ext cx="7341325" cy="661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80" b="1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44513" y="5022793"/>
            <a:ext cx="7341325" cy="49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002060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44513" y="5929541"/>
            <a:ext cx="7341325" cy="3508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4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Date (optional)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44513" y="5021545"/>
            <a:ext cx="7341325" cy="0"/>
          </a:xfrm>
          <a:prstGeom prst="line">
            <a:avLst/>
          </a:prstGeom>
          <a:ln w="28575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7" y="1540160"/>
            <a:ext cx="8383998" cy="2794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3755ED21-C285-44B8-8421-8312D0A548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30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>
                <a:solidFill>
                  <a:prstClr val="black"/>
                </a:solidFill>
              </a:rPr>
              <a:t>Thank you!</a:t>
            </a:r>
          </a:p>
          <a:p>
            <a:r>
              <a:rPr lang="en-US" sz="2400">
                <a:solidFill>
                  <a:prstClr val="black"/>
                </a:solidFill>
                <a:hlinkClick r:id="rId3"/>
              </a:rPr>
              <a:t>www.jointutilitiesofny.org</a:t>
            </a:r>
            <a:r>
              <a:rPr lang="en-US" sz="3840" i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24699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3A24920-B733-4A76-A5AB-61E4BB0811D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90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&amp;A or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Q&amp;A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432977"/>
            <a:ext cx="14630400" cy="3139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1440" b="1">
                <a:solidFill>
                  <a:prstClr val="white"/>
                </a:solidFill>
              </a:rPr>
              <a:t>   </a:t>
            </a:r>
            <a:endParaRPr lang="en-US" sz="1320" b="1" i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24171" y="7479141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" y="6915641"/>
            <a:ext cx="2599293" cy="480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77F4D5-74EA-4C78-A7DD-0D7FD7F13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48D54125-AB6A-4828-A337-8252D2DA4C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70D6FF83-E91D-4A38-B35E-20BF12CB54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76BA63C2-E8A1-4494-9B1E-B8ECA8CE9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80295D77-0EF8-4EA2-A387-134DD0F112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02ADB2B1-2998-42C5-9393-EDE68BDF0D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&amp;A or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" y="7502905"/>
            <a:ext cx="14630400" cy="3139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1440" b="1">
                <a:solidFill>
                  <a:prstClr val="white"/>
                </a:solidFill>
              </a:rPr>
              <a:t>   </a:t>
            </a:r>
            <a:endParaRPr lang="en-US" sz="1320" b="1" i="1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4174" y="7549069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" y="7494042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1153FF-22A9-454E-BB06-2A29B5B30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81AE57B5-64DF-4C78-98A5-FFE137356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31EA2145-9FC7-4F47-B4C3-0174AEAF8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BACDD720-F4CB-493D-8C23-97B6E4B01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F4E87400-F278-4CE3-BA02-C950503D58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0B0C027-1AAE-4783-85BE-31BFBDC4EA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84026" y="7835301"/>
            <a:ext cx="662347" cy="3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9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369427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888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61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369427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05807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293699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4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56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44513" y="4360511"/>
            <a:ext cx="7341325" cy="661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80" b="1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44513" y="5022793"/>
            <a:ext cx="7341325" cy="49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002060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44513" y="5929541"/>
            <a:ext cx="7341325" cy="3508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4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Date (optional)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44513" y="5021545"/>
            <a:ext cx="7341325" cy="0"/>
          </a:xfrm>
          <a:prstGeom prst="line">
            <a:avLst/>
          </a:prstGeom>
          <a:ln w="28575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7" y="1540160"/>
            <a:ext cx="8383998" cy="2794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369A05-AAAB-47BE-92E6-1BE973DC92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8217BB1F-3EF3-4710-8940-946643F45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421E5F9B-6BA3-41AD-84FB-A83EFF6920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7A93947E-B910-4013-83D2-C6FC0D09F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>
            <a:extLst>
              <a:ext uri="{FF2B5EF4-FFF2-40B4-BE49-F238E27FC236}">
                <a16:creationId xmlns:a16="http://schemas.microsoft.com/office/drawing/2014/main" id="{D2BCAEAF-5EB5-4490-87DC-C15B419E14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3427198D-247E-419F-8FC3-E7320859BC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30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>
                <a:solidFill>
                  <a:prstClr val="black"/>
                </a:solidFill>
              </a:rPr>
              <a:t>Thank you!</a:t>
            </a:r>
          </a:p>
          <a:p>
            <a:r>
              <a:rPr lang="en-US" sz="2400">
                <a:solidFill>
                  <a:prstClr val="black"/>
                </a:solidFill>
                <a:hlinkClick r:id="rId3"/>
              </a:rPr>
              <a:t>www.jointutilitiesofny.org</a:t>
            </a:r>
            <a:r>
              <a:rPr lang="en-US" sz="3840" i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24699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2974D9-8A21-418F-B960-F1A63258D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C61C7D78-2948-4BE3-A8B1-9BB172C0BF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BE106430-AE66-45F6-90D2-1DC8B39116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CC7C1C14-D09A-4260-9C8D-B30879ADE9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7">
            <a:extLst>
              <a:ext uri="{FF2B5EF4-FFF2-40B4-BE49-F238E27FC236}">
                <a16:creationId xmlns:a16="http://schemas.microsoft.com/office/drawing/2014/main" id="{574E6D77-C121-42CF-9013-5039EDC835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EFF2DE5C-655B-46DA-A6B5-FECC798416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9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&amp;A or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Q&amp;A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432977"/>
            <a:ext cx="14630400" cy="3139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1440" b="1">
                <a:solidFill>
                  <a:prstClr val="white"/>
                </a:solidFill>
              </a:rPr>
              <a:t>   </a:t>
            </a:r>
            <a:endParaRPr lang="en-US" sz="1320" b="1" i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24171" y="7479141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" y="6915641"/>
            <a:ext cx="2599293" cy="480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A53539-5C03-4A61-9A17-EDAFD75F7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35888F6D-5855-473C-9EF7-4B513046AC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2AD93146-47A2-427E-B4FB-5B9975A24C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1A9A0A8C-ACE8-4D97-97F5-9A2FAA8F0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C65163CC-6E1F-49A3-B61E-018F6A523D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4171F20A-BFCC-4306-BC3C-476229CB080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&amp;A or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" y="7502905"/>
            <a:ext cx="14630400" cy="3139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1440" b="1">
                <a:solidFill>
                  <a:prstClr val="white"/>
                </a:solidFill>
              </a:rPr>
              <a:t>   </a:t>
            </a:r>
            <a:endParaRPr lang="en-US" sz="1320" b="1" i="1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4174" y="7549069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" y="7494042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26C7C-8761-4690-8748-5071C179A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AFDB1DED-B50B-440F-AD8B-EFDFD1897B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A57A76D0-D5F8-4B7A-9F95-379982F6C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737168A0-4D63-4B06-8A31-E023EC617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90F5252-CA72-4274-8A04-F74DC82959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82CAE546-7BF2-4621-A5EA-0D6715B82B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92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36942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8881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8881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61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0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058077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293699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92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3694274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8881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61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612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0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058077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293699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4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44513" y="4360511"/>
            <a:ext cx="7341325" cy="661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80" b="1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44513" y="5022793"/>
            <a:ext cx="7341325" cy="49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002060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44513" y="5929541"/>
            <a:ext cx="7341325" cy="3508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4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Date (optional)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44513" y="5021545"/>
            <a:ext cx="7341325" cy="0"/>
          </a:xfrm>
          <a:prstGeom prst="line">
            <a:avLst/>
          </a:prstGeom>
          <a:ln w="28575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7" y="1540160"/>
            <a:ext cx="8383998" cy="2794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9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56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44513" y="4360511"/>
            <a:ext cx="7341325" cy="661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80" b="1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44513" y="5022793"/>
            <a:ext cx="7341325" cy="49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002060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44513" y="5929541"/>
            <a:ext cx="7341325" cy="3508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4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Date (optional)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44513" y="5021545"/>
            <a:ext cx="7341325" cy="0"/>
          </a:xfrm>
          <a:prstGeom prst="line">
            <a:avLst/>
          </a:prstGeom>
          <a:ln w="28575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7" y="1540160"/>
            <a:ext cx="8383998" cy="2794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A2BA93B-60D0-4878-A175-05EEA99212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1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30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>
                <a:solidFill>
                  <a:prstClr val="black"/>
                </a:solidFill>
              </a:rPr>
              <a:t>Thank you!</a:t>
            </a:r>
          </a:p>
          <a:p>
            <a:r>
              <a:rPr lang="en-US" sz="2400">
                <a:solidFill>
                  <a:prstClr val="black"/>
                </a:solidFill>
                <a:hlinkClick r:id="rId3"/>
              </a:rPr>
              <a:t>www.jointutilitiesofny.org</a:t>
            </a:r>
            <a:r>
              <a:rPr lang="en-US" sz="3840" i="1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24699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804D9C1-4F1F-4EFD-B33E-0B52088B30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90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&amp;A or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Q&amp;A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432977"/>
            <a:ext cx="14630400" cy="3139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1440" b="1">
                <a:solidFill>
                  <a:prstClr val="white"/>
                </a:solidFill>
              </a:rPr>
              <a:t>   </a:t>
            </a:r>
            <a:endParaRPr lang="en-US" sz="1320" b="1" i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24171" y="7479141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" y="6915641"/>
            <a:ext cx="2599293" cy="480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BBDB36-0823-41AC-B52D-172E4B52E9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761662B7-CDE0-4F61-B0A0-99068DEB0A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8FDC39E-8580-4A00-AC90-4D428C4615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61C43E9E-F004-4190-A533-148DCFB50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90A95E2-ECD9-4055-9913-07D18AC7A0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700BEE9-B6B8-45AF-8531-559E3C67C3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&amp;A or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" y="7502905"/>
            <a:ext cx="14630400" cy="3139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1440" b="1">
                <a:solidFill>
                  <a:prstClr val="white"/>
                </a:solidFill>
              </a:rPr>
              <a:t>   </a:t>
            </a:r>
            <a:endParaRPr lang="en-US" sz="1320" b="1" i="1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4174" y="7549069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" y="7494042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25CB0A-AFCB-4D3A-8639-24DF43CC4A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5FFA043A-8D73-492D-8B64-F519A80E4A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91DF5A9A-9858-4ACA-B431-4595AFA6A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073C2E0C-FFF1-48BE-AE9D-B9420355C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CF74A73A-A28D-47BA-AEFB-C1E0AF80BA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5DA2EC41-6BE1-465F-8DA9-47F49F21D2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0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92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3694274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8881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6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92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612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0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058077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293699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4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92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369427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058077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8881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612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0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058077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293699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4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92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3694274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8881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36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293699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708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0580776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293699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4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44513" y="4360511"/>
            <a:ext cx="7341325" cy="661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80" b="1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44513" y="5022793"/>
            <a:ext cx="7341325" cy="49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002060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44513" y="5929541"/>
            <a:ext cx="7341325" cy="3508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4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Date (optional)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44513" y="5021545"/>
            <a:ext cx="7341325" cy="0"/>
          </a:xfrm>
          <a:prstGeom prst="line">
            <a:avLst/>
          </a:prstGeom>
          <a:ln w="28575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7" y="1540160"/>
            <a:ext cx="8383998" cy="2794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9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25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4037200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114861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6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92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3007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8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74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932200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361262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503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4211956"/>
            <a:ext cx="10972800" cy="0"/>
          </a:xfrm>
          <a:prstGeom prst="line">
            <a:avLst/>
          </a:prstGeom>
          <a:ln w="57150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72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552" y="279308"/>
            <a:ext cx="13150147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4552" y="1172372"/>
            <a:ext cx="13150147" cy="5580120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760"/>
          </a:p>
        </p:txBody>
      </p:sp>
    </p:spTree>
    <p:extLst>
      <p:ext uri="{BB962C8B-B14F-4D97-AF65-F5344CB8AC3E}">
        <p14:creationId xmlns:p14="http://schemas.microsoft.com/office/powerpoint/2010/main" val="1632435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6383021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04854" y="1209042"/>
            <a:ext cx="6419845" cy="55981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790611" y="6959600"/>
            <a:ext cx="11134086" cy="365760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>
              <a:buNone/>
              <a:tabLst/>
              <a:defRPr lang="en-US" sz="108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Insert Source and/or Notes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2261797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9619" y="126907"/>
            <a:ext cx="13155078" cy="238853"/>
          </a:xfrm>
        </p:spPr>
        <p:txBody>
          <a:bodyPr/>
          <a:lstStyle>
            <a:lvl1pPr>
              <a:buNone/>
              <a:defRPr sz="1680" cap="all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Insert Section Title or Subtitle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9619" y="1209041"/>
            <a:ext cx="13155078" cy="55981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Insert Bullet Text Level 1 Here</a:t>
            </a:r>
          </a:p>
          <a:p>
            <a:pPr lvl="1"/>
            <a:r>
              <a:rPr lang="en-US"/>
              <a:t>Insert Bullet Text Level 2 Here</a:t>
            </a:r>
          </a:p>
          <a:p>
            <a:pPr lvl="2"/>
            <a:r>
              <a:rPr lang="en-US"/>
              <a:t>Insert Bullet Text Level 3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74552" y="365761"/>
            <a:ext cx="13150147" cy="519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60">
                <a:solidFill>
                  <a:srgbClr val="002060"/>
                </a:solidFill>
              </a:defRPr>
            </a:lvl1pPr>
          </a:lstStyle>
          <a:p>
            <a:r>
              <a:rPr lang="en-US"/>
              <a:t>Insert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528799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52" y="424214"/>
            <a:ext cx="13150147" cy="494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52" y="1205230"/>
            <a:ext cx="13150147" cy="583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74552" y="932431"/>
            <a:ext cx="13150147" cy="1172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101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42914574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or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295650"/>
            <a:ext cx="14630400" cy="989647"/>
          </a:xfrm>
        </p:spPr>
        <p:txBody>
          <a:bodyPr anchor="t">
            <a:noAutofit/>
          </a:bodyPr>
          <a:lstStyle>
            <a:lvl1pPr marL="0" indent="0"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Q&amp;A or Thank You Here</a:t>
            </a:r>
          </a:p>
        </p:txBody>
      </p:sp>
    </p:spTree>
    <p:extLst>
      <p:ext uri="{BB962C8B-B14F-4D97-AF65-F5344CB8AC3E}">
        <p14:creationId xmlns:p14="http://schemas.microsoft.com/office/powerpoint/2010/main" val="61899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44513" y="4360511"/>
            <a:ext cx="7341325" cy="661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80" b="1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44513" y="5022793"/>
            <a:ext cx="7341325" cy="49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002060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44513" y="5929541"/>
            <a:ext cx="7341325" cy="3508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4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Date (optional)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44513" y="5021545"/>
            <a:ext cx="7341325" cy="0"/>
          </a:xfrm>
          <a:prstGeom prst="line">
            <a:avLst/>
          </a:prstGeom>
          <a:ln w="28575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7" y="1540160"/>
            <a:ext cx="8383998" cy="2794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93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40" i="1">
                <a:solidFill>
                  <a:schemeClr val="bg1"/>
                </a:solidFill>
              </a:rPr>
              <a:t>draft</a:t>
            </a:r>
            <a:r>
              <a:rPr lang="en-US" sz="1440" i="1" baseline="0">
                <a:solidFill>
                  <a:schemeClr val="bg1"/>
                </a:solidFill>
              </a:rPr>
              <a:t> for discussion</a:t>
            </a:r>
            <a:endParaRPr lang="en-US" sz="1440" i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9" y="2238027"/>
            <a:ext cx="10016194" cy="250404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4986171"/>
            <a:ext cx="14630400" cy="989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i="1" u="none"/>
              <a:t>Thank you!</a:t>
            </a:r>
          </a:p>
          <a:p>
            <a:r>
              <a:rPr lang="en-US" sz="2400" i="0" u="none">
                <a:hlinkClick r:id="rId3"/>
              </a:rPr>
              <a:t>www.jointutilitiesofny.org</a:t>
            </a:r>
            <a:r>
              <a:rPr lang="en-US" sz="3840" i="1" u="none" baseline="0"/>
              <a:t> </a:t>
            </a:r>
            <a:endParaRPr lang="en-US" sz="3840" i="1" u="none"/>
          </a:p>
        </p:txBody>
      </p:sp>
      <p:sp>
        <p:nvSpPr>
          <p:cNvPr id="30" name="TextBox 29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1097280" rtl="0" eaLnBrk="1" latinLnBrk="0" hangingPunct="1"/>
            <a:fld id="{78E8E05D-6330-400F-ADBB-AC9D283E6126}" type="slidenum">
              <a:rPr lang="en-US" sz="126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1097280" rtl="0" eaLnBrk="1" latinLnBrk="0" hangingPunct="1"/>
              <a:t>‹#›</a:t>
            </a:fld>
            <a:endParaRPr lang="en-US" sz="1440" b="1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71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444513" y="4360511"/>
            <a:ext cx="7341325" cy="6610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80" b="1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444513" y="5022793"/>
            <a:ext cx="7341325" cy="4984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002060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44513" y="5929541"/>
            <a:ext cx="7341325" cy="3508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4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Date (optional)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44513" y="5021545"/>
            <a:ext cx="7341325" cy="0"/>
          </a:xfrm>
          <a:prstGeom prst="line">
            <a:avLst/>
          </a:prstGeom>
          <a:ln w="28575">
            <a:solidFill>
              <a:srgbClr val="1A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" y="7424113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47" y="1540160"/>
            <a:ext cx="8383998" cy="27946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A2BA93B-60D0-4878-A175-05EEA99212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gi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5.gif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4.gi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11.xml"/><Relationship Id="rId14" Type="http://schemas.openxmlformats.org/officeDocument/2006/relationships/image" Target="../media/image5.gi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8.jpeg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Relationship Id="rId14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Relationship Id="rId14" Type="http://schemas.openxmlformats.org/officeDocument/2006/relationships/image" Target="../media/image5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gif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8.xml"/><Relationship Id="rId14" Type="http://schemas.openxmlformats.org/officeDocument/2006/relationships/image" Target="../media/image5.g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9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AB800650-EF21-49B9-ACC7-85B3E8F67F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4064" r:id="rId9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A76083C-3DC2-4810-B5DA-23F669A3FC5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6D71F12-4380-4F5E-9A68-A763A89C41C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6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60" y="7837336"/>
            <a:ext cx="39211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67" y="7837336"/>
            <a:ext cx="393192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6" r:id="rId1"/>
    <p:sldLayoutId id="2147485357" r:id="rId2"/>
    <p:sldLayoutId id="2147485358" r:id="rId3"/>
    <p:sldLayoutId id="2147485359" r:id="rId4"/>
    <p:sldLayoutId id="2147485360" r:id="rId5"/>
    <p:sldLayoutId id="2147485361" r:id="rId6"/>
    <p:sldLayoutId id="2147485362" r:id="rId7"/>
    <p:sldLayoutId id="2147485363" r:id="rId8"/>
    <p:sldLayoutId id="2147485364" r:id="rId9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85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4018" r:id="rId2"/>
    <p:sldLayoutId id="2147483839" r:id="rId3"/>
    <p:sldLayoutId id="2147483840" r:id="rId4"/>
    <p:sldLayoutId id="2147483841" r:id="rId5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78FAFF-7A57-46A1-8595-95A406A755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0E1BE3EB-7067-477B-B041-AB47A0AFFC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9A2ADF66-0487-42E3-A5CB-560BFF51AD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E5DDEE56-7539-43B8-A922-56E101E0B2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4539057E-E395-469F-AC2D-CD25B17543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D779115F-E9F4-4484-A3EA-06AD9D2341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85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70" r:id="rId2"/>
    <p:sldLayoutId id="2147485271" r:id="rId3"/>
    <p:sldLayoutId id="2147485272" r:id="rId4"/>
    <p:sldLayoutId id="2147485273" r:id="rId5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A1D0BF-60A3-4692-B311-41D143EACA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902A7E9F-05F8-4442-BFEB-A34208DCDC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71A5B7AA-6CD9-4C15-8538-5CB64288DE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5FB38E45-1EAE-4389-BEFB-59DE37DD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C7BBDD83-369C-4C21-9B45-C884D64DC9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1447320-A76E-4D2C-8073-94E324C8EA3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84537F-17B4-4CC8-AD75-E13B503B3F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4A84D95B-8647-463A-BCFE-2FDD7BF0B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B64F23EF-0C08-4FFD-B6C6-6A37CE382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65DE9142-8B2D-4A3C-9540-CB8519285E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1E08D983-A9A5-4464-BB16-EF0BF01CC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97B689C9-84D0-4E34-9CCE-D92DE291D63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85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04" r:id="rId2"/>
    <p:sldLayoutId id="2147485305" r:id="rId3"/>
    <p:sldLayoutId id="2147485306" r:id="rId4"/>
    <p:sldLayoutId id="2147485307" r:id="rId5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6D71F12-4380-4F5E-9A68-A763A89C41C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4553" y="1422400"/>
            <a:ext cx="13150146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74553" y="550546"/>
            <a:ext cx="13150146" cy="60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Insert Slide Title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" y="7424111"/>
            <a:ext cx="14630402" cy="313932"/>
          </a:xfrm>
          <a:prstGeom prst="rect">
            <a:avLst/>
          </a:prstGeom>
          <a:solidFill>
            <a:srgbClr val="1B1B59"/>
          </a:solidFill>
        </p:spPr>
        <p:txBody>
          <a:bodyPr wrap="square" rtlCol="0">
            <a:spAutoFit/>
          </a:bodyPr>
          <a:lstStyle/>
          <a:p>
            <a:pPr algn="ctr" defTabSz="1097280"/>
            <a:endParaRPr lang="en-US" sz="1440" i="1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4697" y="7434600"/>
            <a:ext cx="6010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97280"/>
            <a:fld id="{78E8E05D-6330-400F-ADBB-AC9D283E6126}" type="slidenum">
              <a:rPr lang="en-US" sz="1260" b="1" smtClean="0">
                <a:solidFill>
                  <a:prstClr val="white"/>
                </a:solidFill>
              </a:rPr>
              <a:pPr algn="r" defTabSz="1097280"/>
              <a:t>‹#›</a:t>
            </a:fld>
            <a:endParaRPr lang="en-US" sz="1440" b="1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" y="6955142"/>
            <a:ext cx="1675424" cy="41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21" y="7814137"/>
            <a:ext cx="9747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33" y="7873665"/>
            <a:ext cx="9874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10" y="7872737"/>
            <a:ext cx="1389063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9" y="7850647"/>
            <a:ext cx="10636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758346" y="770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EE172ACB-D218-47EF-8292-B8B8989E64A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30646" y="7770158"/>
            <a:ext cx="769108" cy="4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20" r:id="rId3"/>
    <p:sldLayoutId id="2147485321" r:id="rId4"/>
    <p:sldLayoutId id="2147485322" r:id="rId5"/>
    <p:sldLayoutId id="2147485323" r:id="rId6"/>
    <p:sldLayoutId id="2147485324" r:id="rId7"/>
    <p:sldLayoutId id="2147485325" r:id="rId8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0/bmj.k40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hyperlink" Target="http://documents.dps.ny.gov/public/Common/ViewDoc.aspx?DocRefId=%7b3CDC0522-7F50-49E1-A053-EA236B3DED10%7d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://documents.dps.ny.gov/public/MatterManagement/CaseMaster.aspx?Mattercaseno=20-M-0082" TargetMode="External"/><Relationship Id="rId5" Type="http://schemas.openxmlformats.org/officeDocument/2006/relationships/hyperlink" Target="mailto:info@jointutilitiesofny.org" TargetMode="External"/><Relationship Id="rId4" Type="http://schemas.openxmlformats.org/officeDocument/2006/relationships/hyperlink" Target="http://documents.dps.ny.gov/public/Common/ViewDoc.aspx?DocRefId=%7bA228D385-3E0E-41BC-A433-8ABD62F8A6E4%7d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ed.com/en/commercial-industrial/aggregated-building-energy-consumption-data" TargetMode="External"/><Relationship Id="rId13" Type="http://schemas.openxmlformats.org/officeDocument/2006/relationships/hyperlink" Target="https://www.nyseg.com/wps/portal/nyseg/saveenergy/rebatesandprograms/communitychoiceaggregation/!ut/p/z1/vZNdb4IwFIZ_yy64JC0qIpeMEIxR8YvxcUNKrbVmLVg6p_9-sDlnsijLkq13Tc55z9P3vAUpiEEq0IFRpFgh0HN9T9J-1jUm3rDnwmkwDjpwDke-bYeLrjeyQHSvwFmaIP1JP7xxHNjW_wRSkGKhSrUFiThVhCIqs683aHBL0JpIDVYcSUUEkfSkQUlypEiFxLqUBZWIVxrEBecvgqkT3hYME0SpJB8izYwSszVIDNQ3eibOdTLIid7r2FBHVqev5zi3N4ZhIwtbTXXkTjJ_HDw648wNpisvXoFEg9Nk6fmOv8imV3zDM9-y4fPOfIsL3-zC537yue98zhVf1Lam9L7JUcPcssc2jaRmsG4pzPomiA6MvIJQFJLXyVr-ztR56C3qSf_s7xCCUVsS66_Cdvt96tR5LIQiRwXiPwtkPawjJ-6E1h4itdWZ2BQg_i4C4jsiJQ9DPuhyPYY7k_LBUfejQeU8vAE5NMUN/" TargetMode="External"/><Relationship Id="rId3" Type="http://schemas.openxmlformats.org/officeDocument/2006/relationships/hyperlink" Target="https://jointutilitiesofny.org/system-data" TargetMode="External"/><Relationship Id="rId7" Type="http://schemas.openxmlformats.org/officeDocument/2006/relationships/hyperlink" Target="https://www3.dps.ny.gov/W/PSCWeb.nsf/All/286D2C179E9A5A8385257FBF003F1F7E?OpenDocument" TargetMode="External"/><Relationship Id="rId12" Type="http://schemas.openxmlformats.org/officeDocument/2006/relationships/hyperlink" Target="https://www.nyseg.com/wps/portal/nyseg/networksfooter/suppliersandpartners/servicesandresources/ed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www.coned.com/en/business-partners/hosting-capacity" TargetMode="External"/><Relationship Id="rId11" Type="http://schemas.openxmlformats.org/officeDocument/2006/relationships/hyperlink" Target="https://www.coned.com/en/accounts-billing/third-party/terms-of-use" TargetMode="External"/><Relationship Id="rId5" Type="http://schemas.openxmlformats.org/officeDocument/2006/relationships/hyperlink" Target="https://jointutilitiesofny.org/utility-specific-pages/nwa-opportunities" TargetMode="External"/><Relationship Id="rId10" Type="http://schemas.openxmlformats.org/officeDocument/2006/relationships/hyperlink" Target="https://www.coned.com/en/save-money/make-better-energychoices-with-green-button" TargetMode="External"/><Relationship Id="rId4" Type="http://schemas.openxmlformats.org/officeDocument/2006/relationships/hyperlink" Target="https://jointutilitiesofny.org/utility-specific-pages/hosting-capacity" TargetMode="External"/><Relationship Id="rId9" Type="http://schemas.openxmlformats.org/officeDocument/2006/relationships/hyperlink" Target="https://utilityregistry.org/app/index.html#/" TargetMode="External"/><Relationship Id="rId14" Type="http://schemas.openxmlformats.org/officeDocument/2006/relationships/hyperlink" Target="https://www.oru.com/en/our-energy-future/our-energy-projects/der-platform-program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jointutilitiesofny.org/der-opportunities" TargetMode="Externa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itiesofn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hyperlink" Target="mailto:info@jointutilitiesofny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tutilitiesofny.org/ev/make-ready/approved-contracto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ointutilitiesofny.org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6.png"/><Relationship Id="rId5" Type="http://schemas.openxmlformats.org/officeDocument/2006/relationships/hyperlink" Target="https://jointutilitiesofny.org/stakeholder-engagement/" TargetMode="External"/><Relationship Id="rId4" Type="http://schemas.openxmlformats.org/officeDocument/2006/relationships/hyperlink" Target="http://www.jointutilitiesofny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tutilitiesofny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Relationship Id="rId4" Type="http://schemas.openxmlformats.org/officeDocument/2006/relationships/hyperlink" Target="mailto:info@jointutilitiesofn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www.australiansolarquotes.com.au/2016/03/18/electric-car-volta-charg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://documents.dps.ny.gov/public/MatterManagement/CaseMaster.aspx?Mattercaseno=18-E-013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529" y="4126230"/>
            <a:ext cx="6759305" cy="872455"/>
          </a:xfrm>
        </p:spPr>
        <p:txBody>
          <a:bodyPr anchor="ctr"/>
          <a:lstStyle/>
          <a:p>
            <a:r>
              <a:rPr lang="en-US">
                <a:cs typeface="Arial" panose="020B0604020202020204" pitchFamily="34" charset="0"/>
              </a:rPr>
              <a:t>Distributed System Platform (DSP) Stakeholder Webinar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2659" y="5444455"/>
            <a:ext cx="5505994" cy="498494"/>
          </a:xfrm>
        </p:spPr>
        <p:txBody>
          <a:bodyPr/>
          <a:lstStyle/>
          <a:p>
            <a:r>
              <a:rPr lang="en-US">
                <a:cs typeface="Arial" panose="020B0604020202020204" pitchFamily="34" charset="0"/>
              </a:rPr>
              <a:t>May 20, 2021</a:t>
            </a:r>
          </a:p>
        </p:txBody>
      </p:sp>
    </p:spTree>
    <p:extLst>
      <p:ext uri="{BB962C8B-B14F-4D97-AF65-F5344CB8AC3E}">
        <p14:creationId xmlns:p14="http://schemas.microsoft.com/office/powerpoint/2010/main" val="244058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39745-BC66-4C99-83A3-41E8F678B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latin typeface="+mn-lt"/>
              </a:rPr>
              <a:t>Hosting Capacity Map Refresh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C697-8C7F-4473-A9E8-C58ED384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900" y="1502116"/>
            <a:ext cx="11611702" cy="530508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+mn-lt"/>
                <a:cs typeface="Arial" panose="020B0604020202020204" pitchFamily="34" charset="0"/>
              </a:rPr>
              <a:t>Increased Analysis Refresh Rate </a:t>
            </a:r>
            <a:r>
              <a:rPr lang="en-US">
                <a:latin typeface="+mn-lt"/>
                <a:cs typeface="Arial" panose="020B0604020202020204" pitchFamily="34" charset="0"/>
              </a:rPr>
              <a:t>– The hosting capacity maps were refreshed April 1, 2021, for circuits with a total increase of connected DG above 500 kW over the prior 6 months.</a:t>
            </a:r>
          </a:p>
          <a:p>
            <a:endParaRPr lang="en-US">
              <a:latin typeface="+mn-lt"/>
              <a:cs typeface="Arial" panose="020B0604020202020204" pitchFamily="34" charset="0"/>
            </a:endParaRPr>
          </a:p>
          <a:p>
            <a:endParaRPr lang="en-US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+mn-lt"/>
                <a:cs typeface="Arial" panose="020B0604020202020204" pitchFamily="34" charset="0"/>
              </a:rPr>
              <a:t>Additional Map Functionality </a:t>
            </a:r>
            <a:r>
              <a:rPr lang="en-US">
                <a:latin typeface="+mn-lt"/>
                <a:cs typeface="Arial" panose="020B0604020202020204" pitchFamily="34" charset="0"/>
              </a:rPr>
              <a:t>– Third-party REST URL access </a:t>
            </a:r>
            <a:r>
              <a:rPr lang="en-US">
                <a:latin typeface="+mn-lt"/>
              </a:rPr>
              <a:t>provides users with the ability to overlay hosting capacity data with other non-utility data, e.g. land availability.</a:t>
            </a:r>
            <a:endParaRPr lang="en-US">
              <a:latin typeface="+mn-lt"/>
              <a:cs typeface="Arial" panose="020B0604020202020204" pitchFamily="34" charset="0"/>
            </a:endParaRPr>
          </a:p>
          <a:p>
            <a:endParaRPr lang="en-US">
              <a:latin typeface="+mn-lt"/>
              <a:cs typeface="Arial" panose="020B0604020202020204" pitchFamily="34" charset="0"/>
            </a:endParaRPr>
          </a:p>
          <a:p>
            <a:endParaRPr lang="en-US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+mn-lt"/>
                <a:cs typeface="Arial" panose="020B0604020202020204" pitchFamily="34" charset="0"/>
              </a:rPr>
              <a:t>EV Load Capacity Maps </a:t>
            </a:r>
            <a:r>
              <a:rPr lang="en-US">
                <a:latin typeface="+mn-lt"/>
                <a:cs typeface="Arial" panose="020B0604020202020204" pitchFamily="34" charset="0"/>
              </a:rPr>
              <a:t>– A separate display/layer focused on a load-based hosting capacity analysis was released in December 2020. </a:t>
            </a:r>
            <a:endParaRPr lang="en-US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A264A2-5EA7-4A0F-B135-CF153A9E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Recent Enhancements</a:t>
            </a:r>
          </a:p>
        </p:txBody>
      </p:sp>
      <p:pic>
        <p:nvPicPr>
          <p:cNvPr id="7" name="Graphic 6" descr="Stopwatch 50%">
            <a:extLst>
              <a:ext uri="{FF2B5EF4-FFF2-40B4-BE49-F238E27FC236}">
                <a16:creationId xmlns:a16="http://schemas.microsoft.com/office/drawing/2014/main" id="{99BD0F4E-FB4B-4429-8593-380B50516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98" y="1442330"/>
            <a:ext cx="1013459" cy="1013459"/>
          </a:xfrm>
          <a:prstGeom prst="rect">
            <a:avLst/>
          </a:prstGeom>
        </p:spPr>
      </p:pic>
      <p:pic>
        <p:nvPicPr>
          <p:cNvPr id="9" name="Graphic 8" descr="Map with pin">
            <a:extLst>
              <a:ext uri="{FF2B5EF4-FFF2-40B4-BE49-F238E27FC236}">
                <a16:creationId xmlns:a16="http://schemas.microsoft.com/office/drawing/2014/main" id="{6A26BFAD-A3E0-4C9A-92C4-8A8DC2A85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19" y="3013021"/>
            <a:ext cx="1141638" cy="1141638"/>
          </a:xfrm>
          <a:prstGeom prst="rect">
            <a:avLst/>
          </a:prstGeom>
        </p:spPr>
      </p:pic>
      <p:pic>
        <p:nvPicPr>
          <p:cNvPr id="11" name="Graphic 10" descr="Electric car">
            <a:extLst>
              <a:ext uri="{FF2B5EF4-FFF2-40B4-BE49-F238E27FC236}">
                <a16:creationId xmlns:a16="http://schemas.microsoft.com/office/drawing/2014/main" id="{AAE1AAA5-5A2C-4EF2-B13C-C84AC50FA8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712" y="4711891"/>
            <a:ext cx="1357630" cy="13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50EF-BC5C-4F67-B0D1-EAD7B8EF6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620" y="1405277"/>
            <a:ext cx="3570886" cy="57478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EV load capacity maps were prioritized for development in response to the July 2020 EV Order.</a:t>
            </a:r>
            <a:r>
              <a:rPr lang="en-US" sz="22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Calibri"/>
                <a:cs typeface="Times New Roman"/>
              </a:rPr>
              <a:t>The maps are an estimate of the remaining circuit load capacity.</a:t>
            </a:r>
          </a:p>
          <a:p>
            <a:endParaRPr lang="en-US" sz="2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>
                <a:latin typeface="Calibri" panose="020F0502020204030204" pitchFamily="34" charset="0"/>
                <a:cs typeface="Times New Roman" panose="02020603050405020304" pitchFamily="18" charset="0"/>
              </a:rPr>
              <a:t>The use case is to help indicate areas with potentially lower interconnection costs and/or faster project timeline.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317AE9-6763-43AD-A54C-2977CB04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2" y="358345"/>
            <a:ext cx="13150147" cy="526753"/>
          </a:xfrm>
        </p:spPr>
        <p:txBody>
          <a:bodyPr/>
          <a:lstStyle/>
          <a:p>
            <a:r>
              <a:rPr lang="en-US">
                <a:latin typeface="+mj-lt"/>
              </a:rPr>
              <a:t>EV-load Hosting Capacity Maps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3013E-401C-4438-A9C6-299639C7D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02" y="1521025"/>
            <a:ext cx="9376897" cy="48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50EF-BC5C-4F67-B0D1-EAD7B8EF6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619" y="1188102"/>
            <a:ext cx="12981105" cy="872192"/>
          </a:xfrm>
        </p:spPr>
        <p:txBody>
          <a:bodyPr>
            <a:normAutofit/>
          </a:bodyPr>
          <a:lstStyle/>
          <a:p>
            <a:r>
              <a:rPr lang="en-US"/>
              <a:t>The EV load capacity maps helped provide a starting point for further refinement and development per the hosting capacity roadmap.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317AE9-6763-43AD-A54C-2977CB04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2" y="358345"/>
            <a:ext cx="13150147" cy="526753"/>
          </a:xfrm>
        </p:spPr>
        <p:txBody>
          <a:bodyPr/>
          <a:lstStyle/>
          <a:p>
            <a:r>
              <a:rPr lang="en-US">
                <a:latin typeface="+mj-lt"/>
              </a:rPr>
              <a:t>Developing Hosting Capacity Maps for Storage</a:t>
            </a:r>
          </a:p>
        </p:txBody>
      </p:sp>
      <p:sp>
        <p:nvSpPr>
          <p:cNvPr id="72" name="Down Arrow 13">
            <a:extLst>
              <a:ext uri="{FF2B5EF4-FFF2-40B4-BE49-F238E27FC236}">
                <a16:creationId xmlns:a16="http://schemas.microsoft.com/office/drawing/2014/main" id="{6F61157A-0D61-437B-A050-0A6A7E2A221B}"/>
              </a:ext>
            </a:extLst>
          </p:cNvPr>
          <p:cNvSpPr/>
          <p:nvPr/>
        </p:nvSpPr>
        <p:spPr bwMode="auto">
          <a:xfrm rot="16200000">
            <a:off x="6931118" y="-118109"/>
            <a:ext cx="1410818" cy="13155081"/>
          </a:xfrm>
          <a:prstGeom prst="downArrow">
            <a:avLst/>
          </a:prstGeom>
          <a:gradFill>
            <a:gsLst>
              <a:gs pos="84000">
                <a:srgbClr val="57CE58"/>
              </a:gs>
              <a:gs pos="59000">
                <a:srgbClr val="7DDE7D"/>
              </a:gs>
              <a:gs pos="35000">
                <a:srgbClr val="8EC5BE"/>
              </a:gs>
              <a:gs pos="14000">
                <a:srgbClr val="6D9DCD"/>
              </a:gs>
              <a:gs pos="0">
                <a:srgbClr val="005C8A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lvl="0" indent="-219075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Increasing effectiveness, complexity, and data requirements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A7FA481-3B33-423D-864F-2B7CC00D55A1}"/>
              </a:ext>
            </a:extLst>
          </p:cNvPr>
          <p:cNvSpPr/>
          <p:nvPr/>
        </p:nvSpPr>
        <p:spPr>
          <a:xfrm>
            <a:off x="4839304" y="3060101"/>
            <a:ext cx="4714263" cy="2828070"/>
          </a:xfrm>
          <a:prstGeom prst="roundRect">
            <a:avLst/>
          </a:prstGeom>
          <a:solidFill>
            <a:srgbClr val="82B6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Feeder-level analysis (Min / Max)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Focused on large, centralized systems (&gt; 300 kW)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All applicable system data already provided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Rest URL access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87B63BA-F175-4978-9333-67BB5F746568}"/>
              </a:ext>
            </a:extLst>
          </p:cNvPr>
          <p:cNvSpPr/>
          <p:nvPr/>
        </p:nvSpPr>
        <p:spPr>
          <a:xfrm>
            <a:off x="9671013" y="3058252"/>
            <a:ext cx="3726791" cy="2828070"/>
          </a:xfrm>
          <a:prstGeom prst="roundRect">
            <a:avLst/>
          </a:prstGeom>
          <a:solidFill>
            <a:srgbClr val="6AD66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Sub-feeder-level analysis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Increased temporal granularity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Long-term priorities to be defined</a:t>
            </a:r>
          </a:p>
        </p:txBody>
      </p:sp>
      <p:sp>
        <p:nvSpPr>
          <p:cNvPr id="75" name="Content Placeholder 35">
            <a:extLst>
              <a:ext uri="{FF2B5EF4-FFF2-40B4-BE49-F238E27FC236}">
                <a16:creationId xmlns:a16="http://schemas.microsoft.com/office/drawing/2014/main" id="{7E8441AC-3816-46F3-BF9F-7DA1A2D3E329}"/>
              </a:ext>
            </a:extLst>
          </p:cNvPr>
          <p:cNvSpPr txBox="1">
            <a:spLocks/>
          </p:cNvSpPr>
          <p:nvPr/>
        </p:nvSpPr>
        <p:spPr>
          <a:xfrm>
            <a:off x="5471807" y="2308972"/>
            <a:ext cx="3449256" cy="87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/>
              <a:t>Initial Energy Storage Hosting Capacity Release ~ April 2022</a:t>
            </a:r>
          </a:p>
        </p:txBody>
      </p:sp>
      <p:sp>
        <p:nvSpPr>
          <p:cNvPr id="76" name="Content Placeholder 35">
            <a:extLst>
              <a:ext uri="{FF2B5EF4-FFF2-40B4-BE49-F238E27FC236}">
                <a16:creationId xmlns:a16="http://schemas.microsoft.com/office/drawing/2014/main" id="{52400064-2E1B-4335-954A-04C286C4A8C4}"/>
              </a:ext>
            </a:extLst>
          </p:cNvPr>
          <p:cNvSpPr txBox="1">
            <a:spLocks/>
          </p:cNvSpPr>
          <p:nvPr/>
        </p:nvSpPr>
        <p:spPr>
          <a:xfrm>
            <a:off x="10059642" y="2354569"/>
            <a:ext cx="2798108" cy="7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/>
              <a:t>Future Releases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/>
              <a:t>2023 +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76C3474-D1E1-47EC-96B2-FCF5C03813B5}"/>
              </a:ext>
            </a:extLst>
          </p:cNvPr>
          <p:cNvSpPr/>
          <p:nvPr/>
        </p:nvSpPr>
        <p:spPr>
          <a:xfrm>
            <a:off x="995066" y="3058252"/>
            <a:ext cx="3726791" cy="2828070"/>
          </a:xfrm>
          <a:prstGeom prst="roundRect">
            <a:avLst/>
          </a:prstGeom>
          <a:solidFill>
            <a:srgbClr val="0760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Focused on thermal violation criteria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Tailored to EVSE development use case</a:t>
            </a:r>
          </a:p>
        </p:txBody>
      </p:sp>
      <p:sp>
        <p:nvSpPr>
          <p:cNvPr id="78" name="Content Placeholder 35">
            <a:extLst>
              <a:ext uri="{FF2B5EF4-FFF2-40B4-BE49-F238E27FC236}">
                <a16:creationId xmlns:a16="http://schemas.microsoft.com/office/drawing/2014/main" id="{E8E5D2C3-79F2-4294-BB8D-81608DB8F451}"/>
              </a:ext>
            </a:extLst>
          </p:cNvPr>
          <p:cNvSpPr txBox="1">
            <a:spLocks/>
          </p:cNvSpPr>
          <p:nvPr/>
        </p:nvSpPr>
        <p:spPr>
          <a:xfrm>
            <a:off x="1058986" y="2354569"/>
            <a:ext cx="3449256" cy="754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/>
              <a:t>EV Load Capacity Maps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30288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E317-6120-4D16-90E4-DE1AB866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7823"/>
            <a:ext cx="14630400" cy="989647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Information Sharing Orders</a:t>
            </a:r>
            <a:br>
              <a:rPr lang="en-US">
                <a:solidFill>
                  <a:srgbClr val="002060"/>
                </a:solidFill>
                <a:latin typeface="+mj-lt"/>
              </a:rPr>
            </a:br>
            <a:r>
              <a:rPr lang="en-US" sz="2800" i="1">
                <a:solidFill>
                  <a:srgbClr val="002060"/>
                </a:solidFill>
                <a:latin typeface="+mj-lt"/>
              </a:rPr>
              <a:t>Presented by: John Borchert, Central Hudson</a:t>
            </a:r>
            <a:endParaRPr lang="en-US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2DA336-7388-4726-AE2D-9AB167F6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4033" y="1222546"/>
            <a:ext cx="4462334" cy="28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50E7A-67E1-4412-8D51-C00C1936B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596" y="1262196"/>
            <a:ext cx="12914358" cy="520205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cs typeface="Arial"/>
              </a:rPr>
              <a:t>The JU continues to collaborate with DPS Staff, NYSERDA, and stakeholders to enable improved access to useful customer and system data in support of New York’s clean energy goals.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>
                <a:solidFill>
                  <a:srgbClr val="002060"/>
                </a:solidFill>
                <a:latin typeface="Arial"/>
                <a:cs typeface="Arial"/>
              </a:rPr>
              <a:t>Integrated Energy Data Resource (IEDR) Platform Order </a:t>
            </a:r>
            <a:endParaRPr lang="en-US" sz="33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 February 11, 2021, the PSC issued an </a:t>
            </a: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</a:t>
            </a: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approving the design and implementation of a statewide IEDR.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Phase 1 will enable the development of up to five (5) priority data use cases over 24-30 months. </a:t>
            </a:r>
            <a:endParaRPr lang="en-US" sz="33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Phase 2 will enable 40+ additional data use cases over 30-36 months.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 Joint Utilities continue to actively collaborate with NYSERDA and DPS Staff.</a:t>
            </a:r>
            <a:endParaRPr lang="en-US" sz="33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 indent="0">
              <a:lnSpc>
                <a:spcPct val="110000"/>
              </a:lnSpc>
              <a:buClr>
                <a:schemeClr val="accent1"/>
              </a:buClr>
              <a:buNone/>
            </a:pPr>
            <a:endParaRPr lang="en-US" sz="33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en-US" sz="3300" b="1">
                <a:solidFill>
                  <a:srgbClr val="002060"/>
                </a:solidFill>
                <a:latin typeface="Arial"/>
                <a:cs typeface="Arial"/>
              </a:rPr>
              <a:t>Data Access Framework (DAF) Order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 April 15, 2021, the PSC issued an </a:t>
            </a: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</a:t>
            </a: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adopting a DAF to standardize privacy, cybersecurity, and quality standards for users to access energy data.</a:t>
            </a: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DPS Staff was directed to file, within 30 days, a Matrix to show how each existing cybersecurity and privacy requirement are mapped to each data access consideration (purpose, access mechanisms, and data type). </a:t>
            </a:r>
            <a:endParaRPr lang="en-US" sz="330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 Matrix will be instrumental to defining the Data Access Agreement that ESEs will need to comply with once the Data Ready Certification process is operational in 2022. </a:t>
            </a:r>
            <a:endParaRPr lang="en-US" sz="330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  <a:buClr>
                <a:schemeClr val="accent1"/>
              </a:buClr>
            </a:pPr>
            <a:r>
              <a:rPr lang="en-US" sz="33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 Joint Utilities are developing the compliance filings required in the Order.</a:t>
            </a:r>
            <a:endParaRPr lang="en-US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6105A-E8B6-4BD1-8A18-211E35AD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Strategic Use of Energy Related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E7290-4555-41FE-90D4-257AC6401D88}"/>
              </a:ext>
            </a:extLst>
          </p:cNvPr>
          <p:cNvSpPr txBox="1"/>
          <p:nvPr/>
        </p:nvSpPr>
        <p:spPr>
          <a:xfrm>
            <a:off x="417378" y="6441971"/>
            <a:ext cx="689782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 any inquiries or feedback please e-mail: 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5"/>
              </a:rPr>
              <a:t>info@jointutilitiesofny.org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A098F-0C2E-4E04-A180-E16FA7C338E0}"/>
              </a:ext>
            </a:extLst>
          </p:cNvPr>
          <p:cNvSpPr txBox="1"/>
          <p:nvPr/>
        </p:nvSpPr>
        <p:spPr>
          <a:xfrm>
            <a:off x="2006824" y="6845793"/>
            <a:ext cx="13076729" cy="41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For more information regarding the data proceeding, visit: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Case 20-M-0082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Proceeding on Motion of the Public Service Commission Regarding Strategic Use of Energy Related Data.</a:t>
            </a:r>
          </a:p>
        </p:txBody>
      </p:sp>
      <p:grpSp>
        <p:nvGrpSpPr>
          <p:cNvPr id="9" name="Graphic 7" descr="Folder Search outline">
            <a:extLst>
              <a:ext uri="{FF2B5EF4-FFF2-40B4-BE49-F238E27FC236}">
                <a16:creationId xmlns:a16="http://schemas.microsoft.com/office/drawing/2014/main" id="{1A4A38A8-ABFB-4176-91F6-34212031295C}"/>
              </a:ext>
            </a:extLst>
          </p:cNvPr>
          <p:cNvGrpSpPr/>
          <p:nvPr/>
        </p:nvGrpSpPr>
        <p:grpSpPr>
          <a:xfrm>
            <a:off x="427752" y="2091684"/>
            <a:ext cx="559629" cy="571686"/>
            <a:chOff x="358936" y="2680666"/>
            <a:chExt cx="559629" cy="571686"/>
          </a:xfrm>
          <a:solidFill>
            <a:srgbClr val="00000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C89A98-799A-4041-B4E3-40195696D1D2}"/>
                </a:ext>
              </a:extLst>
            </p:cNvPr>
            <p:cNvSpPr/>
            <p:nvPr/>
          </p:nvSpPr>
          <p:spPr>
            <a:xfrm>
              <a:off x="379352" y="2827664"/>
              <a:ext cx="535407" cy="253163"/>
            </a:xfrm>
            <a:custGeom>
              <a:avLst/>
              <a:gdLst>
                <a:gd name="connsiteX0" fmla="*/ 289913 w 535407"/>
                <a:gd name="connsiteY0" fmla="*/ 236831 h 253163"/>
                <a:gd name="connsiteX1" fmla="*/ 24500 w 535407"/>
                <a:gd name="connsiteY1" fmla="*/ 236831 h 253163"/>
                <a:gd name="connsiteX2" fmla="*/ 113630 w 535407"/>
                <a:gd name="connsiteY2" fmla="*/ 21372 h 253163"/>
                <a:gd name="connsiteX3" fmla="*/ 121167 w 535407"/>
                <a:gd name="connsiteY3" fmla="*/ 16333 h 253163"/>
                <a:gd name="connsiteX4" fmla="*/ 510909 w 535407"/>
                <a:gd name="connsiteY4" fmla="*/ 16333 h 253163"/>
                <a:gd name="connsiteX5" fmla="*/ 519069 w 535407"/>
                <a:gd name="connsiteY5" fmla="*/ 24506 h 253163"/>
                <a:gd name="connsiteX6" fmla="*/ 518422 w 535407"/>
                <a:gd name="connsiteY6" fmla="*/ 27685 h 253163"/>
                <a:gd name="connsiteX7" fmla="*/ 486573 w 535407"/>
                <a:gd name="connsiteY7" fmla="*/ 102981 h 253163"/>
                <a:gd name="connsiteX8" fmla="*/ 501615 w 535407"/>
                <a:gd name="connsiteY8" fmla="*/ 109350 h 253163"/>
                <a:gd name="connsiteX9" fmla="*/ 533465 w 535407"/>
                <a:gd name="connsiteY9" fmla="*/ 34047 h 253163"/>
                <a:gd name="connsiteX10" fmla="*/ 520448 w 535407"/>
                <a:gd name="connsiteY10" fmla="*/ 1936 h 253163"/>
                <a:gd name="connsiteX11" fmla="*/ 510909 w 535407"/>
                <a:gd name="connsiteY11" fmla="*/ 0 h 253163"/>
                <a:gd name="connsiteX12" fmla="*/ 121167 w 535407"/>
                <a:gd name="connsiteY12" fmla="*/ 0 h 253163"/>
                <a:gd name="connsiteX13" fmla="*/ 98530 w 535407"/>
                <a:gd name="connsiteY13" fmla="*/ 15133 h 253163"/>
                <a:gd name="connsiteX14" fmla="*/ 0 w 535407"/>
                <a:gd name="connsiteY14" fmla="*/ 253164 h 253163"/>
                <a:gd name="connsiteX15" fmla="*/ 289913 w 535407"/>
                <a:gd name="connsiteY15" fmla="*/ 253164 h 2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407" h="253163">
                  <a:moveTo>
                    <a:pt x="289913" y="236831"/>
                  </a:moveTo>
                  <a:lnTo>
                    <a:pt x="24500" y="236831"/>
                  </a:lnTo>
                  <a:lnTo>
                    <a:pt x="113630" y="21372"/>
                  </a:lnTo>
                  <a:cubicBezTo>
                    <a:pt x="114882" y="18315"/>
                    <a:pt x="117863" y="16323"/>
                    <a:pt x="121167" y="16333"/>
                  </a:cubicBezTo>
                  <a:lnTo>
                    <a:pt x="510909" y="16333"/>
                  </a:lnTo>
                  <a:cubicBezTo>
                    <a:pt x="515419" y="16337"/>
                    <a:pt x="519072" y="19996"/>
                    <a:pt x="519069" y="24506"/>
                  </a:cubicBezTo>
                  <a:cubicBezTo>
                    <a:pt x="519068" y="25598"/>
                    <a:pt x="518848" y="26679"/>
                    <a:pt x="518422" y="27685"/>
                  </a:cubicBezTo>
                  <a:lnTo>
                    <a:pt x="486573" y="102981"/>
                  </a:lnTo>
                  <a:lnTo>
                    <a:pt x="501615" y="109350"/>
                  </a:lnTo>
                  <a:lnTo>
                    <a:pt x="533465" y="34047"/>
                  </a:lnTo>
                  <a:cubicBezTo>
                    <a:pt x="538737" y="21585"/>
                    <a:pt x="532910" y="7210"/>
                    <a:pt x="520448" y="1936"/>
                  </a:cubicBezTo>
                  <a:cubicBezTo>
                    <a:pt x="517430" y="659"/>
                    <a:pt x="514186" y="1"/>
                    <a:pt x="510909" y="0"/>
                  </a:cubicBezTo>
                  <a:lnTo>
                    <a:pt x="121167" y="0"/>
                  </a:lnTo>
                  <a:cubicBezTo>
                    <a:pt x="111247" y="-26"/>
                    <a:pt x="102298" y="5956"/>
                    <a:pt x="98530" y="15133"/>
                  </a:cubicBezTo>
                  <a:lnTo>
                    <a:pt x="0" y="253164"/>
                  </a:lnTo>
                  <a:lnTo>
                    <a:pt x="289913" y="253164"/>
                  </a:ln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B9ED75-250B-4A29-9861-91688467306E}"/>
                </a:ext>
              </a:extLst>
            </p:cNvPr>
            <p:cNvSpPr/>
            <p:nvPr/>
          </p:nvSpPr>
          <p:spPr>
            <a:xfrm>
              <a:off x="612098" y="2945861"/>
              <a:ext cx="306467" cy="306491"/>
            </a:xfrm>
            <a:custGeom>
              <a:avLst/>
              <a:gdLst>
                <a:gd name="connsiteX0" fmla="*/ 274006 w 306467"/>
                <a:gd name="connsiteY0" fmla="*/ 32461 h 306491"/>
                <a:gd name="connsiteX1" fmla="*/ 118173 w 306467"/>
                <a:gd name="connsiteY1" fmla="*/ 32088 h 306491"/>
                <a:gd name="connsiteX2" fmla="*/ 112610 w 306467"/>
                <a:gd name="connsiteY2" fmla="*/ 182334 h 306491"/>
                <a:gd name="connsiteX3" fmla="*/ 98939 w 306467"/>
                <a:gd name="connsiteY3" fmla="*/ 196004 h 306491"/>
                <a:gd name="connsiteX4" fmla="*/ 65228 w 306467"/>
                <a:gd name="connsiteY4" fmla="*/ 200839 h 306491"/>
                <a:gd name="connsiteX5" fmla="*/ 8372 w 306467"/>
                <a:gd name="connsiteY5" fmla="*/ 257695 h 306491"/>
                <a:gd name="connsiteX6" fmla="*/ 8372 w 306467"/>
                <a:gd name="connsiteY6" fmla="*/ 298119 h 306491"/>
                <a:gd name="connsiteX7" fmla="*/ 48797 w 306467"/>
                <a:gd name="connsiteY7" fmla="*/ 298119 h 306491"/>
                <a:gd name="connsiteX8" fmla="*/ 105661 w 306467"/>
                <a:gd name="connsiteY8" fmla="*/ 241264 h 306491"/>
                <a:gd name="connsiteX9" fmla="*/ 110487 w 306467"/>
                <a:gd name="connsiteY9" fmla="*/ 207552 h 306491"/>
                <a:gd name="connsiteX10" fmla="*/ 124133 w 306467"/>
                <a:gd name="connsiteY10" fmla="*/ 193857 h 306491"/>
                <a:gd name="connsiteX11" fmla="*/ 279569 w 306467"/>
                <a:gd name="connsiteY11" fmla="*/ 182706 h 306491"/>
                <a:gd name="connsiteX12" fmla="*/ 274006 w 306467"/>
                <a:gd name="connsiteY12" fmla="*/ 32461 h 306491"/>
                <a:gd name="connsiteX13" fmla="*/ 129638 w 306467"/>
                <a:gd name="connsiteY13" fmla="*/ 44008 h 306491"/>
                <a:gd name="connsiteX14" fmla="*/ 232749 w 306467"/>
                <a:gd name="connsiteY14" fmla="*/ 24025 h 306491"/>
                <a:gd name="connsiteX15" fmla="*/ 190699 w 306467"/>
                <a:gd name="connsiteY15" fmla="*/ 118634 h 306491"/>
                <a:gd name="connsiteX16" fmla="*/ 102574 w 306467"/>
                <a:gd name="connsiteY16" fmla="*/ 118634 h 306491"/>
                <a:gd name="connsiteX17" fmla="*/ 129638 w 306467"/>
                <a:gd name="connsiteY17" fmla="*/ 44008 h 306491"/>
                <a:gd name="connsiteX18" fmla="*/ 94105 w 306467"/>
                <a:gd name="connsiteY18" fmla="*/ 229700 h 306491"/>
                <a:gd name="connsiteX19" fmla="*/ 37249 w 306467"/>
                <a:gd name="connsiteY19" fmla="*/ 286555 h 306491"/>
                <a:gd name="connsiteX20" fmla="*/ 19920 w 306467"/>
                <a:gd name="connsiteY20" fmla="*/ 286555 h 306491"/>
                <a:gd name="connsiteX21" fmla="*/ 19920 w 306467"/>
                <a:gd name="connsiteY21" fmla="*/ 269226 h 306491"/>
                <a:gd name="connsiteX22" fmla="*/ 76767 w 306467"/>
                <a:gd name="connsiteY22" fmla="*/ 212362 h 306491"/>
                <a:gd name="connsiteX23" fmla="*/ 94105 w 306467"/>
                <a:gd name="connsiteY23" fmla="*/ 212362 h 306491"/>
                <a:gd name="connsiteX24" fmla="*/ 94105 w 306467"/>
                <a:gd name="connsiteY24" fmla="*/ 229700 h 306491"/>
                <a:gd name="connsiteX25" fmla="*/ 262459 w 306467"/>
                <a:gd name="connsiteY25" fmla="*/ 176837 h 306491"/>
                <a:gd name="connsiteX26" fmla="*/ 129874 w 306467"/>
                <a:gd name="connsiteY26" fmla="*/ 177066 h 306491"/>
                <a:gd name="connsiteX27" fmla="*/ 105505 w 306467"/>
                <a:gd name="connsiteY27" fmla="*/ 134967 h 306491"/>
                <a:gd name="connsiteX28" fmla="*/ 201299 w 306467"/>
                <a:gd name="connsiteY28" fmla="*/ 134967 h 306491"/>
                <a:gd name="connsiteX29" fmla="*/ 247212 w 306467"/>
                <a:gd name="connsiteY29" fmla="*/ 31685 h 306491"/>
                <a:gd name="connsiteX30" fmla="*/ 274914 w 306467"/>
                <a:gd name="connsiteY30" fmla="*/ 161451 h 306491"/>
                <a:gd name="connsiteX31" fmla="*/ 262459 w 306467"/>
                <a:gd name="connsiteY31" fmla="*/ 176829 h 30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6467" h="306491">
                  <a:moveTo>
                    <a:pt x="274006" y="32461"/>
                  </a:moveTo>
                  <a:cubicBezTo>
                    <a:pt x="231077" y="-10674"/>
                    <a:pt x="161308" y="-10841"/>
                    <a:pt x="118173" y="32088"/>
                  </a:cubicBezTo>
                  <a:cubicBezTo>
                    <a:pt x="77134" y="72931"/>
                    <a:pt x="74704" y="138568"/>
                    <a:pt x="112610" y="182334"/>
                  </a:cubicBezTo>
                  <a:lnTo>
                    <a:pt x="98939" y="196004"/>
                  </a:lnTo>
                  <a:cubicBezTo>
                    <a:pt x="87864" y="190015"/>
                    <a:pt x="74174" y="191978"/>
                    <a:pt x="65228" y="200839"/>
                  </a:cubicBezTo>
                  <a:lnTo>
                    <a:pt x="8372" y="257695"/>
                  </a:lnTo>
                  <a:cubicBezTo>
                    <a:pt x="-2791" y="268858"/>
                    <a:pt x="-2791" y="286956"/>
                    <a:pt x="8372" y="298119"/>
                  </a:cubicBezTo>
                  <a:cubicBezTo>
                    <a:pt x="19535" y="309282"/>
                    <a:pt x="37634" y="309282"/>
                    <a:pt x="48797" y="298119"/>
                  </a:cubicBezTo>
                  <a:lnTo>
                    <a:pt x="105661" y="241264"/>
                  </a:lnTo>
                  <a:cubicBezTo>
                    <a:pt x="114519" y="232316"/>
                    <a:pt x="116479" y="218626"/>
                    <a:pt x="110487" y="207552"/>
                  </a:cubicBezTo>
                  <a:lnTo>
                    <a:pt x="124133" y="193857"/>
                  </a:lnTo>
                  <a:cubicBezTo>
                    <a:pt x="170135" y="233700"/>
                    <a:pt x="239725" y="228707"/>
                    <a:pt x="279569" y="182706"/>
                  </a:cubicBezTo>
                  <a:cubicBezTo>
                    <a:pt x="317475" y="138941"/>
                    <a:pt x="315045" y="73303"/>
                    <a:pt x="274006" y="32461"/>
                  </a:cubicBezTo>
                  <a:close/>
                  <a:moveTo>
                    <a:pt x="129638" y="44008"/>
                  </a:moveTo>
                  <a:cubicBezTo>
                    <a:pt x="156735" y="16977"/>
                    <a:pt x="197515" y="9074"/>
                    <a:pt x="232749" y="24025"/>
                  </a:cubicBezTo>
                  <a:lnTo>
                    <a:pt x="190699" y="118634"/>
                  </a:lnTo>
                  <a:lnTo>
                    <a:pt x="102574" y="118634"/>
                  </a:lnTo>
                  <a:cubicBezTo>
                    <a:pt x="100102" y="90979"/>
                    <a:pt x="110013" y="63650"/>
                    <a:pt x="129638" y="44008"/>
                  </a:cubicBezTo>
                  <a:close/>
                  <a:moveTo>
                    <a:pt x="94105" y="229700"/>
                  </a:moveTo>
                  <a:lnTo>
                    <a:pt x="37249" y="286555"/>
                  </a:lnTo>
                  <a:cubicBezTo>
                    <a:pt x="32464" y="291341"/>
                    <a:pt x="24705" y="291341"/>
                    <a:pt x="19920" y="286555"/>
                  </a:cubicBezTo>
                  <a:cubicBezTo>
                    <a:pt x="15134" y="281770"/>
                    <a:pt x="15134" y="274012"/>
                    <a:pt x="19920" y="269226"/>
                  </a:cubicBezTo>
                  <a:lnTo>
                    <a:pt x="76767" y="212362"/>
                  </a:lnTo>
                  <a:cubicBezTo>
                    <a:pt x="81555" y="207574"/>
                    <a:pt x="89318" y="207574"/>
                    <a:pt x="94105" y="212362"/>
                  </a:cubicBezTo>
                  <a:cubicBezTo>
                    <a:pt x="98893" y="217149"/>
                    <a:pt x="98893" y="224912"/>
                    <a:pt x="94105" y="229700"/>
                  </a:cubicBezTo>
                  <a:close/>
                  <a:moveTo>
                    <a:pt x="262459" y="176837"/>
                  </a:moveTo>
                  <a:cubicBezTo>
                    <a:pt x="225909" y="213514"/>
                    <a:pt x="166549" y="213616"/>
                    <a:pt x="129874" y="177066"/>
                  </a:cubicBezTo>
                  <a:cubicBezTo>
                    <a:pt x="118188" y="165421"/>
                    <a:pt x="109783" y="150900"/>
                    <a:pt x="105505" y="134967"/>
                  </a:cubicBezTo>
                  <a:lnTo>
                    <a:pt x="201299" y="134967"/>
                  </a:lnTo>
                  <a:lnTo>
                    <a:pt x="247212" y="31685"/>
                  </a:lnTo>
                  <a:cubicBezTo>
                    <a:pt x="290695" y="59869"/>
                    <a:pt x="303098" y="117967"/>
                    <a:pt x="274914" y="161451"/>
                  </a:cubicBezTo>
                  <a:cubicBezTo>
                    <a:pt x="271315" y="167002"/>
                    <a:pt x="267141" y="172156"/>
                    <a:pt x="262459" y="176829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90CB31-60AB-425A-84A6-F2A9B1EF7315}"/>
                </a:ext>
              </a:extLst>
            </p:cNvPr>
            <p:cNvSpPr/>
            <p:nvPr/>
          </p:nvSpPr>
          <p:spPr>
            <a:xfrm>
              <a:off x="358936" y="2680666"/>
              <a:ext cx="498160" cy="400162"/>
            </a:xfrm>
            <a:custGeom>
              <a:avLst/>
              <a:gdLst>
                <a:gd name="connsiteX0" fmla="*/ 166745 w 498160"/>
                <a:gd name="connsiteY0" fmla="*/ 16333 h 400162"/>
                <a:gd name="connsiteX1" fmla="*/ 171122 w 498160"/>
                <a:gd name="connsiteY1" fmla="*/ 17607 h 400162"/>
                <a:gd name="connsiteX2" fmla="*/ 252935 w 498160"/>
                <a:gd name="connsiteY2" fmla="*/ 69669 h 400162"/>
                <a:gd name="connsiteX3" fmla="*/ 266083 w 498160"/>
                <a:gd name="connsiteY3" fmla="*/ 73499 h 400162"/>
                <a:gd name="connsiteX4" fmla="*/ 473661 w 498160"/>
                <a:gd name="connsiteY4" fmla="*/ 73499 h 400162"/>
                <a:gd name="connsiteX5" fmla="*/ 481828 w 498160"/>
                <a:gd name="connsiteY5" fmla="*/ 81666 h 400162"/>
                <a:gd name="connsiteX6" fmla="*/ 481828 w 498160"/>
                <a:gd name="connsiteY6" fmla="*/ 130665 h 400162"/>
                <a:gd name="connsiteX7" fmla="*/ 498161 w 498160"/>
                <a:gd name="connsiteY7" fmla="*/ 130665 h 400162"/>
                <a:gd name="connsiteX8" fmla="*/ 498161 w 498160"/>
                <a:gd name="connsiteY8" fmla="*/ 81666 h 400162"/>
                <a:gd name="connsiteX9" fmla="*/ 473661 w 498160"/>
                <a:gd name="connsiteY9" fmla="*/ 57166 h 400162"/>
                <a:gd name="connsiteX10" fmla="*/ 266083 w 498160"/>
                <a:gd name="connsiteY10" fmla="*/ 57166 h 400162"/>
                <a:gd name="connsiteX11" fmla="*/ 261706 w 498160"/>
                <a:gd name="connsiteY11" fmla="*/ 55892 h 400162"/>
                <a:gd name="connsiteX12" fmla="*/ 179893 w 498160"/>
                <a:gd name="connsiteY12" fmla="*/ 3830 h 400162"/>
                <a:gd name="connsiteX13" fmla="*/ 166745 w 498160"/>
                <a:gd name="connsiteY13" fmla="*/ 0 h 400162"/>
                <a:gd name="connsiteX14" fmla="*/ 24500 w 498160"/>
                <a:gd name="connsiteY14" fmla="*/ 0 h 400162"/>
                <a:gd name="connsiteX15" fmla="*/ 0 w 498160"/>
                <a:gd name="connsiteY15" fmla="*/ 24500 h 400162"/>
                <a:gd name="connsiteX16" fmla="*/ 0 w 498160"/>
                <a:gd name="connsiteY16" fmla="*/ 400162 h 400162"/>
                <a:gd name="connsiteX17" fmla="*/ 16333 w 498160"/>
                <a:gd name="connsiteY17" fmla="*/ 400162 h 400162"/>
                <a:gd name="connsiteX18" fmla="*/ 16333 w 498160"/>
                <a:gd name="connsiteY18" fmla="*/ 24500 h 400162"/>
                <a:gd name="connsiteX19" fmla="*/ 24500 w 498160"/>
                <a:gd name="connsiteY19" fmla="*/ 16333 h 40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8160" h="400162">
                  <a:moveTo>
                    <a:pt x="166745" y="16333"/>
                  </a:moveTo>
                  <a:cubicBezTo>
                    <a:pt x="168296" y="16334"/>
                    <a:pt x="169814" y="16776"/>
                    <a:pt x="171122" y="17607"/>
                  </a:cubicBezTo>
                  <a:lnTo>
                    <a:pt x="252935" y="69669"/>
                  </a:lnTo>
                  <a:cubicBezTo>
                    <a:pt x="256862" y="72175"/>
                    <a:pt x="261425" y="73504"/>
                    <a:pt x="266083" y="73499"/>
                  </a:cubicBezTo>
                  <a:lnTo>
                    <a:pt x="473661" y="73499"/>
                  </a:lnTo>
                  <a:cubicBezTo>
                    <a:pt x="478172" y="73499"/>
                    <a:pt x="481828" y="77155"/>
                    <a:pt x="481828" y="81666"/>
                  </a:cubicBezTo>
                  <a:lnTo>
                    <a:pt x="481828" y="130665"/>
                  </a:lnTo>
                  <a:lnTo>
                    <a:pt x="498161" y="130665"/>
                  </a:lnTo>
                  <a:lnTo>
                    <a:pt x="498161" y="81666"/>
                  </a:lnTo>
                  <a:cubicBezTo>
                    <a:pt x="498161" y="68135"/>
                    <a:pt x="487192" y="57166"/>
                    <a:pt x="473661" y="57166"/>
                  </a:cubicBezTo>
                  <a:lnTo>
                    <a:pt x="266083" y="57166"/>
                  </a:lnTo>
                  <a:cubicBezTo>
                    <a:pt x="264532" y="57165"/>
                    <a:pt x="263014" y="56723"/>
                    <a:pt x="261706" y="55892"/>
                  </a:cubicBezTo>
                  <a:lnTo>
                    <a:pt x="179893" y="3830"/>
                  </a:lnTo>
                  <a:cubicBezTo>
                    <a:pt x="175966" y="1324"/>
                    <a:pt x="171403" y="-5"/>
                    <a:pt x="166745" y="0"/>
                  </a:cubicBezTo>
                  <a:lnTo>
                    <a:pt x="24500" y="0"/>
                  </a:lnTo>
                  <a:cubicBezTo>
                    <a:pt x="10969" y="0"/>
                    <a:pt x="0" y="10969"/>
                    <a:pt x="0" y="24500"/>
                  </a:cubicBezTo>
                  <a:lnTo>
                    <a:pt x="0" y="400162"/>
                  </a:lnTo>
                  <a:lnTo>
                    <a:pt x="16333" y="400162"/>
                  </a:lnTo>
                  <a:lnTo>
                    <a:pt x="16333" y="24500"/>
                  </a:lnTo>
                  <a:cubicBezTo>
                    <a:pt x="16333" y="19989"/>
                    <a:pt x="19989" y="16333"/>
                    <a:pt x="24500" y="16333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Graphic 16" descr="Court outline">
            <a:extLst>
              <a:ext uri="{FF2B5EF4-FFF2-40B4-BE49-F238E27FC236}">
                <a16:creationId xmlns:a16="http://schemas.microsoft.com/office/drawing/2014/main" id="{EFA48EC3-3A61-48E4-A9C3-792734994E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239" y="3729252"/>
            <a:ext cx="730414" cy="7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4D47-5630-4E7D-87AD-32F222203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552" y="1111224"/>
            <a:ext cx="12836945" cy="699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The Joint Utilities continue to make useful energy information available and accessible to customers and market participants. </a:t>
            </a:r>
            <a:endParaRPr lang="en-US" sz="2200" b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83F718-B2A3-48CA-A41F-B043B02B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Arial"/>
                <a:cs typeface="Arial"/>
              </a:rPr>
              <a:t>Examples of energy data available today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D25978-554B-490F-8F33-3C59251D2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60656"/>
              </p:ext>
            </p:extLst>
          </p:nvPr>
        </p:nvGraphicFramePr>
        <p:xfrm>
          <a:off x="774552" y="2158585"/>
          <a:ext cx="10532203" cy="4577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955">
                  <a:extLst>
                    <a:ext uri="{9D8B030D-6E8A-4147-A177-3AD203B41FA5}">
                      <a16:colId xmlns:a16="http://schemas.microsoft.com/office/drawing/2014/main" val="3166726937"/>
                    </a:ext>
                  </a:extLst>
                </a:gridCol>
                <a:gridCol w="4328293">
                  <a:extLst>
                    <a:ext uri="{9D8B030D-6E8A-4147-A177-3AD203B41FA5}">
                      <a16:colId xmlns:a16="http://schemas.microsoft.com/office/drawing/2014/main" val="987455438"/>
                    </a:ext>
                  </a:extLst>
                </a:gridCol>
                <a:gridCol w="4905955">
                  <a:extLst>
                    <a:ext uri="{9D8B030D-6E8A-4147-A177-3AD203B41FA5}">
                      <a16:colId xmlns:a16="http://schemas.microsoft.com/office/drawing/2014/main" val="1926031983"/>
                    </a:ext>
                  </a:extLst>
                </a:gridCol>
              </a:tblGrid>
              <a:tr h="26806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 Type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 Mechanism [general / utility example]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86604"/>
                  </a:ext>
                </a:extLst>
              </a:tr>
              <a:tr h="268064">
                <a:tc rowSpan="8"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System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Load historical and forecasted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System Data Portal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6036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Hosting Capacity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/>
                        </a:rPr>
                        <a:t>Hosting Capacity Maps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383814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Non-wires Alternatives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/>
                        </a:rPr>
                        <a:t>NWA Opportunities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08147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Capital Investment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System Data Portal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27279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Distribution System Implementation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System Data Portal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65224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Reliability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System Data Portal</a:t>
                      </a: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99372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EV Loading Capacity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ConEdison: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/>
                        </a:rPr>
                        <a:t>Hosting Capacity Maps</a:t>
                      </a:r>
                      <a:endParaRPr lang="en-US" sz="1200" b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509500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8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Installed/Queued 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/>
                        </a:rPr>
                        <a:t>NY DPS SIR Inventory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66074"/>
                  </a:ext>
                </a:extLst>
              </a:tr>
              <a:tr h="268064">
                <a:tc rowSpan="7"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Aggregated customer data - Building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/>
                        </a:rPr>
                        <a:t>Whole Building Benchmarking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308590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r>
                        <a:rPr lang="en-US" sz="16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Aggregated customer data - Community/county/zip code)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/>
                        </a:rPr>
                        <a:t>NYSERDA Utility Energy Registry UER Portal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20101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Customer-specific data </a:t>
                      </a:r>
                      <a:r>
                        <a:rPr lang="en-US" sz="1200" strike="noStrike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w/consent to utility</a:t>
                      </a:r>
                      <a:endParaRPr lang="en-US" sz="12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/>
                        </a:rPr>
                        <a:t>Green Button Connect (GBC) </a:t>
                      </a: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Green Button Download (GBD)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2700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Customer-specific data w/consent</a:t>
                      </a:r>
                      <a:r>
                        <a:rPr lang="en-US" sz="1200" strike="noStrike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to utility</a:t>
                      </a:r>
                      <a:endParaRPr lang="en-US" sz="1200" strike="noStrike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 Edison only: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/>
                        </a:rPr>
                        <a:t>Third Party Access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/>
                        </a:rPr>
                        <a:t> to My Account (web portal)</a:t>
                      </a:r>
                      <a:endParaRPr lang="en-US" sz="12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993154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Customer-specific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/>
                        </a:rPr>
                        <a:t>Electronic Data Interchange (EDI)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12610"/>
                  </a:ext>
                </a:extLst>
              </a:tr>
              <a:tr h="268064">
                <a:tc vMerge="1">
                  <a:txBody>
                    <a:bodyPr/>
                    <a:lstStyle/>
                    <a:p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Customer-specific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/>
                        </a:rPr>
                        <a:t>Community Choice Aggregation (CCA)</a:t>
                      </a:r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93489"/>
                  </a:ext>
                </a:extLst>
              </a:tr>
              <a:tr h="463020">
                <a:tc vMerge="1">
                  <a:txBody>
                    <a:bodyPr/>
                    <a:lstStyle/>
                    <a:p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Anonymized customer-specific usage data </a:t>
                      </a: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Customer-specific data (w/consent)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O&amp;R/NYSERDA only: </a:t>
                      </a: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/>
                        </a:rPr>
                        <a:t>DER Pilot Program</a:t>
                      </a: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8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CE716-70CD-4B96-91EB-8387045C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Green Button Connect (GBC) Update </a:t>
            </a:r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A3D29C2-146B-4747-A77A-203B03AD1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550" y="1261857"/>
            <a:ext cx="13150147" cy="113535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utility continues to advance GBC implementation as AMI deployment rolls out in their service territory. NYSEG/RG&amp;E and National Grid anticipate using Con Edison’s model as a basis for design and implementation, allowing for modifications specific to each utility’s system requirements.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E77C2-ABD7-4DA4-A9E2-64D1EFBC8EE8}"/>
              </a:ext>
            </a:extLst>
          </p:cNvPr>
          <p:cNvGrpSpPr/>
          <p:nvPr/>
        </p:nvGrpSpPr>
        <p:grpSpPr>
          <a:xfrm>
            <a:off x="774551" y="3020462"/>
            <a:ext cx="3594970" cy="1288592"/>
            <a:chOff x="4572122" y="5883831"/>
            <a:chExt cx="3594970" cy="9735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E25731-0393-4FBB-B32E-963E7E4F7A0A}"/>
                </a:ext>
              </a:extLst>
            </p:cNvPr>
            <p:cNvSpPr/>
            <p:nvPr/>
          </p:nvSpPr>
          <p:spPr>
            <a:xfrm>
              <a:off x="4572122" y="5883831"/>
              <a:ext cx="1077239" cy="9735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6FDE1A-19E9-4171-A1D4-116CB023036F}"/>
                </a:ext>
              </a:extLst>
            </p:cNvPr>
            <p:cNvSpPr/>
            <p:nvPr/>
          </p:nvSpPr>
          <p:spPr>
            <a:xfrm>
              <a:off x="5649360" y="5883831"/>
              <a:ext cx="2517732" cy="9735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GBC Working Group Meetings with JU updates</a:t>
              </a:r>
            </a:p>
            <a:p>
              <a:pPr marL="171450" marR="0" lvl="0" indent="-171450" algn="l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JU GBC Status Report</a:t>
              </a:r>
            </a:p>
            <a:p>
              <a:pPr marR="0" lvl="0" algn="l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8" name="Table 20">
            <a:extLst>
              <a:ext uri="{FF2B5EF4-FFF2-40B4-BE49-F238E27FC236}">
                <a16:creationId xmlns:a16="http://schemas.microsoft.com/office/drawing/2014/main" id="{044500B1-E591-4BA1-B18F-F6D1ED90D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79477"/>
              </p:ext>
            </p:extLst>
          </p:nvPr>
        </p:nvGraphicFramePr>
        <p:xfrm>
          <a:off x="4619708" y="3020463"/>
          <a:ext cx="9484707" cy="3893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9428">
                  <a:extLst>
                    <a:ext uri="{9D8B030D-6E8A-4147-A177-3AD203B41FA5}">
                      <a16:colId xmlns:a16="http://schemas.microsoft.com/office/drawing/2014/main" val="2783741444"/>
                    </a:ext>
                  </a:extLst>
                </a:gridCol>
                <a:gridCol w="2429573">
                  <a:extLst>
                    <a:ext uri="{9D8B030D-6E8A-4147-A177-3AD203B41FA5}">
                      <a16:colId xmlns:a16="http://schemas.microsoft.com/office/drawing/2014/main" val="3269553575"/>
                    </a:ext>
                  </a:extLst>
                </a:gridCol>
                <a:gridCol w="2194501">
                  <a:extLst>
                    <a:ext uri="{9D8B030D-6E8A-4147-A177-3AD203B41FA5}">
                      <a16:colId xmlns:a16="http://schemas.microsoft.com/office/drawing/2014/main" val="2684721540"/>
                    </a:ext>
                  </a:extLst>
                </a:gridCol>
                <a:gridCol w="2901205">
                  <a:extLst>
                    <a:ext uri="{9D8B030D-6E8A-4147-A177-3AD203B41FA5}">
                      <a16:colId xmlns:a16="http://schemas.microsoft.com/office/drawing/2014/main" val="2399611991"/>
                    </a:ext>
                  </a:extLst>
                </a:gridCol>
              </a:tblGrid>
              <a:tr h="472769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Utility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Registered Third-Parties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GBC Phase I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Phases</a:t>
                      </a:r>
                      <a:endParaRPr lang="en-US" sz="14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26497"/>
                  </a:ext>
                </a:extLst>
              </a:tr>
              <a:tr h="8975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Con Edison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13 initiated process and received welcome package</a:t>
                      </a:r>
                    </a:p>
                    <a:p>
                      <a:pPr lvl="0" algn="ctr">
                        <a:buNone/>
                      </a:pPr>
                      <a:endParaRPr lang="en-US" sz="1400">
                        <a:latin typeface="Arial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400">
                          <a:latin typeface="Arial"/>
                          <a:cs typeface="Arial"/>
                        </a:rPr>
                        <a:t>11 completed</a:t>
                      </a:r>
                    </a:p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3 actively onboarding</a:t>
                      </a:r>
                    </a:p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31 paused onboarding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Meter number(s), corresponding energy or net energy usage (kWh, net kWh, </a:t>
                      </a:r>
                      <a:r>
                        <a:rPr lang="en-US" sz="1400" b="0" i="0" u="none" strike="noStrike" kern="1200" baseline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ccf</a:t>
                      </a: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), and reactive power (</a:t>
                      </a:r>
                      <a:r>
                        <a:rPr lang="en-US" sz="1400" b="0" i="0" u="none" strike="noStrike" kern="1200" baseline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kVAR</a:t>
                      </a: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400" b="1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Phase 2 (2019):</a:t>
                      </a: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Total electric bill cost, total gas bill cost, service class per tariff, ICAP tag, billing history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="1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Phase 3 (2020):</a:t>
                      </a: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Account number, service address (GBC Retail Customer Module)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349996"/>
                  </a:ext>
                </a:extLst>
              </a:tr>
              <a:tr h="96860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O&amp;R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847651"/>
                  </a:ext>
                </a:extLst>
              </a:tr>
              <a:tr h="472769"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/>
                          <a:cs typeface="Arial"/>
                        </a:rPr>
                        <a:t>NYSEG/R&amp;GE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 (Energy Manager Pilot)</a:t>
                      </a:r>
                      <a:endParaRPr lang="en-US" sz="14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AMI approved (Nov 2020); </a:t>
                      </a:r>
                      <a:br>
                        <a:rPr lang="en-US" sz="1400" kern="1200" noProof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GBC go live end of 2021</a:t>
                      </a:r>
                      <a:endParaRPr lang="en-US" sz="14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58397"/>
                  </a:ext>
                </a:extLst>
              </a:tr>
              <a:tr h="302739"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rial"/>
                          <a:cs typeface="Arial"/>
                        </a:rPr>
                        <a:t>National 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 completed</a:t>
                      </a:r>
                      <a:endParaRPr lang="en-US" sz="14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 onboarding</a:t>
                      </a:r>
                      <a:endParaRPr lang="en-US" sz="140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Launched GBC on March 31, 2021 - utilizing existing upstate NY AMR data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066799"/>
                  </a:ext>
                </a:extLst>
              </a:tr>
              <a:tr h="47276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/>
                          <a:cs typeface="Arial"/>
                        </a:rPr>
                        <a:t>Central Hudson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/>
                          <a:cs typeface="Arial"/>
                        </a:rPr>
                        <a:t>Only Green Button Download (GBD) available. No immediate plans to implement AMI at scale. 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43758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EF469F-655E-4869-8CC9-13F90DEA5E16}"/>
              </a:ext>
            </a:extLst>
          </p:cNvPr>
          <p:cNvSpPr/>
          <p:nvPr/>
        </p:nvSpPr>
        <p:spPr>
          <a:xfrm>
            <a:off x="774550" y="4216210"/>
            <a:ext cx="1077239" cy="1288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8BF40B-0647-4B1D-8BAC-A8A25A0CABCB}"/>
              </a:ext>
            </a:extLst>
          </p:cNvPr>
          <p:cNvSpPr/>
          <p:nvPr/>
        </p:nvSpPr>
        <p:spPr>
          <a:xfrm>
            <a:off x="1851788" y="4216210"/>
            <a:ext cx="2517732" cy="1288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strategic use of energy-related data proceeding stablished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4C5FED-FEEE-4C78-9FA9-B879530C30F8}"/>
              </a:ext>
            </a:extLst>
          </p:cNvPr>
          <p:cNvSpPr/>
          <p:nvPr/>
        </p:nvSpPr>
        <p:spPr>
          <a:xfrm>
            <a:off x="774550" y="5411958"/>
            <a:ext cx="1077239" cy="12885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46200-37A7-4C72-A5AD-B9AB8048C812}"/>
              </a:ext>
            </a:extLst>
          </p:cNvPr>
          <p:cNvSpPr/>
          <p:nvPr/>
        </p:nvSpPr>
        <p:spPr>
          <a:xfrm>
            <a:off x="1851788" y="5411958"/>
            <a:ext cx="2517732" cy="12885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DAF Order requires development of GBC User Agreement and Onboarding Process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4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E317-6120-4D16-90E4-DE1AB866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1390"/>
            <a:ext cx="14630400" cy="989647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Joint Utilities Website Refresh</a:t>
            </a:r>
            <a:br>
              <a:rPr lang="en-US">
                <a:solidFill>
                  <a:srgbClr val="002060"/>
                </a:solidFill>
                <a:latin typeface="+mj-lt"/>
              </a:rPr>
            </a:br>
            <a:r>
              <a:rPr lang="en-US" sz="2800" i="1">
                <a:solidFill>
                  <a:srgbClr val="002060"/>
                </a:solidFill>
                <a:latin typeface="+mj-lt"/>
              </a:rPr>
              <a:t>Presented by: Katie Van Horn, ICF</a:t>
            </a:r>
            <a:endParaRPr lang="en-US" i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 descr="A picture containing text, nature, sunset, night sky&#10;&#10;Description automatically generated">
            <a:extLst>
              <a:ext uri="{FF2B5EF4-FFF2-40B4-BE49-F238E27FC236}">
                <a16:creationId xmlns:a16="http://schemas.microsoft.com/office/drawing/2014/main" id="{A11DD529-0120-405F-AE1B-C888CEB7DC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42" y="1284993"/>
            <a:ext cx="6034116" cy="30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1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347F8-F05A-400A-9079-F0F82C127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Joint Utilities Website Refresh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D31BF-273E-40C5-9C51-76D1AF310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619" y="1074131"/>
            <a:ext cx="13155078" cy="5795299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i="0" u="none" strike="noStrike">
                <a:effectLst/>
                <a:latin typeface="Arial" panose="020B0604020202020204" pitchFamily="34" charset="0"/>
              </a:rPr>
              <a:t>Goals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>
                <a:effectLst/>
                <a:latin typeface="Arial" panose="020B0604020202020204" pitchFamily="34" charset="0"/>
              </a:rPr>
              <a:t>Improved user experience – centralized launch point for information on statewide programs, rules, and data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/>
              <a:t>More resources on how to engage with the Joint Utilities and their programs</a:t>
            </a:r>
            <a:r>
              <a:rPr lang="en-US" sz="1800" i="0"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>
                <a:effectLst/>
                <a:latin typeface="Arial" panose="020B0604020202020204" pitchFamily="34" charset="0"/>
              </a:rPr>
              <a:t>Eliminated unnecessary pages and filings crowding the site </a:t>
            </a:r>
            <a:r>
              <a:rPr lang="en-US" sz="1800" i="0"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>
                <a:effectLst/>
                <a:latin typeface="Arial" panose="020B0604020202020204" pitchFamily="34" charset="0"/>
              </a:rPr>
              <a:t>Complete visual refresh of website</a:t>
            </a:r>
            <a:r>
              <a:rPr lang="en-US" sz="1800" i="0">
                <a:effectLst/>
                <a:latin typeface="Arial" panose="020B0604020202020204" pitchFamily="34" charset="0"/>
              </a:rPr>
              <a:t>​</a:t>
            </a:r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000">
              <a:latin typeface="+mn-lt"/>
              <a:cs typeface="Segoe U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3269F-81BA-4755-85A8-AEFB5BEB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Website Refresh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14C46-998E-4F58-A482-7AAB4EE0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14" y="3464532"/>
            <a:ext cx="6128486" cy="2961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E5F661E-CB5B-4650-80F0-040F00CE75AF}"/>
              </a:ext>
            </a:extLst>
          </p:cNvPr>
          <p:cNvSpPr/>
          <p:nvPr/>
        </p:nvSpPr>
        <p:spPr>
          <a:xfrm>
            <a:off x="7994021" y="4602922"/>
            <a:ext cx="916732" cy="7315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E1ADDA-BE65-46C3-BBDF-4AB432BD1C91}"/>
              </a:ext>
            </a:extLst>
          </p:cNvPr>
          <p:cNvGrpSpPr/>
          <p:nvPr/>
        </p:nvGrpSpPr>
        <p:grpSpPr>
          <a:xfrm>
            <a:off x="9530882" y="2436906"/>
            <a:ext cx="3518738" cy="4718563"/>
            <a:chOff x="1091362" y="3634618"/>
            <a:chExt cx="4672965" cy="62528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A picture containing text, nature, sunset, night sky&#10;&#10;Description automatically generated">
              <a:extLst>
                <a:ext uri="{FF2B5EF4-FFF2-40B4-BE49-F238E27FC236}">
                  <a16:creationId xmlns:a16="http://schemas.microsoft.com/office/drawing/2014/main" id="{56A8B9E1-A8E1-4512-B2D3-B78EC520883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362" y="3634618"/>
              <a:ext cx="4672965" cy="2247900"/>
            </a:xfrm>
            <a:prstGeom prst="rect">
              <a:avLst/>
            </a:prstGeom>
          </p:spPr>
        </p:pic>
        <p:pic>
          <p:nvPicPr>
            <p:cNvPr id="9" name="Picture 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BB0C27A-7762-4757-9B70-1F6C56D8954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97" y="5882518"/>
              <a:ext cx="4672330" cy="2152650"/>
            </a:xfrm>
            <a:prstGeom prst="rect">
              <a:avLst/>
            </a:prstGeom>
          </p:spPr>
        </p:pic>
        <p:pic>
          <p:nvPicPr>
            <p:cNvPr id="10" name="Picture 9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8793FDF7-AA88-44F5-BF0C-4AC5B0FABD58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97" y="8035168"/>
              <a:ext cx="4672330" cy="1852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16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A7E900-5B6F-4C4A-8411-28DF00FF9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Joint Utilities Website Refresh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F9D1E-84F5-4D39-949B-887B2DF4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Launch Pad to DER Project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C445A-2092-4C46-BB93-ECC33257947C}"/>
              </a:ext>
            </a:extLst>
          </p:cNvPr>
          <p:cNvSpPr txBox="1"/>
          <p:nvPr/>
        </p:nvSpPr>
        <p:spPr>
          <a:xfrm>
            <a:off x="769619" y="1710749"/>
            <a:ext cx="4831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Resources and Opportunities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page is one-stop-shop to find DER project information.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F1858-01EA-4D4E-AD3F-D2C15933E47C}"/>
              </a:ext>
            </a:extLst>
          </p:cNvPr>
          <p:cNvSpPr txBox="1"/>
          <p:nvPr/>
        </p:nvSpPr>
        <p:spPr>
          <a:xfrm>
            <a:off x="769618" y="3514635"/>
            <a:ext cx="483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navigation gets customers and developers to the information they need in seconds.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80C1B2-6447-4941-B26C-5400B7BAA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11" y="1476229"/>
            <a:ext cx="5835171" cy="4854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4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552" y="1144350"/>
            <a:ext cx="13155049" cy="24122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+mn-lt"/>
                <a:cs typeface="Arial" panose="020B0604020202020204" pitchFamily="34" charset="0"/>
              </a:rPr>
              <a:t>Welcome and thank you for joining!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+mn-lt"/>
                <a:cs typeface="Arial" panose="020B0604020202020204" pitchFamily="34" charset="0"/>
              </a:rPr>
              <a:t>Questions can be submitted via the ‘question function’ on the webinar interface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+mn-lt"/>
                <a:cs typeface="Arial" panose="020B0604020202020204" pitchFamily="34" charset="0"/>
              </a:rPr>
              <a:t>Webinars are open to the public and recordings will be posted following the webinar on the Joint Utilities website: </a:t>
            </a:r>
            <a:r>
              <a:rPr lang="en-US" sz="2000">
                <a:latin typeface="+mn-lt"/>
                <a:cs typeface="Arial" panose="020B0604020202020204" pitchFamily="34" charset="0"/>
                <a:hlinkClick r:id="rId3"/>
              </a:rPr>
              <a:t>www.jointutiitiesofny.org</a:t>
            </a:r>
            <a:r>
              <a:rPr lang="en-US" sz="2000">
                <a:latin typeface="+mn-lt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+mn-lt"/>
                <a:cs typeface="Arial" panose="020B0604020202020204" pitchFamily="34" charset="0"/>
              </a:rPr>
              <a:t>Please contact </a:t>
            </a:r>
            <a:r>
              <a:rPr lang="en-US" sz="2000">
                <a:latin typeface="+mn-lt"/>
                <a:cs typeface="Arial" panose="020B0604020202020204" pitchFamily="34" charset="0"/>
                <a:hlinkClick r:id="rId4"/>
              </a:rPr>
              <a:t>info@jointutilitiesofny.org</a:t>
            </a:r>
            <a:r>
              <a:rPr lang="en-US" sz="2000">
                <a:latin typeface="+mn-lt"/>
                <a:cs typeface="Arial" panose="020B0604020202020204" pitchFamily="34" charset="0"/>
              </a:rPr>
              <a:t> if you have any additional questions following the webinar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Arial" panose="020B0604020202020204" pitchFamily="34" charset="0"/>
              </a:rPr>
              <a:t>Welcome and Logistics</a:t>
            </a:r>
          </a:p>
        </p:txBody>
      </p:sp>
      <p:graphicFrame>
        <p:nvGraphicFramePr>
          <p:cNvPr id="10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25540"/>
              </p:ext>
            </p:extLst>
          </p:nvPr>
        </p:nvGraphicFramePr>
        <p:xfrm>
          <a:off x="815795" y="3358201"/>
          <a:ext cx="1299881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2957">
                  <a:extLst>
                    <a:ext uri="{9D8B030D-6E8A-4147-A177-3AD203B41FA5}">
                      <a16:colId xmlns:a16="http://schemas.microsoft.com/office/drawing/2014/main" val="3343315975"/>
                    </a:ext>
                  </a:extLst>
                </a:gridCol>
              </a:tblGrid>
              <a:tr h="325209"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>
                          <a:latin typeface="+mn-lt"/>
                          <a:cs typeface="Arial"/>
                        </a:rPr>
                        <a:t>Agenda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/>
                      <a:r>
                        <a:rPr lang="en-US" sz="1800">
                          <a:latin typeface="+mn-lt"/>
                          <a:cs typeface="Arial"/>
                        </a:rPr>
                        <a:t>Joint Utilities Presenters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Welcome and 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Matt Robison (ICF)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Electric Vehicle Make-Ready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Toby Hyde (National Grid)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Hosting Capacity Maps &amp; Analysis</a:t>
                      </a:r>
                      <a:endParaRPr lang="en-US" sz="18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 panose="020B0604020202020204" pitchFamily="34" charset="0"/>
                        </a:rPr>
                        <a:t>David Lovelady (National Grid)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Information Sharing 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John Borchert (Central Hudson)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052712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New JU Website Refresh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Katie Van Horn (ICF)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340595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Q&amp;A Session on JU DSP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800">
                          <a:latin typeface="+mn-lt"/>
                          <a:cs typeface="Arial"/>
                        </a:rPr>
                        <a:t>All presenters are happy to answer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585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347F8-F05A-400A-9079-F0F82C127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Joint Utilities Website Refresh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D31BF-273E-40C5-9C51-76D1AF310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619" y="1074131"/>
            <a:ext cx="5756911" cy="5795299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en-US" sz="2200" i="0" u="none" strike="noStrike" dirty="0">
                <a:effectLst/>
                <a:latin typeface="Arial" panose="020B0604020202020204" pitchFamily="34" charset="0"/>
              </a:rPr>
              <a:t>Program information on DCFC Per-Plug Incentive Program and Make-Ready Program services.</a:t>
            </a:r>
          </a:p>
          <a:p>
            <a:pPr marL="0" indent="0" fontAlgn="base">
              <a:buNone/>
            </a:pPr>
            <a:endParaRPr lang="en-US" sz="2200" dirty="0"/>
          </a:p>
          <a:p>
            <a:pPr marL="0" indent="0" fontAlgn="base">
              <a:buNone/>
            </a:pPr>
            <a:r>
              <a:rPr lang="en-US" sz="2200" dirty="0"/>
              <a:t>Details on how to participate in EV programs – whether you’re a developer or a customer. </a:t>
            </a:r>
          </a:p>
          <a:p>
            <a:pPr marL="0" indent="0" fontAlgn="base">
              <a:buNone/>
            </a:pPr>
            <a:endParaRPr lang="en-US" sz="2200" dirty="0"/>
          </a:p>
          <a:p>
            <a:pPr marL="0" indent="0" fontAlgn="base">
              <a:buNone/>
            </a:pPr>
            <a:r>
              <a:rPr lang="en-US" sz="2200" dirty="0"/>
              <a:t>Links to utility program pages and resources. </a:t>
            </a:r>
          </a:p>
          <a:p>
            <a:pPr marL="0" indent="0" fontAlgn="base">
              <a:buNone/>
            </a:pPr>
            <a:endParaRPr lang="en-US" sz="2200" dirty="0"/>
          </a:p>
          <a:p>
            <a:pPr marL="0" indent="0" fontAlgn="base">
              <a:buNone/>
            </a:pPr>
            <a:r>
              <a:rPr lang="en-US" sz="2200" dirty="0"/>
              <a:t>Apply to be an EV MRP Approved Contractor, or edit your application to answer new optional questions at </a:t>
            </a:r>
            <a:r>
              <a:rPr lang="en-US" sz="2200" dirty="0">
                <a:hlinkClick r:id="rId3"/>
              </a:rPr>
              <a:t>our website</a:t>
            </a:r>
            <a:r>
              <a:rPr lang="en-US" sz="2200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3269F-81BA-4755-85A8-AEFB5BEB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Hub for New York EV Programs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68DD7D-4D43-4F0B-B20B-FF674C748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402" y="1304278"/>
            <a:ext cx="7094295" cy="5359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755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C49B-ACC1-45B6-AE46-0F4D7CF9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Demonstration of New Joint Utilities Website</a:t>
            </a:r>
          </a:p>
        </p:txBody>
      </p:sp>
    </p:spTree>
    <p:extLst>
      <p:ext uri="{BB962C8B-B14F-4D97-AF65-F5344CB8AC3E}">
        <p14:creationId xmlns:p14="http://schemas.microsoft.com/office/powerpoint/2010/main" val="300009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E317-6120-4D16-90E4-DE1AB866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1390"/>
            <a:ext cx="14630400" cy="989647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Q&amp;A Session</a:t>
            </a:r>
            <a:br>
              <a:rPr lang="en-US">
                <a:solidFill>
                  <a:srgbClr val="002060"/>
                </a:solidFill>
                <a:latin typeface="+mj-lt"/>
              </a:rPr>
            </a:br>
            <a:r>
              <a:rPr lang="en-US" sz="2800" i="1">
                <a:solidFill>
                  <a:srgbClr val="002060"/>
                </a:solidFill>
                <a:latin typeface="+mj-lt"/>
              </a:rPr>
              <a:t>Moderated by: Matt Robison, ICF</a:t>
            </a:r>
            <a:endParaRPr lang="en-US" i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54AB5401-D0EE-476E-9669-CC45F8F9E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0428" y="855106"/>
            <a:ext cx="3209544" cy="32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619" y="1481559"/>
            <a:ext cx="13155080" cy="5325643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submit questions via the ‘question function’ on the webinar interface </a:t>
            </a:r>
          </a:p>
          <a:p>
            <a:pPr marL="342900" indent="-342900"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Additional questions may be emailed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info@jointutilitiesofny.org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following the webinar </a:t>
            </a:r>
          </a:p>
          <a:p>
            <a:pPr marL="342900" indent="-342900"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www.jointutilitiesofny.org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for more information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Q&amp;A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3B11D-DE93-40D5-91CA-50896054ABB7}"/>
              </a:ext>
            </a:extLst>
          </p:cNvPr>
          <p:cNvSpPr txBox="1"/>
          <p:nvPr/>
        </p:nvSpPr>
        <p:spPr>
          <a:xfrm>
            <a:off x="4961346" y="3313875"/>
            <a:ext cx="9016805" cy="248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Quarterly Newsletter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Check out our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quarterly newsletter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with meaningful, substantive updates related to the DSIPs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Succinct snapshot of how the utilities are making progress on the DSP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177D08DD-BEF2-4AA4-81FE-8830BA9560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652249" y="3420386"/>
            <a:ext cx="2008368" cy="26714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, nature, sunset, night sky&#10;&#10;Description automatically generated">
            <a:extLst>
              <a:ext uri="{FF2B5EF4-FFF2-40B4-BE49-F238E27FC236}">
                <a16:creationId xmlns:a16="http://schemas.microsoft.com/office/drawing/2014/main" id="{C0FC1E7F-7EDF-463C-80D0-0E7CD667230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81" y="5247840"/>
            <a:ext cx="3304913" cy="1559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169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32" y="3101297"/>
            <a:ext cx="5447535" cy="18158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795222"/>
            <a:ext cx="14630400" cy="15598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i="1" u="none">
              <a:latin typeface="+mn-lt"/>
              <a:cs typeface="Arial" panose="020B0604020202020204" pitchFamily="34" charset="0"/>
            </a:endParaRPr>
          </a:p>
          <a:p>
            <a:r>
              <a:rPr lang="en-US" sz="2000" i="0" u="none">
                <a:latin typeface="+mn-lt"/>
                <a:cs typeface="Arial" panose="020B0604020202020204" pitchFamily="34" charset="0"/>
              </a:rPr>
              <a:t>Website: </a:t>
            </a:r>
            <a:r>
              <a:rPr lang="en-US" sz="2000" i="0" u="none">
                <a:latin typeface="+mn-lt"/>
                <a:cs typeface="Arial" panose="020B0604020202020204" pitchFamily="34" charset="0"/>
                <a:hlinkClick r:id="rId3"/>
              </a:rPr>
              <a:t>www.jointutilitiesofny.org</a:t>
            </a:r>
            <a:endParaRPr lang="en-US" sz="2000" i="0" u="none">
              <a:latin typeface="+mn-lt"/>
              <a:cs typeface="Arial" panose="020B0604020202020204" pitchFamily="34" charset="0"/>
            </a:endParaRPr>
          </a:p>
          <a:p>
            <a:r>
              <a:rPr lang="en-US" sz="2000">
                <a:latin typeface="+mn-lt"/>
                <a:cs typeface="Arial" panose="020B0604020202020204" pitchFamily="34" charset="0"/>
              </a:rPr>
              <a:t>E-mail: </a:t>
            </a:r>
            <a:r>
              <a:rPr lang="en-US" sz="2000" baseline="0">
                <a:latin typeface="+mn-lt"/>
                <a:cs typeface="Arial" panose="020B0604020202020204" pitchFamily="34" charset="0"/>
                <a:hlinkClick r:id="rId4"/>
              </a:rPr>
              <a:t>info@jointutilitiesofny.org</a:t>
            </a:r>
            <a:r>
              <a:rPr lang="en-US" sz="2000">
                <a:latin typeface="+mn-lt"/>
                <a:cs typeface="Arial" panose="020B0604020202020204" pitchFamily="34" charset="0"/>
              </a:rPr>
              <a:t> </a:t>
            </a:r>
            <a:r>
              <a:rPr lang="en-US" sz="3200" i="1" u="none" baseline="0">
                <a:latin typeface="+mn-lt"/>
                <a:cs typeface="Arial" panose="020B0604020202020204" pitchFamily="34" charset="0"/>
              </a:rPr>
              <a:t> </a:t>
            </a:r>
            <a:endParaRPr lang="en-US" sz="3200" i="1" u="none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6503"/>
            <a:ext cx="1463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3413760" cy="92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E317-6120-4D16-90E4-DE1AB866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862"/>
            <a:ext cx="14630400" cy="989647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Electric Vehicle Make-Ready Program (“MRP”)</a:t>
            </a:r>
            <a:br>
              <a:rPr lang="en-US">
                <a:solidFill>
                  <a:srgbClr val="002060"/>
                </a:solidFill>
                <a:latin typeface="+mj-lt"/>
              </a:rPr>
            </a:br>
            <a:r>
              <a:rPr lang="en-US" sz="2800" i="1">
                <a:solidFill>
                  <a:srgbClr val="002060"/>
                </a:solidFill>
              </a:rPr>
              <a:t>Presented by: Toby Hyde, National Grid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text, outdoor, kitchen appliance&#10;&#10;Description automatically generated">
            <a:extLst>
              <a:ext uri="{FF2B5EF4-FFF2-40B4-BE49-F238E27FC236}">
                <a16:creationId xmlns:a16="http://schemas.microsoft.com/office/drawing/2014/main" id="{E0FDED0B-8776-4B59-9B81-E8AA76CE6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4885" y="1198606"/>
            <a:ext cx="3800632" cy="2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4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184A50-798B-4611-83E3-33BD37981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619" y="126907"/>
            <a:ext cx="13155078" cy="23885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Electric Vehicle Make-Ready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126D0-366F-466B-BF8E-B13E9B12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2" y="365762"/>
            <a:ext cx="13150147" cy="519337"/>
          </a:xfrm>
        </p:spPr>
        <p:txBody>
          <a:bodyPr/>
          <a:lstStyle/>
          <a:p>
            <a:r>
              <a:rPr lang="en-US">
                <a:latin typeface="+mj-lt"/>
              </a:rPr>
              <a:t>MRP Implementation is Rolling Along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2BEA7AD-CB64-48F8-BB35-ECEE4FA7F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5213691"/>
            <a:ext cx="2111341" cy="1818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5B2380-0E93-47ED-A8C9-1EB6DDE058F8}"/>
              </a:ext>
            </a:extLst>
          </p:cNvPr>
          <p:cNvSpPr txBox="1"/>
          <p:nvPr/>
        </p:nvSpPr>
        <p:spPr>
          <a:xfrm>
            <a:off x="1501690" y="1834553"/>
            <a:ext cx="2306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Begin accepting applications for MRP </a:t>
            </a:r>
          </a:p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Publish Customer Application Poral (10/16/20))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C3EEE1-41F9-4B1F-AD71-6770369FA48D}"/>
              </a:ext>
            </a:extLst>
          </p:cNvPr>
          <p:cNvSpPr txBox="1"/>
          <p:nvPr/>
        </p:nvSpPr>
        <p:spPr>
          <a:xfrm>
            <a:off x="1360207" y="4218305"/>
            <a:ext cx="210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cs typeface="Arial" panose="020B0604020202020204" pitchFamily="34" charset="0"/>
              </a:rPr>
              <a:t>Filed Managed Charging proposals (12/4)</a:t>
            </a:r>
          </a:p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cs typeface="Arial" panose="020B0604020202020204" pitchFamily="34" charset="0"/>
              </a:rPr>
              <a:t>Published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Load Serving Capacity Maps (12/31)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FFC0EC-D121-489A-BF5F-4A219C307A46}"/>
              </a:ext>
            </a:extLst>
          </p:cNvPr>
          <p:cNvCxnSpPr>
            <a:cxnSpLocks/>
          </p:cNvCxnSpPr>
          <p:nvPr/>
        </p:nvCxnSpPr>
        <p:spPr>
          <a:xfrm>
            <a:off x="10221328" y="1738366"/>
            <a:ext cx="0" cy="1606200"/>
          </a:xfrm>
          <a:prstGeom prst="line">
            <a:avLst/>
          </a:prstGeom>
          <a:ln w="57150">
            <a:solidFill>
              <a:srgbClr val="00206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BC18484-5E6F-4CB7-AC78-20A149454120}"/>
              </a:ext>
            </a:extLst>
          </p:cNvPr>
          <p:cNvSpPr txBox="1"/>
          <p:nvPr/>
        </p:nvSpPr>
        <p:spPr>
          <a:xfrm>
            <a:off x="10388428" y="1775144"/>
            <a:ext cx="206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Continued implementation of EV MRP with your application!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713393-3B50-44D2-B563-E689355A0453}"/>
              </a:ext>
            </a:extLst>
          </p:cNvPr>
          <p:cNvCxnSpPr>
            <a:cxnSpLocks/>
          </p:cNvCxnSpPr>
          <p:nvPr/>
        </p:nvCxnSpPr>
        <p:spPr>
          <a:xfrm>
            <a:off x="4069934" y="1738365"/>
            <a:ext cx="0" cy="1580206"/>
          </a:xfrm>
          <a:prstGeom prst="line">
            <a:avLst/>
          </a:prstGeom>
          <a:ln w="57150">
            <a:solidFill>
              <a:srgbClr val="00206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45C3B9-6367-4327-BDB7-0C1B6F2E7023}"/>
              </a:ext>
            </a:extLst>
          </p:cNvPr>
          <p:cNvSpPr txBox="1"/>
          <p:nvPr/>
        </p:nvSpPr>
        <p:spPr>
          <a:xfrm>
            <a:off x="4230743" y="1775143"/>
            <a:ext cx="2248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Participated in Customer Experience Working Group (2/4)</a:t>
            </a:r>
          </a:p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Filed Annual Reports (3/1)*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ABBC77-02A1-49BD-AED6-6C402B184E73}"/>
              </a:ext>
            </a:extLst>
          </p:cNvPr>
          <p:cNvGrpSpPr/>
          <p:nvPr/>
        </p:nvGrpSpPr>
        <p:grpSpPr>
          <a:xfrm>
            <a:off x="932434" y="1738366"/>
            <a:ext cx="11685811" cy="3925429"/>
            <a:chOff x="932433" y="1738365"/>
            <a:chExt cx="8623689" cy="3925429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DDAA506F-EE3D-4BDF-AA55-0C92EE2D81C7}"/>
                </a:ext>
              </a:extLst>
            </p:cNvPr>
            <p:cNvSpPr/>
            <p:nvPr/>
          </p:nvSpPr>
          <p:spPr>
            <a:xfrm>
              <a:off x="7240764" y="3310788"/>
              <a:ext cx="2315358" cy="757237"/>
            </a:xfrm>
            <a:prstGeom prst="chevron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18">
                <a:defRPr/>
              </a:pPr>
              <a:r>
                <a:rPr lang="en-US" sz="1800" b="1">
                  <a:solidFill>
                    <a:srgbClr val="002060"/>
                  </a:solidFill>
                  <a:latin typeface="Calibri" panose="020F0502020204030204"/>
                  <a:cs typeface="Arial" panose="020B0604020202020204" pitchFamily="34" charset="0"/>
                </a:rPr>
                <a:t>Q3-4 2021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5B06D4A-6FF4-48E5-9FD0-5C1AFAA320B2}"/>
                </a:ext>
              </a:extLst>
            </p:cNvPr>
            <p:cNvSpPr/>
            <p:nvPr/>
          </p:nvSpPr>
          <p:spPr>
            <a:xfrm>
              <a:off x="3050115" y="3326353"/>
              <a:ext cx="2315358" cy="757237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18">
                <a:defRPr/>
              </a:pPr>
              <a:r>
                <a:rPr lang="en-US" sz="1800" b="1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Q1 2021</a:t>
              </a: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92D8967A-C29B-404F-949A-2E1BE39E76CB}"/>
                </a:ext>
              </a:extLst>
            </p:cNvPr>
            <p:cNvSpPr/>
            <p:nvPr/>
          </p:nvSpPr>
          <p:spPr>
            <a:xfrm>
              <a:off x="932433" y="3318571"/>
              <a:ext cx="2315358" cy="757237"/>
            </a:xfrm>
            <a:prstGeom prst="chevron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18">
                <a:defRPr/>
              </a:pPr>
              <a:r>
                <a:rPr lang="en-US" sz="1800" b="1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Q4 2020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3DDE3F2-DE80-48B7-AC7F-561E41AA647D}"/>
                </a:ext>
              </a:extLst>
            </p:cNvPr>
            <p:cNvCxnSpPr>
              <a:cxnSpLocks/>
            </p:cNvCxnSpPr>
            <p:nvPr/>
          </p:nvCxnSpPr>
          <p:spPr>
            <a:xfrm>
              <a:off x="5438762" y="4075808"/>
              <a:ext cx="0" cy="1587986"/>
            </a:xfrm>
            <a:prstGeom prst="line">
              <a:avLst/>
            </a:prstGeom>
            <a:ln w="57150"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2019523-DECC-4613-9EA5-C939FB35DF2B}"/>
                </a:ext>
              </a:extLst>
            </p:cNvPr>
            <p:cNvCxnSpPr>
              <a:cxnSpLocks/>
            </p:cNvCxnSpPr>
            <p:nvPr/>
          </p:nvCxnSpPr>
          <p:spPr>
            <a:xfrm>
              <a:off x="1234152" y="1738365"/>
              <a:ext cx="1" cy="1587987"/>
            </a:xfrm>
            <a:prstGeom prst="line">
              <a:avLst/>
            </a:prstGeom>
            <a:ln w="5715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5D6BC9A-C8B4-4B6C-BE88-5D45EE9AEE8F}"/>
                </a:ext>
              </a:extLst>
            </p:cNvPr>
            <p:cNvCxnSpPr>
              <a:cxnSpLocks/>
            </p:cNvCxnSpPr>
            <p:nvPr/>
          </p:nvCxnSpPr>
          <p:spPr>
            <a:xfrm>
              <a:off x="5461867" y="1738365"/>
              <a:ext cx="0" cy="1606200"/>
            </a:xfrm>
            <a:prstGeom prst="line">
              <a:avLst/>
            </a:prstGeom>
            <a:ln w="5715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AF27FE-398A-4DFD-8CB9-55BB8D094C65}"/>
                </a:ext>
              </a:extLst>
            </p:cNvPr>
            <p:cNvCxnSpPr>
              <a:cxnSpLocks/>
            </p:cNvCxnSpPr>
            <p:nvPr/>
          </p:nvCxnSpPr>
          <p:spPr>
            <a:xfrm>
              <a:off x="1234152" y="4075807"/>
              <a:ext cx="0" cy="1587987"/>
            </a:xfrm>
            <a:prstGeom prst="line">
              <a:avLst/>
            </a:prstGeom>
            <a:ln w="57150"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9D981183-5FB8-4378-9957-6DD9C3369471}"/>
                </a:ext>
              </a:extLst>
            </p:cNvPr>
            <p:cNvSpPr/>
            <p:nvPr/>
          </p:nvSpPr>
          <p:spPr>
            <a:xfrm>
              <a:off x="5139808" y="3318570"/>
              <a:ext cx="2315358" cy="757237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18">
                <a:defRPr/>
              </a:pPr>
              <a:r>
                <a:rPr lang="en-US" sz="1800" b="1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rPr>
                <a:t>Q2 2021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6C3AD7C-D5FA-419C-8687-BD8F411B2CF3}"/>
              </a:ext>
            </a:extLst>
          </p:cNvPr>
          <p:cNvSpPr txBox="1"/>
          <p:nvPr/>
        </p:nvSpPr>
        <p:spPr>
          <a:xfrm>
            <a:off x="7185201" y="1753575"/>
            <a:ext cx="258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File revised Managed Charging Proposals (6/4)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76756E-36C9-4BF2-B8F6-4FBE0E0C312E}"/>
              </a:ext>
            </a:extLst>
          </p:cNvPr>
          <p:cNvSpPr txBox="1"/>
          <p:nvPr/>
        </p:nvSpPr>
        <p:spPr>
          <a:xfrm>
            <a:off x="7185201" y="4229251"/>
            <a:ext cx="22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Launched expanded EV MRP resources on JU website (5/10)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57EADC-FA3B-4D9F-A98A-D8A2D7E8863D}"/>
              </a:ext>
            </a:extLst>
          </p:cNvPr>
          <p:cNvSpPr txBox="1"/>
          <p:nvPr/>
        </p:nvSpPr>
        <p:spPr>
          <a:xfrm>
            <a:off x="4207254" y="4295372"/>
            <a:ext cx="2295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8" indent="-285738" defTabSz="548618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Presented Plans in Managed Charging Technical Conference (3/17)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198DACA-3933-47BD-BE48-7B3E41CD36AD}"/>
              </a:ext>
            </a:extLst>
          </p:cNvPr>
          <p:cNvCxnSpPr>
            <a:cxnSpLocks/>
          </p:cNvCxnSpPr>
          <p:nvPr/>
        </p:nvCxnSpPr>
        <p:spPr>
          <a:xfrm flipH="1">
            <a:off x="4063594" y="4057081"/>
            <a:ext cx="9926" cy="1606715"/>
          </a:xfrm>
          <a:prstGeom prst="line">
            <a:avLst/>
          </a:prstGeom>
          <a:ln w="571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B63E58-CCE4-463F-8181-9EE5A315D21F}"/>
              </a:ext>
            </a:extLst>
          </p:cNvPr>
          <p:cNvSpPr txBox="1"/>
          <p:nvPr/>
        </p:nvSpPr>
        <p:spPr>
          <a:xfrm>
            <a:off x="1156477" y="6446037"/>
            <a:ext cx="6609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*Company Annual Reports can be found via NYSDPS </a:t>
            </a:r>
            <a:r>
              <a:rPr lang="en-US" sz="1400" i="1">
                <a:hlinkClick r:id="rId4"/>
              </a:rPr>
              <a:t>Case 18-E-0138 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02909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EE9BA-17C4-43DD-B315-723FFEC56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Electric Vehicle Make-Ready Program</a:t>
            </a:r>
          </a:p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626BC8-88C9-4C4F-BB8A-E917D81DD5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9282135"/>
              </p:ext>
            </p:extLst>
          </p:nvPr>
        </p:nvGraphicFramePr>
        <p:xfrm>
          <a:off x="769619" y="1228853"/>
          <a:ext cx="12975256" cy="406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608">
                  <a:extLst>
                    <a:ext uri="{9D8B030D-6E8A-4147-A177-3AD203B41FA5}">
                      <a16:colId xmlns:a16="http://schemas.microsoft.com/office/drawing/2014/main" val="2126329984"/>
                    </a:ext>
                  </a:extLst>
                </a:gridCol>
                <a:gridCol w="1853608">
                  <a:extLst>
                    <a:ext uri="{9D8B030D-6E8A-4147-A177-3AD203B41FA5}">
                      <a16:colId xmlns:a16="http://schemas.microsoft.com/office/drawing/2014/main" val="2172301248"/>
                    </a:ext>
                  </a:extLst>
                </a:gridCol>
                <a:gridCol w="1853608">
                  <a:extLst>
                    <a:ext uri="{9D8B030D-6E8A-4147-A177-3AD203B41FA5}">
                      <a16:colId xmlns:a16="http://schemas.microsoft.com/office/drawing/2014/main" val="3051749193"/>
                    </a:ext>
                  </a:extLst>
                </a:gridCol>
                <a:gridCol w="1853608">
                  <a:extLst>
                    <a:ext uri="{9D8B030D-6E8A-4147-A177-3AD203B41FA5}">
                      <a16:colId xmlns:a16="http://schemas.microsoft.com/office/drawing/2014/main" val="2548560518"/>
                    </a:ext>
                  </a:extLst>
                </a:gridCol>
                <a:gridCol w="1853608">
                  <a:extLst>
                    <a:ext uri="{9D8B030D-6E8A-4147-A177-3AD203B41FA5}">
                      <a16:colId xmlns:a16="http://schemas.microsoft.com/office/drawing/2014/main" val="2119397524"/>
                    </a:ext>
                  </a:extLst>
                </a:gridCol>
                <a:gridCol w="1853608">
                  <a:extLst>
                    <a:ext uri="{9D8B030D-6E8A-4147-A177-3AD203B41FA5}">
                      <a16:colId xmlns:a16="http://schemas.microsoft.com/office/drawing/2014/main" val="428835936"/>
                    </a:ext>
                  </a:extLst>
                </a:gridCol>
                <a:gridCol w="1853608">
                  <a:extLst>
                    <a:ext uri="{9D8B030D-6E8A-4147-A177-3AD203B41FA5}">
                      <a16:colId xmlns:a16="http://schemas.microsoft.com/office/drawing/2014/main" val="3198641594"/>
                    </a:ext>
                  </a:extLst>
                </a:gridCol>
              </a:tblGrid>
              <a:tr h="462449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Plugs Applied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Plugs Approved / Eligible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Plugs in Service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690828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DCFC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DCFC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DCFC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L2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00593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Central Hudson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741599284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Con Edison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&gt;750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2,441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&gt;675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2,042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algn="ctr" defTabSz="109728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038605757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National Grid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44945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NYSEG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363031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RG&amp;E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398321"/>
                  </a:ext>
                </a:extLst>
              </a:tr>
              <a:tr h="542432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O&amp;R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03062"/>
                  </a:ext>
                </a:extLst>
              </a:tr>
              <a:tr h="542432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JU 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7280" rtl="0" eaLnBrk="1" fontAlgn="b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&gt;883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7280" rtl="0" eaLnBrk="1" fontAlgn="b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3,221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7280" rtl="0" eaLnBrk="1" fontAlgn="b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&gt;768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7280" rtl="0" eaLnBrk="1" fontAlgn="b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2,584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7280" rtl="0" eaLnBrk="1" fontAlgn="b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097280" rtl="0" eaLnBrk="1" fontAlgn="b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13079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76D7BB2-CC1A-40E8-8CB2-9F04F119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Make-Ready Program Activity to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37A35-9706-4542-AB9D-13230A370FC7}"/>
              </a:ext>
            </a:extLst>
          </p:cNvPr>
          <p:cNvSpPr/>
          <p:nvPr/>
        </p:nvSpPr>
        <p:spPr>
          <a:xfrm>
            <a:off x="769619" y="5637221"/>
            <a:ext cx="11536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Calibri" panose="020F0502020204030204" pitchFamily="34" charset="0"/>
                <a:ea typeface="Times New Roman" panose="02020603050405020304" pitchFamily="18" charset="0"/>
              </a:rPr>
              <a:t>Plugs Applied: </a:t>
            </a:r>
            <a:r>
              <a:rPr lang="en-US" sz="1400">
                <a:latin typeface="Calibri" panose="020F0502020204030204" pitchFamily="34" charset="0"/>
                <a:ea typeface="Times New Roman" panose="02020603050405020304" pitchFamily="18" charset="0"/>
              </a:rPr>
              <a:t>Plugs that have submitted an application to the utility program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Calibri" panose="020F0502020204030204" pitchFamily="34" charset="0"/>
                <a:ea typeface="Times New Roman" panose="02020603050405020304" pitchFamily="18" charset="0"/>
              </a:rPr>
              <a:t>Plugs Approved / Eligible: </a:t>
            </a:r>
            <a:r>
              <a:rPr lang="en-US" sz="1400">
                <a:latin typeface="Calibri" panose="020F0502020204030204" pitchFamily="34" charset="0"/>
                <a:ea typeface="Times New Roman" panose="02020603050405020304" pitchFamily="18" charset="0"/>
              </a:rPr>
              <a:t>Plug applications that have been reviewed and determined to be eligible by the utility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Calibri" panose="020F0502020204030204" pitchFamily="34" charset="0"/>
                <a:ea typeface="Times New Roman" panose="02020603050405020304" pitchFamily="18" charset="0"/>
              </a:rPr>
              <a:t>Plugs in Service: </a:t>
            </a:r>
            <a:r>
              <a:rPr lang="en-US" sz="1400">
                <a:latin typeface="Calibri" panose="020F0502020204030204" pitchFamily="34" charset="0"/>
                <a:ea typeface="Times New Roman" panose="02020603050405020304" pitchFamily="18" charset="0"/>
              </a:rPr>
              <a:t>Plugs that are installed, operational, and a MRP incentive has been paid by the utility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57446-29F3-4820-817F-3C5896E3FA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Electric Vehicle Make-Ready Program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07E2-F9B6-4F90-873A-E5A4A6FD1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958" y="1489528"/>
            <a:ext cx="7538358" cy="5598161"/>
          </a:xfrm>
        </p:spPr>
        <p:txBody>
          <a:bodyPr>
            <a:normAutofit/>
          </a:bodyPr>
          <a:lstStyle/>
          <a:p>
            <a:r>
              <a:rPr lang="en-US" sz="2800">
                <a:latin typeface="+mn-lt"/>
              </a:rPr>
              <a:t>University of Buffalo installed three plugs as a pilot in 2013, and added 30 plugs split between North and South Campus in 2020</a:t>
            </a:r>
          </a:p>
          <a:p>
            <a:r>
              <a:rPr lang="en-US" sz="2800">
                <a:latin typeface="+mn-lt"/>
              </a:rPr>
              <a:t>UB Chief Sustainability Officer Ryan McPherson: “…clear and overwhelming need for electric vehicle charging infrastructure as </a:t>
            </a:r>
            <a:r>
              <a:rPr lang="en-US" sz="2800" b="1">
                <a:latin typeface="+mn-lt"/>
              </a:rPr>
              <a:t>demand outpaced supply. </a:t>
            </a:r>
            <a:r>
              <a:rPr lang="en-US" sz="2800">
                <a:latin typeface="+mn-lt"/>
              </a:rPr>
              <a:t>…this represents the next step, and we hope to expand even further upon what we’ve just installed.” </a:t>
            </a:r>
          </a:p>
          <a:p>
            <a:r>
              <a:rPr lang="en-US" sz="2800">
                <a:latin typeface="+mn-lt"/>
              </a:rPr>
              <a:t>Part of UB’s Greening Our Commute in its updated climate action plan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BE3814-B5D2-46D9-A758-35C4FCBA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EV Customers across NY State: Campus Commuter Example</a:t>
            </a:r>
          </a:p>
        </p:txBody>
      </p:sp>
      <p:pic>
        <p:nvPicPr>
          <p:cNvPr id="1026" name="Picture 2" descr="https://southcentralus1-mediap.svc.ms/transform/thumbnail?provider=spo&amp;inputFormat=jpg&amp;cs=fFNQTw&amp;docid=https%3A%2F%2Fnationalgridplc-my.sharepoint.com%3A443%2F_api%2Fv2.0%2Fdrives%2Fb!pmfmFby_iEKBcHEjfMKt8qxEXXZ7mQdInot49LTGLvUoMlcTVUcrSbP0UVHVOGH1%2Fitems%2F01A2FSUH2SEHF5XZFY65BL67TGQYPECQP2%3Fversion%3DPublished&amp;access_token=eyJ0eXAiOiJKV1QiLCJhbGciOiJub25lIn0.eyJhdWQiOiIwMDAwMDAwMy0wMDAwLTBmZjEtY2UwMC0wMDAwMDAwMDAwMDAvbmF0aW9uYWxncmlkcGxjLW15LnNoYXJlcG9pbnQuY29tQGY5OGE2YTUzLTI1ZjMtNDIxMi05MDFjLWM3Nzg3ZmNkMzQ5NSIsImlzcyI6IjAwMDAwMDAzLTAwMDAtMGZmMS1jZTAwLTAwMDAwMDAwMDAwMCIsIm5iZiI6IjE2MjEyODUyMDAiLCJleHAiOiIxNjIxMzA2ODAwIiwiZW5kcG9pbnR1cmwiOiJjQ2xuUk53VGNaaHR1bnJyQ2gzRHppWmRBMnRndFBySEFqVEZLRUlZT3ZzPSIsImVuZHBvaW50dXJsTGVuZ3RoIjoiMTI1IiwiaXNsb29wYmFjayI6IlRydWUiLCJ2ZXIiOiJoYXNoZWRwcm9vZnRva2VuIiwic2l0ZWlkIjoiTVRWbE5qWTNZVFl0WW1aaVl5MDBNamc0TFRneE56QXROekV5TXpkall6SmhaR1l5Iiwic2lnbmluX3N0YXRlIjoiW1wia21zaVwiXSIsIm5hbWVpZCI6IjAjLmZ8bWVtYmVyc2hpcHx0b2J5Lmh5ZGVAdXMubmF0aW9uYWxncmlkLmNvbSIsIm5paSI6Im1pY3Jvc29mdC5zaGFyZXBvaW50IiwiaXN1c2VyIjoidHJ1ZSIsImNhY2hla2V5IjoiMGguZnxtZW1iZXJzaGlwfDEwMDM3ZmZlYTU4ODY0MzBAbGl2ZS5jb20iLCJ0dCI6IjAiLCJ1c2VQZXJzaXN0ZW50Q29va2llIjoiMyJ9.aW1OTmRCSmo5QXo0Z05jQkJtYjR3N083TEdoR0lnNkoySHF6ci9jN0hjRT0&amp;encodeFailures=1&amp;width=1252&amp;height=834&amp;srcWidth=5486&amp;srcHeight=3657">
            <a:extLst>
              <a:ext uri="{FF2B5EF4-FFF2-40B4-BE49-F238E27FC236}">
                <a16:creationId xmlns:a16="http://schemas.microsoft.com/office/drawing/2014/main" id="{75209A97-7872-4DDC-B0E2-B7EEE4CE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16" y="1489528"/>
            <a:ext cx="5966318" cy="39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CD1790-06BA-4FB6-BDA3-B115ACA28837}"/>
              </a:ext>
            </a:extLst>
          </p:cNvPr>
          <p:cNvSpPr txBox="1"/>
          <p:nvPr/>
        </p:nvSpPr>
        <p:spPr>
          <a:xfrm>
            <a:off x="8259316" y="5456473"/>
            <a:ext cx="5966318" cy="16312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“The additional charging stations are game changers because they make it more convenient to use my EV to commute to campus.” </a:t>
            </a:r>
          </a:p>
          <a:p>
            <a:pPr algn="r"/>
            <a:r>
              <a:rPr lang="en-US" sz="2000" b="1">
                <a:solidFill>
                  <a:schemeClr val="bg1"/>
                </a:solidFill>
              </a:rPr>
              <a:t>- R. Lorraine Collins, EV Driver and Associate Dean in UB’s School of Public Health and Health Professions</a:t>
            </a:r>
          </a:p>
        </p:txBody>
      </p:sp>
    </p:spTree>
    <p:extLst>
      <p:ext uri="{BB962C8B-B14F-4D97-AF65-F5344CB8AC3E}">
        <p14:creationId xmlns:p14="http://schemas.microsoft.com/office/powerpoint/2010/main" val="40014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7BB6E3E-08FF-45ED-B2F5-EB104A470143}"/>
              </a:ext>
            </a:extLst>
          </p:cNvPr>
          <p:cNvSpPr/>
          <p:nvPr/>
        </p:nvSpPr>
        <p:spPr>
          <a:xfrm>
            <a:off x="2986002" y="6629558"/>
            <a:ext cx="8878048" cy="1898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18">
              <a:defRPr/>
            </a:pPr>
            <a:endParaRPr lang="en-US" sz="259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052235-9DD0-4A71-AD0B-28765BBED794}"/>
              </a:ext>
            </a:extLst>
          </p:cNvPr>
          <p:cNvSpPr/>
          <p:nvPr/>
        </p:nvSpPr>
        <p:spPr>
          <a:xfrm>
            <a:off x="758044" y="3748908"/>
            <a:ext cx="13150147" cy="16800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18">
              <a:defRPr/>
            </a:pPr>
            <a:endParaRPr lang="en-US" sz="259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B2585-C2C6-41B2-8035-5E3EC0917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Electric Vehicle Make-Ready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C611A6-9177-4608-8887-7EBDC4BA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Engagement Opportunities on EVs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51042-3AF4-4332-A58F-8E458B262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453" y="1410209"/>
            <a:ext cx="2721191" cy="2343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8DC4E-FC78-436B-B6FD-D014EC4F5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9" b="5513"/>
          <a:stretch/>
        </p:blipFill>
        <p:spPr>
          <a:xfrm>
            <a:off x="9725288" y="1410209"/>
            <a:ext cx="2721191" cy="2343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21B66-5E57-4AF5-A298-C1CEBACB35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04"/>
          <a:stretch/>
        </p:blipFill>
        <p:spPr>
          <a:xfrm>
            <a:off x="7511307" y="4282923"/>
            <a:ext cx="2721191" cy="2343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DF72B4-7D3C-41AB-83ED-62344C8286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263"/>
          <a:stretch/>
        </p:blipFill>
        <p:spPr>
          <a:xfrm>
            <a:off x="769621" y="1410209"/>
            <a:ext cx="2721191" cy="2343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00D6B-9389-4019-993E-2D007D7F36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789"/>
          <a:stretch/>
        </p:blipFill>
        <p:spPr>
          <a:xfrm>
            <a:off x="2999474" y="4282923"/>
            <a:ext cx="2721191" cy="2343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F534F9-9A6F-4F15-8C76-C9C5C0835030}"/>
              </a:ext>
            </a:extLst>
          </p:cNvPr>
          <p:cNvSpPr/>
          <p:nvPr/>
        </p:nvSpPr>
        <p:spPr>
          <a:xfrm>
            <a:off x="12446478" y="2389955"/>
            <a:ext cx="1546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18">
              <a:defRPr/>
            </a:pPr>
            <a:r>
              <a:rPr lang="en-US" sz="2000" b="1">
                <a:solidFill>
                  <a:srgbClr val="0070C0"/>
                </a:solidFill>
                <a:latin typeface="Calibri Light" panose="020F0302020204030204"/>
              </a:rPr>
              <a:t>Request a fleet advisory consultation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487DE-4962-433D-B893-58881942C147}"/>
              </a:ext>
            </a:extLst>
          </p:cNvPr>
          <p:cNvSpPr/>
          <p:nvPr/>
        </p:nvSpPr>
        <p:spPr>
          <a:xfrm>
            <a:off x="10232498" y="5619341"/>
            <a:ext cx="1645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18">
              <a:defRPr/>
            </a:pPr>
            <a:r>
              <a:rPr lang="en-US" sz="2000" b="1">
                <a:solidFill>
                  <a:srgbClr val="0070C0"/>
                </a:solidFill>
                <a:latin typeface="Calibri Light" panose="020F0302020204030204"/>
              </a:rPr>
              <a:t>Participate in </a:t>
            </a:r>
            <a:br>
              <a:rPr lang="en-US" sz="2000" b="1">
                <a:solidFill>
                  <a:srgbClr val="0070C0"/>
                </a:solidFill>
                <a:latin typeface="Calibri Light" panose="020F0302020204030204"/>
              </a:rPr>
            </a:br>
            <a:r>
              <a:rPr lang="en-US" sz="2000" b="1">
                <a:solidFill>
                  <a:srgbClr val="0070C0"/>
                </a:solidFill>
                <a:latin typeface="Calibri Light" panose="020F0302020204030204"/>
              </a:rPr>
              <a:t>NYSERDA Prizes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A61DC-86E5-4596-BC09-2F7B74D2289C}"/>
              </a:ext>
            </a:extLst>
          </p:cNvPr>
          <p:cNvSpPr/>
          <p:nvPr/>
        </p:nvSpPr>
        <p:spPr>
          <a:xfrm>
            <a:off x="5794802" y="5311565"/>
            <a:ext cx="1430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18">
              <a:defRPr/>
            </a:pPr>
            <a:r>
              <a:rPr lang="en-US" sz="2000" b="1">
                <a:solidFill>
                  <a:srgbClr val="0070C0"/>
                </a:solidFill>
                <a:latin typeface="Calibri Light" panose="020F0302020204030204"/>
              </a:rPr>
              <a:t>Apply for NYSERDA DCFC Incentives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F7431-91CA-4FBE-8242-203455D9C1FC}"/>
              </a:ext>
            </a:extLst>
          </p:cNvPr>
          <p:cNvSpPr/>
          <p:nvPr/>
        </p:nvSpPr>
        <p:spPr>
          <a:xfrm>
            <a:off x="8065988" y="2046483"/>
            <a:ext cx="13516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18">
              <a:defRPr/>
            </a:pPr>
            <a:r>
              <a:rPr lang="en-US" sz="2000" b="1">
                <a:solidFill>
                  <a:srgbClr val="0070C0"/>
                </a:solidFill>
                <a:latin typeface="Calibri Light" panose="020F0302020204030204"/>
              </a:rPr>
              <a:t>Apply to be  an approved EVSE contractor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0A85EB-DF6B-4025-8BB6-1784FB2BD9F4}"/>
              </a:ext>
            </a:extLst>
          </p:cNvPr>
          <p:cNvSpPr/>
          <p:nvPr/>
        </p:nvSpPr>
        <p:spPr>
          <a:xfrm>
            <a:off x="3574584" y="2065362"/>
            <a:ext cx="13516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18">
              <a:defRPr/>
            </a:pPr>
            <a:r>
              <a:rPr lang="en-US" sz="2000" b="1">
                <a:solidFill>
                  <a:srgbClr val="0070C0"/>
                </a:solidFill>
                <a:latin typeface="Calibri Light" panose="020F0302020204030204"/>
              </a:rPr>
              <a:t>Participate in the MRP or DCFC Per-Plug Incentive</a:t>
            </a:r>
          </a:p>
        </p:txBody>
      </p:sp>
    </p:spTree>
    <p:extLst>
      <p:ext uri="{BB962C8B-B14F-4D97-AF65-F5344CB8AC3E}">
        <p14:creationId xmlns:p14="http://schemas.microsoft.com/office/powerpoint/2010/main" val="251441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E317-6120-4D16-90E4-DE1AB866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03175"/>
            <a:ext cx="14630400" cy="989647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Hosting Capacity Maps &amp; Analysis</a:t>
            </a:r>
            <a:br>
              <a:rPr lang="en-US">
                <a:solidFill>
                  <a:srgbClr val="002060"/>
                </a:solidFill>
                <a:latin typeface="+mj-lt"/>
              </a:rPr>
            </a:br>
            <a:r>
              <a:rPr lang="en-US" sz="2800" i="1">
                <a:solidFill>
                  <a:srgbClr val="002060"/>
                </a:solidFill>
              </a:rPr>
              <a:t>Presented by: David Lovelady, National Grid</a:t>
            </a:r>
            <a:endParaRPr lang="en-US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E548966-D3A5-4F5F-9848-E20A18E67182}"/>
              </a:ext>
            </a:extLst>
          </p:cNvPr>
          <p:cNvPicPr/>
          <p:nvPr/>
        </p:nvPicPr>
        <p:blipFill>
          <a:blip r:embed="rId2">
            <a:extLst>
              <a:ext uri="{FF2B5EF4-FFF2-40B4-BE49-F238E27FC236}">
                <a16:creationId xmlns:wp="http://schemas.openxmlformats.org/drawingml/2006/wordprocessingDrawing" xmlns:wp14="http://schemas.microsoft.com/office/word/2010/wordprocessingDrawing" xmlns:pic="http://schemas.openxmlformats.org/drawingml/2006/picture" xmlns:mc="http://schemas.openxmlformats.org/markup-compatibility/2006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a16="http://schemas.microsoft.com/office/drawing/2014/main" xmlns:arto="http://schemas.microsoft.com/office/word/2006/arto" xmlns:lc="http://schemas.openxmlformats.org/drawingml/2006/lockedCanvas" xmlns="" id="{D233013E-401C-4438-A9C6-299639C7DBD3}"/>
              </a:ext>
            </a:extLst>
          </a:blip>
          <a:stretch>
            <a:fillRect/>
          </a:stretch>
        </p:blipFill>
        <p:spPr>
          <a:xfrm>
            <a:off x="4714875" y="1542244"/>
            <a:ext cx="5200650" cy="26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FDD8875-BC33-4BF6-99F7-4BCF647F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78" y="2664269"/>
            <a:ext cx="12764359" cy="413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39745-BC66-4C99-83A3-41E8F678B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latin typeface="+mn-lt"/>
              </a:rPr>
              <a:t>Hosting Capacity Map Refresh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C697-8C7F-4473-A9E8-C58ED3842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619" y="1320800"/>
            <a:ext cx="13155078" cy="111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latin typeface="+mn-lt"/>
                <a:cs typeface="Arial" panose="020B0604020202020204" pitchFamily="34" charset="0"/>
              </a:rPr>
              <a:t>The maps show the gross hosting capacity by feeder calculated using large centralized solar PV scenarios. </a:t>
            </a:r>
            <a:endParaRPr lang="en-US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A264A2-5EA7-4A0F-B135-CF153A9E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Hosting Capacity Maps Overview</a:t>
            </a:r>
          </a:p>
        </p:txBody>
      </p:sp>
    </p:spTree>
    <p:extLst>
      <p:ext uri="{BB962C8B-B14F-4D97-AF65-F5344CB8AC3E}">
        <p14:creationId xmlns:p14="http://schemas.microsoft.com/office/powerpoint/2010/main" val="1053910704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33FAA039D634C9D7F87A6339024C7" ma:contentTypeVersion="11" ma:contentTypeDescription="Create a new document." ma:contentTypeScope="" ma:versionID="9ae74d53c56d5ee86c8d2f902c281f67">
  <xsd:schema xmlns:xsd="http://www.w3.org/2001/XMLSchema" xmlns:xs="http://www.w3.org/2001/XMLSchema" xmlns:p="http://schemas.microsoft.com/office/2006/metadata/properties" xmlns:ns2="3438a799-e196-40ca-94af-f480f4e8e678" xmlns:ns3="bd5f0aa5-5f7f-49d6-8646-9fc033833b24" targetNamespace="http://schemas.microsoft.com/office/2006/metadata/properties" ma:root="true" ma:fieldsID="ede706381448d6d1c279ded4a708d2cf" ns2:_="" ns3:_="">
    <xsd:import namespace="3438a799-e196-40ca-94af-f480f4e8e678"/>
    <xsd:import namespace="bd5f0aa5-5f7f-49d6-8646-9fc033833b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8a799-e196-40ca-94af-f480f4e8e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f0aa5-5f7f-49d6-8646-9fc033833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5f0aa5-5f7f-49d6-8646-9fc033833b24">
      <UserInfo>
        <DisplayName>Robison, Matt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A4EB7B-BA4D-4BCC-9299-9C1E3AD057F2}">
  <ds:schemaRefs>
    <ds:schemaRef ds:uri="3438a799-e196-40ca-94af-f480f4e8e678"/>
    <ds:schemaRef ds:uri="bd5f0aa5-5f7f-49d6-8646-9fc033833b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AB6F67-2586-41F3-9E2A-03E7B7391B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DAF0A-40E9-4D6B-9A11-10F90D2B6AAE}">
  <ds:schemaRefs>
    <ds:schemaRef ds:uri="3438a799-e196-40ca-94af-f480f4e8e678"/>
    <ds:schemaRef ds:uri="bd5f0aa5-5f7f-49d6-8646-9fc033833b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centene_additional_slides_10092019</Template>
  <TotalTime>0</TotalTime>
  <Words>1886</Words>
  <Application>Microsoft Office PowerPoint</Application>
  <PresentationFormat>Custom</PresentationFormat>
  <Paragraphs>285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Calibri</vt:lpstr>
      <vt:lpstr>Calibri Light</vt:lpstr>
      <vt:lpstr>Open Sans</vt:lpstr>
      <vt:lpstr>6_Custom Design</vt:lpstr>
      <vt:lpstr>Custom Design</vt:lpstr>
      <vt:lpstr>24_Custom Design</vt:lpstr>
      <vt:lpstr>26_Custom Design</vt:lpstr>
      <vt:lpstr>27_Custom Design</vt:lpstr>
      <vt:lpstr>11_Custom Design</vt:lpstr>
      <vt:lpstr>29_Custom Design</vt:lpstr>
      <vt:lpstr>30_Custom Design</vt:lpstr>
      <vt:lpstr>31_Custom Design</vt:lpstr>
      <vt:lpstr>12_Custom Design</vt:lpstr>
      <vt:lpstr>32_Custom Design</vt:lpstr>
      <vt:lpstr>17_Custom Design</vt:lpstr>
      <vt:lpstr>Distributed System Platform (DSP) Stakeholder Webinar </vt:lpstr>
      <vt:lpstr>Welcome and Logistics</vt:lpstr>
      <vt:lpstr>Electric Vehicle Make-Ready Program (“MRP”) Presented by: Toby Hyde, National Grid</vt:lpstr>
      <vt:lpstr>MRP Implementation is Rolling Along</vt:lpstr>
      <vt:lpstr>Make-Ready Program Activity to Date</vt:lpstr>
      <vt:lpstr>EV Customers across NY State: Campus Commuter Example</vt:lpstr>
      <vt:lpstr>Engagement Opportunities on EVs </vt:lpstr>
      <vt:lpstr>Hosting Capacity Maps &amp; Analysis Presented by: David Lovelady, National Grid</vt:lpstr>
      <vt:lpstr>Hosting Capacity Maps Overview</vt:lpstr>
      <vt:lpstr>Recent Enhancements</vt:lpstr>
      <vt:lpstr>EV-load Hosting Capacity Maps</vt:lpstr>
      <vt:lpstr>Developing Hosting Capacity Maps for Storage</vt:lpstr>
      <vt:lpstr>Information Sharing Orders Presented by: John Borchert, Central Hudson</vt:lpstr>
      <vt:lpstr>Strategic Use of Energy Related Data</vt:lpstr>
      <vt:lpstr>Examples of energy data available today</vt:lpstr>
      <vt:lpstr>Green Button Connect (GBC) Update </vt:lpstr>
      <vt:lpstr>Joint Utilities Website Refresh Presented by: Katie Van Horn, ICF</vt:lpstr>
      <vt:lpstr>Website Refresh Overview</vt:lpstr>
      <vt:lpstr>Launch Pad to DER Project Resources</vt:lpstr>
      <vt:lpstr>Hub for New York EV Programs</vt:lpstr>
      <vt:lpstr>Demonstration of New Joint Utilities Website</vt:lpstr>
      <vt:lpstr>Q&amp;A Session Moderated by: Matt Robison, ICF</vt:lpstr>
      <vt:lpstr>Q&amp;A Session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Centene</dc:title>
  <dc:creator>Kinder, Rachel</dc:creator>
  <cp:keywords/>
  <dc:description/>
  <cp:lastModifiedBy>Van Horn, Katie</cp:lastModifiedBy>
  <cp:revision>1</cp:revision>
  <cp:lastPrinted>2017-04-17T13:18:56Z</cp:lastPrinted>
  <dcterms:created xsi:type="dcterms:W3CDTF">2019-10-09T19:32:13Z</dcterms:created>
  <dcterms:modified xsi:type="dcterms:W3CDTF">2021-05-20T12:14:01Z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0x010100E4C33FAA039D634C9D7F87A6339024C7</vt:lpwstr>
  </property>
  <property fmtid="{D5CDD505-2E9C-101B-9397-08002B2CF9AE}" pid="3" name="Asset Topic">
    <vt:lpwstr>605;#Brand|956747bd-03d6-42fa-b21d-d67864e1ab84</vt:lpwstr>
  </property>
  <property fmtid="{D5CDD505-2E9C-101B-9397-08002B2CF9AE}" pid="4" name="Asset_x0020_Type">
    <vt:lpwstr>54;#Branded Materials|e8103d7b-bd02-49df-9a1c-62bfb202956c</vt:lpwstr>
  </property>
  <property fmtid="{D5CDD505-2E9C-101B-9397-08002B2CF9AE}" pid="5" name="Display Page">
    <vt:lpwstr/>
  </property>
  <property fmtid="{D5CDD505-2E9C-101B-9397-08002B2CF9AE}" pid="6" name="Asset Type">
    <vt:lpwstr>54</vt:lpwstr>
  </property>
  <property fmtid="{D5CDD505-2E9C-101B-9397-08002B2CF9AE}" pid="7" name="Order">
    <vt:r8>787600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