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3" r:id="rId4"/>
    <p:sldMasterId id="2147483660" r:id="rId5"/>
    <p:sldMasterId id="2147483648" r:id="rId6"/>
    <p:sldMasterId id="2147483674" r:id="rId7"/>
  </p:sldMasterIdLst>
  <p:notesMasterIdLst>
    <p:notesMasterId r:id="rId19"/>
  </p:notesMasterIdLst>
  <p:sldIdLst>
    <p:sldId id="256" r:id="rId8"/>
    <p:sldId id="257" r:id="rId9"/>
    <p:sldId id="270" r:id="rId10"/>
    <p:sldId id="271" r:id="rId11"/>
    <p:sldId id="259" r:id="rId12"/>
    <p:sldId id="274" r:id="rId13"/>
    <p:sldId id="276" r:id="rId14"/>
    <p:sldId id="282" r:id="rId15"/>
    <p:sldId id="284" r:id="rId16"/>
    <p:sldId id="285" r:id="rId17"/>
    <p:sldId id="283" r:id="rId18"/>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9A6"/>
    <a:srgbClr val="002D73"/>
    <a:srgbClr val="646569"/>
    <a:srgbClr val="007681"/>
    <a:srgbClr val="1F3261"/>
    <a:srgbClr val="4589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27" autoAdjust="0"/>
  </p:normalViewPr>
  <p:slideViewPr>
    <p:cSldViewPr>
      <p:cViewPr varScale="1">
        <p:scale>
          <a:sx n="81" d="100"/>
          <a:sy n="81" d="100"/>
        </p:scale>
        <p:origin x="108" y="93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9" d="100"/>
          <a:sy n="99" d="100"/>
        </p:scale>
        <p:origin x="-3540"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tableStyles" Target="tableStyles.xml"/><Relationship Id="rId10" Type="http://schemas.openxmlformats.org/officeDocument/2006/relationships/slide" Target="slides/slide3.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smtClean="0"/>
              <a:t>Cumulative NYS</a:t>
            </a:r>
            <a:r>
              <a:rPr lang="en-US" baseline="0" dirty="0" smtClean="0"/>
              <a:t> PEVs &amp; Charging Ports</a:t>
            </a:r>
            <a:endParaRPr lang="en-US" dirty="0"/>
          </a:p>
        </c:rich>
      </c:tx>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stacked"/>
        <c:varyColors val="0"/>
        <c:ser>
          <c:idx val="0"/>
          <c:order val="0"/>
          <c:tx>
            <c:strRef>
              <c:f>Sheet1!$B$1</c:f>
              <c:strCache>
                <c:ptCount val="1"/>
                <c:pt idx="0">
                  <c:v>Cumulative BEVs</c:v>
                </c:pt>
              </c:strCache>
            </c:strRef>
          </c:tx>
          <c:spPr>
            <a:solidFill>
              <a:schemeClr val="accent1"/>
            </a:solidFill>
            <a:ln>
              <a:noFill/>
            </a:ln>
            <a:effectLst/>
          </c:spPr>
          <c:invertIfNegative val="0"/>
          <c:cat>
            <c:numRef>
              <c:f>Sheet1!$A$2:$A$7</c:f>
              <c:numCache>
                <c:formatCode>General</c:formatCode>
                <c:ptCount val="6"/>
                <c:pt idx="0">
                  <c:v>2011</c:v>
                </c:pt>
                <c:pt idx="1">
                  <c:v>2012</c:v>
                </c:pt>
                <c:pt idx="2">
                  <c:v>2013</c:v>
                </c:pt>
                <c:pt idx="3">
                  <c:v>2014</c:v>
                </c:pt>
                <c:pt idx="4">
                  <c:v>2015</c:v>
                </c:pt>
                <c:pt idx="5">
                  <c:v>2016</c:v>
                </c:pt>
              </c:numCache>
            </c:numRef>
          </c:cat>
          <c:val>
            <c:numRef>
              <c:f>Sheet1!$B$2:$B$7</c:f>
              <c:numCache>
                <c:formatCode>General</c:formatCode>
                <c:ptCount val="6"/>
                <c:pt idx="0">
                  <c:v>463</c:v>
                </c:pt>
                <c:pt idx="1">
                  <c:v>856</c:v>
                </c:pt>
                <c:pt idx="2">
                  <c:v>2022</c:v>
                </c:pt>
                <c:pt idx="3">
                  <c:v>3249</c:v>
                </c:pt>
                <c:pt idx="4">
                  <c:v>4676</c:v>
                </c:pt>
                <c:pt idx="5">
                  <c:v>5376</c:v>
                </c:pt>
              </c:numCache>
            </c:numRef>
          </c:val>
        </c:ser>
        <c:ser>
          <c:idx val="1"/>
          <c:order val="1"/>
          <c:tx>
            <c:strRef>
              <c:f>Sheet1!$C$1</c:f>
              <c:strCache>
                <c:ptCount val="1"/>
                <c:pt idx="0">
                  <c:v>Cumulative PHEVs</c:v>
                </c:pt>
              </c:strCache>
            </c:strRef>
          </c:tx>
          <c:spPr>
            <a:solidFill>
              <a:schemeClr val="accent2"/>
            </a:solidFill>
            <a:ln>
              <a:noFill/>
            </a:ln>
            <a:effectLst/>
          </c:spPr>
          <c:invertIfNegative val="0"/>
          <c:cat>
            <c:numRef>
              <c:f>Sheet1!$A$2:$A$7</c:f>
              <c:numCache>
                <c:formatCode>General</c:formatCode>
                <c:ptCount val="6"/>
                <c:pt idx="0">
                  <c:v>2011</c:v>
                </c:pt>
                <c:pt idx="1">
                  <c:v>2012</c:v>
                </c:pt>
                <c:pt idx="2">
                  <c:v>2013</c:v>
                </c:pt>
                <c:pt idx="3">
                  <c:v>2014</c:v>
                </c:pt>
                <c:pt idx="4">
                  <c:v>2015</c:v>
                </c:pt>
                <c:pt idx="5">
                  <c:v>2016</c:v>
                </c:pt>
              </c:numCache>
            </c:numRef>
          </c:cat>
          <c:val>
            <c:numRef>
              <c:f>Sheet1!$C$2:$C$7</c:f>
              <c:numCache>
                <c:formatCode>General</c:formatCode>
                <c:ptCount val="6"/>
                <c:pt idx="0">
                  <c:v>581</c:v>
                </c:pt>
                <c:pt idx="1">
                  <c:v>2762</c:v>
                </c:pt>
                <c:pt idx="2">
                  <c:v>6029</c:v>
                </c:pt>
                <c:pt idx="3">
                  <c:v>9322</c:v>
                </c:pt>
                <c:pt idx="4">
                  <c:v>11443</c:v>
                </c:pt>
                <c:pt idx="5">
                  <c:v>12938</c:v>
                </c:pt>
              </c:numCache>
            </c:numRef>
          </c:val>
        </c:ser>
        <c:dLbls>
          <c:showLegendKey val="0"/>
          <c:showVal val="0"/>
          <c:showCatName val="0"/>
          <c:showSerName val="0"/>
          <c:showPercent val="0"/>
          <c:showBubbleSize val="0"/>
        </c:dLbls>
        <c:gapWidth val="219"/>
        <c:overlap val="100"/>
        <c:axId val="242721632"/>
        <c:axId val="242814928"/>
      </c:barChart>
      <c:lineChart>
        <c:grouping val="standard"/>
        <c:varyColors val="0"/>
        <c:ser>
          <c:idx val="2"/>
          <c:order val="2"/>
          <c:tx>
            <c:strRef>
              <c:f>Sheet1!$D$1</c:f>
              <c:strCache>
                <c:ptCount val="1"/>
                <c:pt idx="0">
                  <c:v>Cumulative Ports</c:v>
                </c:pt>
              </c:strCache>
            </c:strRef>
          </c:tx>
          <c:spPr>
            <a:ln w="28575" cap="rnd">
              <a:solidFill>
                <a:schemeClr val="accent3"/>
              </a:solidFill>
              <a:round/>
            </a:ln>
            <a:effectLst/>
          </c:spPr>
          <c:marker>
            <c:symbol val="none"/>
          </c:marker>
          <c:cat>
            <c:numRef>
              <c:f>Sheet1!$A$2:$A$7</c:f>
              <c:numCache>
                <c:formatCode>General</c:formatCode>
                <c:ptCount val="6"/>
                <c:pt idx="0">
                  <c:v>2011</c:v>
                </c:pt>
                <c:pt idx="1">
                  <c:v>2012</c:v>
                </c:pt>
                <c:pt idx="2">
                  <c:v>2013</c:v>
                </c:pt>
                <c:pt idx="3">
                  <c:v>2014</c:v>
                </c:pt>
                <c:pt idx="4">
                  <c:v>2015</c:v>
                </c:pt>
                <c:pt idx="5">
                  <c:v>2016</c:v>
                </c:pt>
              </c:numCache>
            </c:numRef>
          </c:cat>
          <c:val>
            <c:numRef>
              <c:f>Sheet1!$D$2:$D$7</c:f>
              <c:numCache>
                <c:formatCode>General</c:formatCode>
                <c:ptCount val="6"/>
                <c:pt idx="0">
                  <c:v>310</c:v>
                </c:pt>
                <c:pt idx="1">
                  <c:v>405</c:v>
                </c:pt>
                <c:pt idx="2">
                  <c:v>629</c:v>
                </c:pt>
                <c:pt idx="3">
                  <c:v>998</c:v>
                </c:pt>
                <c:pt idx="4">
                  <c:v>1271</c:v>
                </c:pt>
                <c:pt idx="5">
                  <c:v>1533</c:v>
                </c:pt>
              </c:numCache>
            </c:numRef>
          </c:val>
          <c:smooth val="0"/>
        </c:ser>
        <c:ser>
          <c:idx val="3"/>
          <c:order val="3"/>
          <c:tx>
            <c:strRef>
              <c:f>Sheet1!#REF!</c:f>
              <c:strCache>
                <c:ptCount val="1"/>
                <c:pt idx="0">
                  <c:v>#REF!</c:v>
                </c:pt>
              </c:strCache>
            </c:strRef>
          </c:tx>
          <c:spPr>
            <a:ln w="28575" cap="rnd">
              <a:solidFill>
                <a:schemeClr val="accent4"/>
              </a:solidFill>
              <a:round/>
            </a:ln>
            <a:effectLst/>
          </c:spPr>
          <c:marker>
            <c:symbol val="none"/>
          </c:marker>
          <c:cat>
            <c:numRef>
              <c:f>Sheet1!$A$2:$A$7</c:f>
              <c:numCache>
                <c:formatCode>General</c:formatCode>
                <c:ptCount val="6"/>
                <c:pt idx="0">
                  <c:v>2011</c:v>
                </c:pt>
                <c:pt idx="1">
                  <c:v>2012</c:v>
                </c:pt>
                <c:pt idx="2">
                  <c:v>2013</c:v>
                </c:pt>
                <c:pt idx="3">
                  <c:v>2014</c:v>
                </c:pt>
                <c:pt idx="4">
                  <c:v>2015</c:v>
                </c:pt>
                <c:pt idx="5">
                  <c:v>2016</c:v>
                </c:pt>
              </c:numCache>
            </c:numRef>
          </c:cat>
          <c:val>
            <c:numRef>
              <c:f>Sheet1!#REF!</c:f>
              <c:numCache>
                <c:formatCode>General</c:formatCode>
                <c:ptCount val="1"/>
                <c:pt idx="0">
                  <c:v>1</c:v>
                </c:pt>
              </c:numCache>
            </c:numRef>
          </c:val>
          <c:smooth val="0"/>
        </c:ser>
        <c:ser>
          <c:idx val="4"/>
          <c:order val="4"/>
          <c:tx>
            <c:strRef>
              <c:f>Sheet1!$E$1</c:f>
              <c:strCache>
                <c:ptCount val="1"/>
              </c:strCache>
            </c:strRef>
          </c:tx>
          <c:spPr>
            <a:ln w="28575" cap="rnd">
              <a:solidFill>
                <a:schemeClr val="accent5"/>
              </a:solidFill>
              <a:round/>
            </a:ln>
            <a:effectLst/>
          </c:spPr>
          <c:marker>
            <c:symbol val="none"/>
          </c:marker>
          <c:cat>
            <c:numRef>
              <c:f>Sheet1!$A$2:$A$7</c:f>
              <c:numCache>
                <c:formatCode>General</c:formatCode>
                <c:ptCount val="6"/>
                <c:pt idx="0">
                  <c:v>2011</c:v>
                </c:pt>
                <c:pt idx="1">
                  <c:v>2012</c:v>
                </c:pt>
                <c:pt idx="2">
                  <c:v>2013</c:v>
                </c:pt>
                <c:pt idx="3">
                  <c:v>2014</c:v>
                </c:pt>
                <c:pt idx="4">
                  <c:v>2015</c:v>
                </c:pt>
                <c:pt idx="5">
                  <c:v>2016</c:v>
                </c:pt>
              </c:numCache>
            </c:numRef>
          </c:cat>
          <c:val>
            <c:numRef>
              <c:f>Sheet1!$E$2:$E$6</c:f>
              <c:numCache>
                <c:formatCode>General</c:formatCode>
                <c:ptCount val="5"/>
              </c:numCache>
            </c:numRef>
          </c:val>
          <c:smooth val="0"/>
        </c:ser>
        <c:dLbls>
          <c:showLegendKey val="0"/>
          <c:showVal val="0"/>
          <c:showCatName val="0"/>
          <c:showSerName val="0"/>
          <c:showPercent val="0"/>
          <c:showBubbleSize val="0"/>
        </c:dLbls>
        <c:marker val="1"/>
        <c:smooth val="0"/>
        <c:axId val="242813360"/>
        <c:axId val="242814536"/>
      </c:lineChart>
      <c:catAx>
        <c:axId val="2427216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814928"/>
        <c:crosses val="autoZero"/>
        <c:auto val="1"/>
        <c:lblAlgn val="ctr"/>
        <c:lblOffset val="100"/>
        <c:noMultiLvlLbl val="0"/>
      </c:catAx>
      <c:valAx>
        <c:axId val="24281492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721632"/>
        <c:crosses val="autoZero"/>
        <c:crossBetween val="between"/>
      </c:valAx>
      <c:valAx>
        <c:axId val="242814536"/>
        <c:scaling>
          <c:orientation val="minMax"/>
        </c:scaling>
        <c:delete val="0"/>
        <c:axPos val="r"/>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2813360"/>
        <c:crosses val="max"/>
        <c:crossBetween val="between"/>
      </c:valAx>
      <c:catAx>
        <c:axId val="242813360"/>
        <c:scaling>
          <c:orientation val="minMax"/>
        </c:scaling>
        <c:delete val="1"/>
        <c:axPos val="b"/>
        <c:numFmt formatCode="General" sourceLinked="1"/>
        <c:majorTickMark val="out"/>
        <c:minorTickMark val="none"/>
        <c:tickLblPos val="nextTo"/>
        <c:crossAx val="242814536"/>
        <c:crosses val="autoZero"/>
        <c:auto val="1"/>
        <c:lblAlgn val="ctr"/>
        <c:lblOffset val="100"/>
        <c:noMultiLvlLbl val="0"/>
      </c:catAx>
      <c:spPr>
        <a:noFill/>
        <a:ln>
          <a:noFill/>
        </a:ln>
        <a:effectLst/>
      </c:spPr>
    </c:plotArea>
    <c:legend>
      <c:legendPos val="b"/>
      <c:legendEntry>
        <c:idx val="3"/>
        <c:delete val="1"/>
      </c:legendEntry>
      <c:legendEntry>
        <c:idx val="4"/>
        <c:delete val="1"/>
      </c:legendEntry>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2C164A-7038-42D0-953C-2EB4816D4C81}" type="datetimeFigureOut">
              <a:rPr lang="en-US" smtClean="0"/>
              <a:pPr/>
              <a:t>8/15/2016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6DA9C80-B631-4EC4-8253-F63CFD0157DF}" type="slidenum">
              <a:rPr lang="en-US" smtClean="0"/>
              <a:pPr/>
              <a:t>‹#›</a:t>
            </a:fld>
            <a:endParaRPr lang="en-US"/>
          </a:p>
        </p:txBody>
      </p:sp>
    </p:spTree>
    <p:extLst>
      <p:ext uri="{BB962C8B-B14F-4D97-AF65-F5344CB8AC3E}">
        <p14:creationId xmlns:p14="http://schemas.microsoft.com/office/powerpoint/2010/main" val="19433570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9"/>
            <a:ext cx="5619750" cy="4189412"/>
          </a:xfrm>
          <a:prstGeom prst="rect">
            <a:avLst/>
          </a:prstGeom>
        </p:spPr>
        <p:txBody>
          <a:bodyPr lIns="91429" tIns="45715" rIns="91429" bIns="45715">
            <a:normAutofit/>
          </a:bodyPr>
          <a:lstStyle/>
          <a:p>
            <a:endParaRPr lang="en-US" dirty="0" smtClean="0"/>
          </a:p>
        </p:txBody>
      </p:sp>
      <p:sp>
        <p:nvSpPr>
          <p:cNvPr id="4" name="Slide Number Placeholder 3"/>
          <p:cNvSpPr>
            <a:spLocks noGrp="1"/>
          </p:cNvSpPr>
          <p:nvPr>
            <p:ph type="sldNum" sz="quarter" idx="10"/>
          </p:nvPr>
        </p:nvSpPr>
        <p:spPr/>
        <p:txBody>
          <a:bodyPr/>
          <a:lstStyle/>
          <a:p>
            <a:fld id="{1C50C179-8072-44EC-8C79-27D2EA43DF52}" type="slidenum">
              <a:rPr lang="en-US" smtClean="0"/>
              <a:pPr/>
              <a:t>3</a:t>
            </a:fld>
            <a:endParaRPr lang="en-US"/>
          </a:p>
        </p:txBody>
      </p:sp>
    </p:spTree>
    <p:extLst>
      <p:ext uri="{BB962C8B-B14F-4D97-AF65-F5344CB8AC3E}">
        <p14:creationId xmlns:p14="http://schemas.microsoft.com/office/powerpoint/2010/main" val="15031956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9"/>
            <a:ext cx="5619750" cy="4189412"/>
          </a:xfrm>
          <a:prstGeom prst="rect">
            <a:avLst/>
          </a:prstGeom>
        </p:spPr>
        <p:txBody>
          <a:bodyPr lIns="91429" tIns="45715" rIns="91429" bIns="45715">
            <a:normAutofit/>
          </a:bodyPr>
          <a:lstStyle/>
          <a:p>
            <a:endParaRPr lang="en-US" dirty="0"/>
          </a:p>
        </p:txBody>
      </p:sp>
      <p:sp>
        <p:nvSpPr>
          <p:cNvPr id="4" name="Slide Number Placeholder 3"/>
          <p:cNvSpPr>
            <a:spLocks noGrp="1"/>
          </p:cNvSpPr>
          <p:nvPr>
            <p:ph type="sldNum" sz="quarter" idx="10"/>
          </p:nvPr>
        </p:nvSpPr>
        <p:spPr/>
        <p:txBody>
          <a:bodyPr/>
          <a:lstStyle/>
          <a:p>
            <a:fld id="{1C50C179-8072-44EC-8C79-27D2EA43DF52}" type="slidenum">
              <a:rPr lang="en-US" smtClean="0"/>
              <a:pPr/>
              <a:t>4</a:t>
            </a:fld>
            <a:endParaRPr lang="en-US"/>
          </a:p>
        </p:txBody>
      </p:sp>
    </p:spTree>
    <p:extLst>
      <p:ext uri="{BB962C8B-B14F-4D97-AF65-F5344CB8AC3E}">
        <p14:creationId xmlns:p14="http://schemas.microsoft.com/office/powerpoint/2010/main" val="38857804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8"/>
            <a:ext cx="5619750" cy="4189412"/>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6</a:t>
            </a:fld>
            <a:endParaRPr lang="en-US"/>
          </a:p>
        </p:txBody>
      </p:sp>
    </p:spTree>
    <p:extLst>
      <p:ext uri="{BB962C8B-B14F-4D97-AF65-F5344CB8AC3E}">
        <p14:creationId xmlns:p14="http://schemas.microsoft.com/office/powerpoint/2010/main" val="917669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8"/>
            <a:ext cx="5619750" cy="4189412"/>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7</a:t>
            </a:fld>
            <a:endParaRPr lang="en-US"/>
          </a:p>
        </p:txBody>
      </p:sp>
    </p:spTree>
    <p:extLst>
      <p:ext uri="{BB962C8B-B14F-4D97-AF65-F5344CB8AC3E}">
        <p14:creationId xmlns:p14="http://schemas.microsoft.com/office/powerpoint/2010/main" val="24087745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8"/>
            <a:ext cx="5619750" cy="4189412"/>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8</a:t>
            </a:fld>
            <a:endParaRPr lang="en-US"/>
          </a:p>
        </p:txBody>
      </p:sp>
    </p:spTree>
    <p:extLst>
      <p:ext uri="{BB962C8B-B14F-4D97-AF65-F5344CB8AC3E}">
        <p14:creationId xmlns:p14="http://schemas.microsoft.com/office/powerpoint/2010/main" val="2161303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8"/>
            <a:ext cx="5619750" cy="4189412"/>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9</a:t>
            </a:fld>
            <a:endParaRPr lang="en-US"/>
          </a:p>
        </p:txBody>
      </p:sp>
    </p:spTree>
    <p:extLst>
      <p:ext uri="{BB962C8B-B14F-4D97-AF65-F5344CB8AC3E}">
        <p14:creationId xmlns:p14="http://schemas.microsoft.com/office/powerpoint/2010/main" val="4082795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8"/>
            <a:ext cx="5619750" cy="4189412"/>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10</a:t>
            </a:fld>
            <a:endParaRPr lang="en-US"/>
          </a:p>
        </p:txBody>
      </p:sp>
    </p:spTree>
    <p:extLst>
      <p:ext uri="{BB962C8B-B14F-4D97-AF65-F5344CB8AC3E}">
        <p14:creationId xmlns:p14="http://schemas.microsoft.com/office/powerpoint/2010/main" val="1004819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675" y="4421188"/>
            <a:ext cx="5619750" cy="4189412"/>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6DA9C80-B631-4EC4-8253-F63CFD0157DF}" type="slidenum">
              <a:rPr lang="en-US" smtClean="0"/>
              <a:pPr/>
              <a:t>11</a:t>
            </a:fld>
            <a:endParaRPr lang="en-US"/>
          </a:p>
        </p:txBody>
      </p:sp>
    </p:spTree>
    <p:extLst>
      <p:ext uri="{BB962C8B-B14F-4D97-AF65-F5344CB8AC3E}">
        <p14:creationId xmlns:p14="http://schemas.microsoft.com/office/powerpoint/2010/main" val="805440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976281346"/>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0181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2113"/>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392113"/>
            <a:ext cx="5111750" cy="41608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263650"/>
            <a:ext cx="3008313" cy="32893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5069545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7981577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ection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267962775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Content Master">
    <p:spTree>
      <p:nvGrpSpPr>
        <p:cNvPr id="1" name=""/>
        <p:cNvGrpSpPr/>
        <p:nvPr/>
      </p:nvGrpSpPr>
      <p:grpSpPr>
        <a:xfrm>
          <a:off x="0" y="0"/>
          <a:ext cx="0" cy="0"/>
          <a:chOff x="0" y="0"/>
          <a:chExt cx="0" cy="0"/>
        </a:xfrm>
      </p:grpSpPr>
    </p:spTree>
    <p:extLst>
      <p:ext uri="{BB962C8B-B14F-4D97-AF65-F5344CB8AC3E}">
        <p14:creationId xmlns:p14="http://schemas.microsoft.com/office/powerpoint/2010/main" val="179751589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a:prstGeom prst="rect">
            <a:avLst/>
          </a:prstGeom>
        </p:spPr>
        <p:txBody>
          <a:bodyPr/>
          <a:lstStyle>
            <a:lvl1pPr>
              <a:defRPr>
                <a:solidFill>
                  <a:srgbClr val="002D73"/>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387475"/>
            <a:ext cx="8229600" cy="3165475"/>
          </a:xfrm>
          <a:prstGeom prst="rect">
            <a:avLst/>
          </a:prstGeom>
        </p:spPr>
        <p:txBody>
          <a:bodyPr/>
          <a:lstStyle>
            <a:lvl1pPr>
              <a:defRPr>
                <a:solidFill>
                  <a:srgbClr val="646569"/>
                </a:solidFill>
              </a:defRPr>
            </a:lvl1pPr>
            <a:lvl2pPr>
              <a:defRPr>
                <a:solidFill>
                  <a:srgbClr val="646569"/>
                </a:solidFill>
              </a:defRPr>
            </a:lvl2pPr>
            <a:lvl3pPr>
              <a:defRPr>
                <a:solidFill>
                  <a:srgbClr val="646569"/>
                </a:solidFill>
              </a:defRPr>
            </a:lvl3pPr>
            <a:lvl4pPr>
              <a:defRPr>
                <a:solidFill>
                  <a:srgbClr val="646569"/>
                </a:solidFill>
              </a:defRPr>
            </a:lvl4pPr>
            <a:lvl5pPr>
              <a:defRPr>
                <a:solidFill>
                  <a:srgbClr val="646569"/>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497886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1549852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p>
            <a:r>
              <a:rPr lang="en-US" smtClean="0"/>
              <a:t>Click to edit Master title style</a:t>
            </a:r>
            <a:endParaRPr lang="en-US"/>
          </a:p>
        </p:txBody>
      </p:sp>
      <p:sp>
        <p:nvSpPr>
          <p:cNvPr id="3" name="Content Placeholder 2"/>
          <p:cNvSpPr>
            <a:spLocks noGrp="1"/>
          </p:cNvSpPr>
          <p:nvPr>
            <p:ph idx="1"/>
          </p:nvPr>
        </p:nvSpPr>
        <p:spPr>
          <a:xfrm>
            <a:off x="457200" y="1387475"/>
            <a:ext cx="8229600" cy="316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001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87475"/>
            <a:ext cx="4038600" cy="316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87475"/>
            <a:ext cx="4038600" cy="316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835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93700"/>
            <a:ext cx="8229600" cy="857250"/>
          </a:xfrm>
        </p:spPr>
        <p:txBody>
          <a:bodyPr/>
          <a:lstStyle>
            <a:lvl1pPr>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66863"/>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047875"/>
            <a:ext cx="4040188" cy="2505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66863"/>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047875"/>
            <a:ext cx="4041775" cy="25050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445502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19100"/>
            <a:ext cx="8229600" cy="857250"/>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40487227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10" Type="http://schemas.openxmlformats.org/officeDocument/2006/relationships/image" Target="../media/image2.png"/><Relationship Id="rId4" Type="http://schemas.openxmlformats.org/officeDocument/2006/relationships/slideLayout" Target="../slideLayouts/slideLayout8.xml"/><Relationship Id="rId9"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AE45E22D-F131-4D0D-8179-386C8885B195}" type="datetime1">
              <a:rPr lang="en-US" smtClean="0"/>
              <a:t>8/15/2016</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8BACAC6D-BD82-4571-9E34-C1EFF11A946D}" type="slidenum">
              <a:rPr lang="en-US" smtClean="0"/>
              <a:pPr/>
              <a:t>‹#›</a:t>
            </a:fld>
            <a:endParaRPr lang="en-US"/>
          </a:p>
        </p:txBody>
      </p:sp>
      <p:sp>
        <p:nvSpPr>
          <p:cNvPr id="7" name="Rectangle 6"/>
          <p:cNvSpPr/>
          <p:nvPr userDrawn="1"/>
        </p:nvSpPr>
        <p:spPr>
          <a:xfrm>
            <a:off x="0" y="3714750"/>
            <a:ext cx="9144000" cy="14859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0" y="3714750"/>
            <a:ext cx="9144000" cy="76200"/>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NYSERDA Logo.png"/>
          <p:cNvPicPr>
            <a:picLocks noChangeAspect="1"/>
          </p:cNvPicPr>
          <p:nvPr userDrawn="1"/>
        </p:nvPicPr>
        <p:blipFill>
          <a:blip r:embed="rId3" cstate="print"/>
          <a:stretch>
            <a:fillRect/>
          </a:stretch>
        </p:blipFill>
        <p:spPr>
          <a:xfrm>
            <a:off x="533400" y="285750"/>
            <a:ext cx="3405540" cy="822960"/>
          </a:xfrm>
          <a:prstGeom prst="rect">
            <a:avLst/>
          </a:prstGeom>
        </p:spPr>
      </p:pic>
    </p:spTree>
    <p:extLst>
      <p:ext uri="{BB962C8B-B14F-4D97-AF65-F5344CB8AC3E}">
        <p14:creationId xmlns:p14="http://schemas.microsoft.com/office/powerpoint/2010/main" val="4023744030"/>
      </p:ext>
    </p:extLst>
  </p:cSld>
  <p:clrMap bg1="lt1" tx1="dk1" bg2="lt2" tx2="dk2" accent1="accent1" accent2="accent2" accent3="accent3" accent4="accent4" accent5="accent5" accent6="accent6" hlink="hlink" folHlink="folHlink"/>
  <p:sldLayoutIdLst>
    <p:sldLayoutId id="2147483686"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1581150"/>
            <a:ext cx="5334000" cy="2743200"/>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userDrawn="1"/>
        </p:nvSpPr>
        <p:spPr>
          <a:xfrm>
            <a:off x="0" y="1540453"/>
            <a:ext cx="533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solidFill>
                  <a:srgbClr val="002D73"/>
                </a:solidFill>
              </a:rPr>
              <a:pPr algn="r"/>
              <a:t>‹#›</a:t>
            </a:fld>
            <a:endParaRPr lang="en-US" sz="1200" dirty="0">
              <a:solidFill>
                <a:srgbClr val="002D73"/>
              </a:solidFill>
            </a:endParaRPr>
          </a:p>
        </p:txBody>
      </p:sp>
      <p:pic>
        <p:nvPicPr>
          <p:cNvPr id="8" name="Picture 7" descr="NYSERDA Logo.png"/>
          <p:cNvPicPr>
            <a:picLocks noChangeAspect="1"/>
          </p:cNvPicPr>
          <p:nvPr userDrawn="1"/>
        </p:nvPicPr>
        <p:blipFill>
          <a:blip r:embed="rId3" cstate="print"/>
          <a:stretch>
            <a:fillRect/>
          </a:stretch>
        </p:blipFill>
        <p:spPr>
          <a:xfrm>
            <a:off x="7391400" y="4552950"/>
            <a:ext cx="1513584" cy="365760"/>
          </a:xfrm>
          <a:prstGeom prst="rect">
            <a:avLst/>
          </a:prstGeom>
        </p:spPr>
      </p:pic>
    </p:spTree>
    <p:extLst>
      <p:ext uri="{BB962C8B-B14F-4D97-AF65-F5344CB8AC3E}">
        <p14:creationId xmlns:p14="http://schemas.microsoft.com/office/powerpoint/2010/main" val="2405248628"/>
      </p:ext>
    </p:extLst>
  </p:cSld>
  <p:clrMap bg1="lt1" tx1="dk1" bg2="lt2" tx2="dk2" accent1="accent1" accent2="accent2" accent3="accent3" accent4="accent4" accent5="accent5" accent6="accent6" hlink="hlink" folHlink="folHlink"/>
  <p:sldLayoutIdLst>
    <p:sldLayoutId id="2147483672" r:id="rId1"/>
  </p:sldLayoutIdLst>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pPr algn="r"/>
              <a:t>‹#›</a:t>
            </a:fld>
            <a:endParaRPr lang="en-US" sz="1200" dirty="0"/>
          </a:p>
        </p:txBody>
      </p:sp>
      <p:sp>
        <p:nvSpPr>
          <p:cNvPr id="25" name="Rectangle 24"/>
          <p:cNvSpPr/>
          <p:nvPr userDrawn="1"/>
        </p:nvSpPr>
        <p:spPr>
          <a:xfrm>
            <a:off x="0" y="-19050"/>
            <a:ext cx="914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NYSERDA Logo.png"/>
          <p:cNvPicPr>
            <a:picLocks noChangeAspect="1"/>
          </p:cNvPicPr>
          <p:nvPr userDrawn="1"/>
        </p:nvPicPr>
        <p:blipFill>
          <a:blip r:embed="rId4" cstate="print"/>
          <a:stretch>
            <a:fillRect/>
          </a:stretch>
        </p:blipFill>
        <p:spPr>
          <a:xfrm>
            <a:off x="7391400" y="4552950"/>
            <a:ext cx="1513584" cy="365760"/>
          </a:xfrm>
          <a:prstGeom prst="rect">
            <a:avLst/>
          </a:prstGeom>
        </p:spPr>
      </p:pic>
    </p:spTree>
    <p:extLst>
      <p:ext uri="{BB962C8B-B14F-4D97-AF65-F5344CB8AC3E}">
        <p14:creationId xmlns:p14="http://schemas.microsoft.com/office/powerpoint/2010/main" val="3484135281"/>
      </p:ext>
    </p:extLst>
  </p:cSld>
  <p:clrMap bg1="lt1" tx1="dk1" bg2="lt2" tx2="dk2" accent1="accent1" accent2="accent2" accent3="accent3" accent4="accent4" accent5="accent5" accent6="accent6" hlink="hlink" folHlink="folHlink"/>
  <p:sldLayoutIdLst>
    <p:sldLayoutId id="2147483655" r:id="rId1"/>
    <p:sldLayoutId id="2147483687" r:id="rId2"/>
  </p:sldLayoutIdLst>
  <p:timing>
    <p:tnLst>
      <p:par>
        <p:cTn id="1" dur="indefinite" restart="never" nodeType="tmRoot"/>
      </p:par>
    </p:tnLst>
  </p:timing>
  <p:hf sldNum="0"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93700"/>
            <a:ext cx="8229600" cy="85725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387475"/>
            <a:ext cx="8229600" cy="3165475"/>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2344"/>
            <a:ext cx="9144000" cy="299605"/>
          </a:xfrm>
          <a:prstGeom prst="rect">
            <a:avLst/>
          </a:prstGeom>
          <a:solidFill>
            <a:srgbClr val="002D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3"/>
          <p:cNvSpPr txBox="1">
            <a:spLocks/>
          </p:cNvSpPr>
          <p:nvPr userDrawn="1"/>
        </p:nvSpPr>
        <p:spPr>
          <a:xfrm>
            <a:off x="8305800" y="88105"/>
            <a:ext cx="685800" cy="273844"/>
          </a:xfrm>
          <a:prstGeom prst="rect">
            <a:avLst/>
          </a:prstGeom>
        </p:spPr>
        <p:txBody>
          <a:bodyP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DDF52EC2-2C0B-4C03-9888-0B25156ED88D}" type="slidenum">
              <a:rPr lang="en-US" sz="1200" smtClean="0"/>
              <a:pPr algn="r"/>
              <a:t>‹#›</a:t>
            </a:fld>
            <a:endParaRPr lang="en-US" sz="1200" dirty="0"/>
          </a:p>
        </p:txBody>
      </p:sp>
      <p:sp>
        <p:nvSpPr>
          <p:cNvPr id="10" name="Rectangle 9"/>
          <p:cNvSpPr/>
          <p:nvPr userDrawn="1"/>
        </p:nvSpPr>
        <p:spPr>
          <a:xfrm>
            <a:off x="0" y="-19050"/>
            <a:ext cx="9144000" cy="81394"/>
          </a:xfrm>
          <a:prstGeom prst="rect">
            <a:avLst/>
          </a:prstGeom>
          <a:solidFill>
            <a:srgbClr val="0069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NYSERDA Logo.png"/>
          <p:cNvPicPr>
            <a:picLocks noChangeAspect="1"/>
          </p:cNvPicPr>
          <p:nvPr userDrawn="1"/>
        </p:nvPicPr>
        <p:blipFill>
          <a:blip r:embed="rId10" cstate="print"/>
          <a:stretch>
            <a:fillRect/>
          </a:stretch>
        </p:blipFill>
        <p:spPr>
          <a:xfrm>
            <a:off x="7391400" y="4552950"/>
            <a:ext cx="1513584" cy="365760"/>
          </a:xfrm>
          <a:prstGeom prst="rect">
            <a:avLst/>
          </a:prstGeom>
        </p:spPr>
      </p:pic>
    </p:spTree>
    <p:extLst>
      <p:ext uri="{BB962C8B-B14F-4D97-AF65-F5344CB8AC3E}">
        <p14:creationId xmlns:p14="http://schemas.microsoft.com/office/powerpoint/2010/main" val="3043379205"/>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8" r:id="rId3"/>
    <p:sldLayoutId id="2147483679" r:id="rId4"/>
    <p:sldLayoutId id="2147483680" r:id="rId5"/>
    <p:sldLayoutId id="2147483681" r:id="rId6"/>
    <p:sldLayoutId id="2147483682" r:id="rId7"/>
    <p:sldLayoutId id="2147483683" r:id="rId8"/>
  </p:sldLayoutIdLst>
  <p:hf sldNum="0" hdr="0" ftr="0"/>
  <p:txStyles>
    <p:titleStyle>
      <a:lvl1pPr algn="l" defTabSz="914400" rtl="0" eaLnBrk="1" latinLnBrk="0" hangingPunct="1">
        <a:spcBef>
          <a:spcPct val="0"/>
        </a:spcBef>
        <a:buNone/>
        <a:defRPr sz="32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5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mailto:adam.ruder@nyserda.ny.gov"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hyperlink" Target="nyserda.ny.gov/chargeny" TargetMode="Externa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57200" y="1809750"/>
            <a:ext cx="7696200" cy="707886"/>
          </a:xfrm>
          <a:prstGeom prst="rect">
            <a:avLst/>
          </a:prstGeom>
          <a:noFill/>
          <a:ln>
            <a:noFill/>
          </a:ln>
        </p:spPr>
        <p:txBody>
          <a:bodyPr wrap="square" rtlCol="0">
            <a:spAutoFit/>
          </a:bodyPr>
          <a:lstStyle/>
          <a:p>
            <a:r>
              <a:rPr lang="en-US" sz="4000" b="1" dirty="0" smtClean="0">
                <a:solidFill>
                  <a:srgbClr val="002D73"/>
                </a:solidFill>
                <a:latin typeface="Arial" panose="020B0604020202020204" pitchFamily="34" charset="0"/>
                <a:cs typeface="Arial" panose="020B0604020202020204" pitchFamily="34" charset="0"/>
              </a:rPr>
              <a:t>NYS EV Policies</a:t>
            </a:r>
            <a:endParaRPr lang="en-US" sz="4000" b="1" dirty="0">
              <a:solidFill>
                <a:srgbClr val="002D73"/>
              </a:solidFill>
              <a:latin typeface="Arial" panose="020B0604020202020204" pitchFamily="34" charset="0"/>
              <a:cs typeface="Arial" panose="020B0604020202020204" pitchFamily="34" charset="0"/>
            </a:endParaRPr>
          </a:p>
        </p:txBody>
      </p:sp>
      <p:sp>
        <p:nvSpPr>
          <p:cNvPr id="7" name="TextBox 6"/>
          <p:cNvSpPr txBox="1"/>
          <p:nvPr/>
        </p:nvSpPr>
        <p:spPr>
          <a:xfrm>
            <a:off x="457200" y="2571750"/>
            <a:ext cx="5791200" cy="954107"/>
          </a:xfrm>
          <a:prstGeom prst="rect">
            <a:avLst/>
          </a:prstGeom>
          <a:noFill/>
          <a:ln>
            <a:noFill/>
          </a:ln>
        </p:spPr>
        <p:txBody>
          <a:bodyPr wrap="square" rtlCol="0">
            <a:spAutoFit/>
          </a:bodyPr>
          <a:lstStyle/>
          <a:p>
            <a:r>
              <a:rPr lang="en-US" sz="2800" b="1" dirty="0" smtClean="0">
                <a:solidFill>
                  <a:srgbClr val="646569"/>
                </a:solidFill>
                <a:latin typeface="Arial" panose="020B0604020202020204" pitchFamily="34" charset="0"/>
                <a:cs typeface="Arial" panose="020B0604020202020204" pitchFamily="34" charset="0"/>
              </a:rPr>
              <a:t>Adam Ruder</a:t>
            </a:r>
          </a:p>
          <a:p>
            <a:r>
              <a:rPr lang="en-US" sz="2800" b="1" dirty="0" smtClean="0">
                <a:solidFill>
                  <a:srgbClr val="646569"/>
                </a:solidFill>
                <a:latin typeface="Arial" panose="020B0604020202020204" pitchFamily="34" charset="0"/>
                <a:cs typeface="Arial" panose="020B0604020202020204" pitchFamily="34" charset="0"/>
              </a:rPr>
              <a:t>NYSERDA</a:t>
            </a:r>
            <a:endParaRPr lang="en-US" sz="2800" b="1" dirty="0">
              <a:solidFill>
                <a:srgbClr val="646569"/>
              </a:solidFill>
              <a:latin typeface="Arial" panose="020B0604020202020204" pitchFamily="34" charset="0"/>
              <a:cs typeface="Arial" panose="020B0604020202020204" pitchFamily="34" charset="0"/>
            </a:endParaRPr>
          </a:p>
        </p:txBody>
      </p:sp>
      <p:sp>
        <p:nvSpPr>
          <p:cNvPr id="4" name="TextBox 3"/>
          <p:cNvSpPr txBox="1"/>
          <p:nvPr/>
        </p:nvSpPr>
        <p:spPr>
          <a:xfrm>
            <a:off x="457200" y="4019550"/>
            <a:ext cx="2971800" cy="307777"/>
          </a:xfrm>
          <a:prstGeom prst="rect">
            <a:avLst/>
          </a:prstGeom>
          <a:noFill/>
        </p:spPr>
        <p:txBody>
          <a:bodyPr wrap="square" rtlCol="0">
            <a:spAutoFit/>
          </a:bodyPr>
          <a:lstStyle/>
          <a:p>
            <a:r>
              <a:rPr lang="en-US" sz="1400" b="1" dirty="0" smtClean="0">
                <a:solidFill>
                  <a:schemeClr val="bg1"/>
                </a:solidFill>
                <a:latin typeface="Arial" pitchFamily="34" charset="0"/>
                <a:cs typeface="Arial" pitchFamily="34" charset="0"/>
              </a:rPr>
              <a:t>August 16, 2016</a:t>
            </a:r>
            <a:endParaRPr lang="en-US" sz="1400" b="1"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6780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Arial" panose="020B0604020202020204" pitchFamily="34" charset="0"/>
                <a:cs typeface="Arial" panose="020B0604020202020204" pitchFamily="34" charset="0"/>
              </a:rPr>
              <a:t>Utility-Related Research</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pPr>
              <a:defRPr/>
            </a:pPr>
            <a:r>
              <a:rPr lang="en-US" dirty="0" smtClean="0"/>
              <a:t>Upcoming </a:t>
            </a:r>
            <a:r>
              <a:rPr lang="en-US" dirty="0"/>
              <a:t>E3/ICF/MJ Bradley study</a:t>
            </a:r>
          </a:p>
          <a:p>
            <a:pPr lvl="1">
              <a:defRPr/>
            </a:pPr>
            <a:r>
              <a:rPr lang="en-US" dirty="0" smtClean="0"/>
              <a:t>Work with utilities, stakeholders to gather data</a:t>
            </a:r>
          </a:p>
          <a:p>
            <a:pPr lvl="1">
              <a:defRPr/>
            </a:pPr>
            <a:r>
              <a:rPr lang="en-US" dirty="0" smtClean="0"/>
              <a:t>Deve</a:t>
            </a:r>
            <a:r>
              <a:rPr lang="en-US" dirty="0" smtClean="0"/>
              <a:t>lop BCA framework for EVs and the grid</a:t>
            </a:r>
            <a:r>
              <a:rPr lang="en-US" dirty="0" smtClean="0"/>
              <a:t> </a:t>
            </a:r>
          </a:p>
          <a:p>
            <a:pPr lvl="1">
              <a:defRPr/>
            </a:pPr>
            <a:r>
              <a:rPr lang="en-US" dirty="0" smtClean="0"/>
              <a:t>Model load shapes for EVs</a:t>
            </a:r>
            <a:endParaRPr lang="en-US" dirty="0" smtClean="0"/>
          </a:p>
          <a:p>
            <a:pPr lvl="1">
              <a:defRPr/>
            </a:pPr>
            <a:r>
              <a:rPr lang="en-US" dirty="0" smtClean="0"/>
              <a:t>Conduct Benefit-Cost Analyses of a range of EV adoption and tariff scenarios</a:t>
            </a:r>
          </a:p>
          <a:p>
            <a:pPr lvl="1">
              <a:defRPr/>
            </a:pPr>
            <a:r>
              <a:rPr lang="en-US" dirty="0" smtClean="0"/>
              <a:t>Measure benefits and costs of greater EV adoption for utilities, ratepayers, and society</a:t>
            </a:r>
            <a:endParaRPr lang="en-US" dirty="0" smtClean="0"/>
          </a:p>
        </p:txBody>
      </p:sp>
    </p:spTree>
    <p:extLst>
      <p:ext uri="{BB962C8B-B14F-4D97-AF65-F5344CB8AC3E}">
        <p14:creationId xmlns:p14="http://schemas.microsoft.com/office/powerpoint/2010/main" val="970102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Arial" panose="020B0604020202020204" pitchFamily="34" charset="0"/>
                <a:cs typeface="Arial" panose="020B0604020202020204" pitchFamily="34" charset="0"/>
              </a:rPr>
              <a:t>For More Information</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buNone/>
            </a:pPr>
            <a:r>
              <a:rPr lang="en-US" dirty="0" smtClean="0"/>
              <a:t>Adam Ruder</a:t>
            </a:r>
          </a:p>
          <a:p>
            <a:pPr>
              <a:buNone/>
            </a:pPr>
            <a:r>
              <a:rPr lang="en-US" dirty="0" smtClean="0"/>
              <a:t>Clean Transportation Program Manager</a:t>
            </a:r>
          </a:p>
          <a:p>
            <a:pPr>
              <a:buNone/>
            </a:pPr>
            <a:r>
              <a:rPr lang="en-US" dirty="0" smtClean="0">
                <a:hlinkClick r:id="rId3"/>
              </a:rPr>
              <a:t>adam.ruder@nyserda.ny.gov</a:t>
            </a:r>
            <a:r>
              <a:rPr lang="en-US" dirty="0" smtClean="0"/>
              <a:t> </a:t>
            </a:r>
          </a:p>
          <a:p>
            <a:pPr>
              <a:buNone/>
            </a:pPr>
            <a:r>
              <a:rPr lang="en-US" dirty="0" smtClean="0"/>
              <a:t>(518) 862-1090 x3411</a:t>
            </a:r>
          </a:p>
          <a:p>
            <a:pPr>
              <a:buNone/>
            </a:pPr>
            <a:endParaRPr lang="en-US" dirty="0" smtClean="0"/>
          </a:p>
          <a:p>
            <a:pPr>
              <a:buNone/>
            </a:pPr>
            <a:r>
              <a:rPr lang="en-US" dirty="0" smtClean="0">
                <a:hlinkClick r:id="rId4" action="ppaction://hlinkfile"/>
              </a:rPr>
              <a:t>nyserda.ny.gov/</a:t>
            </a:r>
            <a:r>
              <a:rPr lang="en-US" dirty="0" err="1" smtClean="0">
                <a:hlinkClick r:id="rId4" action="ppaction://hlinkfile"/>
              </a:rPr>
              <a:t>chargeny</a:t>
            </a:r>
            <a:endParaRPr lang="en-US" dirty="0"/>
          </a:p>
        </p:txBody>
      </p:sp>
    </p:spTree>
    <p:extLst>
      <p:ext uri="{BB962C8B-B14F-4D97-AF65-F5344CB8AC3E}">
        <p14:creationId xmlns:p14="http://schemas.microsoft.com/office/powerpoint/2010/main" val="129385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smtClean="0">
                <a:solidFill>
                  <a:srgbClr val="002D73"/>
                </a:solidFill>
                <a:latin typeface="Arial" panose="020B0604020202020204" pitchFamily="34" charset="0"/>
                <a:cs typeface="Arial" panose="020B0604020202020204" pitchFamily="34" charset="0"/>
              </a:rPr>
              <a:t>NYS PEV Market and Charging Stations</a:t>
            </a:r>
            <a:endParaRPr lang="en-US" sz="3200" b="1" dirty="0">
              <a:solidFill>
                <a:srgbClr val="002D73"/>
              </a:solidFill>
              <a:latin typeface="Arial" panose="020B0604020202020204" pitchFamily="34" charset="0"/>
              <a:cs typeface="Arial" panose="020B0604020202020204" pitchFamily="34" charset="0"/>
            </a:endParaRPr>
          </a:p>
        </p:txBody>
      </p:sp>
      <p:graphicFrame>
        <p:nvGraphicFramePr>
          <p:cNvPr id="6" name="Chart 5"/>
          <p:cNvGraphicFramePr/>
          <p:nvPr>
            <p:extLst>
              <p:ext uri="{D42A27DB-BD31-4B8C-83A1-F6EECF244321}">
                <p14:modId xmlns:p14="http://schemas.microsoft.com/office/powerpoint/2010/main" val="3455491795"/>
              </p:ext>
            </p:extLst>
          </p:nvPr>
        </p:nvGraphicFramePr>
        <p:xfrm>
          <a:off x="1866900" y="1123950"/>
          <a:ext cx="5257800" cy="3505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31407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l"/>
            <a:r>
              <a:rPr lang="en-US" sz="3200" b="1" dirty="0" err="1" smtClean="0">
                <a:latin typeface="Arial" panose="020B0604020202020204" pitchFamily="34" charset="0"/>
                <a:cs typeface="Arial" panose="020B0604020202020204" pitchFamily="34" charset="0"/>
              </a:rPr>
              <a:t>ChargeNY</a:t>
            </a:r>
            <a:endParaRPr lang="en-US" sz="3200" b="1"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387475"/>
            <a:ext cx="8229600" cy="3394075"/>
          </a:xfrm>
        </p:spPr>
        <p:txBody>
          <a:bodyPr>
            <a:normAutofit fontScale="70000" lnSpcReduction="20000"/>
          </a:bodyPr>
          <a:lstStyle/>
          <a:p>
            <a:pPr marL="457200">
              <a:lnSpc>
                <a:spcPct val="120000"/>
              </a:lnSpc>
              <a:buFont typeface="Arial" pitchFamily="34" charset="0"/>
              <a:buChar char="•"/>
            </a:pPr>
            <a:r>
              <a:rPr lang="en-US" sz="3400" dirty="0" smtClean="0"/>
              <a:t>In the 2013 State of the State Address, Gov. Cuomo outlined a plan to:</a:t>
            </a:r>
          </a:p>
          <a:p>
            <a:pPr lvl="1">
              <a:lnSpc>
                <a:spcPct val="120000"/>
              </a:lnSpc>
              <a:spcBef>
                <a:spcPts val="600"/>
              </a:spcBef>
            </a:pPr>
            <a:r>
              <a:rPr lang="en-US" sz="2900" dirty="0" smtClean="0"/>
              <a:t>Expand infrastructure to have 3,000 public and workplace charging stations statewide by 2018</a:t>
            </a:r>
          </a:p>
          <a:p>
            <a:pPr lvl="1">
              <a:lnSpc>
                <a:spcPct val="120000"/>
              </a:lnSpc>
              <a:spcBef>
                <a:spcPts val="600"/>
              </a:spcBef>
            </a:pPr>
            <a:r>
              <a:rPr lang="en-US" sz="2900" dirty="0"/>
              <a:t>Reform State and local regulations </a:t>
            </a:r>
            <a:r>
              <a:rPr lang="en-US" sz="2900" dirty="0" smtClean="0"/>
              <a:t>to facilitate PEV charging</a:t>
            </a:r>
          </a:p>
          <a:p>
            <a:pPr lvl="1">
              <a:lnSpc>
                <a:spcPct val="120000"/>
              </a:lnSpc>
              <a:spcBef>
                <a:spcPts val="600"/>
              </a:spcBef>
            </a:pPr>
            <a:r>
              <a:rPr lang="en-US" sz="2900" dirty="0" smtClean="0"/>
              <a:t>Educate consumers and policymakers about the benefits of PEVs </a:t>
            </a:r>
          </a:p>
          <a:p>
            <a:pPr lvl="1">
              <a:lnSpc>
                <a:spcPct val="120000"/>
              </a:lnSpc>
              <a:spcBef>
                <a:spcPts val="600"/>
              </a:spcBef>
            </a:pPr>
            <a:r>
              <a:rPr lang="en-US" sz="2900" dirty="0" smtClean="0"/>
              <a:t>Demonstrate new PEV technologies</a:t>
            </a:r>
          </a:p>
        </p:txBody>
      </p:sp>
    </p:spTree>
    <p:extLst>
      <p:ext uri="{BB962C8B-B14F-4D97-AF65-F5344CB8AC3E}">
        <p14:creationId xmlns:p14="http://schemas.microsoft.com/office/powerpoint/2010/main" val="767934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l"/>
            <a:r>
              <a:rPr lang="en-US" sz="3200" b="1" dirty="0" smtClean="0">
                <a:latin typeface="Arial" panose="020B0604020202020204" pitchFamily="34" charset="0"/>
                <a:cs typeface="Arial" panose="020B0604020202020204" pitchFamily="34" charset="0"/>
              </a:rPr>
              <a:t>Progress To Date</a:t>
            </a:r>
            <a:endParaRPr lang="en-US" sz="3200" b="1" dirty="0">
              <a:latin typeface="Arial" panose="020B0604020202020204" pitchFamily="34" charset="0"/>
              <a:cs typeface="Arial" panose="020B0604020202020204" pitchFamily="34" charset="0"/>
            </a:endParaRPr>
          </a:p>
        </p:txBody>
      </p:sp>
      <p:sp>
        <p:nvSpPr>
          <p:cNvPr id="5" name="Content Placeholder 4"/>
          <p:cNvSpPr>
            <a:spLocks noGrp="1"/>
          </p:cNvSpPr>
          <p:nvPr>
            <p:ph idx="1"/>
          </p:nvPr>
        </p:nvSpPr>
        <p:spPr/>
        <p:txBody>
          <a:bodyPr>
            <a:normAutofit/>
          </a:bodyPr>
          <a:lstStyle/>
          <a:p>
            <a:pPr marL="457200">
              <a:spcAft>
                <a:spcPts val="600"/>
              </a:spcAft>
              <a:buFont typeface="Arial" pitchFamily="34" charset="0"/>
              <a:buChar char="•"/>
            </a:pPr>
            <a:r>
              <a:rPr lang="en-US" sz="2800" dirty="0" smtClean="0"/>
              <a:t>Over </a:t>
            </a:r>
            <a:r>
              <a:rPr lang="en-US" sz="2800" b="1" dirty="0" smtClean="0"/>
              <a:t>15,000 </a:t>
            </a:r>
            <a:r>
              <a:rPr lang="en-US" sz="2800" dirty="0"/>
              <a:t>P</a:t>
            </a:r>
            <a:r>
              <a:rPr lang="en-US" sz="2800" dirty="0" smtClean="0"/>
              <a:t>EVs </a:t>
            </a:r>
            <a:r>
              <a:rPr lang="en-US" sz="2800" dirty="0" smtClean="0"/>
              <a:t>currently registered </a:t>
            </a:r>
            <a:r>
              <a:rPr lang="en-US" sz="2800" dirty="0" smtClean="0"/>
              <a:t>in NYS</a:t>
            </a:r>
          </a:p>
          <a:p>
            <a:pPr marL="457200">
              <a:buFont typeface="Arial" pitchFamily="34" charset="0"/>
              <a:buChar char="•"/>
            </a:pPr>
            <a:r>
              <a:rPr lang="en-US" sz="2800" dirty="0" smtClean="0"/>
              <a:t>Approximately </a:t>
            </a:r>
            <a:r>
              <a:rPr lang="en-US" sz="2800" b="1" dirty="0" smtClean="0"/>
              <a:t>1,500</a:t>
            </a:r>
            <a:r>
              <a:rPr lang="en-US" sz="2800" dirty="0" smtClean="0"/>
              <a:t> Charging Stations in NYS</a:t>
            </a:r>
          </a:p>
          <a:p>
            <a:pPr marL="457200">
              <a:buFont typeface="Arial" pitchFamily="34" charset="0"/>
              <a:buChar char="•"/>
            </a:pPr>
            <a:r>
              <a:rPr lang="en-US" sz="2800" dirty="0" smtClean="0"/>
              <a:t>Over a decade of </a:t>
            </a:r>
            <a:r>
              <a:rPr lang="en-US" sz="2800" b="1" dirty="0" smtClean="0"/>
              <a:t>research on EVs and Charging Stations</a:t>
            </a:r>
          </a:p>
        </p:txBody>
      </p:sp>
    </p:spTree>
    <p:extLst>
      <p:ext uri="{BB962C8B-B14F-4D97-AF65-F5344CB8AC3E}">
        <p14:creationId xmlns:p14="http://schemas.microsoft.com/office/powerpoint/2010/main" val="66175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 y="438150"/>
            <a:ext cx="8686800" cy="584775"/>
          </a:xfrm>
          <a:prstGeom prst="rect">
            <a:avLst/>
          </a:prstGeom>
          <a:noFill/>
          <a:ln>
            <a:noFill/>
          </a:ln>
        </p:spPr>
        <p:txBody>
          <a:bodyPr wrap="square" rtlCol="0">
            <a:spAutoFit/>
          </a:bodyPr>
          <a:lstStyle/>
          <a:p>
            <a:r>
              <a:rPr lang="en-US" sz="3200" b="1" dirty="0" err="1" smtClean="0">
                <a:solidFill>
                  <a:srgbClr val="002D73"/>
                </a:solidFill>
                <a:latin typeface="Arial" panose="020B0604020202020204" pitchFamily="34" charset="0"/>
                <a:cs typeface="Arial" panose="020B0604020202020204" pitchFamily="34" charset="0"/>
              </a:rPr>
              <a:t>ChargeNY</a:t>
            </a:r>
            <a:r>
              <a:rPr lang="en-US" sz="3200" b="1" dirty="0" smtClean="0">
                <a:solidFill>
                  <a:srgbClr val="002D73"/>
                </a:solidFill>
                <a:latin typeface="Arial" panose="020B0604020202020204" pitchFamily="34" charset="0"/>
                <a:cs typeface="Arial" panose="020B0604020202020204" pitchFamily="34" charset="0"/>
              </a:rPr>
              <a:t> Initiatives</a:t>
            </a:r>
            <a:endParaRPr lang="en-US" sz="3200" b="1" dirty="0">
              <a:solidFill>
                <a:srgbClr val="002D73"/>
              </a:solidFill>
              <a:latin typeface="Arial" panose="020B0604020202020204" pitchFamily="34" charset="0"/>
              <a:cs typeface="Arial" panose="020B0604020202020204" pitchFamily="34" charset="0"/>
            </a:endParaRPr>
          </a:p>
        </p:txBody>
      </p:sp>
      <p:sp>
        <p:nvSpPr>
          <p:cNvPr id="12" name="TextBox 11"/>
          <p:cNvSpPr txBox="1"/>
          <p:nvPr/>
        </p:nvSpPr>
        <p:spPr>
          <a:xfrm>
            <a:off x="152400" y="1352550"/>
            <a:ext cx="8763000" cy="3785652"/>
          </a:xfrm>
          <a:prstGeom prst="rect">
            <a:avLst/>
          </a:prstGeom>
          <a:noFill/>
          <a:ln>
            <a:noFill/>
          </a:ln>
        </p:spPr>
        <p:txBody>
          <a:bodyPr wrap="square" rtlCol="0">
            <a:spAutoFit/>
          </a:bodyPr>
          <a:lstStyle/>
          <a:p>
            <a:pPr marL="342900" indent="-342900">
              <a:buFont typeface="Arial" panose="020B0604020202020204" pitchFamily="34" charset="0"/>
              <a:buChar char="•"/>
            </a:pPr>
            <a:r>
              <a:rPr lang="en-US" sz="2400" dirty="0" smtClean="0">
                <a:solidFill>
                  <a:srgbClr val="646569"/>
                </a:solidFill>
                <a:latin typeface="Arial" panose="020B0604020202020204" pitchFamily="34" charset="0"/>
                <a:cs typeface="Arial" panose="020B0604020202020204" pitchFamily="34" charset="0"/>
              </a:rPr>
              <a:t>Upcoming ZEV rebate</a:t>
            </a:r>
          </a:p>
          <a:p>
            <a:pPr marL="342900" indent="-342900">
              <a:buFont typeface="Arial" panose="020B0604020202020204" pitchFamily="34" charset="0"/>
              <a:buChar char="•"/>
            </a:pPr>
            <a:r>
              <a:rPr lang="en-US" sz="2400" dirty="0" err="1" smtClean="0">
                <a:solidFill>
                  <a:srgbClr val="646569"/>
                </a:solidFill>
                <a:latin typeface="Arial" panose="020B0604020202020204" pitchFamily="34" charset="0"/>
                <a:cs typeface="Arial" panose="020B0604020202020204" pitchFamily="34" charset="0"/>
              </a:rPr>
              <a:t>ChargeNY</a:t>
            </a:r>
            <a:r>
              <a:rPr lang="en-US" sz="2400" dirty="0" smtClean="0">
                <a:solidFill>
                  <a:srgbClr val="646569"/>
                </a:solidFill>
                <a:latin typeface="Arial" panose="020B0604020202020204" pitchFamily="34" charset="0"/>
                <a:cs typeface="Arial" panose="020B0604020202020204" pitchFamily="34" charset="0"/>
              </a:rPr>
              <a:t> Website &amp; EV Calculator</a:t>
            </a:r>
            <a:endParaRPr lang="en-US" sz="2400" dirty="0">
              <a:solidFill>
                <a:srgbClr val="646569"/>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646569"/>
                </a:solidFill>
                <a:latin typeface="Arial" panose="020B0604020202020204" pitchFamily="34" charset="0"/>
                <a:cs typeface="Arial" panose="020B0604020202020204" pitchFamily="34" charset="0"/>
              </a:rPr>
              <a:t>EV </a:t>
            </a:r>
            <a:r>
              <a:rPr lang="en-US" sz="2400" dirty="0">
                <a:solidFill>
                  <a:srgbClr val="646569"/>
                </a:solidFill>
                <a:latin typeface="Arial" panose="020B0604020202020204" pitchFamily="34" charset="0"/>
                <a:cs typeface="Arial" panose="020B0604020202020204" pitchFamily="34" charset="0"/>
              </a:rPr>
              <a:t>Truck Voucher Incentive Program </a:t>
            </a:r>
          </a:p>
          <a:p>
            <a:pPr marL="342900" indent="-342900">
              <a:buFont typeface="Arial" panose="020B0604020202020204" pitchFamily="34" charset="0"/>
              <a:buChar char="•"/>
            </a:pPr>
            <a:r>
              <a:rPr lang="en-US" sz="2400" dirty="0" smtClean="0">
                <a:solidFill>
                  <a:srgbClr val="646569"/>
                </a:solidFill>
                <a:latin typeface="Arial" panose="020B0604020202020204" pitchFamily="34" charset="0"/>
                <a:cs typeface="Arial" panose="020B0604020202020204" pitchFamily="34" charset="0"/>
              </a:rPr>
              <a:t>Charging Station Deployments and </a:t>
            </a:r>
            <a:r>
              <a:rPr lang="en-US" sz="2400" dirty="0">
                <a:solidFill>
                  <a:srgbClr val="646569"/>
                </a:solidFill>
                <a:latin typeface="Arial" panose="020B0604020202020204" pitchFamily="34" charset="0"/>
                <a:cs typeface="Arial" panose="020B0604020202020204" pitchFamily="34" charset="0"/>
              </a:rPr>
              <a:t>Purchasing Collaborative</a:t>
            </a:r>
          </a:p>
          <a:p>
            <a:pPr marL="342900" indent="-342900">
              <a:buFont typeface="Arial" panose="020B0604020202020204" pitchFamily="34" charset="0"/>
              <a:buChar char="•"/>
            </a:pPr>
            <a:r>
              <a:rPr lang="en-US" sz="2400" dirty="0" smtClean="0">
                <a:solidFill>
                  <a:srgbClr val="646569"/>
                </a:solidFill>
                <a:latin typeface="Arial" panose="020B0604020202020204" pitchFamily="34" charset="0"/>
                <a:cs typeface="Arial" panose="020B0604020202020204" pitchFamily="34" charset="0"/>
              </a:rPr>
              <a:t>PEV-Enabling </a:t>
            </a:r>
            <a:r>
              <a:rPr lang="en-US" sz="2400" dirty="0">
                <a:solidFill>
                  <a:srgbClr val="646569"/>
                </a:solidFill>
                <a:latin typeface="Arial" panose="020B0604020202020204" pitchFamily="34" charset="0"/>
                <a:cs typeface="Arial" panose="020B0604020202020204" pitchFamily="34" charset="0"/>
              </a:rPr>
              <a:t>Technology Demonstration </a:t>
            </a:r>
            <a:r>
              <a:rPr lang="en-US" sz="2400" dirty="0" smtClean="0">
                <a:solidFill>
                  <a:srgbClr val="646569"/>
                </a:solidFill>
                <a:latin typeface="Arial" panose="020B0604020202020204" pitchFamily="34" charset="0"/>
                <a:cs typeface="Arial" panose="020B0604020202020204" pitchFamily="34" charset="0"/>
              </a:rPr>
              <a:t>Program</a:t>
            </a:r>
          </a:p>
          <a:p>
            <a:pPr marL="342900" indent="-342900">
              <a:buFont typeface="Arial" panose="020B0604020202020204" pitchFamily="34" charset="0"/>
              <a:buChar char="•"/>
            </a:pPr>
            <a:r>
              <a:rPr lang="en-US" sz="2400" dirty="0" smtClean="0">
                <a:solidFill>
                  <a:srgbClr val="646569"/>
                </a:solidFill>
                <a:latin typeface="Arial" panose="020B0604020202020204" pitchFamily="34" charset="0"/>
                <a:cs typeface="Arial" panose="020B0604020202020204" pitchFamily="34" charset="0"/>
              </a:rPr>
              <a:t>PEV Fleet Deployments </a:t>
            </a:r>
            <a:endParaRPr lang="en-US" sz="2400" dirty="0">
              <a:solidFill>
                <a:srgbClr val="646569"/>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rgbClr val="646569"/>
                </a:solidFill>
                <a:latin typeface="Arial" panose="020B0604020202020204" pitchFamily="34" charset="0"/>
                <a:cs typeface="Arial" panose="020B0604020202020204" pitchFamily="34" charset="0"/>
              </a:rPr>
              <a:t>Cleaner </a:t>
            </a:r>
            <a:r>
              <a:rPr lang="en-US" sz="2400" dirty="0">
                <a:solidFill>
                  <a:srgbClr val="646569"/>
                </a:solidFill>
                <a:latin typeface="Arial" panose="020B0604020202020204" pitchFamily="34" charset="0"/>
                <a:cs typeface="Arial" panose="020B0604020202020204" pitchFamily="34" charset="0"/>
              </a:rPr>
              <a:t>Greener Communities </a:t>
            </a:r>
            <a:r>
              <a:rPr lang="en-US" sz="2400" dirty="0" smtClean="0">
                <a:solidFill>
                  <a:srgbClr val="646569"/>
                </a:solidFill>
                <a:latin typeface="Arial" panose="020B0604020202020204" pitchFamily="34" charset="0"/>
                <a:cs typeface="Arial" panose="020B0604020202020204" pitchFamily="34" charset="0"/>
              </a:rPr>
              <a:t>Program</a:t>
            </a:r>
          </a:p>
          <a:p>
            <a:pPr marL="342900" indent="-342900">
              <a:buFont typeface="Arial" panose="020B0604020202020204" pitchFamily="34" charset="0"/>
              <a:buChar char="•"/>
            </a:pPr>
            <a:r>
              <a:rPr lang="en-US" sz="2400" dirty="0" smtClean="0">
                <a:solidFill>
                  <a:srgbClr val="646569"/>
                </a:solidFill>
                <a:latin typeface="Arial" panose="020B0604020202020204" pitchFamily="34" charset="0"/>
                <a:cs typeface="Arial" panose="020B0604020202020204" pitchFamily="34" charset="0"/>
              </a:rPr>
              <a:t>Transportation </a:t>
            </a:r>
            <a:r>
              <a:rPr lang="en-US" sz="2400" dirty="0">
                <a:solidFill>
                  <a:srgbClr val="646569"/>
                </a:solidFill>
                <a:latin typeface="Arial" panose="020B0604020202020204" pitchFamily="34" charset="0"/>
                <a:cs typeface="Arial" panose="020B0604020202020204" pitchFamily="34" charset="0"/>
              </a:rPr>
              <a:t>and Climate Initiative’s </a:t>
            </a:r>
            <a:r>
              <a:rPr lang="en-US" sz="2400" dirty="0" smtClean="0">
                <a:solidFill>
                  <a:srgbClr val="646569"/>
                </a:solidFill>
                <a:latin typeface="Arial" panose="020B0604020202020204" pitchFamily="34" charset="0"/>
                <a:cs typeface="Arial" panose="020B0604020202020204" pitchFamily="34" charset="0"/>
              </a:rPr>
              <a:t>EV </a:t>
            </a:r>
            <a:r>
              <a:rPr lang="en-US" sz="2400" dirty="0">
                <a:solidFill>
                  <a:srgbClr val="646569"/>
                </a:solidFill>
                <a:latin typeface="Arial" panose="020B0604020202020204" pitchFamily="34" charset="0"/>
                <a:cs typeface="Arial" panose="020B0604020202020204" pitchFamily="34" charset="0"/>
              </a:rPr>
              <a:t>Readiness Project</a:t>
            </a:r>
          </a:p>
          <a:p>
            <a:pPr marL="342900" indent="-342900">
              <a:buFont typeface="Arial" panose="020B0604020202020204" pitchFamily="34" charset="0"/>
              <a:buChar char="•"/>
            </a:pPr>
            <a:r>
              <a:rPr lang="en-US" sz="2400" dirty="0">
                <a:solidFill>
                  <a:srgbClr val="646569"/>
                </a:solidFill>
                <a:latin typeface="Arial" panose="020B0604020202020204" pitchFamily="34" charset="0"/>
                <a:cs typeface="Arial" panose="020B0604020202020204" pitchFamily="34" charset="0"/>
              </a:rPr>
              <a:t>Multi-State ZEV MOU</a:t>
            </a:r>
          </a:p>
          <a:p>
            <a:pPr marL="342900" indent="-342900">
              <a:buFont typeface="Arial" panose="020B0604020202020204" pitchFamily="34" charset="0"/>
              <a:buChar char="•"/>
            </a:pPr>
            <a:endParaRPr lang="en-US" sz="2400" dirty="0">
              <a:solidFill>
                <a:srgbClr val="646569"/>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190012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Arial" panose="020B0604020202020204" pitchFamily="34" charset="0"/>
                <a:cs typeface="Arial" panose="020B0604020202020204" pitchFamily="34" charset="0"/>
              </a:rPr>
              <a:t>Charging Station Deployments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387475"/>
            <a:ext cx="8229600" cy="3317875"/>
          </a:xfrm>
        </p:spPr>
        <p:txBody>
          <a:bodyPr>
            <a:normAutofit fontScale="62500" lnSpcReduction="20000"/>
          </a:bodyPr>
          <a:lstStyle/>
          <a:p>
            <a:pPr>
              <a:lnSpc>
                <a:spcPct val="120000"/>
              </a:lnSpc>
              <a:spcBef>
                <a:spcPts val="600"/>
              </a:spcBef>
            </a:pPr>
            <a:r>
              <a:rPr lang="en-US" dirty="0" smtClean="0"/>
              <a:t>Installed over 700 charging stations to date</a:t>
            </a:r>
          </a:p>
          <a:p>
            <a:pPr lvl="1">
              <a:lnSpc>
                <a:spcPct val="120000"/>
              </a:lnSpc>
              <a:spcBef>
                <a:spcPts val="600"/>
              </a:spcBef>
            </a:pPr>
            <a:r>
              <a:rPr lang="en-US" dirty="0" smtClean="0"/>
              <a:t>Collecting usage data, published on </a:t>
            </a:r>
            <a:r>
              <a:rPr lang="en-US" dirty="0" err="1" smtClean="0"/>
              <a:t>ChargeNY</a:t>
            </a:r>
            <a:r>
              <a:rPr lang="en-US" dirty="0" smtClean="0"/>
              <a:t> website</a:t>
            </a:r>
          </a:p>
          <a:p>
            <a:pPr>
              <a:lnSpc>
                <a:spcPct val="120000"/>
              </a:lnSpc>
              <a:spcBef>
                <a:spcPts val="600"/>
              </a:spcBef>
            </a:pPr>
            <a:r>
              <a:rPr lang="en-US" dirty="0" smtClean="0"/>
              <a:t>New York State Tax Credit</a:t>
            </a:r>
          </a:p>
          <a:p>
            <a:pPr lvl="1">
              <a:lnSpc>
                <a:spcPct val="120000"/>
              </a:lnSpc>
              <a:spcBef>
                <a:spcPts val="600"/>
              </a:spcBef>
            </a:pPr>
            <a:r>
              <a:rPr lang="en-US" dirty="0" smtClean="0"/>
              <a:t>50% up to $5,000 per installation (public and workplace charging) </a:t>
            </a:r>
          </a:p>
          <a:p>
            <a:pPr>
              <a:lnSpc>
                <a:spcPct val="120000"/>
              </a:lnSpc>
              <a:spcBef>
                <a:spcPts val="600"/>
              </a:spcBef>
            </a:pPr>
            <a:r>
              <a:rPr lang="en-US" dirty="0" smtClean="0"/>
              <a:t>Cleaner, Greener Communities projects – over 200 </a:t>
            </a:r>
            <a:r>
              <a:rPr lang="en-US" dirty="0" err="1" smtClean="0"/>
              <a:t>add’l</a:t>
            </a:r>
            <a:r>
              <a:rPr lang="en-US" dirty="0" smtClean="0"/>
              <a:t> stations </a:t>
            </a:r>
          </a:p>
          <a:p>
            <a:pPr>
              <a:lnSpc>
                <a:spcPct val="120000"/>
              </a:lnSpc>
              <a:spcBef>
                <a:spcPts val="600"/>
              </a:spcBef>
            </a:pPr>
            <a:r>
              <a:rPr lang="en-US" dirty="0" smtClean="0"/>
              <a:t>Upcoming NYSDEC program for municipal charging stations</a:t>
            </a:r>
          </a:p>
          <a:p>
            <a:pPr>
              <a:lnSpc>
                <a:spcPct val="120000"/>
              </a:lnSpc>
              <a:spcBef>
                <a:spcPts val="600"/>
              </a:spcBef>
            </a:pPr>
            <a:r>
              <a:rPr lang="en-US" dirty="0" smtClean="0"/>
              <a:t>Upcoming program to establish purchasing collaborative for charging stations, including targeted additional incentives</a:t>
            </a:r>
          </a:p>
          <a:p>
            <a:pPr lvl="1"/>
            <a:endParaRPr lang="en-US" dirty="0"/>
          </a:p>
        </p:txBody>
      </p:sp>
    </p:spTree>
    <p:extLst>
      <p:ext uri="{BB962C8B-B14F-4D97-AF65-F5344CB8AC3E}">
        <p14:creationId xmlns:p14="http://schemas.microsoft.com/office/powerpoint/2010/main" val="2616933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Arial" panose="020B0604020202020204" pitchFamily="34" charset="0"/>
                <a:cs typeface="Arial" panose="020B0604020202020204" pitchFamily="34" charset="0"/>
              </a:rPr>
              <a:t>EV-Enabling Technology Demonstrations</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lnSpcReduction="20000"/>
          </a:bodyPr>
          <a:lstStyle/>
          <a:p>
            <a:r>
              <a:rPr lang="en-US" dirty="0" smtClean="0"/>
              <a:t>Funding studies and demos to help overcome market barriers to broader EV adoption </a:t>
            </a:r>
          </a:p>
          <a:p>
            <a:r>
              <a:rPr lang="en-US" dirty="0" smtClean="0"/>
              <a:t>Researching new technologies, strategies, and policies</a:t>
            </a:r>
          </a:p>
          <a:p>
            <a:r>
              <a:rPr lang="en-US" dirty="0" smtClean="0"/>
              <a:t>Many projects focused on vehicle-grid interactions</a:t>
            </a:r>
          </a:p>
          <a:p>
            <a:r>
              <a:rPr lang="en-US" dirty="0" smtClean="0"/>
              <a:t>New solicitation upcoming in 2017</a:t>
            </a:r>
            <a:endParaRPr lang="en-US" dirty="0"/>
          </a:p>
        </p:txBody>
      </p:sp>
    </p:spTree>
    <p:extLst>
      <p:ext uri="{BB962C8B-B14F-4D97-AF65-F5344CB8AC3E}">
        <p14:creationId xmlns:p14="http://schemas.microsoft.com/office/powerpoint/2010/main" val="396758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Arial" panose="020B0604020202020204" pitchFamily="34" charset="0"/>
                <a:cs typeface="Arial" panose="020B0604020202020204" pitchFamily="34" charset="0"/>
              </a:rPr>
              <a:t>Multi-State ZEV MOU</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defRPr/>
            </a:pPr>
            <a:r>
              <a:rPr lang="en-US" dirty="0" smtClean="0"/>
              <a:t>In October 2013, Gov. Cuomo and seven other governors (CA, CT, MA, MD, OR, RI, VT) signed an MOU agreeing to cooperate to expedite the deployment of zero emission vehicles (EVs and fuel cell vehicles)</a:t>
            </a:r>
          </a:p>
          <a:p>
            <a:pPr>
              <a:defRPr/>
            </a:pPr>
            <a:r>
              <a:rPr lang="en-US" dirty="0" smtClean="0"/>
              <a:t>Agency staff developed an action plan, which includes incentives, collaborative programs and research</a:t>
            </a:r>
          </a:p>
          <a:p>
            <a:pPr>
              <a:defRPr/>
            </a:pPr>
            <a:r>
              <a:rPr lang="en-US" dirty="0" smtClean="0"/>
              <a:t>Focus areas include marketing, incentives, fleets, infrastructure planning and regulation, signage, and workplace charging</a:t>
            </a:r>
          </a:p>
          <a:p>
            <a:pPr>
              <a:defRPr/>
            </a:pPr>
            <a:r>
              <a:rPr lang="en-US" dirty="0" smtClean="0"/>
              <a:t>NYS is implementing elements for our state</a:t>
            </a:r>
          </a:p>
          <a:p>
            <a:endParaRPr lang="en-US" dirty="0"/>
          </a:p>
        </p:txBody>
      </p:sp>
    </p:spTree>
    <p:extLst>
      <p:ext uri="{BB962C8B-B14F-4D97-AF65-F5344CB8AC3E}">
        <p14:creationId xmlns:p14="http://schemas.microsoft.com/office/powerpoint/2010/main" val="7043241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sz="3200" b="1" dirty="0" smtClean="0">
                <a:latin typeface="Arial" panose="020B0604020202020204" pitchFamily="34" charset="0"/>
                <a:cs typeface="Arial" panose="020B0604020202020204" pitchFamily="34" charset="0"/>
              </a:rPr>
              <a:t>Utility-Related Research</a:t>
            </a:r>
            <a:endParaRPr lang="en-US" sz="32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7500" lnSpcReduction="20000"/>
          </a:bodyPr>
          <a:lstStyle/>
          <a:p>
            <a:pPr>
              <a:defRPr/>
            </a:pPr>
            <a:r>
              <a:rPr lang="en-US" i="1" dirty="0" smtClean="0"/>
              <a:t>Pricing Strategies to Reduce Grid Impacts for Residential Charging </a:t>
            </a:r>
            <a:r>
              <a:rPr lang="en-US" dirty="0" smtClean="0"/>
              <a:t>- MJ Bradley </a:t>
            </a:r>
          </a:p>
          <a:p>
            <a:pPr>
              <a:defRPr/>
            </a:pPr>
            <a:r>
              <a:rPr lang="en-US" i="1" dirty="0" smtClean="0"/>
              <a:t>NYS Grid-Interactive Vehicle Roadmap </a:t>
            </a:r>
            <a:r>
              <a:rPr lang="en-US" dirty="0" smtClean="0"/>
              <a:t>- VEIC </a:t>
            </a:r>
          </a:p>
          <a:p>
            <a:pPr>
              <a:defRPr/>
            </a:pPr>
            <a:r>
              <a:rPr lang="en-US" i="1" dirty="0" smtClean="0"/>
              <a:t>Options for Reducing DCFC Demand Charges</a:t>
            </a:r>
            <a:r>
              <a:rPr lang="en-US" dirty="0" smtClean="0"/>
              <a:t> - Energetics </a:t>
            </a:r>
          </a:p>
          <a:p>
            <a:pPr>
              <a:defRPr/>
            </a:pPr>
            <a:r>
              <a:rPr lang="en-US" i="1" dirty="0"/>
              <a:t>Smart Electric Vehicle </a:t>
            </a:r>
            <a:r>
              <a:rPr lang="en-US" i="1" dirty="0" smtClean="0"/>
              <a:t>Charging </a:t>
            </a:r>
            <a:r>
              <a:rPr lang="en-US" dirty="0" smtClean="0"/>
              <a:t>- Smarter Grid Solutions </a:t>
            </a:r>
          </a:p>
          <a:p>
            <a:pPr>
              <a:defRPr/>
            </a:pPr>
            <a:r>
              <a:rPr lang="en-US" i="1" dirty="0" smtClean="0"/>
              <a:t>EVSE Financing Options </a:t>
            </a:r>
            <a:r>
              <a:rPr lang="en-US" dirty="0" smtClean="0"/>
              <a:t>- Coalition for Green Capital </a:t>
            </a:r>
          </a:p>
        </p:txBody>
      </p:sp>
    </p:spTree>
    <p:extLst>
      <p:ext uri="{BB962C8B-B14F-4D97-AF65-F5344CB8AC3E}">
        <p14:creationId xmlns:p14="http://schemas.microsoft.com/office/powerpoint/2010/main" val="238733141"/>
      </p:ext>
    </p:extLst>
  </p:cSld>
  <p:clrMapOvr>
    <a:masterClrMapping/>
  </p:clrMapOvr>
</p:sld>
</file>

<file path=ppt/theme/theme1.xml><?xml version="1.0" encoding="utf-8"?>
<a:theme xmlns:a="http://schemas.openxmlformats.org/drawingml/2006/main" name="Cover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ection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tent Ma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ubCategory xmlns="a41925d7-6666-40fe-98b0-0e624a738239" xsi:nil="true"/>
    <Category xmlns="a41925d7-6666-40fe-98b0-0e624a738239">Marketing Templates</Category>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5C8BE364F35254ABCDA2CE23EE59FA1" ma:contentTypeVersion="3" ma:contentTypeDescription="Create a new document." ma:contentTypeScope="" ma:versionID="178091b6f26c3991f829d5e2a726ccbe">
  <xsd:schema xmlns:xsd="http://www.w3.org/2001/XMLSchema" xmlns:p="http://schemas.microsoft.com/office/2006/metadata/properties" xmlns:ns2="a41925d7-6666-40fe-98b0-0e624a738239" targetNamespace="http://schemas.microsoft.com/office/2006/metadata/properties" ma:root="true" ma:fieldsID="89ebab91e3e63f5e8553e64a7cdf70cf" ns2:_="">
    <xsd:import namespace="a41925d7-6666-40fe-98b0-0e624a738239"/>
    <xsd:element name="properties">
      <xsd:complexType>
        <xsd:sequence>
          <xsd:element name="documentManagement">
            <xsd:complexType>
              <xsd:all>
                <xsd:element ref="ns2:Category" minOccurs="0"/>
                <xsd:element ref="ns2:SubCategory" minOccurs="0"/>
              </xsd:all>
            </xsd:complexType>
          </xsd:element>
        </xsd:sequence>
      </xsd:complexType>
    </xsd:element>
  </xsd:schema>
  <xsd:schema xmlns:xsd="http://www.w3.org/2001/XMLSchema" xmlns:dms="http://schemas.microsoft.com/office/2006/documentManagement/types" targetNamespace="a41925d7-6666-40fe-98b0-0e624a738239" elementFormDefault="qualified">
    <xsd:import namespace="http://schemas.microsoft.com/office/2006/documentManagement/types"/>
    <xsd:element name="Category" ma:index="8" nillable="true" ma:displayName="Category" ma:format="Dropdown" ma:internalName="Category">
      <xsd:simpleType>
        <xsd:restriction base="dms:Choice">
          <xsd:enumeration value="Marketing Templates"/>
          <xsd:enumeration value="Marketing Forms"/>
          <xsd:enumeration value="Marketing Resources"/>
          <xsd:enumeration value="Blank PowerPoint Templates"/>
          <xsd:enumeration value="Pre-built PowerPoint Presentation Library"/>
          <xsd:enumeration value="Foundational Documents"/>
        </xsd:restriction>
      </xsd:simpleType>
    </xsd:element>
    <xsd:element name="SubCategory" ma:index="9" nillable="true" ma:displayName="SubCategory" ma:format="Dropdown" ma:internalName="SubCategory">
      <xsd:simpleType>
        <xsd:restriction base="dms:Choice">
          <xsd:enumeration value="Project Success Highlight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9EE09270-68C1-4C64-B21D-2AA5BF5E378B}">
  <ds:schemaRefs>
    <ds:schemaRef ds:uri="http://schemas.microsoft.com/sharepoint/v3/contenttype/forms"/>
  </ds:schemaRefs>
</ds:datastoreItem>
</file>

<file path=customXml/itemProps2.xml><?xml version="1.0" encoding="utf-8"?>
<ds:datastoreItem xmlns:ds="http://schemas.openxmlformats.org/officeDocument/2006/customXml" ds:itemID="{604861CA-5DD2-44F8-8780-9628548221F3}">
  <ds:schemaRefs>
    <ds:schemaRef ds:uri="http://schemas.microsoft.com/office/2006/metadata/properties"/>
    <ds:schemaRef ds:uri="http://schemas.microsoft.com/office/2006/documentManagement/types"/>
    <ds:schemaRef ds:uri="http://purl.org/dc/elements/1.1/"/>
    <ds:schemaRef ds:uri="http://purl.org/dc/dcmitype/"/>
    <ds:schemaRef ds:uri="http://purl.org/dc/terms/"/>
    <ds:schemaRef ds:uri="http://schemas.openxmlformats.org/package/2006/metadata/core-properties"/>
    <ds:schemaRef ds:uri="a41925d7-6666-40fe-98b0-0e624a738239"/>
    <ds:schemaRef ds:uri="http://www.w3.org/XML/1998/namespace"/>
    <ds:schemaRef ds:uri="http://schemas.microsoft.com/office/infopath/2007/PartnerControls"/>
  </ds:schemaRefs>
</ds:datastoreItem>
</file>

<file path=customXml/itemProps3.xml><?xml version="1.0" encoding="utf-8"?>
<ds:datastoreItem xmlns:ds="http://schemas.openxmlformats.org/officeDocument/2006/customXml" ds:itemID="{8ECE64E1-E1B1-4064-800F-25B231D8C5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1925d7-6666-40fe-98b0-0e624a738239"/>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6288</TotalTime>
  <Words>459</Words>
  <Application>Microsoft Office PowerPoint</Application>
  <PresentationFormat>On-screen Show (16:9)</PresentationFormat>
  <Paragraphs>72</Paragraphs>
  <Slides>11</Slides>
  <Notes>8</Notes>
  <HiddenSlides>0</HiddenSlides>
  <MMClips>0</MMClips>
  <ScaleCrop>false</ScaleCrop>
  <HeadingPairs>
    <vt:vector size="6" baseType="variant">
      <vt:variant>
        <vt:lpstr>Fonts Used</vt:lpstr>
      </vt:variant>
      <vt:variant>
        <vt:i4>2</vt:i4>
      </vt:variant>
      <vt:variant>
        <vt:lpstr>Theme</vt:lpstr>
      </vt:variant>
      <vt:variant>
        <vt:i4>4</vt:i4>
      </vt:variant>
      <vt:variant>
        <vt:lpstr>Slide Titles</vt:lpstr>
      </vt:variant>
      <vt:variant>
        <vt:i4>11</vt:i4>
      </vt:variant>
    </vt:vector>
  </HeadingPairs>
  <TitlesOfParts>
    <vt:vector size="17" baseType="lpstr">
      <vt:lpstr>Arial</vt:lpstr>
      <vt:lpstr>Calibri</vt:lpstr>
      <vt:lpstr>Cover Master</vt:lpstr>
      <vt:lpstr>Section Master</vt:lpstr>
      <vt:lpstr>Content Master</vt:lpstr>
      <vt:lpstr>2_Custom Design</vt:lpstr>
      <vt:lpstr>PowerPoint Presentation</vt:lpstr>
      <vt:lpstr>PowerPoint Presentation</vt:lpstr>
      <vt:lpstr>ChargeNY</vt:lpstr>
      <vt:lpstr>Progress To Date</vt:lpstr>
      <vt:lpstr>PowerPoint Presentation</vt:lpstr>
      <vt:lpstr>Charging Station Deployments</vt:lpstr>
      <vt:lpstr>EV-Enabling Technology Demonstrations</vt:lpstr>
      <vt:lpstr>Multi-State ZEV MOU</vt:lpstr>
      <vt:lpstr>Utility-Related Research</vt:lpstr>
      <vt:lpstr>Utility-Related Research</vt:lpstr>
      <vt:lpstr>For More Information</vt:lpstr>
    </vt:vector>
  </TitlesOfParts>
  <Company>New York State - Office of General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NYSERDA - White Background</dc:title>
  <dc:creator>Warner, Jennifer</dc:creator>
  <cp:lastModifiedBy>Adam Ruder</cp:lastModifiedBy>
  <cp:revision>130</cp:revision>
  <dcterms:created xsi:type="dcterms:W3CDTF">2014-12-09T18:34:34Z</dcterms:created>
  <dcterms:modified xsi:type="dcterms:W3CDTF">2016-08-15T14:34:47Z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0x010100E5C8BE364F35254ABCDA2CE23EE59FA1</vt:lpwstr>
  </property>
</Properties>
</file>