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sldIdLst>
    <p:sldId id="281" r:id="rId2"/>
    <p:sldId id="283" r:id="rId3"/>
    <p:sldId id="284" r:id="rId4"/>
    <p:sldId id="280" r:id="rId5"/>
    <p:sldId id="282" r:id="rId6"/>
    <p:sldId id="259" r:id="rId7"/>
    <p:sldId id="270" r:id="rId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52"/>
    <a:srgbClr val="029158"/>
    <a:srgbClr val="17B15C"/>
    <a:srgbClr val="003E26"/>
    <a:srgbClr val="31D545"/>
    <a:srgbClr val="EDBE13"/>
    <a:srgbClr val="16AB62"/>
    <a:srgbClr val="FEA708"/>
    <a:srgbClr val="1C9F4F"/>
    <a:srgbClr val="475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94" autoAdjust="0"/>
    <p:restoredTop sz="96879" autoAdjust="0"/>
  </p:normalViewPr>
  <p:slideViewPr>
    <p:cSldViewPr>
      <p:cViewPr varScale="1">
        <p:scale>
          <a:sx n="85" d="100"/>
          <a:sy n="85" d="100"/>
        </p:scale>
        <p:origin x="1027"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D837ACF0-AF6C-4809-BE2A-F2DD6D0A9F49}" type="datetimeFigureOut">
              <a:rPr lang="en-US" smtClean="0"/>
              <a:pPr/>
              <a:t>7/12/2016</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643B9975-56A5-4F18-8D35-3E2FD7EF5EC1}" type="slidenum">
              <a:rPr lang="en-US" smtClean="0"/>
              <a:pPr/>
              <a:t>‹#›</a:t>
            </a:fld>
            <a:endParaRPr lang="en-US" dirty="0"/>
          </a:p>
        </p:txBody>
      </p:sp>
    </p:spTree>
    <p:extLst>
      <p:ext uri="{BB962C8B-B14F-4D97-AF65-F5344CB8AC3E}">
        <p14:creationId xmlns:p14="http://schemas.microsoft.com/office/powerpoint/2010/main" val="2621948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C Standard Titl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72200" y="4057149"/>
            <a:ext cx="1981200" cy="286251"/>
          </a:xfrm>
        </p:spPr>
        <p:txBody>
          <a:bodyPr/>
          <a:lstStyle>
            <a:lvl1pPr marL="0" indent="0" algn="r">
              <a:buNone/>
              <a:defRPr>
                <a:solidFill>
                  <a:srgbClr val="808080"/>
                </a:solidFill>
              </a:defRPr>
            </a:lvl1pPr>
            <a:lvl2pPr marL="285750" indent="0">
              <a:buNone/>
              <a:defRPr/>
            </a:lvl2pPr>
          </a:lstStyle>
          <a:p>
            <a:pPr algn="r"/>
            <a:r>
              <a:rPr lang="en-US" sz="1400" b="0" i="0" dirty="0" smtClean="0">
                <a:solidFill>
                  <a:schemeClr val="tx2">
                    <a:lumMod val="50000"/>
                    <a:lumOff val="50000"/>
                  </a:schemeClr>
                </a:solidFill>
                <a:latin typeface="Apercu Bold"/>
                <a:cs typeface="Apercu Bold"/>
              </a:rPr>
              <a:t>Date XX, XXXX</a:t>
            </a:r>
            <a:endParaRPr lang="en-US" sz="1400" b="0" i="0" dirty="0">
              <a:solidFill>
                <a:schemeClr val="tx2">
                  <a:lumMod val="50000"/>
                  <a:lumOff val="50000"/>
                </a:schemeClr>
              </a:solidFill>
              <a:latin typeface="Apercu Bold"/>
              <a:cs typeface="Apercu Bold"/>
            </a:endParaRPr>
          </a:p>
        </p:txBody>
      </p:sp>
      <p:pic>
        <p:nvPicPr>
          <p:cNvPr id="6" name="Picture 5" descr="forest_green_logo.ai"/>
          <p:cNvPicPr>
            <a:picLocks noChangeAspect="1"/>
          </p:cNvPicPr>
          <p:nvPr userDrawn="1"/>
        </p:nvPicPr>
        <p:blipFill rotWithShape="1">
          <a:blip r:embed="rId2">
            <a:extLst>
              <a:ext uri="{28A0092B-C50C-407E-A947-70E740481C1C}">
                <a14:useLocalDpi xmlns:a14="http://schemas.microsoft.com/office/drawing/2010/main" val="0"/>
              </a:ext>
            </a:extLst>
          </a:blip>
          <a:srcRect l="27762" t="39704" r="29424" b="43555"/>
          <a:stretch/>
        </p:blipFill>
        <p:spPr>
          <a:xfrm>
            <a:off x="6019802" y="2209801"/>
            <a:ext cx="2133599" cy="644644"/>
          </a:xfrm>
          <a:prstGeom prst="rect">
            <a:avLst/>
          </a:prstGeom>
        </p:spPr>
      </p:pic>
      <p:sp>
        <p:nvSpPr>
          <p:cNvPr id="10" name="Text Placeholder 9"/>
          <p:cNvSpPr>
            <a:spLocks noGrp="1"/>
          </p:cNvSpPr>
          <p:nvPr>
            <p:ph type="body" sz="quarter" idx="11" hasCustomPrompt="1"/>
          </p:nvPr>
        </p:nvSpPr>
        <p:spPr>
          <a:xfrm>
            <a:off x="4876800" y="3429001"/>
            <a:ext cx="3276600" cy="515252"/>
          </a:xfrm>
        </p:spPr>
        <p:txBody>
          <a:bodyPr>
            <a:normAutofit/>
          </a:bodyPr>
          <a:lstStyle>
            <a:lvl1pPr marL="0" indent="0" algn="r">
              <a:buNone/>
              <a:defRPr sz="2400" baseline="0">
                <a:solidFill>
                  <a:schemeClr val="accent4"/>
                </a:solidFill>
              </a:defRPr>
            </a:lvl1pPr>
          </a:lstStyle>
          <a:p>
            <a:pPr lvl="0"/>
            <a:r>
              <a:rPr lang="en-US" dirty="0" smtClean="0"/>
              <a:t>Presentation Title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descr="bg.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12778"/>
          <a:stretch/>
        </p:blipFill>
        <p:spPr>
          <a:xfrm>
            <a:off x="0" y="0"/>
            <a:ext cx="9144000" cy="6248400"/>
          </a:xfrm>
          <a:prstGeom prst="rect">
            <a:avLst/>
          </a:prstGeom>
        </p:spPr>
      </p:pic>
      <p:sp>
        <p:nvSpPr>
          <p:cNvPr id="4" name="Title 1"/>
          <p:cNvSpPr>
            <a:spLocks noGrp="1"/>
          </p:cNvSpPr>
          <p:nvPr>
            <p:ph type="title"/>
          </p:nvPr>
        </p:nvSpPr>
        <p:spPr>
          <a:xfrm>
            <a:off x="457200" y="304800"/>
            <a:ext cx="8229600" cy="762000"/>
          </a:xfrm>
        </p:spPr>
        <p:txBody>
          <a:bodyPr>
            <a:normAutofit/>
          </a:bodyPr>
          <a:lstStyle>
            <a:lvl1pPr>
              <a:defRPr sz="2800" b="0" i="0">
                <a:solidFill>
                  <a:srgbClr val="029158"/>
                </a:solidFill>
                <a:latin typeface="Apercu Bold"/>
                <a:cs typeface="Apercu Bold"/>
              </a:defRPr>
            </a:lvl1pPr>
          </a:lstStyle>
          <a:p>
            <a:r>
              <a:rPr lang="en-US" smtClean="0"/>
              <a:t>Click to edit Master title style</a:t>
            </a:r>
            <a:endParaRPr lang="en-US" dirty="0"/>
          </a:p>
        </p:txBody>
      </p:sp>
      <p:pic>
        <p:nvPicPr>
          <p:cNvPr id="10" name="Picture 9" descr="forest_green_logo.ai"/>
          <p:cNvPicPr>
            <a:picLocks noChangeAspect="1"/>
          </p:cNvPicPr>
          <p:nvPr userDrawn="1"/>
        </p:nvPicPr>
        <p:blipFill rotWithShape="1">
          <a:blip r:embed="rId3" cstate="print">
            <a:extLst>
              <a:ext uri="{28A0092B-C50C-407E-A947-70E740481C1C}">
                <a14:useLocalDpi xmlns:a14="http://schemas.microsoft.com/office/drawing/2010/main" val="0"/>
              </a:ext>
            </a:extLst>
          </a:blip>
          <a:srcRect l="27762" t="39704" r="29424" b="43555"/>
          <a:stretch/>
        </p:blipFill>
        <p:spPr>
          <a:xfrm>
            <a:off x="7982795" y="6400800"/>
            <a:ext cx="1008807" cy="304800"/>
          </a:xfrm>
          <a:prstGeom prst="rect">
            <a:avLst/>
          </a:prstGeom>
        </p:spPr>
      </p:pic>
      <p:sp>
        <p:nvSpPr>
          <p:cNvPr id="6" name="Picture Placeholder 5"/>
          <p:cNvSpPr>
            <a:spLocks noGrp="1"/>
          </p:cNvSpPr>
          <p:nvPr>
            <p:ph type="pic" sz="quarter" idx="10"/>
          </p:nvPr>
        </p:nvSpPr>
        <p:spPr>
          <a:xfrm>
            <a:off x="457200" y="1066800"/>
            <a:ext cx="8229600" cy="4876800"/>
          </a:xfrm>
        </p:spPr>
        <p:txBody>
          <a:bodyPr/>
          <a:lstStyle/>
          <a:p>
            <a:r>
              <a:rPr lang="en-US" smtClean="0"/>
              <a:t>Click icon to add picture</a:t>
            </a:r>
            <a:endParaRPr lang="en-US"/>
          </a:p>
        </p:txBody>
      </p:sp>
    </p:spTree>
    <p:extLst>
      <p:ext uri="{BB962C8B-B14F-4D97-AF65-F5344CB8AC3E}">
        <p14:creationId xmlns:p14="http://schemas.microsoft.com/office/powerpoint/2010/main" val="1900185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0" y="3810000"/>
            <a:ext cx="2895600" cy="2209800"/>
          </a:xfrm>
        </p:spPr>
        <p:txBody>
          <a:bodyPr/>
          <a:lstStyle>
            <a:lvl1pPr>
              <a:defRPr>
                <a:solidFill>
                  <a:schemeClr val="accent5"/>
                </a:solidFill>
              </a:defRPr>
            </a:lvl1pPr>
          </a:lstStyle>
          <a:p>
            <a:r>
              <a:rPr lang="en-US" smtClean="0"/>
              <a:t>Click to edit Master title style</a:t>
            </a:r>
            <a:endParaRPr lang="en-US" dirty="0"/>
          </a:p>
        </p:txBody>
      </p:sp>
      <p:pic>
        <p:nvPicPr>
          <p:cNvPr id="6" name="Picture 5" descr="forest_green_logo.ai"/>
          <p:cNvPicPr>
            <a:picLocks noChangeAspect="1"/>
          </p:cNvPicPr>
          <p:nvPr userDrawn="1"/>
        </p:nvPicPr>
        <p:blipFill rotWithShape="1">
          <a:blip r:embed="rId2" cstate="print">
            <a:extLst>
              <a:ext uri="{28A0092B-C50C-407E-A947-70E740481C1C}">
                <a14:useLocalDpi xmlns:a14="http://schemas.microsoft.com/office/drawing/2010/main" val="0"/>
              </a:ext>
            </a:extLst>
          </a:blip>
          <a:srcRect l="27762" t="39704" r="29424" b="43555"/>
          <a:stretch/>
        </p:blipFill>
        <p:spPr>
          <a:xfrm>
            <a:off x="7982795" y="6400800"/>
            <a:ext cx="1008807" cy="304800"/>
          </a:xfrm>
          <a:prstGeom prst="rect">
            <a:avLst/>
          </a:prstGeom>
        </p:spPr>
      </p:pic>
    </p:spTree>
    <p:extLst>
      <p:ext uri="{BB962C8B-B14F-4D97-AF65-F5344CB8AC3E}">
        <p14:creationId xmlns:p14="http://schemas.microsoft.com/office/powerpoint/2010/main" val="4111054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0"/>
            <a:ext cx="8229600" cy="914400"/>
          </a:xfrm>
        </p:spPr>
        <p:txBody>
          <a:bodyPr/>
          <a:lstStyle>
            <a:lvl1pPr>
              <a:defRPr b="0" i="0">
                <a:solidFill>
                  <a:srgbClr val="FFFFFF"/>
                </a:solidFill>
                <a:latin typeface="Apercu Regular"/>
                <a:cs typeface="Apercu Regular"/>
              </a:defRPr>
            </a:lvl1pPr>
          </a:lstStyle>
          <a:p>
            <a:r>
              <a:rPr lang="en-US" smtClean="0"/>
              <a:t>Click to edit Master title style</a:t>
            </a:r>
            <a:endParaRPr lang="en-US" dirty="0"/>
          </a:p>
        </p:txBody>
      </p:sp>
      <p:pic>
        <p:nvPicPr>
          <p:cNvPr id="6" name="Picture 5" descr="SC-logo-light.eps"/>
          <p:cNvPicPr>
            <a:picLocks noChangeAspect="1"/>
          </p:cNvPicPr>
          <p:nvPr userDrawn="1"/>
        </p:nvPicPr>
        <p:blipFill rotWithShape="1">
          <a:blip r:embed="rId2" cstate="print">
            <a:extLst>
              <a:ext uri="{28A0092B-C50C-407E-A947-70E740481C1C}">
                <a14:useLocalDpi xmlns:a14="http://schemas.microsoft.com/office/drawing/2010/main" val="0"/>
              </a:ext>
            </a:extLst>
          </a:blip>
          <a:srcRect l="20045" t="22108" r="19123" b="19766"/>
          <a:stretch/>
        </p:blipFill>
        <p:spPr>
          <a:xfrm>
            <a:off x="7961670" y="6400802"/>
            <a:ext cx="1106130" cy="338487"/>
          </a:xfrm>
          <a:prstGeom prst="rect">
            <a:avLst/>
          </a:prstGeom>
        </p:spPr>
      </p:pic>
    </p:spTree>
    <p:extLst>
      <p:ext uri="{BB962C8B-B14F-4D97-AF65-F5344CB8AC3E}">
        <p14:creationId xmlns:p14="http://schemas.microsoft.com/office/powerpoint/2010/main" val="36953470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457200" y="5029200"/>
            <a:ext cx="8229600" cy="914400"/>
          </a:xfrm>
        </p:spPr>
        <p:txBody>
          <a:bodyPr/>
          <a:lstStyle>
            <a:lvl1pPr>
              <a:defRPr>
                <a:solidFill>
                  <a:srgbClr val="FFFFFF"/>
                </a:solidFill>
              </a:defRPr>
            </a:lvl1pPr>
          </a:lstStyle>
          <a:p>
            <a:r>
              <a:rPr lang="en-US" smtClean="0"/>
              <a:t>Click to edit Master title style</a:t>
            </a:r>
            <a:endParaRPr lang="en-US" dirty="0"/>
          </a:p>
        </p:txBody>
      </p:sp>
      <p:sp>
        <p:nvSpPr>
          <p:cNvPr id="6" name="TextBox 5"/>
          <p:cNvSpPr txBox="1"/>
          <p:nvPr userDrawn="1"/>
        </p:nvSpPr>
        <p:spPr>
          <a:xfrm>
            <a:off x="-1651000" y="1562100"/>
            <a:ext cx="184666" cy="369332"/>
          </a:xfrm>
          <a:prstGeom prst="rect">
            <a:avLst/>
          </a:prstGeom>
          <a:noFill/>
        </p:spPr>
        <p:txBody>
          <a:bodyPr wrap="none" rtlCol="0">
            <a:spAutoFit/>
          </a:bodyPr>
          <a:lstStyle/>
          <a:p>
            <a:endParaRPr lang="en-US" dirty="0"/>
          </a:p>
        </p:txBody>
      </p:sp>
      <p:pic>
        <p:nvPicPr>
          <p:cNvPr id="8" name="Picture 7" descr="SC-logo-light.eps"/>
          <p:cNvPicPr>
            <a:picLocks noChangeAspect="1"/>
          </p:cNvPicPr>
          <p:nvPr userDrawn="1"/>
        </p:nvPicPr>
        <p:blipFill rotWithShape="1">
          <a:blip r:embed="rId2" cstate="print">
            <a:extLst>
              <a:ext uri="{28A0092B-C50C-407E-A947-70E740481C1C}">
                <a14:useLocalDpi xmlns:a14="http://schemas.microsoft.com/office/drawing/2010/main" val="0"/>
              </a:ext>
            </a:extLst>
          </a:blip>
          <a:srcRect l="20045" t="22108" r="19123" b="19766"/>
          <a:stretch/>
        </p:blipFill>
        <p:spPr>
          <a:xfrm>
            <a:off x="7961670" y="6400802"/>
            <a:ext cx="1106130" cy="338487"/>
          </a:xfrm>
          <a:prstGeom prst="rect">
            <a:avLst/>
          </a:prstGeom>
        </p:spPr>
      </p:pic>
    </p:spTree>
    <p:extLst>
      <p:ext uri="{BB962C8B-B14F-4D97-AF65-F5344CB8AC3E}">
        <p14:creationId xmlns:p14="http://schemas.microsoft.com/office/powerpoint/2010/main" val="1387492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Page">
    <p:spTree>
      <p:nvGrpSpPr>
        <p:cNvPr id="1" name=""/>
        <p:cNvGrpSpPr/>
        <p:nvPr/>
      </p:nvGrpSpPr>
      <p:grpSpPr>
        <a:xfrm>
          <a:off x="0" y="0"/>
          <a:ext cx="0" cy="0"/>
          <a:chOff x="0" y="0"/>
          <a:chExt cx="0" cy="0"/>
        </a:xfrm>
      </p:grpSpPr>
      <p:pic>
        <p:nvPicPr>
          <p:cNvPr id="5" name="Picture 4" descr="forest_green_logo.ai"/>
          <p:cNvPicPr>
            <a:picLocks noChangeAspect="1"/>
          </p:cNvPicPr>
          <p:nvPr userDrawn="1"/>
        </p:nvPicPr>
        <p:blipFill rotWithShape="1">
          <a:blip r:embed="rId2">
            <a:extLst>
              <a:ext uri="{28A0092B-C50C-407E-A947-70E740481C1C}">
                <a14:useLocalDpi xmlns:a14="http://schemas.microsoft.com/office/drawing/2010/main" val="0"/>
              </a:ext>
            </a:extLst>
          </a:blip>
          <a:srcRect l="27762" t="39704" r="29424" b="43555"/>
          <a:stretch/>
        </p:blipFill>
        <p:spPr>
          <a:xfrm>
            <a:off x="5867402" y="2327157"/>
            <a:ext cx="2133599" cy="644644"/>
          </a:xfrm>
          <a:prstGeom prst="rect">
            <a:avLst/>
          </a:prstGeom>
        </p:spPr>
      </p:pic>
      <p:sp>
        <p:nvSpPr>
          <p:cNvPr id="6" name="Text Placeholder 9"/>
          <p:cNvSpPr>
            <a:spLocks noGrp="1"/>
          </p:cNvSpPr>
          <p:nvPr>
            <p:ph type="body" sz="quarter" idx="11" hasCustomPrompt="1"/>
          </p:nvPr>
        </p:nvSpPr>
        <p:spPr>
          <a:xfrm>
            <a:off x="4876800" y="3429001"/>
            <a:ext cx="3276600" cy="515252"/>
          </a:xfrm>
        </p:spPr>
        <p:txBody>
          <a:bodyPr>
            <a:normAutofit/>
          </a:bodyPr>
          <a:lstStyle>
            <a:lvl1pPr marL="0" indent="0" algn="r">
              <a:buNone/>
              <a:defRPr sz="2400" baseline="0">
                <a:solidFill>
                  <a:schemeClr val="accent4"/>
                </a:solidFill>
              </a:defRPr>
            </a:lvl1pPr>
          </a:lstStyle>
          <a:p>
            <a:pPr lvl="0"/>
            <a:r>
              <a:rPr lang="en-US" dirty="0" smtClean="0"/>
              <a:t>Thank you</a:t>
            </a:r>
            <a:endParaRPr lang="en-US" dirty="0"/>
          </a:p>
        </p:txBody>
      </p:sp>
    </p:spTree>
    <p:extLst>
      <p:ext uri="{BB962C8B-B14F-4D97-AF65-F5344CB8AC3E}">
        <p14:creationId xmlns:p14="http://schemas.microsoft.com/office/powerpoint/2010/main" val="368747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362200"/>
            <a:ext cx="9144000" cy="1752600"/>
          </a:xfrm>
        </p:spPr>
        <p:txBody>
          <a:bodyPr anchor="ctr">
            <a:normAutofit/>
          </a:bodyPr>
          <a:lstStyle>
            <a:lvl1pPr algn="ctr">
              <a:defRPr sz="4000" b="0" i="0">
                <a:solidFill>
                  <a:srgbClr val="029158"/>
                </a:solidFill>
                <a:latin typeface="Apercu Bold"/>
                <a:cs typeface="Apercu Bold"/>
              </a:defRPr>
            </a:lvl1pPr>
          </a:lstStyle>
          <a:p>
            <a:r>
              <a:rPr lang="en-US" dirty="0" smtClean="0"/>
              <a:t>Section Title</a:t>
            </a:r>
            <a:endParaRPr lang="en-US" dirty="0"/>
          </a:p>
        </p:txBody>
      </p:sp>
    </p:spTree>
    <p:extLst>
      <p:ext uri="{BB962C8B-B14F-4D97-AF65-F5344CB8AC3E}">
        <p14:creationId xmlns:p14="http://schemas.microsoft.com/office/powerpoint/2010/main" val="19400366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lvl1pPr>
              <a:defRPr sz="2800" b="0" i="0">
                <a:solidFill>
                  <a:srgbClr val="029158"/>
                </a:solidFill>
                <a:latin typeface="Apercu Bold"/>
                <a:cs typeface="Apercu Bold"/>
              </a:defRPr>
            </a:lvl1pPr>
          </a:lstStyle>
          <a:p>
            <a:r>
              <a:rPr lang="en-US" smtClean="0"/>
              <a:t>Click to edit Master title style</a:t>
            </a:r>
            <a:endParaRPr lang="en-US" dirty="0"/>
          </a:p>
        </p:txBody>
      </p:sp>
      <p:cxnSp>
        <p:nvCxnSpPr>
          <p:cNvPr id="4" name="Straight Connector 3"/>
          <p:cNvCxnSpPr/>
          <p:nvPr userDrawn="1"/>
        </p:nvCxnSpPr>
        <p:spPr>
          <a:xfrm>
            <a:off x="0" y="6248400"/>
            <a:ext cx="914400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pic>
        <p:nvPicPr>
          <p:cNvPr id="5" name="Picture 4" descr="forest_green_logo.ai"/>
          <p:cNvPicPr>
            <a:picLocks noChangeAspect="1"/>
          </p:cNvPicPr>
          <p:nvPr userDrawn="1"/>
        </p:nvPicPr>
        <p:blipFill rotWithShape="1">
          <a:blip r:embed="rId2" cstate="print">
            <a:extLst>
              <a:ext uri="{28A0092B-C50C-407E-A947-70E740481C1C}">
                <a14:useLocalDpi xmlns:a14="http://schemas.microsoft.com/office/drawing/2010/main" val="0"/>
              </a:ext>
            </a:extLst>
          </a:blip>
          <a:srcRect l="27762" t="39704" r="29424" b="43555"/>
          <a:stretch/>
        </p:blipFill>
        <p:spPr>
          <a:xfrm>
            <a:off x="7982795" y="6400800"/>
            <a:ext cx="1008807" cy="304800"/>
          </a:xfrm>
          <a:prstGeom prst="rect">
            <a:avLst/>
          </a:prstGeom>
        </p:spPr>
      </p:pic>
    </p:spTree>
    <p:extLst>
      <p:ext uri="{BB962C8B-B14F-4D97-AF65-F5344CB8AC3E}">
        <p14:creationId xmlns:p14="http://schemas.microsoft.com/office/powerpoint/2010/main" val="33591297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and Cop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lvl1pPr algn="l">
              <a:defRPr b="0" i="0">
                <a:solidFill>
                  <a:srgbClr val="029158"/>
                </a:solidFill>
                <a:latin typeface="Apercu Bold"/>
                <a:cs typeface="Apercu Bold"/>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365251"/>
            <a:ext cx="8229600" cy="1682749"/>
          </a:xfrm>
        </p:spPr>
        <p:txBody>
          <a:bodyPr anchor="t" anchorCtr="0">
            <a:normAutofit/>
          </a:bodyPr>
          <a:lstStyle>
            <a:lvl1pPr marL="0" indent="0">
              <a:buFont typeface="Wingdings" pitchFamily="2" charset="2"/>
              <a:buNone/>
              <a:defRPr sz="2000">
                <a:solidFill>
                  <a:srgbClr val="5F5F5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6" name="Straight Connector 5"/>
          <p:cNvCxnSpPr/>
          <p:nvPr userDrawn="1"/>
        </p:nvCxnSpPr>
        <p:spPr>
          <a:xfrm>
            <a:off x="0" y="6248400"/>
            <a:ext cx="914400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pic>
        <p:nvPicPr>
          <p:cNvPr id="7" name="Picture 6" descr="forest_green_logo.ai"/>
          <p:cNvPicPr>
            <a:picLocks noChangeAspect="1"/>
          </p:cNvPicPr>
          <p:nvPr userDrawn="1"/>
        </p:nvPicPr>
        <p:blipFill rotWithShape="1">
          <a:blip r:embed="rId2" cstate="print">
            <a:extLst>
              <a:ext uri="{28A0092B-C50C-407E-A947-70E740481C1C}">
                <a14:useLocalDpi xmlns:a14="http://schemas.microsoft.com/office/drawing/2010/main" val="0"/>
              </a:ext>
            </a:extLst>
          </a:blip>
          <a:srcRect l="27762" t="39704" r="29424" b="43555"/>
          <a:stretch/>
        </p:blipFill>
        <p:spPr>
          <a:xfrm>
            <a:off x="7982795" y="6400800"/>
            <a:ext cx="1008807" cy="304800"/>
          </a:xfrm>
          <a:prstGeom prst="rect">
            <a:avLst/>
          </a:prstGeom>
        </p:spPr>
      </p:pic>
    </p:spTree>
    <p:extLst>
      <p:ext uri="{BB962C8B-B14F-4D97-AF65-F5344CB8AC3E}">
        <p14:creationId xmlns:p14="http://schemas.microsoft.com/office/powerpoint/2010/main" val="28102335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2"/>
            <a:ext cx="8229600" cy="4114799"/>
          </a:xfrm>
        </p:spPr>
        <p:txBody>
          <a:bodyPr>
            <a:normAutofit/>
          </a:bodyPr>
          <a:lstStyle>
            <a:lvl1pPr marL="233363" indent="-233363">
              <a:buClr>
                <a:schemeClr val="accent5"/>
              </a:buClr>
              <a:defRPr sz="2000">
                <a:solidFill>
                  <a:srgbClr val="5F5F5F"/>
                </a:solidFill>
              </a:defRPr>
            </a:lvl1pPr>
            <a:lvl2pPr marL="457200" indent="-223838">
              <a:buClr>
                <a:schemeClr val="accent5"/>
              </a:buClr>
              <a:buFont typeface="Arial" pitchFamily="34" charset="0"/>
              <a:buChar char="‒"/>
              <a:defRPr sz="1800">
                <a:solidFill>
                  <a:srgbClr val="5F5F5F"/>
                </a:solidFill>
              </a:defRPr>
            </a:lvl2pPr>
            <a:lvl3pPr marL="741363" indent="-223838">
              <a:buClr>
                <a:schemeClr val="accent5"/>
              </a:buClr>
              <a:buFont typeface="Arial" pitchFamily="34" charset="0"/>
              <a:buChar char="‒"/>
              <a:defRPr sz="1600">
                <a:solidFill>
                  <a:srgbClr val="5F5F5F"/>
                </a:solidFill>
              </a:defRPr>
            </a:lvl3pPr>
            <a:lvl4pPr marL="974725" indent="-233363">
              <a:buClr>
                <a:schemeClr val="accent5"/>
              </a:buClr>
              <a:buFont typeface="Arial" pitchFamily="34" charset="0"/>
              <a:buChar char="‒"/>
              <a:defRPr sz="1600">
                <a:solidFill>
                  <a:srgbClr val="5F5F5F"/>
                </a:solidFill>
              </a:defRPr>
            </a:lvl4pPr>
            <a:lvl5pPr marL="1198563" indent="-223838">
              <a:buClr>
                <a:srgbClr val="EEB111"/>
              </a:buClr>
              <a:buFont typeface="Arial" pitchFamily="34" charset="0"/>
              <a:buChar char="‒"/>
              <a:defRPr sz="17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itle 1"/>
          <p:cNvSpPr>
            <a:spLocks noGrp="1"/>
          </p:cNvSpPr>
          <p:nvPr>
            <p:ph type="title"/>
          </p:nvPr>
        </p:nvSpPr>
        <p:spPr>
          <a:xfrm>
            <a:off x="457200" y="304800"/>
            <a:ext cx="8229600" cy="1066800"/>
          </a:xfrm>
        </p:spPr>
        <p:txBody>
          <a:bodyPr/>
          <a:lstStyle>
            <a:lvl1pPr algn="l">
              <a:defRPr b="0" i="0">
                <a:latin typeface="Apercu Bold"/>
                <a:cs typeface="Apercu Bold"/>
              </a:defRPr>
            </a:lvl1pPr>
          </a:lstStyle>
          <a:p>
            <a:r>
              <a:rPr lang="en-US" smtClean="0"/>
              <a:t>Click to edit Master title style</a:t>
            </a:r>
            <a:endParaRPr lang="en-US" dirty="0"/>
          </a:p>
        </p:txBody>
      </p:sp>
      <p:cxnSp>
        <p:nvCxnSpPr>
          <p:cNvPr id="7" name="Straight Connector 6"/>
          <p:cNvCxnSpPr/>
          <p:nvPr userDrawn="1"/>
        </p:nvCxnSpPr>
        <p:spPr>
          <a:xfrm>
            <a:off x="0" y="6248400"/>
            <a:ext cx="914400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pic>
        <p:nvPicPr>
          <p:cNvPr id="8" name="Picture 7" descr="forest_green_logo.ai"/>
          <p:cNvPicPr>
            <a:picLocks noChangeAspect="1"/>
          </p:cNvPicPr>
          <p:nvPr userDrawn="1"/>
        </p:nvPicPr>
        <p:blipFill rotWithShape="1">
          <a:blip r:embed="rId2" cstate="print">
            <a:extLst>
              <a:ext uri="{28A0092B-C50C-407E-A947-70E740481C1C}">
                <a14:useLocalDpi xmlns:a14="http://schemas.microsoft.com/office/drawing/2010/main" val="0"/>
              </a:ext>
            </a:extLst>
          </a:blip>
          <a:srcRect l="27762" t="39704" r="29424" b="43555"/>
          <a:stretch/>
        </p:blipFill>
        <p:spPr>
          <a:xfrm>
            <a:off x="7982795" y="6400800"/>
            <a:ext cx="1008807" cy="30480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Bulle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1"/>
            <a:ext cx="4038600" cy="4144963"/>
          </a:xfrm>
        </p:spPr>
        <p:txBody>
          <a:bodyPr>
            <a:normAutofit/>
          </a:bodyPr>
          <a:lstStyle>
            <a:lvl1pPr>
              <a:defRPr sz="2000">
                <a:solidFill>
                  <a:srgbClr val="5F5F5F"/>
                </a:solidFill>
              </a:defRPr>
            </a:lvl1pPr>
            <a:lvl2pPr>
              <a:defRPr sz="1800">
                <a:solidFill>
                  <a:srgbClr val="5F5F5F"/>
                </a:solidFill>
              </a:defRPr>
            </a:lvl2pPr>
            <a:lvl3pPr>
              <a:defRPr sz="1600">
                <a:solidFill>
                  <a:srgbClr val="5F5F5F"/>
                </a:solidFill>
              </a:defRPr>
            </a:lvl3pPr>
            <a:lvl4pPr>
              <a:defRPr sz="1600">
                <a:solidFill>
                  <a:srgbClr val="5F5F5F"/>
                </a:solidFill>
              </a:defRPr>
            </a:lvl4pPr>
            <a:lvl5pPr>
              <a:defRPr sz="1600">
                <a:solidFill>
                  <a:srgbClr val="5F5F5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71601"/>
            <a:ext cx="4038600" cy="4144963"/>
          </a:xfrm>
        </p:spPr>
        <p:txBody>
          <a:bodyPr>
            <a:normAutofit/>
          </a:bodyPr>
          <a:lstStyle>
            <a:lvl1pPr>
              <a:defRPr sz="2000">
                <a:solidFill>
                  <a:srgbClr val="5F5F5F"/>
                </a:solidFill>
              </a:defRPr>
            </a:lvl1pPr>
            <a:lvl2pPr>
              <a:defRPr sz="1800">
                <a:solidFill>
                  <a:srgbClr val="5F5F5F"/>
                </a:solidFill>
              </a:defRPr>
            </a:lvl2pPr>
            <a:lvl3pPr>
              <a:defRPr sz="1600">
                <a:solidFill>
                  <a:srgbClr val="5F5F5F"/>
                </a:solidFill>
              </a:defRPr>
            </a:lvl3pPr>
            <a:lvl4pPr>
              <a:defRPr sz="1600">
                <a:solidFill>
                  <a:srgbClr val="5F5F5F"/>
                </a:solidFill>
              </a:defRPr>
            </a:lvl4pPr>
            <a:lvl5pPr>
              <a:defRPr sz="1600">
                <a:solidFill>
                  <a:srgbClr val="5F5F5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57200" y="304800"/>
            <a:ext cx="8229600" cy="1066800"/>
          </a:xfrm>
        </p:spPr>
        <p:txBody>
          <a:bodyPr/>
          <a:lstStyle>
            <a:lvl1pPr algn="l">
              <a:defRPr b="0" i="0">
                <a:latin typeface="Apercu Bold"/>
                <a:cs typeface="Apercu Bold"/>
              </a:defRPr>
            </a:lvl1pPr>
          </a:lstStyle>
          <a:p>
            <a:r>
              <a:rPr lang="en-US" smtClean="0"/>
              <a:t>Click to edit Master title style</a:t>
            </a:r>
            <a:endParaRPr lang="en-US" dirty="0"/>
          </a:p>
        </p:txBody>
      </p:sp>
      <p:cxnSp>
        <p:nvCxnSpPr>
          <p:cNvPr id="8" name="Straight Connector 7"/>
          <p:cNvCxnSpPr/>
          <p:nvPr userDrawn="1"/>
        </p:nvCxnSpPr>
        <p:spPr>
          <a:xfrm>
            <a:off x="0" y="6248400"/>
            <a:ext cx="9144000"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pic>
        <p:nvPicPr>
          <p:cNvPr id="9" name="Picture 8" descr="forest_green_logo.ai"/>
          <p:cNvPicPr>
            <a:picLocks noChangeAspect="1"/>
          </p:cNvPicPr>
          <p:nvPr userDrawn="1"/>
        </p:nvPicPr>
        <p:blipFill rotWithShape="1">
          <a:blip r:embed="rId2" cstate="print">
            <a:extLst>
              <a:ext uri="{28A0092B-C50C-407E-A947-70E740481C1C}">
                <a14:useLocalDpi xmlns:a14="http://schemas.microsoft.com/office/drawing/2010/main" val="0"/>
              </a:ext>
            </a:extLst>
          </a:blip>
          <a:srcRect l="27762" t="39704" r="29424" b="43555"/>
          <a:stretch/>
        </p:blipFill>
        <p:spPr>
          <a:xfrm>
            <a:off x="7982795" y="6400800"/>
            <a:ext cx="1008807" cy="304800"/>
          </a:xfrm>
          <a:prstGeom prst="rect">
            <a:avLst/>
          </a:prstGeom>
        </p:spPr>
      </p:pic>
    </p:spTree>
    <p:extLst>
      <p:ext uri="{BB962C8B-B14F-4D97-AF65-F5344CB8AC3E}">
        <p14:creationId xmlns:p14="http://schemas.microsoft.com/office/powerpoint/2010/main" val="6153442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pic>
        <p:nvPicPr>
          <p:cNvPr id="4" name="Picture 3" descr="SC-logo-light.eps"/>
          <p:cNvPicPr>
            <a:picLocks noChangeAspect="1"/>
          </p:cNvPicPr>
          <p:nvPr userDrawn="1"/>
        </p:nvPicPr>
        <p:blipFill rotWithShape="1">
          <a:blip r:embed="rId2" cstate="print">
            <a:extLst>
              <a:ext uri="{28A0092B-C50C-407E-A947-70E740481C1C}">
                <a14:useLocalDpi xmlns:a14="http://schemas.microsoft.com/office/drawing/2010/main" val="0"/>
              </a:ext>
            </a:extLst>
          </a:blip>
          <a:srcRect l="20045" t="22108" r="19123" b="19766"/>
          <a:stretch/>
        </p:blipFill>
        <p:spPr>
          <a:xfrm>
            <a:off x="7961670" y="6400802"/>
            <a:ext cx="1106130" cy="338487"/>
          </a:xfrm>
          <a:prstGeom prst="rect">
            <a:avLst/>
          </a:prstGeom>
        </p:spPr>
      </p:pic>
    </p:spTree>
    <p:extLst>
      <p:ext uri="{BB962C8B-B14F-4D97-AF65-F5344CB8AC3E}">
        <p14:creationId xmlns:p14="http://schemas.microsoft.com/office/powerpoint/2010/main" val="2884694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descr="bg.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12778"/>
          <a:stretch/>
        </p:blipFill>
        <p:spPr>
          <a:xfrm>
            <a:off x="0" y="0"/>
            <a:ext cx="9144000" cy="6248400"/>
          </a:xfrm>
          <a:prstGeom prst="rect">
            <a:avLst/>
          </a:prstGeom>
        </p:spPr>
      </p:pic>
      <p:sp>
        <p:nvSpPr>
          <p:cNvPr id="3" name="Title 1"/>
          <p:cNvSpPr>
            <a:spLocks noGrp="1"/>
          </p:cNvSpPr>
          <p:nvPr>
            <p:ph type="title"/>
          </p:nvPr>
        </p:nvSpPr>
        <p:spPr>
          <a:xfrm>
            <a:off x="457200" y="304800"/>
            <a:ext cx="8229600" cy="1066800"/>
          </a:xfrm>
        </p:spPr>
        <p:txBody>
          <a:bodyPr>
            <a:normAutofit/>
          </a:bodyPr>
          <a:lstStyle>
            <a:lvl1pPr>
              <a:defRPr sz="2800" b="0" i="0">
                <a:solidFill>
                  <a:srgbClr val="029158"/>
                </a:solidFill>
                <a:latin typeface="Apercu Bold"/>
                <a:cs typeface="Apercu Bold"/>
              </a:defRPr>
            </a:lvl1pPr>
          </a:lstStyle>
          <a:p>
            <a:r>
              <a:rPr lang="en-US" smtClean="0"/>
              <a:t>Click to edit Master title style</a:t>
            </a:r>
            <a:endParaRPr lang="en-US" dirty="0"/>
          </a:p>
        </p:txBody>
      </p:sp>
      <p:pic>
        <p:nvPicPr>
          <p:cNvPr id="6" name="Picture 5" descr="forest_green_logo.ai"/>
          <p:cNvPicPr>
            <a:picLocks noChangeAspect="1"/>
          </p:cNvPicPr>
          <p:nvPr userDrawn="1"/>
        </p:nvPicPr>
        <p:blipFill rotWithShape="1">
          <a:blip r:embed="rId3" cstate="print">
            <a:extLst>
              <a:ext uri="{28A0092B-C50C-407E-A947-70E740481C1C}">
                <a14:useLocalDpi xmlns:a14="http://schemas.microsoft.com/office/drawing/2010/main" val="0"/>
              </a:ext>
            </a:extLst>
          </a:blip>
          <a:srcRect l="27762" t="39704" r="29424" b="43555"/>
          <a:stretch/>
        </p:blipFill>
        <p:spPr>
          <a:xfrm>
            <a:off x="7982795" y="6400800"/>
            <a:ext cx="1008807" cy="304800"/>
          </a:xfrm>
          <a:prstGeom prst="rect">
            <a:avLst/>
          </a:prstGeom>
        </p:spPr>
      </p:pic>
    </p:spTree>
    <p:extLst>
      <p:ext uri="{BB962C8B-B14F-4D97-AF65-F5344CB8AC3E}">
        <p14:creationId xmlns:p14="http://schemas.microsoft.com/office/powerpoint/2010/main" val="103598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Box 8"/>
          <p:cNvSpPr txBox="1"/>
          <p:nvPr userDrawn="1"/>
        </p:nvSpPr>
        <p:spPr>
          <a:xfrm>
            <a:off x="-416560" y="4175760"/>
            <a:ext cx="184666" cy="369332"/>
          </a:xfrm>
          <a:prstGeom prst="rect">
            <a:avLst/>
          </a:prstGeom>
          <a:noFill/>
        </p:spPr>
        <p:txBody>
          <a:bodyPr wrap="none" rtlCol="0">
            <a:spAutoFit/>
          </a:bodyPr>
          <a:lstStyle/>
          <a:p>
            <a:endParaRPr lang="en-US" dirty="0"/>
          </a:p>
        </p:txBody>
      </p:sp>
      <p:sp>
        <p:nvSpPr>
          <p:cNvPr id="6" name="Text Placeholder 5"/>
          <p:cNvSpPr>
            <a:spLocks noGrp="1"/>
          </p:cNvSpPr>
          <p:nvPr>
            <p:ph type="body" sz="quarter" idx="10"/>
          </p:nvPr>
        </p:nvSpPr>
        <p:spPr>
          <a:xfrm>
            <a:off x="533400" y="3124200"/>
            <a:ext cx="4419600" cy="2895600"/>
          </a:xfrm>
        </p:spPr>
        <p:txBody>
          <a:bodyPr/>
          <a:lstStyle>
            <a:lvl1pPr>
              <a:buClr>
                <a:schemeClr val="accent5"/>
              </a:buClr>
              <a:defRPr>
                <a:solidFill>
                  <a:schemeClr val="accent5"/>
                </a:solidFill>
              </a:defRPr>
            </a:lvl1pPr>
            <a:lvl2pPr>
              <a:buClr>
                <a:schemeClr val="accent5"/>
              </a:buClr>
              <a:defRPr>
                <a:solidFill>
                  <a:schemeClr val="accent5"/>
                </a:solidFill>
              </a:defRPr>
            </a:lvl2pPr>
            <a:lvl3pPr>
              <a:buClr>
                <a:schemeClr val="accent5"/>
              </a:buClr>
              <a:defRPr>
                <a:solidFill>
                  <a:schemeClr val="accent5"/>
                </a:solidFill>
              </a:defRPr>
            </a:lvl3pPr>
            <a:lvl4pPr>
              <a:buClr>
                <a:schemeClr val="accent5"/>
              </a:buClr>
              <a:defRPr>
                <a:solidFill>
                  <a:schemeClr val="accent5"/>
                </a:solidFill>
              </a:defRPr>
            </a:lvl4pPr>
            <a:lvl5pPr>
              <a:buClr>
                <a:schemeClr val="accent5"/>
              </a:buCl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227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19202"/>
            <a:ext cx="8229600" cy="42671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Box 76"/>
          <p:cNvSpPr txBox="1">
            <a:spLocks noChangeArrowheads="1"/>
          </p:cNvSpPr>
          <p:nvPr/>
        </p:nvSpPr>
        <p:spPr bwMode="auto">
          <a:xfrm>
            <a:off x="7086601" y="6539721"/>
            <a:ext cx="1047852" cy="200055"/>
          </a:xfrm>
          <a:prstGeom prst="rect">
            <a:avLst/>
          </a:prstGeom>
          <a:noFill/>
          <a:ln w="9525">
            <a:noFill/>
            <a:miter lim="800000"/>
            <a:headEnd/>
            <a:tailEnd/>
          </a:ln>
        </p:spPr>
        <p:txBody>
          <a:bodyPr wrap="none">
            <a:spAutoFit/>
          </a:bodyPr>
          <a:lstStyle/>
          <a:p>
            <a:pPr eaLnBrk="0" fontAlgn="auto" hangingPunct="0">
              <a:spcBef>
                <a:spcPts val="0"/>
              </a:spcBef>
              <a:spcAft>
                <a:spcPts val="0"/>
              </a:spcAft>
              <a:defRPr/>
            </a:pPr>
            <a:r>
              <a:rPr lang="en-US" sz="700" dirty="0">
                <a:solidFill>
                  <a:srgbClr val="FFFFFF"/>
                </a:solidFill>
                <a:latin typeface="+mn-lt"/>
              </a:rPr>
              <a:t>SolarCity </a:t>
            </a:r>
            <a:r>
              <a:rPr lang="en-US" sz="700" cap="none" baseline="0" dirty="0" smtClean="0">
                <a:solidFill>
                  <a:srgbClr val="FFFFFF"/>
                </a:solidFill>
                <a:latin typeface="+mn-lt"/>
              </a:rPr>
              <a:t>Confidential</a:t>
            </a:r>
            <a:endParaRPr lang="en-US" sz="700" cap="none" baseline="0" dirty="0">
              <a:solidFill>
                <a:srgbClr val="FFFFFF"/>
              </a:solidFill>
              <a:latin typeface="+mn-lt"/>
            </a:endParaRPr>
          </a:p>
        </p:txBody>
      </p:sp>
      <p:sp>
        <p:nvSpPr>
          <p:cNvPr id="15" name="Rectangle 6"/>
          <p:cNvSpPr txBox="1">
            <a:spLocks noChangeArrowheads="1"/>
          </p:cNvSpPr>
          <p:nvPr/>
        </p:nvSpPr>
        <p:spPr bwMode="auto">
          <a:xfrm>
            <a:off x="8229600" y="6539734"/>
            <a:ext cx="6477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700" b="1" dirty="0">
                <a:solidFill>
                  <a:srgbClr val="FFFFFF"/>
                </a:solidFill>
                <a:latin typeface="Arial" pitchFamily="34" charset="0"/>
                <a:cs typeface="Arial" pitchFamily="34" charset="0"/>
              </a:rPr>
              <a:t>Slide </a:t>
            </a:r>
            <a:fld id="{CE1E4DB8-E3B7-4F6F-B9BF-250BE29C11DF}" type="slidenum">
              <a:rPr lang="en-US" sz="700" b="1">
                <a:solidFill>
                  <a:srgbClr val="FFFFFF"/>
                </a:solidFill>
                <a:latin typeface="Arial" pitchFamily="34" charset="0"/>
                <a:cs typeface="Arial" pitchFamily="34" charset="0"/>
              </a:rPr>
              <a:pPr/>
              <a:t>‹#›</a:t>
            </a:fld>
            <a:endParaRPr lang="en-US" sz="700" b="1" dirty="0">
              <a:solidFill>
                <a:srgbClr val="FFFFFF"/>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88" r:id="rId2"/>
    <p:sldLayoutId id="2147483657" r:id="rId3"/>
    <p:sldLayoutId id="2147483656" r:id="rId4"/>
    <p:sldLayoutId id="2147483650" r:id="rId5"/>
    <p:sldLayoutId id="2147483659" r:id="rId6"/>
    <p:sldLayoutId id="2147483690" r:id="rId7"/>
    <p:sldLayoutId id="2147483695" r:id="rId8"/>
    <p:sldLayoutId id="2147483699" r:id="rId9"/>
    <p:sldLayoutId id="2147483696" r:id="rId10"/>
    <p:sldLayoutId id="2147483693" r:id="rId11"/>
    <p:sldLayoutId id="2147483691" r:id="rId12"/>
    <p:sldLayoutId id="2147483692" r:id="rId13"/>
    <p:sldLayoutId id="2147483689" r:id="rId14"/>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rgbClr val="029158"/>
          </a:solidFill>
          <a:latin typeface="Apercu Regular"/>
          <a:ea typeface="+mj-ea"/>
          <a:cs typeface="Apercu Regular"/>
        </a:defRPr>
      </a:lvl1pPr>
    </p:titleStyle>
    <p:bodyStyle>
      <a:lvl1pPr marL="230188" indent="-230188" algn="l" defTabSz="914400" rtl="0" eaLnBrk="1" latinLnBrk="0" hangingPunct="1">
        <a:spcBef>
          <a:spcPct val="20000"/>
        </a:spcBef>
        <a:buClr>
          <a:schemeClr val="accent5"/>
        </a:buClr>
        <a:buFont typeface="Wingdings" pitchFamily="2" charset="2"/>
        <a:buChar char="§"/>
        <a:defRPr sz="2000" b="0" i="0" kern="1200">
          <a:solidFill>
            <a:srgbClr val="5F5F5F"/>
          </a:solidFill>
          <a:latin typeface="Apercu Light"/>
          <a:ea typeface="+mn-ea"/>
          <a:cs typeface="Apercu Light"/>
        </a:defRPr>
      </a:lvl1pPr>
      <a:lvl2pPr marL="517525" indent="-231775" algn="l" defTabSz="914400" rtl="0" eaLnBrk="1" latinLnBrk="0" hangingPunct="1">
        <a:spcBef>
          <a:spcPct val="20000"/>
        </a:spcBef>
        <a:buClr>
          <a:schemeClr val="accent5"/>
        </a:buClr>
        <a:buFont typeface="Arial" pitchFamily="34" charset="0"/>
        <a:buChar char="‒"/>
        <a:defRPr sz="1800" b="0" i="0" kern="1200">
          <a:solidFill>
            <a:srgbClr val="5F5F5F"/>
          </a:solidFill>
          <a:latin typeface="Apercu Light"/>
          <a:ea typeface="+mn-ea"/>
          <a:cs typeface="Apercu Light"/>
        </a:defRPr>
      </a:lvl2pPr>
      <a:lvl3pPr marL="739775" indent="-222250" algn="l" defTabSz="914400" rtl="0" eaLnBrk="1" latinLnBrk="0" hangingPunct="1">
        <a:spcBef>
          <a:spcPct val="20000"/>
        </a:spcBef>
        <a:buClr>
          <a:schemeClr val="accent5"/>
        </a:buClr>
        <a:buFont typeface="Arial" pitchFamily="34" charset="0"/>
        <a:buChar char="‒"/>
        <a:defRPr sz="1600" b="0" i="0" kern="1200">
          <a:solidFill>
            <a:srgbClr val="5F5F5F"/>
          </a:solidFill>
          <a:latin typeface="Apercu Light"/>
          <a:ea typeface="+mn-ea"/>
          <a:cs typeface="Apercu Light"/>
        </a:defRPr>
      </a:lvl3pPr>
      <a:lvl4pPr marL="969963" indent="-230188" algn="l" defTabSz="914400" rtl="0" eaLnBrk="1" latinLnBrk="0" hangingPunct="1">
        <a:spcBef>
          <a:spcPct val="20000"/>
        </a:spcBef>
        <a:buClr>
          <a:schemeClr val="accent5"/>
        </a:buClr>
        <a:buFont typeface="Arial" pitchFamily="34" charset="0"/>
        <a:buChar char="‒"/>
        <a:defRPr sz="1600" b="0" i="0" kern="1200">
          <a:solidFill>
            <a:srgbClr val="5F5F5F"/>
          </a:solidFill>
          <a:latin typeface="Apercu Light"/>
          <a:ea typeface="+mn-ea"/>
          <a:cs typeface="Apercu Light"/>
        </a:defRPr>
      </a:lvl4pPr>
      <a:lvl5pPr marL="1200150" indent="-230188" algn="l" defTabSz="914400" rtl="0" eaLnBrk="1" latinLnBrk="0" hangingPunct="1">
        <a:spcBef>
          <a:spcPct val="20000"/>
        </a:spcBef>
        <a:buClr>
          <a:schemeClr val="accent5"/>
        </a:buClr>
        <a:buFont typeface="Arial" pitchFamily="34" charset="0"/>
        <a:buChar char="‒"/>
        <a:defRPr sz="1600" b="0" i="0" kern="1200">
          <a:solidFill>
            <a:srgbClr val="5F5F5F"/>
          </a:solidFill>
          <a:latin typeface="Apercu Light"/>
          <a:ea typeface="+mn-ea"/>
          <a:cs typeface="Apercu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0000" lnSpcReduction="20000"/>
          </a:bodyPr>
          <a:lstStyle/>
          <a:p>
            <a:r>
              <a:rPr lang="en-US" dirty="0" smtClean="0"/>
              <a:t>July 13, 2016</a:t>
            </a:r>
            <a:endParaRPr lang="en-US" dirty="0"/>
          </a:p>
        </p:txBody>
      </p:sp>
      <p:sp>
        <p:nvSpPr>
          <p:cNvPr id="3" name="Text Placeholder 2"/>
          <p:cNvSpPr>
            <a:spLocks noGrp="1"/>
          </p:cNvSpPr>
          <p:nvPr>
            <p:ph type="body" sz="quarter" idx="11"/>
          </p:nvPr>
        </p:nvSpPr>
        <p:spPr>
          <a:xfrm>
            <a:off x="1905000" y="3429001"/>
            <a:ext cx="6248400" cy="515252"/>
          </a:xfrm>
        </p:spPr>
        <p:txBody>
          <a:bodyPr>
            <a:normAutofit fontScale="85000" lnSpcReduction="10000"/>
          </a:bodyPr>
          <a:lstStyle/>
          <a:p>
            <a:r>
              <a:rPr lang="en-US" dirty="0" smtClean="0"/>
              <a:t>DSIP – Market Operations, Procurement Mechanisms</a:t>
            </a:r>
            <a:endParaRPr lang="en-US" dirty="0"/>
          </a:p>
        </p:txBody>
      </p:sp>
      <p:sp>
        <p:nvSpPr>
          <p:cNvPr id="4" name="Text Placeholder 1"/>
          <p:cNvSpPr txBox="1">
            <a:spLocks/>
          </p:cNvSpPr>
          <p:nvPr/>
        </p:nvSpPr>
        <p:spPr>
          <a:xfrm>
            <a:off x="3048000" y="6521825"/>
            <a:ext cx="2971800" cy="336175"/>
          </a:xfrm>
          <a:prstGeom prst="rect">
            <a:avLst/>
          </a:prstGeom>
        </p:spPr>
        <p:txBody>
          <a:bodyPr vert="horz" lIns="91440" tIns="45720" rIns="91440" bIns="45720" rtlCol="0">
            <a:noAutofit/>
          </a:bodyPr>
          <a:lstStyle>
            <a:lvl1pPr marL="0" indent="0" algn="r" defTabSz="914400" rtl="0" eaLnBrk="1" latinLnBrk="0" hangingPunct="1">
              <a:spcBef>
                <a:spcPct val="20000"/>
              </a:spcBef>
              <a:buClr>
                <a:schemeClr val="accent5"/>
              </a:buClr>
              <a:buFont typeface="Wingdings" pitchFamily="2" charset="2"/>
              <a:buNone/>
              <a:defRPr sz="2000" b="0" i="0" kern="1200">
                <a:solidFill>
                  <a:srgbClr val="808080"/>
                </a:solidFill>
                <a:latin typeface="Apercu Light"/>
                <a:ea typeface="+mn-ea"/>
                <a:cs typeface="Apercu Light"/>
              </a:defRPr>
            </a:lvl1pPr>
            <a:lvl2pPr marL="285750" indent="0" algn="l" defTabSz="914400" rtl="0" eaLnBrk="1" latinLnBrk="0" hangingPunct="1">
              <a:spcBef>
                <a:spcPct val="20000"/>
              </a:spcBef>
              <a:buClr>
                <a:schemeClr val="accent5"/>
              </a:buClr>
              <a:buFont typeface="Arial" pitchFamily="34" charset="0"/>
              <a:buNone/>
              <a:defRPr sz="1800" b="0" i="0" kern="1200">
                <a:solidFill>
                  <a:srgbClr val="5F5F5F"/>
                </a:solidFill>
                <a:latin typeface="Apercu Light"/>
                <a:ea typeface="+mn-ea"/>
                <a:cs typeface="Apercu Light"/>
              </a:defRPr>
            </a:lvl2pPr>
            <a:lvl3pPr marL="739775" indent="-222250" algn="l" defTabSz="914400" rtl="0" eaLnBrk="1" latinLnBrk="0" hangingPunct="1">
              <a:spcBef>
                <a:spcPct val="20000"/>
              </a:spcBef>
              <a:buClr>
                <a:schemeClr val="accent5"/>
              </a:buClr>
              <a:buFont typeface="Arial" pitchFamily="34" charset="0"/>
              <a:buChar char="‒"/>
              <a:defRPr sz="1600" b="0" i="0" kern="1200">
                <a:solidFill>
                  <a:srgbClr val="5F5F5F"/>
                </a:solidFill>
                <a:latin typeface="Apercu Light"/>
                <a:ea typeface="+mn-ea"/>
                <a:cs typeface="Apercu Light"/>
              </a:defRPr>
            </a:lvl3pPr>
            <a:lvl4pPr marL="969963" indent="-230188" algn="l" defTabSz="914400" rtl="0" eaLnBrk="1" latinLnBrk="0" hangingPunct="1">
              <a:spcBef>
                <a:spcPct val="20000"/>
              </a:spcBef>
              <a:buClr>
                <a:schemeClr val="accent5"/>
              </a:buClr>
              <a:buFont typeface="Arial" pitchFamily="34" charset="0"/>
              <a:buChar char="‒"/>
              <a:defRPr sz="1600" b="0" i="0" kern="1200">
                <a:solidFill>
                  <a:srgbClr val="5F5F5F"/>
                </a:solidFill>
                <a:latin typeface="Apercu Light"/>
                <a:ea typeface="+mn-ea"/>
                <a:cs typeface="Apercu Light"/>
              </a:defRPr>
            </a:lvl4pPr>
            <a:lvl5pPr marL="1200150" indent="-230188" algn="l" defTabSz="914400" rtl="0" eaLnBrk="1" latinLnBrk="0" hangingPunct="1">
              <a:spcBef>
                <a:spcPct val="20000"/>
              </a:spcBef>
              <a:buClr>
                <a:schemeClr val="accent5"/>
              </a:buClr>
              <a:buFont typeface="Arial" pitchFamily="34" charset="0"/>
              <a:buChar char="‒"/>
              <a:defRPr sz="1600" b="0" i="0" kern="1200">
                <a:solidFill>
                  <a:srgbClr val="5F5F5F"/>
                </a:solidFill>
                <a:latin typeface="Apercu Light"/>
                <a:ea typeface="+mn-ea"/>
                <a:cs typeface="Apercu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400" b="1" i="1" dirty="0" smtClean="0"/>
              <a:t>Draft for discussion only</a:t>
            </a:r>
            <a:endParaRPr lang="en-US" sz="1400" b="1" i="1" dirty="0"/>
          </a:p>
        </p:txBody>
      </p:sp>
    </p:spTree>
    <p:extLst>
      <p:ext uri="{BB962C8B-B14F-4D97-AF65-F5344CB8AC3E}">
        <p14:creationId xmlns:p14="http://schemas.microsoft.com/office/powerpoint/2010/main" val="1558724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bwMode="gray">
          <a:xfrm>
            <a:off x="1219199" y="1111438"/>
            <a:ext cx="7353301" cy="615553"/>
          </a:xfrm>
          <a:prstGeom prst="rect">
            <a:avLst/>
          </a:prstGeom>
        </p:spPr>
        <p:txBody>
          <a:bodyPr vert="horz" wrap="square" lIns="0" tIns="0" rIns="0" bIns="0" rtlCol="0">
            <a:spAutoFit/>
          </a:bodyPr>
          <a:lstStyle/>
          <a:p>
            <a:pPr defTabSz="912947">
              <a:spcBef>
                <a:spcPts val="1200"/>
              </a:spcBef>
              <a:defRPr/>
            </a:pPr>
            <a:r>
              <a:rPr lang="en-US" sz="2000" b="1" dirty="0" smtClean="0">
                <a:solidFill>
                  <a:srgbClr val="008752"/>
                </a:solidFill>
                <a:latin typeface="Arial" pitchFamily="34" charset="0"/>
                <a:cs typeface="Arial" pitchFamily="34" charset="0"/>
              </a:rPr>
              <a:t>What </a:t>
            </a:r>
            <a:r>
              <a:rPr lang="en-US" sz="2000" b="1" dirty="0">
                <a:solidFill>
                  <a:srgbClr val="008752"/>
                </a:solidFill>
                <a:latin typeface="Arial" pitchFamily="34" charset="0"/>
                <a:cs typeface="Arial" pitchFamily="34" charset="0"/>
              </a:rPr>
              <a:t>types of NWA DER procurement processes are most important and valuable to Stakeholders?</a:t>
            </a:r>
            <a:endParaRPr lang="en-US" sz="2000" b="1" dirty="0" smtClean="0">
              <a:solidFill>
                <a:srgbClr val="008752"/>
              </a:solidFill>
              <a:latin typeface="Arial" pitchFamily="34" charset="0"/>
              <a:cs typeface="Arial" pitchFamily="34" charset="0"/>
            </a:endParaRPr>
          </a:p>
        </p:txBody>
      </p:sp>
      <p:cxnSp>
        <p:nvCxnSpPr>
          <p:cNvPr id="4" name="Straight Connector 3"/>
          <p:cNvCxnSpPr/>
          <p:nvPr/>
        </p:nvCxnSpPr>
        <p:spPr bwMode="gray">
          <a:xfrm>
            <a:off x="914400" y="1129138"/>
            <a:ext cx="0" cy="597853"/>
          </a:xfrm>
          <a:prstGeom prst="line">
            <a:avLst/>
          </a:prstGeom>
          <a:ln w="76200">
            <a:solidFill>
              <a:srgbClr val="008752"/>
            </a:solidFill>
          </a:ln>
        </p:spPr>
        <p:style>
          <a:lnRef idx="1">
            <a:schemeClr val="accent1"/>
          </a:lnRef>
          <a:fillRef idx="0">
            <a:schemeClr val="accent1"/>
          </a:fillRef>
          <a:effectRef idx="0">
            <a:schemeClr val="accent1"/>
          </a:effectRef>
          <a:fontRef idx="minor">
            <a:schemeClr val="tx1"/>
          </a:fontRef>
        </p:style>
      </p:cxnSp>
      <p:sp>
        <p:nvSpPr>
          <p:cNvPr id="5" name="Content Placeholder 3"/>
          <p:cNvSpPr txBox="1">
            <a:spLocks/>
          </p:cNvSpPr>
          <p:nvPr/>
        </p:nvSpPr>
        <p:spPr bwMode="gray">
          <a:xfrm>
            <a:off x="1219201" y="2057400"/>
            <a:ext cx="7353300" cy="923330"/>
          </a:xfrm>
          <a:prstGeom prst="rect">
            <a:avLst/>
          </a:prstGeom>
        </p:spPr>
        <p:txBody>
          <a:bodyPr vert="horz" wrap="square" lIns="0" tIns="0" rIns="0" bIns="0" rtlCol="0">
            <a:spAutoFit/>
          </a:bodyPr>
          <a:lstStyle/>
          <a:p>
            <a:pPr defTabSz="912947">
              <a:spcBef>
                <a:spcPts val="1200"/>
              </a:spcBef>
              <a:defRPr/>
            </a:pPr>
            <a:r>
              <a:rPr lang="en-US" sz="2000" b="1" dirty="0" smtClean="0">
                <a:solidFill>
                  <a:srgbClr val="008752"/>
                </a:solidFill>
                <a:latin typeface="Arial" pitchFamily="34" charset="0"/>
                <a:cs typeface="Arial" pitchFamily="34" charset="0"/>
              </a:rPr>
              <a:t>What </a:t>
            </a:r>
            <a:r>
              <a:rPr lang="en-US" sz="2000" b="1" dirty="0">
                <a:solidFill>
                  <a:srgbClr val="008752"/>
                </a:solidFill>
                <a:latin typeface="Arial" pitchFamily="34" charset="0"/>
                <a:cs typeface="Arial" pitchFamily="34" charset="0"/>
              </a:rPr>
              <a:t>are the most important characteristics of those solicitation and procurement process for non-wires solutions?</a:t>
            </a:r>
            <a:endParaRPr lang="en-US" sz="2000" b="1" dirty="0" smtClean="0">
              <a:solidFill>
                <a:srgbClr val="008752"/>
              </a:solidFill>
              <a:latin typeface="Arial" pitchFamily="34" charset="0"/>
              <a:cs typeface="Arial" pitchFamily="34" charset="0"/>
            </a:endParaRPr>
          </a:p>
        </p:txBody>
      </p:sp>
      <p:sp>
        <p:nvSpPr>
          <p:cNvPr id="6" name="Content Placeholder 3"/>
          <p:cNvSpPr txBox="1">
            <a:spLocks/>
          </p:cNvSpPr>
          <p:nvPr/>
        </p:nvSpPr>
        <p:spPr bwMode="gray">
          <a:xfrm>
            <a:off x="1219199" y="3257990"/>
            <a:ext cx="7353302" cy="615553"/>
          </a:xfrm>
          <a:prstGeom prst="rect">
            <a:avLst/>
          </a:prstGeom>
        </p:spPr>
        <p:txBody>
          <a:bodyPr vert="horz" wrap="square" lIns="0" tIns="0" rIns="0" bIns="0" rtlCol="0">
            <a:spAutoFit/>
          </a:bodyPr>
          <a:lstStyle/>
          <a:p>
            <a:pPr defTabSz="912947">
              <a:spcBef>
                <a:spcPts val="1200"/>
              </a:spcBef>
              <a:defRPr/>
            </a:pPr>
            <a:r>
              <a:rPr lang="en-US" sz="2000" b="1" dirty="0" smtClean="0">
                <a:solidFill>
                  <a:srgbClr val="008752"/>
                </a:solidFill>
                <a:latin typeface="Arial" pitchFamily="34" charset="0"/>
                <a:cs typeface="Arial" pitchFamily="34" charset="0"/>
              </a:rPr>
              <a:t>What </a:t>
            </a:r>
            <a:r>
              <a:rPr lang="en-US" sz="2000" b="1" dirty="0">
                <a:solidFill>
                  <a:srgbClr val="008752"/>
                </a:solidFill>
                <a:latin typeface="Arial" pitchFamily="34" charset="0"/>
                <a:cs typeface="Arial" pitchFamily="34" charset="0"/>
              </a:rPr>
              <a:t>types of standardization in NWA procurement solicitations and contracts would Stakeholders like to see?</a:t>
            </a:r>
            <a:endParaRPr lang="en-US" sz="2000" b="1" dirty="0" smtClean="0">
              <a:solidFill>
                <a:srgbClr val="008752"/>
              </a:solidFill>
              <a:latin typeface="Arial" pitchFamily="34" charset="0"/>
              <a:cs typeface="Arial" pitchFamily="34" charset="0"/>
            </a:endParaRPr>
          </a:p>
        </p:txBody>
      </p:sp>
      <p:cxnSp>
        <p:nvCxnSpPr>
          <p:cNvPr id="7" name="Straight Connector 6"/>
          <p:cNvCxnSpPr/>
          <p:nvPr/>
        </p:nvCxnSpPr>
        <p:spPr bwMode="gray">
          <a:xfrm>
            <a:off x="914400" y="2076825"/>
            <a:ext cx="0" cy="818775"/>
          </a:xfrm>
          <a:prstGeom prst="line">
            <a:avLst/>
          </a:prstGeom>
          <a:ln w="76200">
            <a:solidFill>
              <a:srgbClr val="00875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gray">
          <a:xfrm>
            <a:off x="914400" y="3200400"/>
            <a:ext cx="0" cy="673143"/>
          </a:xfrm>
          <a:prstGeom prst="line">
            <a:avLst/>
          </a:prstGeom>
          <a:ln w="76200">
            <a:solidFill>
              <a:srgbClr val="008752"/>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txBox="1">
            <a:spLocks/>
          </p:cNvSpPr>
          <p:nvPr/>
        </p:nvSpPr>
        <p:spPr bwMode="gray">
          <a:xfrm>
            <a:off x="476205" y="1162688"/>
            <a:ext cx="274306" cy="430887"/>
          </a:xfrm>
          <a:prstGeom prst="rect">
            <a:avLst/>
          </a:prstGeom>
        </p:spPr>
        <p:txBody>
          <a:bodyPr vert="horz" wrap="square" lIns="0" tIns="0" rIns="0" bIns="0" rtlCol="0">
            <a:spAutoFit/>
          </a:bodyPr>
          <a:lstStyle/>
          <a:p>
            <a:pPr defTabSz="912947">
              <a:spcBef>
                <a:spcPts val="1200"/>
              </a:spcBef>
              <a:defRPr/>
            </a:pPr>
            <a:r>
              <a:rPr lang="en-US" sz="2800" b="1" dirty="0" smtClean="0">
                <a:solidFill>
                  <a:srgbClr val="008752"/>
                </a:solidFill>
                <a:latin typeface="Arial" pitchFamily="34" charset="0"/>
                <a:cs typeface="Arial" pitchFamily="34" charset="0"/>
              </a:rPr>
              <a:t>1</a:t>
            </a:r>
          </a:p>
        </p:txBody>
      </p:sp>
      <p:sp>
        <p:nvSpPr>
          <p:cNvPr id="10" name="Content Placeholder 3"/>
          <p:cNvSpPr txBox="1">
            <a:spLocks/>
          </p:cNvSpPr>
          <p:nvPr/>
        </p:nvSpPr>
        <p:spPr bwMode="gray">
          <a:xfrm>
            <a:off x="484604" y="2092643"/>
            <a:ext cx="274306" cy="430887"/>
          </a:xfrm>
          <a:prstGeom prst="rect">
            <a:avLst/>
          </a:prstGeom>
        </p:spPr>
        <p:txBody>
          <a:bodyPr vert="horz" wrap="square" lIns="0" tIns="0" rIns="0" bIns="0" rtlCol="0">
            <a:spAutoFit/>
          </a:bodyPr>
          <a:lstStyle/>
          <a:p>
            <a:pPr defTabSz="912947">
              <a:spcBef>
                <a:spcPts val="1200"/>
              </a:spcBef>
              <a:defRPr/>
            </a:pPr>
            <a:r>
              <a:rPr lang="en-US" sz="2800" b="1" dirty="0" smtClean="0">
                <a:solidFill>
                  <a:srgbClr val="008752"/>
                </a:solidFill>
                <a:latin typeface="Arial" pitchFamily="34" charset="0"/>
                <a:cs typeface="Arial" pitchFamily="34" charset="0"/>
              </a:rPr>
              <a:t>2</a:t>
            </a:r>
          </a:p>
        </p:txBody>
      </p:sp>
      <p:sp>
        <p:nvSpPr>
          <p:cNvPr id="11" name="Content Placeholder 3"/>
          <p:cNvSpPr txBox="1">
            <a:spLocks/>
          </p:cNvSpPr>
          <p:nvPr/>
        </p:nvSpPr>
        <p:spPr bwMode="gray">
          <a:xfrm>
            <a:off x="484604" y="3258143"/>
            <a:ext cx="274306" cy="430887"/>
          </a:xfrm>
          <a:prstGeom prst="rect">
            <a:avLst/>
          </a:prstGeom>
        </p:spPr>
        <p:txBody>
          <a:bodyPr vert="horz" wrap="square" lIns="0" tIns="0" rIns="0" bIns="0" rtlCol="0">
            <a:spAutoFit/>
          </a:bodyPr>
          <a:lstStyle/>
          <a:p>
            <a:pPr defTabSz="912947">
              <a:spcBef>
                <a:spcPts val="1200"/>
              </a:spcBef>
              <a:defRPr/>
            </a:pPr>
            <a:r>
              <a:rPr lang="en-US" sz="2800" b="1" dirty="0" smtClean="0">
                <a:solidFill>
                  <a:srgbClr val="008752"/>
                </a:solidFill>
                <a:latin typeface="Arial" pitchFamily="34" charset="0"/>
                <a:cs typeface="Arial" pitchFamily="34" charset="0"/>
              </a:rPr>
              <a:t>3</a:t>
            </a:r>
          </a:p>
        </p:txBody>
      </p:sp>
      <p:sp>
        <p:nvSpPr>
          <p:cNvPr id="12" name="Title 1"/>
          <p:cNvSpPr>
            <a:spLocks noGrp="1"/>
          </p:cNvSpPr>
          <p:nvPr>
            <p:ph type="title"/>
          </p:nvPr>
        </p:nvSpPr>
        <p:spPr>
          <a:xfrm>
            <a:off x="457200" y="228600"/>
            <a:ext cx="8229600" cy="685800"/>
          </a:xfrm>
        </p:spPr>
        <p:txBody>
          <a:bodyPr>
            <a:normAutofit/>
          </a:bodyPr>
          <a:lstStyle/>
          <a:p>
            <a:r>
              <a:rPr lang="en-US" dirty="0" smtClean="0"/>
              <a:t>Focus Questions</a:t>
            </a:r>
            <a:endParaRPr lang="en-US" dirty="0"/>
          </a:p>
        </p:txBody>
      </p:sp>
      <p:sp>
        <p:nvSpPr>
          <p:cNvPr id="15" name="Content Placeholder 3"/>
          <p:cNvSpPr txBox="1">
            <a:spLocks/>
          </p:cNvSpPr>
          <p:nvPr/>
        </p:nvSpPr>
        <p:spPr bwMode="gray">
          <a:xfrm>
            <a:off x="1219201" y="4258270"/>
            <a:ext cx="7353302" cy="923330"/>
          </a:xfrm>
          <a:prstGeom prst="rect">
            <a:avLst/>
          </a:prstGeom>
        </p:spPr>
        <p:txBody>
          <a:bodyPr vert="horz" wrap="square" lIns="0" tIns="0" rIns="0" bIns="0" rtlCol="0">
            <a:spAutoFit/>
          </a:bodyPr>
          <a:lstStyle/>
          <a:p>
            <a:pPr defTabSz="912947">
              <a:spcBef>
                <a:spcPts val="1200"/>
              </a:spcBef>
              <a:defRPr/>
            </a:pPr>
            <a:r>
              <a:rPr lang="en-US" sz="2000" b="1" dirty="0" smtClean="0">
                <a:solidFill>
                  <a:srgbClr val="008752"/>
                </a:solidFill>
                <a:latin typeface="Arial" pitchFamily="34" charset="0"/>
                <a:cs typeface="Arial" pitchFamily="34" charset="0"/>
              </a:rPr>
              <a:t>What </a:t>
            </a:r>
            <a:r>
              <a:rPr lang="en-US" sz="2000" b="1" dirty="0">
                <a:solidFill>
                  <a:srgbClr val="008752"/>
                </a:solidFill>
                <a:latin typeface="Arial" pitchFamily="34" charset="0"/>
                <a:cs typeface="Arial" pitchFamily="34" charset="0"/>
              </a:rPr>
              <a:t>are the key business drivers, from Stakeholders’ perspective, for the types of procurement approaches, standardization, timing and terms?</a:t>
            </a:r>
            <a:endParaRPr lang="en-US" sz="2000" b="1" dirty="0" smtClean="0">
              <a:solidFill>
                <a:srgbClr val="008752"/>
              </a:solidFill>
              <a:latin typeface="Arial" pitchFamily="34" charset="0"/>
              <a:cs typeface="Arial" pitchFamily="34" charset="0"/>
            </a:endParaRPr>
          </a:p>
        </p:txBody>
      </p:sp>
      <p:cxnSp>
        <p:nvCxnSpPr>
          <p:cNvPr id="16" name="Straight Connector 15"/>
          <p:cNvCxnSpPr/>
          <p:nvPr/>
        </p:nvCxnSpPr>
        <p:spPr bwMode="gray">
          <a:xfrm flipH="1">
            <a:off x="914400" y="4200680"/>
            <a:ext cx="2" cy="980920"/>
          </a:xfrm>
          <a:prstGeom prst="line">
            <a:avLst/>
          </a:prstGeom>
          <a:ln w="76200">
            <a:solidFill>
              <a:srgbClr val="008752"/>
            </a:solidFill>
          </a:ln>
        </p:spPr>
        <p:style>
          <a:lnRef idx="1">
            <a:schemeClr val="accent1"/>
          </a:lnRef>
          <a:fillRef idx="0">
            <a:schemeClr val="accent1"/>
          </a:fillRef>
          <a:effectRef idx="0">
            <a:schemeClr val="accent1"/>
          </a:effectRef>
          <a:fontRef idx="minor">
            <a:schemeClr val="tx1"/>
          </a:fontRef>
        </p:style>
      </p:cxnSp>
      <p:sp>
        <p:nvSpPr>
          <p:cNvPr id="17" name="Content Placeholder 3"/>
          <p:cNvSpPr txBox="1">
            <a:spLocks/>
          </p:cNvSpPr>
          <p:nvPr/>
        </p:nvSpPr>
        <p:spPr bwMode="gray">
          <a:xfrm>
            <a:off x="484606" y="4258423"/>
            <a:ext cx="274306" cy="430887"/>
          </a:xfrm>
          <a:prstGeom prst="rect">
            <a:avLst/>
          </a:prstGeom>
        </p:spPr>
        <p:txBody>
          <a:bodyPr vert="horz" wrap="square" lIns="0" tIns="0" rIns="0" bIns="0" rtlCol="0">
            <a:spAutoFit/>
          </a:bodyPr>
          <a:lstStyle/>
          <a:p>
            <a:pPr defTabSz="912947">
              <a:spcBef>
                <a:spcPts val="1200"/>
              </a:spcBef>
              <a:defRPr/>
            </a:pPr>
            <a:r>
              <a:rPr lang="en-US" sz="2800" b="1" dirty="0" smtClean="0">
                <a:solidFill>
                  <a:srgbClr val="008752"/>
                </a:solidFill>
                <a:latin typeface="Arial" pitchFamily="34" charset="0"/>
                <a:cs typeface="Arial" pitchFamily="34" charset="0"/>
              </a:rPr>
              <a:t>4</a:t>
            </a:r>
          </a:p>
        </p:txBody>
      </p:sp>
      <p:sp>
        <p:nvSpPr>
          <p:cNvPr id="18" name="Content Placeholder 3"/>
          <p:cNvSpPr txBox="1">
            <a:spLocks/>
          </p:cNvSpPr>
          <p:nvPr/>
        </p:nvSpPr>
        <p:spPr bwMode="gray">
          <a:xfrm>
            <a:off x="1219201" y="5543990"/>
            <a:ext cx="7353302" cy="923330"/>
          </a:xfrm>
          <a:prstGeom prst="rect">
            <a:avLst/>
          </a:prstGeom>
        </p:spPr>
        <p:txBody>
          <a:bodyPr vert="horz" wrap="square" lIns="0" tIns="0" rIns="0" bIns="0" rtlCol="0">
            <a:spAutoFit/>
          </a:bodyPr>
          <a:lstStyle/>
          <a:p>
            <a:pPr defTabSz="912947">
              <a:spcBef>
                <a:spcPts val="1200"/>
              </a:spcBef>
              <a:defRPr/>
            </a:pPr>
            <a:r>
              <a:rPr lang="en-US" sz="2000" b="1" dirty="0" smtClean="0">
                <a:solidFill>
                  <a:srgbClr val="008752"/>
                </a:solidFill>
                <a:latin typeface="Arial" pitchFamily="34" charset="0"/>
                <a:cs typeface="Arial" pitchFamily="34" charset="0"/>
              </a:rPr>
              <a:t>What </a:t>
            </a:r>
            <a:r>
              <a:rPr lang="en-US" sz="2000" b="1" dirty="0">
                <a:solidFill>
                  <a:srgbClr val="008752"/>
                </a:solidFill>
                <a:latin typeface="Arial" pitchFamily="34" charset="0"/>
                <a:cs typeface="Arial" pitchFamily="34" charset="0"/>
              </a:rPr>
              <a:t>are the most significant challenges you see associated with NWA DER procurement as we move forward in the REV process?</a:t>
            </a:r>
            <a:endParaRPr lang="en-US" sz="2000" b="1" dirty="0" smtClean="0">
              <a:solidFill>
                <a:srgbClr val="008752"/>
              </a:solidFill>
              <a:latin typeface="Arial" pitchFamily="34" charset="0"/>
              <a:cs typeface="Arial" pitchFamily="34" charset="0"/>
            </a:endParaRPr>
          </a:p>
        </p:txBody>
      </p:sp>
      <p:cxnSp>
        <p:nvCxnSpPr>
          <p:cNvPr id="19" name="Straight Connector 18"/>
          <p:cNvCxnSpPr/>
          <p:nvPr/>
        </p:nvCxnSpPr>
        <p:spPr bwMode="gray">
          <a:xfrm>
            <a:off x="914402" y="5486400"/>
            <a:ext cx="0" cy="840123"/>
          </a:xfrm>
          <a:prstGeom prst="line">
            <a:avLst/>
          </a:prstGeom>
          <a:ln w="76200">
            <a:solidFill>
              <a:srgbClr val="008752"/>
            </a:solidFill>
          </a:ln>
        </p:spPr>
        <p:style>
          <a:lnRef idx="1">
            <a:schemeClr val="accent1"/>
          </a:lnRef>
          <a:fillRef idx="0">
            <a:schemeClr val="accent1"/>
          </a:fillRef>
          <a:effectRef idx="0">
            <a:schemeClr val="accent1"/>
          </a:effectRef>
          <a:fontRef idx="minor">
            <a:schemeClr val="tx1"/>
          </a:fontRef>
        </p:style>
      </p:cxnSp>
      <p:sp>
        <p:nvSpPr>
          <p:cNvPr id="20" name="Content Placeholder 3"/>
          <p:cNvSpPr txBox="1">
            <a:spLocks/>
          </p:cNvSpPr>
          <p:nvPr/>
        </p:nvSpPr>
        <p:spPr bwMode="gray">
          <a:xfrm>
            <a:off x="484606" y="5544143"/>
            <a:ext cx="274306" cy="430887"/>
          </a:xfrm>
          <a:prstGeom prst="rect">
            <a:avLst/>
          </a:prstGeom>
        </p:spPr>
        <p:txBody>
          <a:bodyPr vert="horz" wrap="square" lIns="0" tIns="0" rIns="0" bIns="0" rtlCol="0">
            <a:spAutoFit/>
          </a:bodyPr>
          <a:lstStyle/>
          <a:p>
            <a:pPr defTabSz="912947">
              <a:spcBef>
                <a:spcPts val="1200"/>
              </a:spcBef>
              <a:defRPr/>
            </a:pPr>
            <a:r>
              <a:rPr lang="en-US" sz="2800" b="1" dirty="0" smtClean="0">
                <a:solidFill>
                  <a:srgbClr val="008752"/>
                </a:solidFill>
                <a:latin typeface="Arial" pitchFamily="34" charset="0"/>
                <a:cs typeface="Arial" pitchFamily="34" charset="0"/>
              </a:rPr>
              <a:t>5</a:t>
            </a:r>
          </a:p>
        </p:txBody>
      </p:sp>
      <p:sp>
        <p:nvSpPr>
          <p:cNvPr id="24" name="Text Placeholder 1"/>
          <p:cNvSpPr txBox="1">
            <a:spLocks/>
          </p:cNvSpPr>
          <p:nvPr/>
        </p:nvSpPr>
        <p:spPr>
          <a:xfrm>
            <a:off x="3048000" y="6521825"/>
            <a:ext cx="2971800" cy="336175"/>
          </a:xfrm>
          <a:prstGeom prst="rect">
            <a:avLst/>
          </a:prstGeom>
        </p:spPr>
        <p:txBody>
          <a:bodyPr vert="horz" lIns="91440" tIns="45720" rIns="91440" bIns="45720" rtlCol="0">
            <a:noAutofit/>
          </a:bodyPr>
          <a:lstStyle>
            <a:lvl1pPr marL="0" indent="0" algn="r" defTabSz="914400" rtl="0" eaLnBrk="1" latinLnBrk="0" hangingPunct="1">
              <a:spcBef>
                <a:spcPct val="20000"/>
              </a:spcBef>
              <a:buClr>
                <a:schemeClr val="accent5"/>
              </a:buClr>
              <a:buFont typeface="Wingdings" pitchFamily="2" charset="2"/>
              <a:buNone/>
              <a:defRPr sz="2000" b="0" i="0" kern="1200">
                <a:solidFill>
                  <a:srgbClr val="808080"/>
                </a:solidFill>
                <a:latin typeface="Apercu Light"/>
                <a:ea typeface="+mn-ea"/>
                <a:cs typeface="Apercu Light"/>
              </a:defRPr>
            </a:lvl1pPr>
            <a:lvl2pPr marL="285750" indent="0" algn="l" defTabSz="914400" rtl="0" eaLnBrk="1" latinLnBrk="0" hangingPunct="1">
              <a:spcBef>
                <a:spcPct val="20000"/>
              </a:spcBef>
              <a:buClr>
                <a:schemeClr val="accent5"/>
              </a:buClr>
              <a:buFont typeface="Arial" pitchFamily="34" charset="0"/>
              <a:buNone/>
              <a:defRPr sz="1800" b="0" i="0" kern="1200">
                <a:solidFill>
                  <a:srgbClr val="5F5F5F"/>
                </a:solidFill>
                <a:latin typeface="Apercu Light"/>
                <a:ea typeface="+mn-ea"/>
                <a:cs typeface="Apercu Light"/>
              </a:defRPr>
            </a:lvl2pPr>
            <a:lvl3pPr marL="739775" indent="-222250" algn="l" defTabSz="914400" rtl="0" eaLnBrk="1" latinLnBrk="0" hangingPunct="1">
              <a:spcBef>
                <a:spcPct val="20000"/>
              </a:spcBef>
              <a:buClr>
                <a:schemeClr val="accent5"/>
              </a:buClr>
              <a:buFont typeface="Arial" pitchFamily="34" charset="0"/>
              <a:buChar char="‒"/>
              <a:defRPr sz="1600" b="0" i="0" kern="1200">
                <a:solidFill>
                  <a:srgbClr val="5F5F5F"/>
                </a:solidFill>
                <a:latin typeface="Apercu Light"/>
                <a:ea typeface="+mn-ea"/>
                <a:cs typeface="Apercu Light"/>
              </a:defRPr>
            </a:lvl3pPr>
            <a:lvl4pPr marL="969963" indent="-230188" algn="l" defTabSz="914400" rtl="0" eaLnBrk="1" latinLnBrk="0" hangingPunct="1">
              <a:spcBef>
                <a:spcPct val="20000"/>
              </a:spcBef>
              <a:buClr>
                <a:schemeClr val="accent5"/>
              </a:buClr>
              <a:buFont typeface="Arial" pitchFamily="34" charset="0"/>
              <a:buChar char="‒"/>
              <a:defRPr sz="1600" b="0" i="0" kern="1200">
                <a:solidFill>
                  <a:srgbClr val="5F5F5F"/>
                </a:solidFill>
                <a:latin typeface="Apercu Light"/>
                <a:ea typeface="+mn-ea"/>
                <a:cs typeface="Apercu Light"/>
              </a:defRPr>
            </a:lvl4pPr>
            <a:lvl5pPr marL="1200150" indent="-230188" algn="l" defTabSz="914400" rtl="0" eaLnBrk="1" latinLnBrk="0" hangingPunct="1">
              <a:spcBef>
                <a:spcPct val="20000"/>
              </a:spcBef>
              <a:buClr>
                <a:schemeClr val="accent5"/>
              </a:buClr>
              <a:buFont typeface="Arial" pitchFamily="34" charset="0"/>
              <a:buChar char="‒"/>
              <a:defRPr sz="1600" b="0" i="0" kern="1200">
                <a:solidFill>
                  <a:srgbClr val="5F5F5F"/>
                </a:solidFill>
                <a:latin typeface="Apercu Light"/>
                <a:ea typeface="+mn-ea"/>
                <a:cs typeface="Apercu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400" b="1" i="1" dirty="0" smtClean="0"/>
              <a:t>Draft for discussion only</a:t>
            </a:r>
            <a:endParaRPr lang="en-US" sz="1400" b="1" i="1" dirty="0"/>
          </a:p>
        </p:txBody>
      </p:sp>
    </p:spTree>
    <p:extLst>
      <p:ext uri="{BB962C8B-B14F-4D97-AF65-F5344CB8AC3E}">
        <p14:creationId xmlns:p14="http://schemas.microsoft.com/office/powerpoint/2010/main" val="50090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248400" y="990600"/>
            <a:ext cx="2438400" cy="990600"/>
          </a:xfrm>
          <a:prstGeom prst="roundRect">
            <a:avLst/>
          </a:prstGeom>
          <a:solidFill>
            <a:srgbClr val="029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314700" y="982717"/>
            <a:ext cx="2438400" cy="990600"/>
          </a:xfrm>
          <a:prstGeom prst="roundRect">
            <a:avLst/>
          </a:prstGeom>
          <a:solidFill>
            <a:srgbClr val="029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57200" y="990600"/>
            <a:ext cx="2438400" cy="990600"/>
          </a:xfrm>
          <a:prstGeom prst="roundRect">
            <a:avLst/>
          </a:prstGeom>
          <a:solidFill>
            <a:srgbClr val="029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p:cNvSpPr txBox="1">
            <a:spLocks/>
          </p:cNvSpPr>
          <p:nvPr/>
        </p:nvSpPr>
        <p:spPr>
          <a:xfrm>
            <a:off x="3200400" y="990600"/>
            <a:ext cx="2743200" cy="5334000"/>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Clr>
                <a:schemeClr val="accent5"/>
              </a:buClr>
              <a:buFont typeface="Wingdings" pitchFamily="2" charset="2"/>
              <a:buNone/>
              <a:defRPr sz="2000" b="0" i="0" kern="1200">
                <a:solidFill>
                  <a:srgbClr val="5F5F5F"/>
                </a:solidFill>
                <a:latin typeface="Apercu Light"/>
                <a:ea typeface="+mn-ea"/>
                <a:cs typeface="Apercu Light"/>
              </a:defRPr>
            </a:lvl1pPr>
            <a:lvl2pPr marL="457200" indent="0" algn="l" defTabSz="914400" rtl="0" eaLnBrk="1" latinLnBrk="0" hangingPunct="1">
              <a:spcBef>
                <a:spcPct val="20000"/>
              </a:spcBef>
              <a:buClr>
                <a:schemeClr val="accent5"/>
              </a:buClr>
              <a:buFont typeface="Arial" pitchFamily="34" charset="0"/>
              <a:buNone/>
              <a:defRPr sz="1800" b="0" i="0" kern="1200">
                <a:solidFill>
                  <a:schemeClr val="tx1">
                    <a:tint val="75000"/>
                  </a:schemeClr>
                </a:solidFill>
                <a:latin typeface="Apercu Light"/>
                <a:ea typeface="+mn-ea"/>
                <a:cs typeface="Apercu Light"/>
              </a:defRPr>
            </a:lvl2pPr>
            <a:lvl3pPr marL="914400" indent="0" algn="l" defTabSz="914400" rtl="0" eaLnBrk="1" latinLnBrk="0" hangingPunct="1">
              <a:spcBef>
                <a:spcPct val="20000"/>
              </a:spcBef>
              <a:buClr>
                <a:schemeClr val="accent5"/>
              </a:buClr>
              <a:buFont typeface="Arial" pitchFamily="34" charset="0"/>
              <a:buNone/>
              <a:defRPr sz="1600" b="0" i="0" kern="1200">
                <a:solidFill>
                  <a:schemeClr val="tx1">
                    <a:tint val="75000"/>
                  </a:schemeClr>
                </a:solidFill>
                <a:latin typeface="Apercu Light"/>
                <a:ea typeface="+mn-ea"/>
                <a:cs typeface="Apercu Light"/>
              </a:defRPr>
            </a:lvl3pPr>
            <a:lvl4pPr marL="1371600" indent="0" algn="l" defTabSz="914400" rtl="0" eaLnBrk="1" latinLnBrk="0" hangingPunct="1">
              <a:spcBef>
                <a:spcPct val="20000"/>
              </a:spcBef>
              <a:buClr>
                <a:schemeClr val="accent5"/>
              </a:buClr>
              <a:buFont typeface="Arial" pitchFamily="34" charset="0"/>
              <a:buNone/>
              <a:defRPr sz="1400" b="0" i="0" kern="1200">
                <a:solidFill>
                  <a:schemeClr val="tx1">
                    <a:tint val="75000"/>
                  </a:schemeClr>
                </a:solidFill>
                <a:latin typeface="Apercu Light"/>
                <a:ea typeface="+mn-ea"/>
                <a:cs typeface="Apercu Light"/>
              </a:defRPr>
            </a:lvl4pPr>
            <a:lvl5pPr marL="1828800" indent="0" algn="l" defTabSz="914400" rtl="0" eaLnBrk="1" latinLnBrk="0" hangingPunct="1">
              <a:spcBef>
                <a:spcPct val="20000"/>
              </a:spcBef>
              <a:buClr>
                <a:schemeClr val="accent5"/>
              </a:buClr>
              <a:buFont typeface="Arial" pitchFamily="34" charset="0"/>
              <a:buNone/>
              <a:defRPr sz="1400" b="0" i="0" kern="1200">
                <a:solidFill>
                  <a:schemeClr val="tx1">
                    <a:tint val="75000"/>
                  </a:schemeClr>
                </a:solidFill>
                <a:latin typeface="Apercu Light"/>
                <a:ea typeface="+mn-ea"/>
                <a:cs typeface="Apercu Light"/>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lnSpc>
                <a:spcPct val="140000"/>
              </a:lnSpc>
              <a:spcAft>
                <a:spcPts val="1200"/>
              </a:spcAft>
            </a:pPr>
            <a:r>
              <a:rPr lang="en-US" sz="1800" b="1" dirty="0" smtClean="0">
                <a:solidFill>
                  <a:schemeClr val="bg1"/>
                </a:solidFill>
              </a:rPr>
              <a:t>Competitive Solicitations</a:t>
            </a:r>
          </a:p>
          <a:p>
            <a:pPr marL="342900" indent="-342900">
              <a:lnSpc>
                <a:spcPct val="140000"/>
              </a:lnSpc>
              <a:buFont typeface="Arial" pitchFamily="34" charset="0"/>
              <a:buChar char="•"/>
            </a:pPr>
            <a:r>
              <a:rPr lang="en-US" sz="1400" dirty="0" smtClean="0">
                <a:solidFill>
                  <a:schemeClr val="tx1"/>
                </a:solidFill>
              </a:rPr>
              <a:t>Success in targeted or demo approaches, but too restrictive for the broader market</a:t>
            </a:r>
          </a:p>
          <a:p>
            <a:pPr marL="342900" indent="-342900">
              <a:lnSpc>
                <a:spcPct val="140000"/>
              </a:lnSpc>
              <a:buFont typeface="Arial" pitchFamily="34" charset="0"/>
              <a:buChar char="•"/>
            </a:pPr>
            <a:r>
              <a:rPr lang="en-US" sz="1400" dirty="0" smtClean="0">
                <a:solidFill>
                  <a:schemeClr val="tx1"/>
                </a:solidFill>
              </a:rPr>
              <a:t>Long lead times and solicitation style may not lead to successful responses materializing into actual projects</a:t>
            </a:r>
          </a:p>
          <a:p>
            <a:pPr marL="342900" indent="-342900">
              <a:lnSpc>
                <a:spcPct val="140000"/>
              </a:lnSpc>
              <a:buFont typeface="Arial" pitchFamily="34" charset="0"/>
              <a:buChar char="•"/>
            </a:pPr>
            <a:r>
              <a:rPr lang="en-US" sz="1400" dirty="0" smtClean="0">
                <a:solidFill>
                  <a:schemeClr val="tx1"/>
                </a:solidFill>
              </a:rPr>
              <a:t>As solicitations ramp up, they should be streamlined with significantly shortened timelines</a:t>
            </a:r>
          </a:p>
        </p:txBody>
      </p:sp>
      <p:sp>
        <p:nvSpPr>
          <p:cNvPr id="2" name="Title 1"/>
          <p:cNvSpPr>
            <a:spLocks noGrp="1"/>
          </p:cNvSpPr>
          <p:nvPr>
            <p:ph type="title"/>
          </p:nvPr>
        </p:nvSpPr>
        <p:spPr>
          <a:xfrm>
            <a:off x="457200" y="228600"/>
            <a:ext cx="8229600" cy="685800"/>
          </a:xfrm>
        </p:spPr>
        <p:txBody>
          <a:bodyPr>
            <a:normAutofit/>
          </a:bodyPr>
          <a:lstStyle/>
          <a:p>
            <a:r>
              <a:rPr lang="en-US" dirty="0">
                <a:solidFill>
                  <a:schemeClr val="accent5"/>
                </a:solidFill>
                <a:latin typeface="Apercu Regular"/>
                <a:cs typeface="Apercu Regular"/>
              </a:rPr>
              <a:t>Thoughts on DER </a:t>
            </a:r>
            <a:r>
              <a:rPr lang="en-US" dirty="0" smtClean="0">
                <a:solidFill>
                  <a:schemeClr val="accent5"/>
                </a:solidFill>
                <a:latin typeface="Apercu Regular"/>
                <a:cs typeface="Apercu Regular"/>
              </a:rPr>
              <a:t>Procurement Processes</a:t>
            </a:r>
            <a:endParaRPr lang="en-US" dirty="0">
              <a:solidFill>
                <a:schemeClr val="accent5"/>
              </a:solidFill>
              <a:latin typeface="Apercu Regular"/>
              <a:cs typeface="Apercu Regular"/>
            </a:endParaRPr>
          </a:p>
        </p:txBody>
      </p:sp>
      <p:sp>
        <p:nvSpPr>
          <p:cNvPr id="3" name="Text Placeholder 2"/>
          <p:cNvSpPr>
            <a:spLocks noGrp="1"/>
          </p:cNvSpPr>
          <p:nvPr>
            <p:ph type="body" idx="1"/>
          </p:nvPr>
        </p:nvSpPr>
        <p:spPr>
          <a:xfrm>
            <a:off x="304800" y="990600"/>
            <a:ext cx="2743200" cy="2286000"/>
          </a:xfrm>
        </p:spPr>
        <p:txBody>
          <a:bodyPr>
            <a:noAutofit/>
          </a:bodyPr>
          <a:lstStyle/>
          <a:p>
            <a:pPr algn="ctr">
              <a:lnSpc>
                <a:spcPct val="140000"/>
              </a:lnSpc>
              <a:spcAft>
                <a:spcPts val="1200"/>
              </a:spcAft>
            </a:pPr>
            <a:r>
              <a:rPr lang="en-US" sz="1800" b="1" dirty="0" smtClean="0">
                <a:solidFill>
                  <a:schemeClr val="bg1"/>
                </a:solidFill>
              </a:rPr>
              <a:t>Open Enrollment </a:t>
            </a:r>
            <a:br>
              <a:rPr lang="en-US" sz="1800" b="1" dirty="0" smtClean="0">
                <a:solidFill>
                  <a:schemeClr val="bg1"/>
                </a:solidFill>
              </a:rPr>
            </a:br>
            <a:r>
              <a:rPr lang="en-US" sz="1800" b="1" dirty="0" smtClean="0">
                <a:solidFill>
                  <a:schemeClr val="bg1"/>
                </a:solidFill>
              </a:rPr>
              <a:t>Tariffs</a:t>
            </a:r>
            <a:endParaRPr lang="en-US" sz="1800" b="1" dirty="0">
              <a:solidFill>
                <a:schemeClr val="bg1"/>
              </a:solidFill>
            </a:endParaRPr>
          </a:p>
          <a:p>
            <a:pPr marL="342900" indent="-342900">
              <a:lnSpc>
                <a:spcPct val="140000"/>
              </a:lnSpc>
              <a:buFont typeface="Arial" panose="020B0604020202020204" pitchFamily="34" charset="0"/>
              <a:buChar char="•"/>
            </a:pPr>
            <a:r>
              <a:rPr lang="en-US" sz="1400" dirty="0" smtClean="0">
                <a:solidFill>
                  <a:schemeClr val="tx1"/>
                </a:solidFill>
              </a:rPr>
              <a:t>Preferred method of procurement of DER services</a:t>
            </a:r>
            <a:endParaRPr lang="en-US" sz="1400" dirty="0">
              <a:solidFill>
                <a:schemeClr val="tx1"/>
              </a:solidFill>
            </a:endParaRPr>
          </a:p>
          <a:p>
            <a:pPr marL="342900" indent="-342900">
              <a:lnSpc>
                <a:spcPct val="140000"/>
              </a:lnSpc>
              <a:buFont typeface="Arial" panose="020B0604020202020204" pitchFamily="34" charset="0"/>
              <a:buChar char="•"/>
            </a:pPr>
            <a:r>
              <a:rPr lang="en-US" sz="1400" dirty="0" smtClean="0">
                <a:solidFill>
                  <a:schemeClr val="tx1"/>
                </a:solidFill>
              </a:rPr>
              <a:t>Utilities have successful experience with these (NEM, DLC, DR, etc.)</a:t>
            </a:r>
          </a:p>
          <a:p>
            <a:pPr marL="342900" indent="-342900">
              <a:lnSpc>
                <a:spcPct val="140000"/>
              </a:lnSpc>
              <a:buFont typeface="Arial" panose="020B0604020202020204" pitchFamily="34" charset="0"/>
              <a:buChar char="•"/>
            </a:pPr>
            <a:r>
              <a:rPr lang="en-US" sz="1400" dirty="0" smtClean="0">
                <a:solidFill>
                  <a:schemeClr val="tx1"/>
                </a:solidFill>
              </a:rPr>
              <a:t>Flexibility in payment/credit type (rebates, payment for availability, payment for performance)</a:t>
            </a:r>
          </a:p>
          <a:p>
            <a:pPr marL="342900" indent="-342900">
              <a:lnSpc>
                <a:spcPct val="140000"/>
              </a:lnSpc>
              <a:buFont typeface="Arial" panose="020B0604020202020204" pitchFamily="34" charset="0"/>
              <a:buChar char="•"/>
            </a:pPr>
            <a:r>
              <a:rPr lang="en-US" sz="1400" dirty="0" smtClean="0">
                <a:solidFill>
                  <a:schemeClr val="tx1"/>
                </a:solidFill>
              </a:rPr>
              <a:t>Allows DER providers to deploy in the market at their discretion, but operate according to the DSP’s needs</a:t>
            </a:r>
            <a:endParaRPr lang="en-US" sz="1400" dirty="0">
              <a:solidFill>
                <a:schemeClr val="tx1"/>
              </a:solidFill>
            </a:endParaRPr>
          </a:p>
        </p:txBody>
      </p:sp>
      <p:sp>
        <p:nvSpPr>
          <p:cNvPr id="5" name="Text Placeholder 1"/>
          <p:cNvSpPr txBox="1">
            <a:spLocks/>
          </p:cNvSpPr>
          <p:nvPr/>
        </p:nvSpPr>
        <p:spPr>
          <a:xfrm>
            <a:off x="3048000" y="6521825"/>
            <a:ext cx="2971800" cy="336175"/>
          </a:xfrm>
          <a:prstGeom prst="rect">
            <a:avLst/>
          </a:prstGeom>
        </p:spPr>
        <p:txBody>
          <a:bodyPr vert="horz" lIns="91440" tIns="45720" rIns="91440" bIns="45720" rtlCol="0">
            <a:noAutofit/>
          </a:bodyPr>
          <a:lstStyle>
            <a:lvl1pPr marL="0" indent="0" algn="r" defTabSz="914400" rtl="0" eaLnBrk="1" latinLnBrk="0" hangingPunct="1">
              <a:spcBef>
                <a:spcPct val="20000"/>
              </a:spcBef>
              <a:buClr>
                <a:schemeClr val="accent5"/>
              </a:buClr>
              <a:buFont typeface="Wingdings" pitchFamily="2" charset="2"/>
              <a:buNone/>
              <a:defRPr sz="2000" b="0" i="0" kern="1200">
                <a:solidFill>
                  <a:srgbClr val="808080"/>
                </a:solidFill>
                <a:latin typeface="Apercu Light"/>
                <a:ea typeface="+mn-ea"/>
                <a:cs typeface="Apercu Light"/>
              </a:defRPr>
            </a:lvl1pPr>
            <a:lvl2pPr marL="285750" indent="0" algn="l" defTabSz="914400" rtl="0" eaLnBrk="1" latinLnBrk="0" hangingPunct="1">
              <a:spcBef>
                <a:spcPct val="20000"/>
              </a:spcBef>
              <a:buClr>
                <a:schemeClr val="accent5"/>
              </a:buClr>
              <a:buFont typeface="Arial" pitchFamily="34" charset="0"/>
              <a:buNone/>
              <a:defRPr sz="1800" b="0" i="0" kern="1200">
                <a:solidFill>
                  <a:srgbClr val="5F5F5F"/>
                </a:solidFill>
                <a:latin typeface="Apercu Light"/>
                <a:ea typeface="+mn-ea"/>
                <a:cs typeface="Apercu Light"/>
              </a:defRPr>
            </a:lvl2pPr>
            <a:lvl3pPr marL="739775" indent="-222250" algn="l" defTabSz="914400" rtl="0" eaLnBrk="1" latinLnBrk="0" hangingPunct="1">
              <a:spcBef>
                <a:spcPct val="20000"/>
              </a:spcBef>
              <a:buClr>
                <a:schemeClr val="accent5"/>
              </a:buClr>
              <a:buFont typeface="Arial" pitchFamily="34" charset="0"/>
              <a:buChar char="‒"/>
              <a:defRPr sz="1600" b="0" i="0" kern="1200">
                <a:solidFill>
                  <a:srgbClr val="5F5F5F"/>
                </a:solidFill>
                <a:latin typeface="Apercu Light"/>
                <a:ea typeface="+mn-ea"/>
                <a:cs typeface="Apercu Light"/>
              </a:defRPr>
            </a:lvl3pPr>
            <a:lvl4pPr marL="969963" indent="-230188" algn="l" defTabSz="914400" rtl="0" eaLnBrk="1" latinLnBrk="0" hangingPunct="1">
              <a:spcBef>
                <a:spcPct val="20000"/>
              </a:spcBef>
              <a:buClr>
                <a:schemeClr val="accent5"/>
              </a:buClr>
              <a:buFont typeface="Arial" pitchFamily="34" charset="0"/>
              <a:buChar char="‒"/>
              <a:defRPr sz="1600" b="0" i="0" kern="1200">
                <a:solidFill>
                  <a:srgbClr val="5F5F5F"/>
                </a:solidFill>
                <a:latin typeface="Apercu Light"/>
                <a:ea typeface="+mn-ea"/>
                <a:cs typeface="Apercu Light"/>
              </a:defRPr>
            </a:lvl4pPr>
            <a:lvl5pPr marL="1200150" indent="-230188" algn="l" defTabSz="914400" rtl="0" eaLnBrk="1" latinLnBrk="0" hangingPunct="1">
              <a:spcBef>
                <a:spcPct val="20000"/>
              </a:spcBef>
              <a:buClr>
                <a:schemeClr val="accent5"/>
              </a:buClr>
              <a:buFont typeface="Arial" pitchFamily="34" charset="0"/>
              <a:buChar char="‒"/>
              <a:defRPr sz="1600" b="0" i="0" kern="1200">
                <a:solidFill>
                  <a:srgbClr val="5F5F5F"/>
                </a:solidFill>
                <a:latin typeface="Apercu Light"/>
                <a:ea typeface="+mn-ea"/>
                <a:cs typeface="Apercu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400" b="1" i="1" dirty="0" smtClean="0"/>
              <a:t>Draft for discussion only</a:t>
            </a:r>
            <a:endParaRPr lang="en-US" sz="1400" b="1" i="1" dirty="0"/>
          </a:p>
        </p:txBody>
      </p:sp>
      <p:sp>
        <p:nvSpPr>
          <p:cNvPr id="7" name="Text Placeholder 2"/>
          <p:cNvSpPr txBox="1">
            <a:spLocks/>
          </p:cNvSpPr>
          <p:nvPr/>
        </p:nvSpPr>
        <p:spPr>
          <a:xfrm>
            <a:off x="6096000" y="990600"/>
            <a:ext cx="2743200" cy="4724400"/>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Clr>
                <a:schemeClr val="accent5"/>
              </a:buClr>
              <a:buFont typeface="Wingdings" pitchFamily="2" charset="2"/>
              <a:buNone/>
              <a:defRPr sz="2000" b="0" i="0" kern="1200">
                <a:solidFill>
                  <a:srgbClr val="5F5F5F"/>
                </a:solidFill>
                <a:latin typeface="Apercu Light"/>
                <a:ea typeface="+mn-ea"/>
                <a:cs typeface="Apercu Light"/>
              </a:defRPr>
            </a:lvl1pPr>
            <a:lvl2pPr marL="457200" indent="0" algn="l" defTabSz="914400" rtl="0" eaLnBrk="1" latinLnBrk="0" hangingPunct="1">
              <a:spcBef>
                <a:spcPct val="20000"/>
              </a:spcBef>
              <a:buClr>
                <a:schemeClr val="accent5"/>
              </a:buClr>
              <a:buFont typeface="Arial" pitchFamily="34" charset="0"/>
              <a:buNone/>
              <a:defRPr sz="1800" b="0" i="0" kern="1200">
                <a:solidFill>
                  <a:schemeClr val="tx1">
                    <a:tint val="75000"/>
                  </a:schemeClr>
                </a:solidFill>
                <a:latin typeface="Apercu Light"/>
                <a:ea typeface="+mn-ea"/>
                <a:cs typeface="Apercu Light"/>
              </a:defRPr>
            </a:lvl2pPr>
            <a:lvl3pPr marL="914400" indent="0" algn="l" defTabSz="914400" rtl="0" eaLnBrk="1" latinLnBrk="0" hangingPunct="1">
              <a:spcBef>
                <a:spcPct val="20000"/>
              </a:spcBef>
              <a:buClr>
                <a:schemeClr val="accent5"/>
              </a:buClr>
              <a:buFont typeface="Arial" pitchFamily="34" charset="0"/>
              <a:buNone/>
              <a:defRPr sz="1600" b="0" i="0" kern="1200">
                <a:solidFill>
                  <a:schemeClr val="tx1">
                    <a:tint val="75000"/>
                  </a:schemeClr>
                </a:solidFill>
                <a:latin typeface="Apercu Light"/>
                <a:ea typeface="+mn-ea"/>
                <a:cs typeface="Apercu Light"/>
              </a:defRPr>
            </a:lvl3pPr>
            <a:lvl4pPr marL="1371600" indent="0" algn="l" defTabSz="914400" rtl="0" eaLnBrk="1" latinLnBrk="0" hangingPunct="1">
              <a:spcBef>
                <a:spcPct val="20000"/>
              </a:spcBef>
              <a:buClr>
                <a:schemeClr val="accent5"/>
              </a:buClr>
              <a:buFont typeface="Arial" pitchFamily="34" charset="0"/>
              <a:buNone/>
              <a:defRPr sz="1400" b="0" i="0" kern="1200">
                <a:solidFill>
                  <a:schemeClr val="tx1">
                    <a:tint val="75000"/>
                  </a:schemeClr>
                </a:solidFill>
                <a:latin typeface="Apercu Light"/>
                <a:ea typeface="+mn-ea"/>
                <a:cs typeface="Apercu Light"/>
              </a:defRPr>
            </a:lvl4pPr>
            <a:lvl5pPr marL="1828800" indent="0" algn="l" defTabSz="914400" rtl="0" eaLnBrk="1" latinLnBrk="0" hangingPunct="1">
              <a:spcBef>
                <a:spcPct val="20000"/>
              </a:spcBef>
              <a:buClr>
                <a:schemeClr val="accent5"/>
              </a:buClr>
              <a:buFont typeface="Arial" pitchFamily="34" charset="0"/>
              <a:buNone/>
              <a:defRPr sz="1400" b="0" i="0" kern="1200">
                <a:solidFill>
                  <a:schemeClr val="tx1">
                    <a:tint val="75000"/>
                  </a:schemeClr>
                </a:solidFill>
                <a:latin typeface="Apercu Light"/>
                <a:ea typeface="+mn-ea"/>
                <a:cs typeface="Apercu Light"/>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lnSpc>
                <a:spcPct val="140000"/>
              </a:lnSpc>
              <a:spcAft>
                <a:spcPts val="1200"/>
              </a:spcAft>
            </a:pPr>
            <a:r>
              <a:rPr lang="en-US" sz="1800" b="1" dirty="0" smtClean="0">
                <a:solidFill>
                  <a:schemeClr val="bg1"/>
                </a:solidFill>
              </a:rPr>
              <a:t>Bilateral </a:t>
            </a:r>
            <a:br>
              <a:rPr lang="en-US" sz="1800" b="1" dirty="0" smtClean="0">
                <a:solidFill>
                  <a:schemeClr val="bg1"/>
                </a:solidFill>
              </a:rPr>
            </a:br>
            <a:r>
              <a:rPr lang="en-US" sz="1800" b="1" dirty="0" smtClean="0">
                <a:solidFill>
                  <a:schemeClr val="bg1"/>
                </a:solidFill>
              </a:rPr>
              <a:t>Contracts</a:t>
            </a:r>
          </a:p>
          <a:p>
            <a:pPr marL="342900" indent="-342900">
              <a:lnSpc>
                <a:spcPct val="140000"/>
              </a:lnSpc>
              <a:buFont typeface="Arial" pitchFamily="34" charset="0"/>
              <a:buChar char="•"/>
            </a:pPr>
            <a:r>
              <a:rPr lang="en-US" sz="1400" dirty="0" smtClean="0">
                <a:solidFill>
                  <a:schemeClr val="tx1"/>
                </a:solidFill>
              </a:rPr>
              <a:t>DER providers should be able to approach the DSP with a non-standard product or service on an ongoing basis, and not have to wait for “open windows” or be restricted to designated areas</a:t>
            </a:r>
          </a:p>
        </p:txBody>
      </p:sp>
    </p:spTree>
    <p:extLst>
      <p:ext uri="{BB962C8B-B14F-4D97-AF65-F5344CB8AC3E}">
        <p14:creationId xmlns:p14="http://schemas.microsoft.com/office/powerpoint/2010/main" val="2798499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Autofit/>
          </a:bodyPr>
          <a:lstStyle/>
          <a:p>
            <a:r>
              <a:rPr lang="en-US" dirty="0">
                <a:solidFill>
                  <a:schemeClr val="accent5"/>
                </a:solidFill>
                <a:latin typeface="Apercu Regular"/>
                <a:cs typeface="Apercu Regular"/>
              </a:rPr>
              <a:t>Characteristics of Solicitation and </a:t>
            </a:r>
            <a:r>
              <a:rPr lang="en-US" dirty="0" smtClean="0">
                <a:solidFill>
                  <a:schemeClr val="accent5"/>
                </a:solidFill>
                <a:latin typeface="Apercu Regular"/>
                <a:cs typeface="Apercu Regular"/>
              </a:rPr>
              <a:t>Procurement</a:t>
            </a:r>
            <a:endParaRPr lang="en-US" dirty="0">
              <a:solidFill>
                <a:schemeClr val="accent5"/>
              </a:solidFill>
              <a:latin typeface="Apercu Regular"/>
              <a:cs typeface="Apercu Regular"/>
            </a:endParaRPr>
          </a:p>
        </p:txBody>
      </p:sp>
      <p:sp>
        <p:nvSpPr>
          <p:cNvPr id="3" name="Text Placeholder 2"/>
          <p:cNvSpPr>
            <a:spLocks noGrp="1"/>
          </p:cNvSpPr>
          <p:nvPr>
            <p:ph type="body" idx="1"/>
          </p:nvPr>
        </p:nvSpPr>
        <p:spPr>
          <a:xfrm>
            <a:off x="457200" y="914400"/>
            <a:ext cx="8229600" cy="5334000"/>
          </a:xfrm>
        </p:spPr>
        <p:txBody>
          <a:bodyPr>
            <a:noAutofit/>
          </a:bodyPr>
          <a:lstStyle/>
          <a:p>
            <a:pPr>
              <a:lnSpc>
                <a:spcPct val="140000"/>
              </a:lnSpc>
              <a:spcAft>
                <a:spcPts val="1200"/>
              </a:spcAft>
            </a:pPr>
            <a:r>
              <a:rPr lang="en-US" sz="1800" b="1" dirty="0" smtClean="0">
                <a:solidFill>
                  <a:srgbClr val="029158"/>
                </a:solidFill>
              </a:rPr>
              <a:t>Transparency </a:t>
            </a:r>
            <a:r>
              <a:rPr lang="en-US" sz="1400" dirty="0"/>
              <a:t>is important for a robust market. Past solicitations have been selectively sent to individual parties rather than being publicly available. Similarly, stakeholder meetings, evaluation timelines, evaluation criteria, and selection methodology has not been clearly and publicly articulated.</a:t>
            </a:r>
            <a:endParaRPr lang="en-US" sz="1400" dirty="0" smtClean="0">
              <a:solidFill>
                <a:schemeClr val="tx1"/>
              </a:solidFill>
            </a:endParaRPr>
          </a:p>
          <a:p>
            <a:pPr>
              <a:lnSpc>
                <a:spcPct val="140000"/>
              </a:lnSpc>
              <a:spcAft>
                <a:spcPts val="1200"/>
              </a:spcAft>
            </a:pPr>
            <a:r>
              <a:rPr lang="en-US" sz="1800" b="1" dirty="0" smtClean="0">
                <a:solidFill>
                  <a:srgbClr val="029158"/>
                </a:solidFill>
              </a:rPr>
              <a:t>No </a:t>
            </a:r>
            <a:r>
              <a:rPr lang="en-US" sz="1800" b="1" dirty="0">
                <a:solidFill>
                  <a:srgbClr val="029158"/>
                </a:solidFill>
              </a:rPr>
              <a:t>barriers to participation </a:t>
            </a:r>
            <a:r>
              <a:rPr lang="en-US" sz="1400" dirty="0"/>
              <a:t>– Some solicitations have included high entry fees or non-refundable deposits for proposal consideration. Non-refundable administrative fees associated with the solicitation or proposal evaluation should not be borne by the respondent since that may lower developer interest.</a:t>
            </a:r>
          </a:p>
          <a:p>
            <a:pPr>
              <a:lnSpc>
                <a:spcPct val="140000"/>
              </a:lnSpc>
              <a:spcAft>
                <a:spcPts val="1200"/>
              </a:spcAft>
            </a:pPr>
            <a:r>
              <a:rPr lang="en-US" sz="1800" b="1" dirty="0" smtClean="0">
                <a:solidFill>
                  <a:srgbClr val="029158"/>
                </a:solidFill>
              </a:rPr>
              <a:t>Technology </a:t>
            </a:r>
            <a:r>
              <a:rPr lang="en-US" sz="1800" b="1" dirty="0">
                <a:solidFill>
                  <a:srgbClr val="029158"/>
                </a:solidFill>
              </a:rPr>
              <a:t>agnostic and outcome-based </a:t>
            </a:r>
            <a:r>
              <a:rPr lang="en-US" sz="1400" dirty="0"/>
              <a:t>– To the extent possible, solicitations should seek to identify the specific grid needs and locations, and not impose any arbitrary size or operational requirements with a bias towards any particular technology or customer segment. and have no inherent cost assumptions. This will maximize the diversity of resources that could be proposed</a:t>
            </a:r>
            <a:r>
              <a:rPr lang="en-US" sz="1400" dirty="0" smtClean="0"/>
              <a:t>.</a:t>
            </a:r>
          </a:p>
          <a:p>
            <a:pPr>
              <a:lnSpc>
                <a:spcPct val="140000"/>
              </a:lnSpc>
              <a:spcAft>
                <a:spcPts val="1200"/>
              </a:spcAft>
            </a:pPr>
            <a:r>
              <a:rPr lang="en-US" sz="1800" b="1" dirty="0" smtClean="0">
                <a:solidFill>
                  <a:srgbClr val="029158"/>
                </a:solidFill>
              </a:rPr>
              <a:t>No </a:t>
            </a:r>
            <a:r>
              <a:rPr lang="en-US" sz="1800" b="1" dirty="0">
                <a:solidFill>
                  <a:srgbClr val="029158"/>
                </a:solidFill>
              </a:rPr>
              <a:t>minimum budget </a:t>
            </a:r>
            <a:r>
              <a:rPr lang="en-US" sz="1800" b="1" dirty="0" smtClean="0">
                <a:solidFill>
                  <a:srgbClr val="029158"/>
                </a:solidFill>
              </a:rPr>
              <a:t>deferral </a:t>
            </a:r>
            <a:r>
              <a:rPr lang="en-US" sz="1400" dirty="0"/>
              <a:t>– Any minimum capital deferral arbitrarily reduces the opportunity for DERs. Ideally, these solicitations and enrollments would become more operationalized, minimizing the administrative costs of procurement as the process becomes streamlined.</a:t>
            </a:r>
            <a:endParaRPr lang="en-US" sz="1400" dirty="0" smtClean="0">
              <a:solidFill>
                <a:schemeClr val="tx1"/>
              </a:solidFill>
            </a:endParaRPr>
          </a:p>
        </p:txBody>
      </p:sp>
      <p:sp>
        <p:nvSpPr>
          <p:cNvPr id="5" name="Text Placeholder 1"/>
          <p:cNvSpPr txBox="1">
            <a:spLocks/>
          </p:cNvSpPr>
          <p:nvPr/>
        </p:nvSpPr>
        <p:spPr>
          <a:xfrm>
            <a:off x="3048000" y="6521825"/>
            <a:ext cx="2971800" cy="336175"/>
          </a:xfrm>
          <a:prstGeom prst="rect">
            <a:avLst/>
          </a:prstGeom>
        </p:spPr>
        <p:txBody>
          <a:bodyPr vert="horz" lIns="91440" tIns="45720" rIns="91440" bIns="45720" rtlCol="0">
            <a:noAutofit/>
          </a:bodyPr>
          <a:lstStyle>
            <a:lvl1pPr marL="0" indent="0" algn="r" defTabSz="914400" rtl="0" eaLnBrk="1" latinLnBrk="0" hangingPunct="1">
              <a:spcBef>
                <a:spcPct val="20000"/>
              </a:spcBef>
              <a:buClr>
                <a:schemeClr val="accent5"/>
              </a:buClr>
              <a:buFont typeface="Wingdings" pitchFamily="2" charset="2"/>
              <a:buNone/>
              <a:defRPr sz="2000" b="0" i="0" kern="1200">
                <a:solidFill>
                  <a:srgbClr val="808080"/>
                </a:solidFill>
                <a:latin typeface="Apercu Light"/>
                <a:ea typeface="+mn-ea"/>
                <a:cs typeface="Apercu Light"/>
              </a:defRPr>
            </a:lvl1pPr>
            <a:lvl2pPr marL="285750" indent="0" algn="l" defTabSz="914400" rtl="0" eaLnBrk="1" latinLnBrk="0" hangingPunct="1">
              <a:spcBef>
                <a:spcPct val="20000"/>
              </a:spcBef>
              <a:buClr>
                <a:schemeClr val="accent5"/>
              </a:buClr>
              <a:buFont typeface="Arial" pitchFamily="34" charset="0"/>
              <a:buNone/>
              <a:defRPr sz="1800" b="0" i="0" kern="1200">
                <a:solidFill>
                  <a:srgbClr val="5F5F5F"/>
                </a:solidFill>
                <a:latin typeface="Apercu Light"/>
                <a:ea typeface="+mn-ea"/>
                <a:cs typeface="Apercu Light"/>
              </a:defRPr>
            </a:lvl2pPr>
            <a:lvl3pPr marL="739775" indent="-222250" algn="l" defTabSz="914400" rtl="0" eaLnBrk="1" latinLnBrk="0" hangingPunct="1">
              <a:spcBef>
                <a:spcPct val="20000"/>
              </a:spcBef>
              <a:buClr>
                <a:schemeClr val="accent5"/>
              </a:buClr>
              <a:buFont typeface="Arial" pitchFamily="34" charset="0"/>
              <a:buChar char="‒"/>
              <a:defRPr sz="1600" b="0" i="0" kern="1200">
                <a:solidFill>
                  <a:srgbClr val="5F5F5F"/>
                </a:solidFill>
                <a:latin typeface="Apercu Light"/>
                <a:ea typeface="+mn-ea"/>
                <a:cs typeface="Apercu Light"/>
              </a:defRPr>
            </a:lvl3pPr>
            <a:lvl4pPr marL="969963" indent="-230188" algn="l" defTabSz="914400" rtl="0" eaLnBrk="1" latinLnBrk="0" hangingPunct="1">
              <a:spcBef>
                <a:spcPct val="20000"/>
              </a:spcBef>
              <a:buClr>
                <a:schemeClr val="accent5"/>
              </a:buClr>
              <a:buFont typeface="Arial" pitchFamily="34" charset="0"/>
              <a:buChar char="‒"/>
              <a:defRPr sz="1600" b="0" i="0" kern="1200">
                <a:solidFill>
                  <a:srgbClr val="5F5F5F"/>
                </a:solidFill>
                <a:latin typeface="Apercu Light"/>
                <a:ea typeface="+mn-ea"/>
                <a:cs typeface="Apercu Light"/>
              </a:defRPr>
            </a:lvl4pPr>
            <a:lvl5pPr marL="1200150" indent="-230188" algn="l" defTabSz="914400" rtl="0" eaLnBrk="1" latinLnBrk="0" hangingPunct="1">
              <a:spcBef>
                <a:spcPct val="20000"/>
              </a:spcBef>
              <a:buClr>
                <a:schemeClr val="accent5"/>
              </a:buClr>
              <a:buFont typeface="Arial" pitchFamily="34" charset="0"/>
              <a:buChar char="‒"/>
              <a:defRPr sz="1600" b="0" i="0" kern="1200">
                <a:solidFill>
                  <a:srgbClr val="5F5F5F"/>
                </a:solidFill>
                <a:latin typeface="Apercu Light"/>
                <a:ea typeface="+mn-ea"/>
                <a:cs typeface="Apercu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400" b="1" i="1" dirty="0" smtClean="0"/>
              <a:t>Draft for discussion only</a:t>
            </a:r>
            <a:endParaRPr lang="en-US" sz="1400" b="1" i="1" dirty="0"/>
          </a:p>
        </p:txBody>
      </p:sp>
      <p:sp>
        <p:nvSpPr>
          <p:cNvPr id="8" name="Rectangle 7"/>
          <p:cNvSpPr/>
          <p:nvPr/>
        </p:nvSpPr>
        <p:spPr>
          <a:xfrm>
            <a:off x="457200" y="5105400"/>
            <a:ext cx="82296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5831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Autofit/>
          </a:bodyPr>
          <a:lstStyle/>
          <a:p>
            <a:r>
              <a:rPr lang="en-US" sz="2200" dirty="0">
                <a:solidFill>
                  <a:schemeClr val="accent5"/>
                </a:solidFill>
                <a:latin typeface="Apercu Regular"/>
                <a:cs typeface="Apercu Regular"/>
              </a:rPr>
              <a:t>Standardization in NWA </a:t>
            </a:r>
            <a:r>
              <a:rPr lang="en-US" sz="2200" dirty="0" smtClean="0">
                <a:solidFill>
                  <a:schemeClr val="accent5"/>
                </a:solidFill>
                <a:latin typeface="Apercu Regular"/>
                <a:cs typeface="Apercu Regular"/>
              </a:rPr>
              <a:t>Procurement Solicitations </a:t>
            </a:r>
            <a:r>
              <a:rPr lang="en-US" sz="2200" dirty="0">
                <a:solidFill>
                  <a:schemeClr val="accent5"/>
                </a:solidFill>
                <a:latin typeface="Apercu Regular"/>
                <a:cs typeface="Apercu Regular"/>
              </a:rPr>
              <a:t>and Contracts</a:t>
            </a:r>
          </a:p>
        </p:txBody>
      </p:sp>
      <p:sp>
        <p:nvSpPr>
          <p:cNvPr id="3" name="Text Placeholder 2"/>
          <p:cNvSpPr>
            <a:spLocks noGrp="1"/>
          </p:cNvSpPr>
          <p:nvPr>
            <p:ph type="body" idx="1"/>
          </p:nvPr>
        </p:nvSpPr>
        <p:spPr>
          <a:xfrm>
            <a:off x="457200" y="2133600"/>
            <a:ext cx="8229600" cy="2971800"/>
          </a:xfrm>
        </p:spPr>
        <p:txBody>
          <a:bodyPr>
            <a:noAutofit/>
          </a:bodyPr>
          <a:lstStyle/>
          <a:p>
            <a:pPr lvl="0">
              <a:lnSpc>
                <a:spcPct val="140000"/>
              </a:lnSpc>
              <a:buClr>
                <a:srgbClr val="5F5F5F"/>
              </a:buClr>
            </a:pPr>
            <a:r>
              <a:rPr lang="en-US" sz="1800" b="1" dirty="0" smtClean="0">
                <a:solidFill>
                  <a:srgbClr val="029158"/>
                </a:solidFill>
              </a:rPr>
              <a:t>Solicitation standardization</a:t>
            </a:r>
            <a:endParaRPr lang="en-US" sz="1800" b="1" dirty="0">
              <a:solidFill>
                <a:srgbClr val="029158"/>
              </a:solidFill>
            </a:endParaRPr>
          </a:p>
          <a:p>
            <a:pPr marL="342900" lvl="0" indent="-342900">
              <a:lnSpc>
                <a:spcPct val="140000"/>
              </a:lnSpc>
              <a:buClr>
                <a:srgbClr val="5F5F5F"/>
              </a:buClr>
              <a:buFont typeface="Arial" panose="020B0604020202020204" pitchFamily="34" charset="0"/>
              <a:buChar char="•"/>
            </a:pPr>
            <a:r>
              <a:rPr lang="en-US" sz="1400" dirty="0" smtClean="0">
                <a:solidFill>
                  <a:prstClr val="black"/>
                </a:solidFill>
              </a:rPr>
              <a:t>Provide </a:t>
            </a:r>
            <a:r>
              <a:rPr lang="en-US" sz="1400" dirty="0">
                <a:solidFill>
                  <a:prstClr val="black"/>
                </a:solidFill>
              </a:rPr>
              <a:t>data to respondents, including the nature of the grid need,  the traditional solution cost, and additional info to support BCA calculation estimate</a:t>
            </a:r>
          </a:p>
          <a:p>
            <a:pPr marL="342900" lvl="0" indent="-342900">
              <a:lnSpc>
                <a:spcPct val="140000"/>
              </a:lnSpc>
              <a:buClr>
                <a:srgbClr val="5F5F5F"/>
              </a:buClr>
              <a:buFont typeface="Arial" panose="020B0604020202020204" pitchFamily="34" charset="0"/>
              <a:buChar char="•"/>
            </a:pPr>
            <a:r>
              <a:rPr lang="en-US" sz="1400" dirty="0" smtClean="0">
                <a:solidFill>
                  <a:prstClr val="black"/>
                </a:solidFill>
              </a:rPr>
              <a:t>Respondents </a:t>
            </a:r>
            <a:r>
              <a:rPr lang="en-US" sz="1400" dirty="0">
                <a:solidFill>
                  <a:prstClr val="black"/>
                </a:solidFill>
              </a:rPr>
              <a:t>propose solutions</a:t>
            </a:r>
          </a:p>
          <a:p>
            <a:pPr marL="342900" lvl="0" indent="-342900">
              <a:lnSpc>
                <a:spcPct val="140000"/>
              </a:lnSpc>
              <a:buClr>
                <a:srgbClr val="5F5F5F"/>
              </a:buClr>
              <a:buFont typeface="Arial" panose="020B0604020202020204" pitchFamily="34" charset="0"/>
              <a:buChar char="•"/>
            </a:pPr>
            <a:r>
              <a:rPr lang="en-US" sz="1400" dirty="0" smtClean="0">
                <a:solidFill>
                  <a:prstClr val="black"/>
                </a:solidFill>
              </a:rPr>
              <a:t>Combine </a:t>
            </a:r>
            <a:r>
              <a:rPr lang="en-US" sz="1400" dirty="0">
                <a:solidFill>
                  <a:prstClr val="black"/>
                </a:solidFill>
              </a:rPr>
              <a:t>proposed solutions into best </a:t>
            </a:r>
            <a:r>
              <a:rPr lang="en-US" sz="1400" dirty="0" smtClean="0">
                <a:solidFill>
                  <a:prstClr val="black"/>
                </a:solidFill>
              </a:rPr>
              <a:t>portfolio</a:t>
            </a:r>
            <a:endParaRPr lang="en-US" sz="1400" dirty="0">
              <a:solidFill>
                <a:prstClr val="black"/>
              </a:solidFill>
            </a:endParaRPr>
          </a:p>
          <a:p>
            <a:pPr>
              <a:lnSpc>
                <a:spcPct val="140000"/>
              </a:lnSpc>
            </a:pPr>
            <a:r>
              <a:rPr lang="en-US" sz="1800" b="1" dirty="0" smtClean="0">
                <a:solidFill>
                  <a:srgbClr val="029158"/>
                </a:solidFill>
              </a:rPr>
              <a:t>Other issues</a:t>
            </a:r>
          </a:p>
          <a:p>
            <a:pPr marL="342900" indent="-342900">
              <a:lnSpc>
                <a:spcPct val="140000"/>
              </a:lnSpc>
              <a:buFont typeface="Arial" panose="020B0604020202020204" pitchFamily="34" charset="0"/>
              <a:buChar char="•"/>
            </a:pPr>
            <a:r>
              <a:rPr lang="en-US" sz="1400" dirty="0" smtClean="0">
                <a:solidFill>
                  <a:schemeClr val="tx1"/>
                </a:solidFill>
              </a:rPr>
              <a:t>For </a:t>
            </a:r>
            <a:r>
              <a:rPr lang="en-US" sz="1400" dirty="0">
                <a:solidFill>
                  <a:schemeClr val="tx1"/>
                </a:solidFill>
              </a:rPr>
              <a:t>open enrollment tariffs, utilities should seek input from providers to standardize and review terms for financing ability. </a:t>
            </a:r>
          </a:p>
          <a:p>
            <a:pPr marL="342900" indent="-342900">
              <a:lnSpc>
                <a:spcPct val="140000"/>
              </a:lnSpc>
              <a:buFont typeface="Arial" panose="020B0604020202020204" pitchFamily="34" charset="0"/>
              <a:buChar char="•"/>
            </a:pPr>
            <a:r>
              <a:rPr lang="en-US" sz="1400" dirty="0" smtClean="0">
                <a:solidFill>
                  <a:schemeClr val="tx1"/>
                </a:solidFill>
              </a:rPr>
              <a:t>For </a:t>
            </a:r>
            <a:r>
              <a:rPr lang="en-US" sz="1400" dirty="0">
                <a:solidFill>
                  <a:schemeClr val="tx1"/>
                </a:solidFill>
              </a:rPr>
              <a:t>competitive solicitations, the solicitation, evaluation, selection and implementation process should be standardized in order to allow the utility to run many solicitations at once and to reduce timelines. The utilities should also consider posting opportunities on a single, regularly updated portal in addition to utility websites</a:t>
            </a:r>
            <a:r>
              <a:rPr lang="en-US" sz="1400" dirty="0" smtClean="0">
                <a:solidFill>
                  <a:schemeClr val="tx1"/>
                </a:solidFill>
              </a:rPr>
              <a:t>.</a:t>
            </a:r>
            <a:endParaRPr lang="en-US" sz="1400" dirty="0">
              <a:solidFill>
                <a:schemeClr val="tx1"/>
              </a:solidFill>
            </a:endParaRPr>
          </a:p>
        </p:txBody>
      </p:sp>
      <p:sp>
        <p:nvSpPr>
          <p:cNvPr id="5" name="Text Placeholder 1"/>
          <p:cNvSpPr txBox="1">
            <a:spLocks/>
          </p:cNvSpPr>
          <p:nvPr/>
        </p:nvSpPr>
        <p:spPr>
          <a:xfrm>
            <a:off x="3048000" y="6521825"/>
            <a:ext cx="2971800" cy="336175"/>
          </a:xfrm>
          <a:prstGeom prst="rect">
            <a:avLst/>
          </a:prstGeom>
        </p:spPr>
        <p:txBody>
          <a:bodyPr vert="horz" lIns="91440" tIns="45720" rIns="91440" bIns="45720" rtlCol="0">
            <a:noAutofit/>
          </a:bodyPr>
          <a:lstStyle>
            <a:lvl1pPr marL="0" indent="0" algn="r" defTabSz="914400" rtl="0" eaLnBrk="1" latinLnBrk="0" hangingPunct="1">
              <a:spcBef>
                <a:spcPct val="20000"/>
              </a:spcBef>
              <a:buClr>
                <a:schemeClr val="accent5"/>
              </a:buClr>
              <a:buFont typeface="Wingdings" pitchFamily="2" charset="2"/>
              <a:buNone/>
              <a:defRPr sz="2000" b="0" i="0" kern="1200">
                <a:solidFill>
                  <a:srgbClr val="808080"/>
                </a:solidFill>
                <a:latin typeface="Apercu Light"/>
                <a:ea typeface="+mn-ea"/>
                <a:cs typeface="Apercu Light"/>
              </a:defRPr>
            </a:lvl1pPr>
            <a:lvl2pPr marL="285750" indent="0" algn="l" defTabSz="914400" rtl="0" eaLnBrk="1" latinLnBrk="0" hangingPunct="1">
              <a:spcBef>
                <a:spcPct val="20000"/>
              </a:spcBef>
              <a:buClr>
                <a:schemeClr val="accent5"/>
              </a:buClr>
              <a:buFont typeface="Arial" pitchFamily="34" charset="0"/>
              <a:buNone/>
              <a:defRPr sz="1800" b="0" i="0" kern="1200">
                <a:solidFill>
                  <a:srgbClr val="5F5F5F"/>
                </a:solidFill>
                <a:latin typeface="Apercu Light"/>
                <a:ea typeface="+mn-ea"/>
                <a:cs typeface="Apercu Light"/>
              </a:defRPr>
            </a:lvl2pPr>
            <a:lvl3pPr marL="739775" indent="-222250" algn="l" defTabSz="914400" rtl="0" eaLnBrk="1" latinLnBrk="0" hangingPunct="1">
              <a:spcBef>
                <a:spcPct val="20000"/>
              </a:spcBef>
              <a:buClr>
                <a:schemeClr val="accent5"/>
              </a:buClr>
              <a:buFont typeface="Arial" pitchFamily="34" charset="0"/>
              <a:buChar char="‒"/>
              <a:defRPr sz="1600" b="0" i="0" kern="1200">
                <a:solidFill>
                  <a:srgbClr val="5F5F5F"/>
                </a:solidFill>
                <a:latin typeface="Apercu Light"/>
                <a:ea typeface="+mn-ea"/>
                <a:cs typeface="Apercu Light"/>
              </a:defRPr>
            </a:lvl3pPr>
            <a:lvl4pPr marL="969963" indent="-230188" algn="l" defTabSz="914400" rtl="0" eaLnBrk="1" latinLnBrk="0" hangingPunct="1">
              <a:spcBef>
                <a:spcPct val="20000"/>
              </a:spcBef>
              <a:buClr>
                <a:schemeClr val="accent5"/>
              </a:buClr>
              <a:buFont typeface="Arial" pitchFamily="34" charset="0"/>
              <a:buChar char="‒"/>
              <a:defRPr sz="1600" b="0" i="0" kern="1200">
                <a:solidFill>
                  <a:srgbClr val="5F5F5F"/>
                </a:solidFill>
                <a:latin typeface="Apercu Light"/>
                <a:ea typeface="+mn-ea"/>
                <a:cs typeface="Apercu Light"/>
              </a:defRPr>
            </a:lvl4pPr>
            <a:lvl5pPr marL="1200150" indent="-230188" algn="l" defTabSz="914400" rtl="0" eaLnBrk="1" latinLnBrk="0" hangingPunct="1">
              <a:spcBef>
                <a:spcPct val="20000"/>
              </a:spcBef>
              <a:buClr>
                <a:schemeClr val="accent5"/>
              </a:buClr>
              <a:buFont typeface="Arial" pitchFamily="34" charset="0"/>
              <a:buChar char="‒"/>
              <a:defRPr sz="1600" b="0" i="0" kern="1200">
                <a:solidFill>
                  <a:srgbClr val="5F5F5F"/>
                </a:solidFill>
                <a:latin typeface="Apercu Light"/>
                <a:ea typeface="+mn-ea"/>
                <a:cs typeface="Apercu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400" b="1" i="1" dirty="0" smtClean="0"/>
              <a:t>Draft for discussion only</a:t>
            </a:r>
            <a:endParaRPr lang="en-US" sz="1400" b="1" i="1" dirty="0"/>
          </a:p>
        </p:txBody>
      </p:sp>
      <p:grpSp>
        <p:nvGrpSpPr>
          <p:cNvPr id="6" name="Group 5"/>
          <p:cNvGrpSpPr/>
          <p:nvPr/>
        </p:nvGrpSpPr>
        <p:grpSpPr>
          <a:xfrm>
            <a:off x="942628" y="1066800"/>
            <a:ext cx="1805827" cy="914400"/>
            <a:chOff x="664" y="739593"/>
            <a:chExt cx="1064530" cy="425812"/>
          </a:xfrm>
          <a:solidFill>
            <a:srgbClr val="008752"/>
          </a:solidFill>
        </p:grpSpPr>
        <p:sp>
          <p:nvSpPr>
            <p:cNvPr id="28" name="Chevron 27"/>
            <p:cNvSpPr/>
            <p:nvPr/>
          </p:nvSpPr>
          <p:spPr>
            <a:xfrm>
              <a:off x="664" y="739593"/>
              <a:ext cx="1064530" cy="425812"/>
            </a:xfrm>
            <a:prstGeom prst="chevron">
              <a:avLst/>
            </a:prstGeom>
            <a:grp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9" name="Chevron 4"/>
            <p:cNvSpPr/>
            <p:nvPr/>
          </p:nvSpPr>
          <p:spPr>
            <a:xfrm>
              <a:off x="213570" y="739593"/>
              <a:ext cx="638718" cy="42581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400" b="1" kern="1200" dirty="0" smtClean="0"/>
                <a:t>Specify </a:t>
              </a:r>
              <a:br>
                <a:rPr lang="en-US" sz="1400" b="1" kern="1200" dirty="0" smtClean="0"/>
              </a:br>
              <a:r>
                <a:rPr lang="en-US" sz="1400" b="1" kern="1200" dirty="0" smtClean="0"/>
                <a:t>grid need</a:t>
              </a:r>
              <a:endParaRPr lang="en-US" sz="1400" b="1" kern="1200" dirty="0"/>
            </a:p>
          </p:txBody>
        </p:sp>
      </p:grpSp>
      <p:grpSp>
        <p:nvGrpSpPr>
          <p:cNvPr id="7" name="Group 6"/>
          <p:cNvGrpSpPr/>
          <p:nvPr/>
        </p:nvGrpSpPr>
        <p:grpSpPr>
          <a:xfrm>
            <a:off x="2387289" y="1066800"/>
            <a:ext cx="1748215" cy="914400"/>
            <a:chOff x="958741" y="739593"/>
            <a:chExt cx="1064530" cy="425812"/>
          </a:xfrm>
          <a:solidFill>
            <a:srgbClr val="008752"/>
          </a:solidFill>
        </p:grpSpPr>
        <p:sp>
          <p:nvSpPr>
            <p:cNvPr id="26" name="Chevron 25"/>
            <p:cNvSpPr/>
            <p:nvPr/>
          </p:nvSpPr>
          <p:spPr>
            <a:xfrm>
              <a:off x="958741" y="739593"/>
              <a:ext cx="1064530" cy="425812"/>
            </a:xfrm>
            <a:prstGeom prst="chevron">
              <a:avLst/>
            </a:prstGeom>
            <a:grp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7" name="Chevron 6"/>
            <p:cNvSpPr/>
            <p:nvPr/>
          </p:nvSpPr>
          <p:spPr>
            <a:xfrm>
              <a:off x="1171647" y="739593"/>
              <a:ext cx="638718" cy="42581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400" b="1" kern="1200" dirty="0" smtClean="0"/>
                <a:t>Estimate cost of upgrade</a:t>
              </a:r>
              <a:endParaRPr lang="en-US" sz="1400" b="1" kern="1200" dirty="0"/>
            </a:p>
          </p:txBody>
        </p:sp>
      </p:grpSp>
      <p:grpSp>
        <p:nvGrpSpPr>
          <p:cNvPr id="8" name="Group 7"/>
          <p:cNvGrpSpPr/>
          <p:nvPr/>
        </p:nvGrpSpPr>
        <p:grpSpPr>
          <a:xfrm>
            <a:off x="3733800" y="1066800"/>
            <a:ext cx="1752600" cy="914400"/>
            <a:chOff x="1916818" y="739593"/>
            <a:chExt cx="1064530" cy="425812"/>
          </a:xfrm>
          <a:solidFill>
            <a:srgbClr val="008752"/>
          </a:solidFill>
        </p:grpSpPr>
        <p:sp>
          <p:nvSpPr>
            <p:cNvPr id="24" name="Chevron 23"/>
            <p:cNvSpPr/>
            <p:nvPr/>
          </p:nvSpPr>
          <p:spPr>
            <a:xfrm>
              <a:off x="1916818" y="739593"/>
              <a:ext cx="1064530" cy="425812"/>
            </a:xfrm>
            <a:prstGeom prst="chevron">
              <a:avLst/>
            </a:prstGeom>
            <a:grp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5" name="Chevron 8"/>
            <p:cNvSpPr/>
            <p:nvPr/>
          </p:nvSpPr>
          <p:spPr>
            <a:xfrm>
              <a:off x="2129724" y="739593"/>
              <a:ext cx="638718" cy="42581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400" b="1" kern="1200" dirty="0" smtClean="0"/>
                <a:t>Solicit for DERs</a:t>
              </a:r>
              <a:endParaRPr lang="en-US" sz="1400" b="1" kern="1200" dirty="0"/>
            </a:p>
          </p:txBody>
        </p:sp>
      </p:grpSp>
      <p:grpSp>
        <p:nvGrpSpPr>
          <p:cNvPr id="9" name="Group 8"/>
          <p:cNvGrpSpPr/>
          <p:nvPr/>
        </p:nvGrpSpPr>
        <p:grpSpPr>
          <a:xfrm>
            <a:off x="5105400" y="1066800"/>
            <a:ext cx="1828800" cy="914400"/>
            <a:chOff x="2874896" y="739593"/>
            <a:chExt cx="1064530" cy="425812"/>
          </a:xfrm>
          <a:solidFill>
            <a:srgbClr val="008752"/>
          </a:solidFill>
        </p:grpSpPr>
        <p:sp>
          <p:nvSpPr>
            <p:cNvPr id="22" name="Chevron 21"/>
            <p:cNvSpPr/>
            <p:nvPr/>
          </p:nvSpPr>
          <p:spPr>
            <a:xfrm>
              <a:off x="2874896" y="739593"/>
              <a:ext cx="1064530" cy="425812"/>
            </a:xfrm>
            <a:prstGeom prst="chevron">
              <a:avLst/>
            </a:prstGeom>
            <a:grp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3" name="Chevron 10"/>
            <p:cNvSpPr/>
            <p:nvPr/>
          </p:nvSpPr>
          <p:spPr>
            <a:xfrm>
              <a:off x="3087802" y="739593"/>
              <a:ext cx="638718" cy="42581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400" b="1" kern="1200" dirty="0" smtClean="0"/>
                <a:t>Conduct </a:t>
              </a:r>
              <a:br>
                <a:rPr lang="en-US" sz="1400" b="1" kern="1200" dirty="0" smtClean="0"/>
              </a:br>
              <a:r>
                <a:rPr lang="en-US" sz="1400" b="1" kern="1200" dirty="0" smtClean="0"/>
                <a:t>BCA</a:t>
              </a:r>
              <a:endParaRPr lang="en-US" sz="1400" b="1" kern="1200" dirty="0"/>
            </a:p>
          </p:txBody>
        </p:sp>
      </p:grpSp>
      <p:grpSp>
        <p:nvGrpSpPr>
          <p:cNvPr id="10" name="Group 9"/>
          <p:cNvGrpSpPr/>
          <p:nvPr/>
        </p:nvGrpSpPr>
        <p:grpSpPr>
          <a:xfrm>
            <a:off x="6553200" y="1066800"/>
            <a:ext cx="1828800" cy="914400"/>
            <a:chOff x="3832973" y="739593"/>
            <a:chExt cx="1064530" cy="425812"/>
          </a:xfrm>
          <a:solidFill>
            <a:srgbClr val="008752"/>
          </a:solidFill>
        </p:grpSpPr>
        <p:sp>
          <p:nvSpPr>
            <p:cNvPr id="20" name="Chevron 19"/>
            <p:cNvSpPr/>
            <p:nvPr/>
          </p:nvSpPr>
          <p:spPr>
            <a:xfrm>
              <a:off x="3832973" y="739593"/>
              <a:ext cx="1064530" cy="425812"/>
            </a:xfrm>
            <a:prstGeom prst="chevron">
              <a:avLst/>
            </a:prstGeom>
            <a:grp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 name="Chevron 12"/>
            <p:cNvSpPr/>
            <p:nvPr/>
          </p:nvSpPr>
          <p:spPr>
            <a:xfrm>
              <a:off x="4045879" y="739593"/>
              <a:ext cx="638718" cy="42581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400" b="1" kern="1200" dirty="0" smtClean="0"/>
                <a:t>Deploy </a:t>
              </a:r>
              <a:br>
                <a:rPr lang="en-US" sz="1400" b="1" kern="1200" dirty="0" smtClean="0"/>
              </a:br>
              <a:r>
                <a:rPr lang="en-US" sz="1400" b="1" kern="1200" dirty="0" smtClean="0"/>
                <a:t>NWA</a:t>
              </a:r>
              <a:endParaRPr lang="en-US" sz="1400" b="1" kern="1200" dirty="0"/>
            </a:p>
          </p:txBody>
        </p:sp>
      </p:grpSp>
      <p:cxnSp>
        <p:nvCxnSpPr>
          <p:cNvPr id="32" name="Straight Arrow Connector 31"/>
          <p:cNvCxnSpPr>
            <a:stCxn id="24" idx="2"/>
          </p:cNvCxnSpPr>
          <p:nvPr/>
        </p:nvCxnSpPr>
        <p:spPr>
          <a:xfrm flipH="1">
            <a:off x="2884446" y="1981200"/>
            <a:ext cx="1497054" cy="22860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86634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a:bodyPr>
          <a:lstStyle/>
          <a:p>
            <a:r>
              <a:rPr lang="en-US" dirty="0" smtClean="0">
                <a:solidFill>
                  <a:schemeClr val="accent5"/>
                </a:solidFill>
                <a:latin typeface="Apercu Regular"/>
                <a:cs typeface="Apercu Regular"/>
              </a:rPr>
              <a:t>Business Drivers and Significant Challenges</a:t>
            </a:r>
            <a:endParaRPr lang="en-US" dirty="0">
              <a:solidFill>
                <a:schemeClr val="accent5"/>
              </a:solidFill>
              <a:latin typeface="Apercu Regular"/>
              <a:cs typeface="Apercu Regular"/>
            </a:endParaRPr>
          </a:p>
        </p:txBody>
      </p:sp>
      <p:sp>
        <p:nvSpPr>
          <p:cNvPr id="3" name="Text Placeholder 2"/>
          <p:cNvSpPr>
            <a:spLocks noGrp="1"/>
          </p:cNvSpPr>
          <p:nvPr>
            <p:ph type="body" idx="1"/>
          </p:nvPr>
        </p:nvSpPr>
        <p:spPr>
          <a:xfrm>
            <a:off x="914400" y="1295400"/>
            <a:ext cx="7315200" cy="4800600"/>
          </a:xfrm>
        </p:spPr>
        <p:txBody>
          <a:bodyPr>
            <a:noAutofit/>
          </a:bodyPr>
          <a:lstStyle/>
          <a:p>
            <a:pPr>
              <a:lnSpc>
                <a:spcPct val="140000"/>
              </a:lnSpc>
            </a:pPr>
            <a:r>
              <a:rPr lang="en-US" sz="1800" b="1" dirty="0" smtClean="0">
                <a:solidFill>
                  <a:srgbClr val="029158"/>
                </a:solidFill>
              </a:rPr>
              <a:t>Business Drivers</a:t>
            </a:r>
            <a:endParaRPr lang="en-US" sz="1800" b="1" dirty="0">
              <a:solidFill>
                <a:srgbClr val="029158"/>
              </a:solidFill>
            </a:endParaRPr>
          </a:p>
          <a:p>
            <a:pPr marL="342900" indent="-342900">
              <a:lnSpc>
                <a:spcPct val="140000"/>
              </a:lnSpc>
              <a:buFont typeface="Arial" panose="020B0604020202020204" pitchFamily="34" charset="0"/>
              <a:buChar char="•"/>
            </a:pPr>
            <a:r>
              <a:rPr lang="en-US" sz="1400" dirty="0" smtClean="0">
                <a:solidFill>
                  <a:schemeClr val="tx1"/>
                </a:solidFill>
              </a:rPr>
              <a:t>Ability </a:t>
            </a:r>
            <a:r>
              <a:rPr lang="en-US" sz="1400" dirty="0">
                <a:solidFill>
                  <a:schemeClr val="tx1"/>
                </a:solidFill>
              </a:rPr>
              <a:t>to finance terms</a:t>
            </a:r>
          </a:p>
          <a:p>
            <a:pPr marL="342900" indent="-342900">
              <a:lnSpc>
                <a:spcPct val="140000"/>
              </a:lnSpc>
              <a:buFont typeface="Arial" panose="020B0604020202020204" pitchFamily="34" charset="0"/>
              <a:buChar char="•"/>
            </a:pPr>
            <a:r>
              <a:rPr lang="en-US" sz="1400" dirty="0" smtClean="0">
                <a:solidFill>
                  <a:schemeClr val="tx1"/>
                </a:solidFill>
              </a:rPr>
              <a:t>Solicitation </a:t>
            </a:r>
            <a:r>
              <a:rPr lang="en-US" sz="1400" dirty="0">
                <a:solidFill>
                  <a:schemeClr val="tx1"/>
                </a:solidFill>
              </a:rPr>
              <a:t>and implementation timelines</a:t>
            </a:r>
          </a:p>
          <a:p>
            <a:pPr marL="342900" indent="-342900">
              <a:lnSpc>
                <a:spcPct val="140000"/>
              </a:lnSpc>
              <a:buFont typeface="Arial" panose="020B0604020202020204" pitchFamily="34" charset="0"/>
              <a:buChar char="•"/>
            </a:pPr>
            <a:r>
              <a:rPr lang="en-US" sz="1400" dirty="0" smtClean="0">
                <a:solidFill>
                  <a:schemeClr val="tx1"/>
                </a:solidFill>
              </a:rPr>
              <a:t>Scale </a:t>
            </a:r>
            <a:r>
              <a:rPr lang="en-US" sz="1400" dirty="0">
                <a:solidFill>
                  <a:schemeClr val="tx1"/>
                </a:solidFill>
              </a:rPr>
              <a:t>of solution and application</a:t>
            </a:r>
          </a:p>
          <a:p>
            <a:pPr>
              <a:lnSpc>
                <a:spcPct val="140000"/>
              </a:lnSpc>
            </a:pPr>
            <a:endParaRPr lang="en-US" sz="1800" b="1" dirty="0" smtClean="0">
              <a:solidFill>
                <a:srgbClr val="029158"/>
              </a:solidFill>
            </a:endParaRPr>
          </a:p>
          <a:p>
            <a:pPr>
              <a:lnSpc>
                <a:spcPct val="140000"/>
              </a:lnSpc>
            </a:pPr>
            <a:r>
              <a:rPr lang="en-US" sz="1800" b="1" dirty="0" smtClean="0">
                <a:solidFill>
                  <a:srgbClr val="029158"/>
                </a:solidFill>
              </a:rPr>
              <a:t>Challenges Seen in Procurements </a:t>
            </a:r>
            <a:r>
              <a:rPr lang="en-US" sz="1400" i="1" dirty="0">
                <a:solidFill>
                  <a:schemeClr val="tx1"/>
                </a:solidFill>
              </a:rPr>
              <a:t>(other than those </a:t>
            </a:r>
            <a:r>
              <a:rPr lang="en-US" sz="1400" i="1" dirty="0" smtClean="0">
                <a:solidFill>
                  <a:schemeClr val="tx1"/>
                </a:solidFill>
              </a:rPr>
              <a:t>mentioned already)</a:t>
            </a:r>
            <a:endParaRPr lang="en-US" sz="1400" i="1" dirty="0">
              <a:solidFill>
                <a:schemeClr val="tx1"/>
              </a:solidFill>
            </a:endParaRPr>
          </a:p>
          <a:p>
            <a:pPr marL="342900" indent="-342900">
              <a:lnSpc>
                <a:spcPct val="140000"/>
              </a:lnSpc>
              <a:buFont typeface="Arial" panose="020B0604020202020204" pitchFamily="34" charset="0"/>
              <a:buChar char="•"/>
            </a:pPr>
            <a:r>
              <a:rPr lang="en-US" sz="1400" dirty="0" smtClean="0">
                <a:solidFill>
                  <a:schemeClr val="tx1"/>
                </a:solidFill>
              </a:rPr>
              <a:t>Data </a:t>
            </a:r>
            <a:r>
              <a:rPr lang="en-US" sz="1400" dirty="0">
                <a:solidFill>
                  <a:schemeClr val="tx1"/>
                </a:solidFill>
              </a:rPr>
              <a:t>availability – making system data available unlocks additional opportunities for DER providers</a:t>
            </a:r>
          </a:p>
          <a:p>
            <a:pPr marL="342900" indent="-342900">
              <a:lnSpc>
                <a:spcPct val="140000"/>
              </a:lnSpc>
              <a:buFont typeface="Arial" panose="020B0604020202020204" pitchFamily="34" charset="0"/>
              <a:buChar char="•"/>
            </a:pPr>
            <a:r>
              <a:rPr lang="en-US" sz="1400" dirty="0" smtClean="0">
                <a:solidFill>
                  <a:schemeClr val="tx1"/>
                </a:solidFill>
              </a:rPr>
              <a:t>Sourcing </a:t>
            </a:r>
            <a:r>
              <a:rPr lang="en-US" sz="1400" dirty="0">
                <a:solidFill>
                  <a:schemeClr val="tx1"/>
                </a:solidFill>
              </a:rPr>
              <a:t>backlog – sourcing mechanisms that are too restrictive or burdensome will reduce the number of NWA opportunities and provider </a:t>
            </a:r>
            <a:r>
              <a:rPr lang="en-US" sz="1400" dirty="0" smtClean="0">
                <a:solidFill>
                  <a:schemeClr val="tx1"/>
                </a:solidFill>
              </a:rPr>
              <a:t>interest</a:t>
            </a:r>
          </a:p>
          <a:p>
            <a:pPr marL="342900" indent="-342900">
              <a:lnSpc>
                <a:spcPct val="140000"/>
              </a:lnSpc>
              <a:buFont typeface="Arial" panose="020B0604020202020204" pitchFamily="34" charset="0"/>
              <a:buChar char="•"/>
            </a:pPr>
            <a:r>
              <a:rPr lang="en-US" sz="1400" dirty="0" smtClean="0">
                <a:solidFill>
                  <a:schemeClr val="tx1"/>
                </a:solidFill>
              </a:rPr>
              <a:t>Cost assumptions baked into utility procurements needlessly restrict market participation</a:t>
            </a:r>
            <a:endParaRPr lang="en-US" sz="1400" dirty="0">
              <a:solidFill>
                <a:schemeClr val="tx1"/>
              </a:solidFill>
            </a:endParaRPr>
          </a:p>
        </p:txBody>
      </p:sp>
      <p:sp>
        <p:nvSpPr>
          <p:cNvPr id="5" name="Text Placeholder 1"/>
          <p:cNvSpPr txBox="1">
            <a:spLocks/>
          </p:cNvSpPr>
          <p:nvPr/>
        </p:nvSpPr>
        <p:spPr>
          <a:xfrm>
            <a:off x="3048000" y="6521825"/>
            <a:ext cx="2971800" cy="336175"/>
          </a:xfrm>
          <a:prstGeom prst="rect">
            <a:avLst/>
          </a:prstGeom>
        </p:spPr>
        <p:txBody>
          <a:bodyPr vert="horz" lIns="91440" tIns="45720" rIns="91440" bIns="45720" rtlCol="0">
            <a:noAutofit/>
          </a:bodyPr>
          <a:lstStyle>
            <a:lvl1pPr marL="0" indent="0" algn="r" defTabSz="914400" rtl="0" eaLnBrk="1" latinLnBrk="0" hangingPunct="1">
              <a:spcBef>
                <a:spcPct val="20000"/>
              </a:spcBef>
              <a:buClr>
                <a:schemeClr val="accent5"/>
              </a:buClr>
              <a:buFont typeface="Wingdings" pitchFamily="2" charset="2"/>
              <a:buNone/>
              <a:defRPr sz="2000" b="0" i="0" kern="1200">
                <a:solidFill>
                  <a:srgbClr val="808080"/>
                </a:solidFill>
                <a:latin typeface="Apercu Light"/>
                <a:ea typeface="+mn-ea"/>
                <a:cs typeface="Apercu Light"/>
              </a:defRPr>
            </a:lvl1pPr>
            <a:lvl2pPr marL="285750" indent="0" algn="l" defTabSz="914400" rtl="0" eaLnBrk="1" latinLnBrk="0" hangingPunct="1">
              <a:spcBef>
                <a:spcPct val="20000"/>
              </a:spcBef>
              <a:buClr>
                <a:schemeClr val="accent5"/>
              </a:buClr>
              <a:buFont typeface="Arial" pitchFamily="34" charset="0"/>
              <a:buNone/>
              <a:defRPr sz="1800" b="0" i="0" kern="1200">
                <a:solidFill>
                  <a:srgbClr val="5F5F5F"/>
                </a:solidFill>
                <a:latin typeface="Apercu Light"/>
                <a:ea typeface="+mn-ea"/>
                <a:cs typeface="Apercu Light"/>
              </a:defRPr>
            </a:lvl2pPr>
            <a:lvl3pPr marL="739775" indent="-222250" algn="l" defTabSz="914400" rtl="0" eaLnBrk="1" latinLnBrk="0" hangingPunct="1">
              <a:spcBef>
                <a:spcPct val="20000"/>
              </a:spcBef>
              <a:buClr>
                <a:schemeClr val="accent5"/>
              </a:buClr>
              <a:buFont typeface="Arial" pitchFamily="34" charset="0"/>
              <a:buChar char="‒"/>
              <a:defRPr sz="1600" b="0" i="0" kern="1200">
                <a:solidFill>
                  <a:srgbClr val="5F5F5F"/>
                </a:solidFill>
                <a:latin typeface="Apercu Light"/>
                <a:ea typeface="+mn-ea"/>
                <a:cs typeface="Apercu Light"/>
              </a:defRPr>
            </a:lvl3pPr>
            <a:lvl4pPr marL="969963" indent="-230188" algn="l" defTabSz="914400" rtl="0" eaLnBrk="1" latinLnBrk="0" hangingPunct="1">
              <a:spcBef>
                <a:spcPct val="20000"/>
              </a:spcBef>
              <a:buClr>
                <a:schemeClr val="accent5"/>
              </a:buClr>
              <a:buFont typeface="Arial" pitchFamily="34" charset="0"/>
              <a:buChar char="‒"/>
              <a:defRPr sz="1600" b="0" i="0" kern="1200">
                <a:solidFill>
                  <a:srgbClr val="5F5F5F"/>
                </a:solidFill>
                <a:latin typeface="Apercu Light"/>
                <a:ea typeface="+mn-ea"/>
                <a:cs typeface="Apercu Light"/>
              </a:defRPr>
            </a:lvl4pPr>
            <a:lvl5pPr marL="1200150" indent="-230188" algn="l" defTabSz="914400" rtl="0" eaLnBrk="1" latinLnBrk="0" hangingPunct="1">
              <a:spcBef>
                <a:spcPct val="20000"/>
              </a:spcBef>
              <a:buClr>
                <a:schemeClr val="accent5"/>
              </a:buClr>
              <a:buFont typeface="Arial" pitchFamily="34" charset="0"/>
              <a:buChar char="‒"/>
              <a:defRPr sz="1600" b="0" i="0" kern="1200">
                <a:solidFill>
                  <a:srgbClr val="5F5F5F"/>
                </a:solidFill>
                <a:latin typeface="Apercu Light"/>
                <a:ea typeface="+mn-ea"/>
                <a:cs typeface="Apercu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400" b="1" i="1" dirty="0" smtClean="0"/>
              <a:t>Draft for discussion only</a:t>
            </a:r>
            <a:endParaRPr lang="en-US" sz="1400" b="1" i="1" dirty="0"/>
          </a:p>
        </p:txBody>
      </p:sp>
    </p:spTree>
    <p:extLst>
      <p:ext uri="{BB962C8B-B14F-4D97-AF65-F5344CB8AC3E}">
        <p14:creationId xmlns:p14="http://schemas.microsoft.com/office/powerpoint/2010/main" val="2739724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3" name="Text Placeholder 1"/>
          <p:cNvSpPr txBox="1">
            <a:spLocks/>
          </p:cNvSpPr>
          <p:nvPr/>
        </p:nvSpPr>
        <p:spPr>
          <a:xfrm>
            <a:off x="3048000" y="6521825"/>
            <a:ext cx="2971800" cy="336175"/>
          </a:xfrm>
          <a:prstGeom prst="rect">
            <a:avLst/>
          </a:prstGeom>
        </p:spPr>
        <p:txBody>
          <a:bodyPr vert="horz" lIns="91440" tIns="45720" rIns="91440" bIns="45720" rtlCol="0">
            <a:noAutofit/>
          </a:bodyPr>
          <a:lstStyle>
            <a:lvl1pPr marL="0" indent="0" algn="r" defTabSz="914400" rtl="0" eaLnBrk="1" latinLnBrk="0" hangingPunct="1">
              <a:spcBef>
                <a:spcPct val="20000"/>
              </a:spcBef>
              <a:buClr>
                <a:schemeClr val="accent5"/>
              </a:buClr>
              <a:buFont typeface="Wingdings" pitchFamily="2" charset="2"/>
              <a:buNone/>
              <a:defRPr sz="2000" b="0" i="0" kern="1200">
                <a:solidFill>
                  <a:srgbClr val="808080"/>
                </a:solidFill>
                <a:latin typeface="Apercu Light"/>
                <a:ea typeface="+mn-ea"/>
                <a:cs typeface="Apercu Light"/>
              </a:defRPr>
            </a:lvl1pPr>
            <a:lvl2pPr marL="285750" indent="0" algn="l" defTabSz="914400" rtl="0" eaLnBrk="1" latinLnBrk="0" hangingPunct="1">
              <a:spcBef>
                <a:spcPct val="20000"/>
              </a:spcBef>
              <a:buClr>
                <a:schemeClr val="accent5"/>
              </a:buClr>
              <a:buFont typeface="Arial" pitchFamily="34" charset="0"/>
              <a:buNone/>
              <a:defRPr sz="1800" b="0" i="0" kern="1200">
                <a:solidFill>
                  <a:srgbClr val="5F5F5F"/>
                </a:solidFill>
                <a:latin typeface="Apercu Light"/>
                <a:ea typeface="+mn-ea"/>
                <a:cs typeface="Apercu Light"/>
              </a:defRPr>
            </a:lvl2pPr>
            <a:lvl3pPr marL="739775" indent="-222250" algn="l" defTabSz="914400" rtl="0" eaLnBrk="1" latinLnBrk="0" hangingPunct="1">
              <a:spcBef>
                <a:spcPct val="20000"/>
              </a:spcBef>
              <a:buClr>
                <a:schemeClr val="accent5"/>
              </a:buClr>
              <a:buFont typeface="Arial" pitchFamily="34" charset="0"/>
              <a:buChar char="‒"/>
              <a:defRPr sz="1600" b="0" i="0" kern="1200">
                <a:solidFill>
                  <a:srgbClr val="5F5F5F"/>
                </a:solidFill>
                <a:latin typeface="Apercu Light"/>
                <a:ea typeface="+mn-ea"/>
                <a:cs typeface="Apercu Light"/>
              </a:defRPr>
            </a:lvl3pPr>
            <a:lvl4pPr marL="969963" indent="-230188" algn="l" defTabSz="914400" rtl="0" eaLnBrk="1" latinLnBrk="0" hangingPunct="1">
              <a:spcBef>
                <a:spcPct val="20000"/>
              </a:spcBef>
              <a:buClr>
                <a:schemeClr val="accent5"/>
              </a:buClr>
              <a:buFont typeface="Arial" pitchFamily="34" charset="0"/>
              <a:buChar char="‒"/>
              <a:defRPr sz="1600" b="0" i="0" kern="1200">
                <a:solidFill>
                  <a:srgbClr val="5F5F5F"/>
                </a:solidFill>
                <a:latin typeface="Apercu Light"/>
                <a:ea typeface="+mn-ea"/>
                <a:cs typeface="Apercu Light"/>
              </a:defRPr>
            </a:lvl4pPr>
            <a:lvl5pPr marL="1200150" indent="-230188" algn="l" defTabSz="914400" rtl="0" eaLnBrk="1" latinLnBrk="0" hangingPunct="1">
              <a:spcBef>
                <a:spcPct val="20000"/>
              </a:spcBef>
              <a:buClr>
                <a:schemeClr val="accent5"/>
              </a:buClr>
              <a:buFont typeface="Arial" pitchFamily="34" charset="0"/>
              <a:buChar char="‒"/>
              <a:defRPr sz="1600" b="0" i="0" kern="1200">
                <a:solidFill>
                  <a:srgbClr val="5F5F5F"/>
                </a:solidFill>
                <a:latin typeface="Apercu Light"/>
                <a:ea typeface="+mn-ea"/>
                <a:cs typeface="Apercu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400" b="1" i="1" dirty="0" smtClean="0"/>
              <a:t>Draft for discussion only</a:t>
            </a:r>
            <a:endParaRPr lang="en-US" sz="1400" b="1" i="1" dirty="0"/>
          </a:p>
        </p:txBody>
      </p:sp>
    </p:spTree>
    <p:extLst>
      <p:ext uri="{BB962C8B-B14F-4D97-AF65-F5344CB8AC3E}">
        <p14:creationId xmlns:p14="http://schemas.microsoft.com/office/powerpoint/2010/main" val="3627861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SC-ppt-standard_template (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SC-ppt-standard_template (1)</Template>
  <TotalTime>4116</TotalTime>
  <Words>590</Words>
  <Application>Microsoft Office PowerPoint</Application>
  <PresentationFormat>On-screen Show (4:3)</PresentationFormat>
  <Paragraphs>60</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Apercu Bold</vt:lpstr>
      <vt:lpstr>Apercu Light</vt:lpstr>
      <vt:lpstr>Apercu Regular</vt:lpstr>
      <vt:lpstr>Arial</vt:lpstr>
      <vt:lpstr>Calibri</vt:lpstr>
      <vt:lpstr>Wingdings</vt:lpstr>
      <vt:lpstr>SC-ppt-standard_template (1)</vt:lpstr>
      <vt:lpstr>PowerPoint Presentation</vt:lpstr>
      <vt:lpstr>Focus Questions</vt:lpstr>
      <vt:lpstr>Thoughts on DER Procurement Processes</vt:lpstr>
      <vt:lpstr>Characteristics of Solicitation and Procurement</vt:lpstr>
      <vt:lpstr>Standardization in NWA Procurement Solicitations and Contracts</vt:lpstr>
      <vt:lpstr>Business Drivers and Significant Challenges</vt:lpstr>
      <vt:lpstr>PowerPoint Presentation</vt:lpstr>
    </vt:vector>
  </TitlesOfParts>
  <Company>SolarCity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jkhan@solarcity.com</dc:creator>
  <cp:lastModifiedBy>Anne Howley</cp:lastModifiedBy>
  <cp:revision>46</cp:revision>
  <cp:lastPrinted>2012-07-19T18:42:43Z</cp:lastPrinted>
  <dcterms:created xsi:type="dcterms:W3CDTF">2016-05-20T23:23:08Z</dcterms:created>
  <dcterms:modified xsi:type="dcterms:W3CDTF">2016-07-13T05:32:09Z</dcterms:modified>
</cp:coreProperties>
</file>